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" panose="02040604050505020304" pitchFamily="18" charset="0"/>
      <p:regular r:id="rId28"/>
    </p:embeddedFont>
    <p:embeddedFont>
      <p:font typeface="Heebo" pitchFamily="2" charset="-79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O3X94sF5ancOqCogAFM4NY1pz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38711-F2B3-4F36-A94E-0BF037E3CBE0}">
  <a:tblStyle styleId="{45F38711-F2B3-4F36-A94E-0BF037E3CB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logoenmarch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2124075" y="0"/>
            <a:ext cx="7283450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 Catéchèse Par la Parole 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Année C/A – Luc/Matthieu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modules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/>
        </p:nvSpPr>
        <p:spPr>
          <a:xfrm>
            <a:off x="5865812" y="723900"/>
            <a:ext cx="1778000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Appels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4605337" y="1482725"/>
            <a:ext cx="4357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Comme les disciples,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s’agit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répondre à un appel,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d’être à l’écoute pour l’entendre,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d’a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pprendre à quitter nos certitudes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de se mettre dans les pas d’un autre qui nous mènera à notre pleine humanité. </a:t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Janvier-Février</a:t>
            </a:r>
            <a:endParaRPr/>
          </a:p>
        </p:txBody>
      </p:sp>
      <p:sp>
        <p:nvSpPr>
          <p:cNvPr id="167" name="Google Shape;167;p10"/>
          <p:cNvSpPr txBox="1"/>
          <p:nvPr/>
        </p:nvSpPr>
        <p:spPr>
          <a:xfrm>
            <a:off x="300037" y="5003800"/>
            <a:ext cx="50388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Matthieu  4, 12-23 Appel des disciples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Rois 19, 19-21  Appel d’Elisée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4710099" y="6165850"/>
            <a:ext cx="43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</a:t>
            </a:r>
            <a:r>
              <a:rPr lang="en-US" sz="2400" b="1" i="0" u="none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dimanche  TO Année A </a:t>
            </a:r>
            <a:endParaRPr/>
          </a:p>
        </p:txBody>
      </p:sp>
      <p:pic>
        <p:nvPicPr>
          <p:cNvPr id="169" name="Google Shape;169;p1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" y="760412"/>
            <a:ext cx="3963987" cy="377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6067987" y="5752400"/>
            <a:ext cx="219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 Sr Nathalie</a:t>
            </a:r>
            <a:endParaRPr/>
          </a:p>
        </p:txBody>
      </p:sp>
      <p:pic>
        <p:nvPicPr>
          <p:cNvPr id="175" name="Google Shape;175;p1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62" y="110412"/>
            <a:ext cx="7521575" cy="56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/>
        </p:nvSpPr>
        <p:spPr>
          <a:xfrm>
            <a:off x="755650" y="5805487"/>
            <a:ext cx="583247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image à lire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Jésus, représenté dans la gloire du ressuscité appelle à suivre sa Parole et son Père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1187450" y="192087"/>
            <a:ext cx="73453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images pour rapprocher les deux textes d’appel</a:t>
            </a:r>
            <a:endParaRPr/>
          </a:p>
        </p:txBody>
      </p:sp>
      <p:pic>
        <p:nvPicPr>
          <p:cNvPr id="182" name="Google Shape;182;p1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779587"/>
            <a:ext cx="3600450" cy="26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 descr="Une image contenant texte, clip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2809875"/>
            <a:ext cx="3943350" cy="28622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6954837" y="6453187"/>
            <a:ext cx="21971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161925" y="1411287"/>
            <a:ext cx="457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L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’appel d’Elisée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4524375" y="2441575"/>
            <a:ext cx="457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>
                <a:solidFill>
                  <a:schemeClr val="dk1"/>
                </a:solidFill>
              </a:rPr>
              <a:t>L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’appel des disciples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950" y="0"/>
            <a:ext cx="9251950" cy="6938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34925" y="115887"/>
            <a:ext cx="273685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Méditer l’appel de Dieu dans nos vies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19050" y="4449762"/>
            <a:ext cx="4687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1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Aujourd’hui,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1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le Seigneur nous parle...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Aujourd’hui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s’ouvre une Parole créatrice.</a:t>
            </a:r>
            <a:b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</a:b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Une Bonne Nouvelle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venant de Dieu,</a:t>
            </a:r>
            <a:b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</a:b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Un amour immense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s’approche de nous…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/>
        </p:nvSpPr>
        <p:spPr>
          <a:xfrm>
            <a:off x="5232400" y="1441450"/>
            <a:ext cx="3384550" cy="489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la Samaritaine,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s’agira d’une rencontre, rencontre avec Jésus assis au bord du puits,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 fatigué » d’attendre  que l’humanité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trouve la Vérité.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nous invite à demander  à boire, boire l’eau vive qui va nous abreuver éternellement et nous conduire à la vérité de notre vie. </a:t>
            </a:r>
            <a:endParaRPr/>
          </a:p>
        </p:txBody>
      </p:sp>
      <p:sp>
        <p:nvSpPr>
          <p:cNvPr id="199" name="Google Shape;199;p14"/>
          <p:cNvSpPr txBox="1"/>
          <p:nvPr/>
        </p:nvSpPr>
        <p:spPr>
          <a:xfrm>
            <a:off x="5810250" y="6237287"/>
            <a:ext cx="2576512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 Carême 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 txBox="1"/>
          <p:nvPr/>
        </p:nvSpPr>
        <p:spPr>
          <a:xfrm>
            <a:off x="395287" y="5156075"/>
            <a:ext cx="43179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4, 1-4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Samaritaine</a:t>
            </a:r>
            <a:b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Textes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Semaine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Sainte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Pâques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01" name="Google Shape;201;p14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Avril-Mai</a:t>
            </a:r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5495925" y="671512"/>
            <a:ext cx="3121025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Samaritaine</a:t>
            </a:r>
            <a:endParaRPr/>
          </a:p>
        </p:txBody>
      </p:sp>
      <p:pic>
        <p:nvPicPr>
          <p:cNvPr id="203" name="Google Shape;203;p14" descr="Une image contenant texte, pein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509587"/>
            <a:ext cx="4405312" cy="44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/>
        </p:nvSpPr>
        <p:spPr>
          <a:xfrm>
            <a:off x="1003300" y="88900"/>
            <a:ext cx="5041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récits à rapprocher</a:t>
            </a: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pour découvrir l’eau vive :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l</a:t>
            </a: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’eau sort du rocher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l</a:t>
            </a: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’eau sort du puits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773237"/>
            <a:ext cx="6877050" cy="49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/>
          <p:nvPr/>
        </p:nvSpPr>
        <p:spPr>
          <a:xfrm>
            <a:off x="1138612" y="439912"/>
            <a:ext cx="504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jeu des bandelettes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L’eau sort du puits</a:t>
            </a:r>
            <a:endParaRPr/>
          </a:p>
        </p:txBody>
      </p:sp>
      <p:pic>
        <p:nvPicPr>
          <p:cNvPr id="215" name="Google Shape;215;p16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87448" y="1412876"/>
            <a:ext cx="6145214" cy="460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 descr="Une image contenant texte, sal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926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7"/>
          <p:cNvSpPr txBox="1"/>
          <p:nvPr/>
        </p:nvSpPr>
        <p:spPr>
          <a:xfrm>
            <a:off x="5155750" y="300275"/>
            <a:ext cx="36984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Méditer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Nous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sommes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au fond du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puits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et nous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te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regardons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,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Samaritaine</a:t>
            </a:r>
            <a:r>
              <a:rPr lang="en-US" sz="4000" b="1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…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5829862" y="6174000"/>
            <a:ext cx="302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Illustration Sieger Köder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18"/>
          <p:cNvGraphicFramePr/>
          <p:nvPr/>
        </p:nvGraphicFramePr>
        <p:xfrm>
          <a:off x="5462587" y="733425"/>
          <a:ext cx="3429000" cy="671500"/>
        </p:xfrm>
        <a:graphic>
          <a:graphicData uri="http://schemas.openxmlformats.org/drawingml/2006/table">
            <a:tbl>
              <a:tblPr>
                <a:noFill/>
                <a:tableStyleId>{45F38711-F2B3-4F36-A94E-0BF037E3CBE0}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Calibri"/>
                        <a:buNone/>
                      </a:pPr>
                      <a:r>
                        <a:rPr lang="en-US" sz="4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Ascensions</a:t>
                      </a:r>
                      <a:endParaRPr/>
                    </a:p>
                  </a:txBody>
                  <a:tcPr marL="89525" marR="895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" name="Google Shape;228;p18"/>
          <p:cNvSpPr txBox="1"/>
          <p:nvPr/>
        </p:nvSpPr>
        <p:spPr>
          <a:xfrm>
            <a:off x="5148262" y="1404937"/>
            <a:ext cx="36432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ce récit de l’Ascension,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nous découvrons Jésus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 s’est « absenté » de l’histoire pour nous ouvrir un autre accès à la Vie</a:t>
            </a: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faire naître des communautés de frères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nous fai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entrer dans la grande Histoire du peuple de Dieu.</a:t>
            </a: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5961062" y="5600700"/>
            <a:ext cx="2017712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Temps pascal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Ascension</a:t>
            </a:r>
            <a:endParaRPr/>
          </a:p>
        </p:txBody>
      </p:sp>
      <p:graphicFrame>
        <p:nvGraphicFramePr>
          <p:cNvPr id="230" name="Google Shape;230;p18"/>
          <p:cNvGraphicFramePr/>
          <p:nvPr/>
        </p:nvGraphicFramePr>
        <p:xfrm>
          <a:off x="250825" y="5600700"/>
          <a:ext cx="4638650" cy="1097275"/>
        </p:xfrm>
        <a:graphic>
          <a:graphicData uri="http://schemas.openxmlformats.org/drawingml/2006/table">
            <a:tbl>
              <a:tblPr>
                <a:noFill/>
                <a:tableStyleId>{45F38711-F2B3-4F36-A94E-0BF037E3CBE0}</a:tableStyleId>
              </a:tblPr>
              <a:tblGrid>
                <a:gridCol w="463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Rois 2 Ascension d’Elie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Actes 1, 1-14  Ascension de Jésus</a:t>
                      </a:r>
                      <a:endParaRPr/>
                    </a:p>
                  </a:txBody>
                  <a:tcPr marL="89500" marR="895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" name="Google Shape;231;p18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Mai-Juin</a:t>
            </a:r>
            <a:endParaRPr/>
          </a:p>
        </p:txBody>
      </p:sp>
      <p:pic>
        <p:nvPicPr>
          <p:cNvPr id="232" name="Google Shape;232;p18" descr="Une image contenant texte, pein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50" y="836612"/>
            <a:ext cx="4578350" cy="439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9" descr="Une image contenant texte, galerie, enveloppe, carte de visi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985" y="357405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9"/>
          <p:cNvSpPr txBox="1"/>
          <p:nvPr/>
        </p:nvSpPr>
        <p:spPr>
          <a:xfrm>
            <a:off x="211612" y="421113"/>
            <a:ext cx="511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escalier de l’Ascension</a:t>
            </a:r>
            <a:endParaRPr/>
          </a:p>
        </p:txBody>
      </p:sp>
      <p:pic>
        <p:nvPicPr>
          <p:cNvPr id="239" name="Google Shape;239;p1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887" y="1682750"/>
            <a:ext cx="1296987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7137" y="2779712"/>
            <a:ext cx="1238250" cy="122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125" y="3903662"/>
            <a:ext cx="137477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16375" y="5229225"/>
            <a:ext cx="1544637" cy="15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 descr="Une image contenant text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7900" y="3903662"/>
            <a:ext cx="1338262" cy="1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 descr="Une image contenant texte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91187" y="2740025"/>
            <a:ext cx="1252537" cy="116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3725" y="1525587"/>
            <a:ext cx="1198562" cy="1214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 txBox="1"/>
          <p:nvPr/>
        </p:nvSpPr>
        <p:spPr>
          <a:xfrm>
            <a:off x="211612" y="822562"/>
            <a:ext cx="48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Elie 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descend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et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remonte</a:t>
            </a:r>
            <a:endParaRPr dirty="0"/>
          </a:p>
        </p:txBody>
      </p:sp>
      <p:sp>
        <p:nvSpPr>
          <p:cNvPr id="247" name="Google Shape;247;p19"/>
          <p:cNvSpPr txBox="1"/>
          <p:nvPr/>
        </p:nvSpPr>
        <p:spPr>
          <a:xfrm>
            <a:off x="3735386" y="1489829"/>
            <a:ext cx="22851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Jésus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aussi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!</a:t>
            </a:r>
            <a:endParaRPr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00050" y="549275"/>
            <a:ext cx="8229600" cy="41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Appelés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493712" y="966787"/>
            <a:ext cx="8229600" cy="524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année avec le Christ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nous appelle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nous invite à reconnaître cet appel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à faire des choix.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suite de grands personnages bibliques 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 « petit » en désir de voir Jésus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puissants » à genoux devant un enfant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disciples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amis » appelés à suivre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Samaritaine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une femme pour une rencontre en vérité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l’Ascension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Jésus quittant ce monde, invite à une autre Vie !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962" y="333375"/>
            <a:ext cx="3452812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137" y="1089025"/>
            <a:ext cx="2892425" cy="51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 descr="Une image contenant texte, tissu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251" y="215900"/>
            <a:ext cx="4238625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/>
          <p:nvPr/>
        </p:nvSpPr>
        <p:spPr>
          <a:xfrm>
            <a:off x="323850" y="6376987"/>
            <a:ext cx="24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Icône Alain Chenal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6387958" y="5040312"/>
            <a:ext cx="25923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Evangile</a:t>
            </a:r>
            <a:r>
              <a:rPr lang="en-US" sz="18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Rabula</a:t>
            </a:r>
            <a:endParaRPr dirty="0"/>
          </a:p>
        </p:txBody>
      </p:sp>
      <p:sp>
        <p:nvSpPr>
          <p:cNvPr id="256" name="Google Shape;256;p20"/>
          <p:cNvSpPr txBox="1"/>
          <p:nvPr/>
        </p:nvSpPr>
        <p:spPr>
          <a:xfrm>
            <a:off x="3916363" y="5811838"/>
            <a:ext cx="52276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fais-tu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regarder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ciel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?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/>
        </p:nvSpPr>
        <p:spPr>
          <a:xfrm>
            <a:off x="3779837" y="4502150"/>
            <a:ext cx="5040312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Réalisation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Catéchèse Par la Parole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https://catechese-par-la-parole.catholique.fr/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827087" y="620712"/>
            <a:ext cx="7488237" cy="258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vous de mettre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œuvre 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Accueillez l’appel </a:t>
            </a: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pic>
        <p:nvPicPr>
          <p:cNvPr id="263" name="Google Shape;263;p2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62" y="4300537"/>
            <a:ext cx="3316287" cy="183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77800" y="857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/>
              <a:t>Appelés</a:t>
            </a: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214312" y="785812"/>
            <a:ext cx="8764587" cy="11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rapide des modules avec quelques exemples d’activités.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Vous trouverez dans chaque module des itinéraires suivant l’âge.</a:t>
            </a:r>
            <a:endParaRPr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250" y="2120900"/>
            <a:ext cx="1404937" cy="10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6457950" y="4572000"/>
            <a:ext cx="24003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Petite enfance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775" y="4089400"/>
            <a:ext cx="1314450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1250" y="3376612"/>
            <a:ext cx="14049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362" y="2686050"/>
            <a:ext cx="1312862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4584700"/>
            <a:ext cx="1477962" cy="111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571625" y="2714625"/>
            <a:ext cx="26352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Intergénérationnel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1587500" y="4124325"/>
            <a:ext cx="1150937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Adulte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6429375" y="2143125"/>
            <a:ext cx="22590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Adolescence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6429375" y="3357562"/>
            <a:ext cx="15668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Enfance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/>
        </p:nvSpPr>
        <p:spPr>
          <a:xfrm>
            <a:off x="5786437" y="682625"/>
            <a:ext cx="242887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4429125" y="1477962"/>
            <a:ext cx="42148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Zachée, se découvrir « petit », en recherche, en désir de voir et de rencontre.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 le Christ s’est invité chez lui, accepter de recevoir quelque chose ou quelqu'un d’intérieur,  qui va se révéler être en nous plus que nous-mêmes et nous ouvrir à l’autre.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Septembre-Octobre</a:t>
            </a:r>
            <a:endParaRPr/>
          </a:p>
        </p:txBody>
      </p:sp>
      <p:pic>
        <p:nvPicPr>
          <p:cNvPr id="116" name="Google Shape;116;p4" descr="12 bartimee logo 202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7" y="1477962"/>
            <a:ext cx="4000500" cy="352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312737" y="5399087"/>
            <a:ext cx="357187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Genèse 12 à 18 Abraham 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 19, 1-10 Zachée  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4643437" y="5214937"/>
            <a:ext cx="3786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 TO Année C 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Toussaint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Réconciliation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/>
        </p:nvSpPr>
        <p:spPr>
          <a:xfrm>
            <a:off x="279400" y="90487"/>
            <a:ext cx="87217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Deux récits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découvrir Zachée, fils d’Abraham, père des croyants</a:t>
            </a:r>
            <a:endParaRPr/>
          </a:p>
        </p:txBody>
      </p:sp>
      <p:sp>
        <p:nvSpPr>
          <p:cNvPr id="124" name="Google Shape;124;p5"/>
          <p:cNvSpPr txBox="1"/>
          <p:nvPr/>
        </p:nvSpPr>
        <p:spPr>
          <a:xfrm>
            <a:off x="5619750" y="5373687"/>
            <a:ext cx="25177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disques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rapprocher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2 textes</a:t>
            </a:r>
            <a:endParaRPr/>
          </a:p>
        </p:txBody>
      </p:sp>
      <p:sp>
        <p:nvSpPr>
          <p:cNvPr id="125" name="Google Shape;125;p5"/>
          <p:cNvSpPr txBox="1"/>
          <p:nvPr/>
        </p:nvSpPr>
        <p:spPr>
          <a:xfrm>
            <a:off x="285750" y="6286500"/>
            <a:ext cx="2619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pic>
        <p:nvPicPr>
          <p:cNvPr id="126" name="Google Shape;126;p5" descr="CPLP_02zachee_abraham_disquecoule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1571625"/>
            <a:ext cx="4067175" cy="40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 descr="CPLP_02_Zachee_disquezachee2016_couleurt trans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120000">
            <a:off x="5051366" y="1885411"/>
            <a:ext cx="3432175" cy="30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/>
        </p:nvSpPr>
        <p:spPr>
          <a:xfrm>
            <a:off x="971550" y="5949950"/>
            <a:ext cx="80518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fresque - Saint Savin/Gartempe - Abraham/Zachée</a:t>
            </a: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6" descr="Une image contenant texte, tissu, pier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637"/>
            <a:ext cx="9144000" cy="55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/>
        </p:nvSpPr>
        <p:spPr>
          <a:xfrm>
            <a:off x="6084887" y="620712"/>
            <a:ext cx="1725612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Mages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5113337" y="1639887"/>
            <a:ext cx="3670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les mages, il s’agira de  chercher à voir dans le ciel notre étoile : ce qui nous guide dans la vie et nous met en route sur la terre ; la laisser nous mener vers l’essentiel, pour ensuite repartir par un autre chemin. </a:t>
            </a:r>
            <a:endParaRPr/>
          </a:p>
        </p:txBody>
      </p:sp>
      <p:sp>
        <p:nvSpPr>
          <p:cNvPr id="140" name="Google Shape;140;p7"/>
          <p:cNvSpPr txBox="1"/>
          <p:nvPr/>
        </p:nvSpPr>
        <p:spPr>
          <a:xfrm>
            <a:off x="827087" y="5508625"/>
            <a:ext cx="3673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Nombres 22 à 24 Balaam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Matthieu 2, 1-12 Mages</a:t>
            </a:r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5867400" y="69850"/>
            <a:ext cx="276701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Novembre-Décembre</a:t>
            </a:r>
            <a:endParaRPr/>
          </a:p>
        </p:txBody>
      </p:sp>
      <p:sp>
        <p:nvSpPr>
          <p:cNvPr id="142" name="Google Shape;142;p7"/>
          <p:cNvSpPr txBox="1"/>
          <p:nvPr/>
        </p:nvSpPr>
        <p:spPr>
          <a:xfrm>
            <a:off x="4997450" y="5513387"/>
            <a:ext cx="4146550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Avent - Noël - Epiphanie </a:t>
            </a:r>
            <a:endParaRPr/>
          </a:p>
        </p:txBody>
      </p:sp>
      <p:pic>
        <p:nvPicPr>
          <p:cNvPr id="143" name="Google Shape;143;p7" descr="Une image contenant texte, rein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112" y="188912"/>
            <a:ext cx="4470400" cy="446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/>
        </p:nvSpPr>
        <p:spPr>
          <a:xfrm>
            <a:off x="468312" y="138112"/>
            <a:ext cx="65913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récits pour découvrir des chercheurs de Dieu 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mage Balaam dans le 1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testament</a:t>
            </a:r>
            <a:endParaRPr/>
          </a:p>
        </p:txBody>
      </p:sp>
      <p:sp>
        <p:nvSpPr>
          <p:cNvPr id="149" name="Google Shape;149;p8"/>
          <p:cNvSpPr txBox="1"/>
          <p:nvPr/>
        </p:nvSpPr>
        <p:spPr>
          <a:xfrm>
            <a:off x="6143625" y="6488112"/>
            <a:ext cx="2619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pic>
        <p:nvPicPr>
          <p:cNvPr id="150" name="Google Shape;150;p8" descr="Une image contenant texte, graphiques vectoriel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800" y="2122487"/>
            <a:ext cx="4270375" cy="43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 descr="Une image contenant texte, rei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1490662"/>
            <a:ext cx="496887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/>
          <p:nvPr/>
        </p:nvSpPr>
        <p:spPr>
          <a:xfrm>
            <a:off x="468312" y="968375"/>
            <a:ext cx="61928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 dans l’évangile de Matthieu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/>
        </p:nvSpPr>
        <p:spPr>
          <a:xfrm>
            <a:off x="395287" y="5084762"/>
            <a:ext cx="39671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le récit de nativité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plus près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les yeux de  Matthieu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-171450"/>
            <a:ext cx="5137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395287" y="765175"/>
            <a:ext cx="31686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chemin d’Avent, guidés par l’étoile …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707</Words>
  <Application>Microsoft Office PowerPoint</Application>
  <PresentationFormat>Affichage à l'écran (4:3)</PresentationFormat>
  <Paragraphs>123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Calibri</vt:lpstr>
      <vt:lpstr>Arial</vt:lpstr>
      <vt:lpstr>Century</vt:lpstr>
      <vt:lpstr>Times New Roman</vt:lpstr>
      <vt:lpstr>Heebo</vt:lpstr>
      <vt:lpstr>Thème Office</vt:lpstr>
      <vt:lpstr>Présentation PowerPoint</vt:lpstr>
      <vt:lpstr>Appelés </vt:lpstr>
      <vt:lpstr>Appelés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odile theiller</cp:lastModifiedBy>
  <cp:revision>1</cp:revision>
  <dcterms:created xsi:type="dcterms:W3CDTF">2020-05-21T18:38:13Z</dcterms:created>
  <dcterms:modified xsi:type="dcterms:W3CDTF">2022-05-30T16:46:22Z</dcterms:modified>
</cp:coreProperties>
</file>