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sldIdLst>
    <p:sldId id="256" r:id="rId2"/>
    <p:sldId id="475" r:id="rId3"/>
    <p:sldId id="258" r:id="rId4"/>
    <p:sldId id="476" r:id="rId5"/>
    <p:sldId id="478" r:id="rId6"/>
    <p:sldId id="346" r:id="rId7"/>
    <p:sldId id="487" r:id="rId8"/>
    <p:sldId id="488" r:id="rId9"/>
    <p:sldId id="489" r:id="rId10"/>
    <p:sldId id="490" r:id="rId11"/>
    <p:sldId id="398" r:id="rId12"/>
    <p:sldId id="491" r:id="rId13"/>
    <p:sldId id="492" r:id="rId14"/>
    <p:sldId id="493" r:id="rId15"/>
    <p:sldId id="494" r:id="rId16"/>
    <p:sldId id="606" r:id="rId17"/>
    <p:sldId id="495" r:id="rId18"/>
    <p:sldId id="496" r:id="rId19"/>
    <p:sldId id="497" r:id="rId20"/>
    <p:sldId id="607" r:id="rId21"/>
    <p:sldId id="498" r:id="rId22"/>
    <p:sldId id="513" r:id="rId23"/>
    <p:sldId id="506" r:id="rId24"/>
    <p:sldId id="507" r:id="rId25"/>
    <p:sldId id="608" r:id="rId26"/>
    <p:sldId id="514" r:id="rId27"/>
    <p:sldId id="510" r:id="rId28"/>
    <p:sldId id="609" r:id="rId29"/>
    <p:sldId id="512" r:id="rId30"/>
    <p:sldId id="519" r:id="rId31"/>
    <p:sldId id="520" r:id="rId32"/>
    <p:sldId id="521" r:id="rId33"/>
    <p:sldId id="522" r:id="rId34"/>
    <p:sldId id="533" r:id="rId35"/>
    <p:sldId id="534" r:id="rId36"/>
    <p:sldId id="535" r:id="rId37"/>
    <p:sldId id="536" r:id="rId38"/>
    <p:sldId id="539" r:id="rId39"/>
    <p:sldId id="540" r:id="rId40"/>
    <p:sldId id="541" r:id="rId41"/>
    <p:sldId id="543" r:id="rId42"/>
    <p:sldId id="544" r:id="rId43"/>
    <p:sldId id="545" r:id="rId44"/>
    <p:sldId id="546" r:id="rId45"/>
    <p:sldId id="547" r:id="rId46"/>
    <p:sldId id="548" r:id="rId47"/>
    <p:sldId id="549" r:id="rId48"/>
    <p:sldId id="550" r:id="rId49"/>
    <p:sldId id="551" r:id="rId50"/>
    <p:sldId id="552" r:id="rId51"/>
    <p:sldId id="553" r:id="rId52"/>
    <p:sldId id="554" r:id="rId53"/>
    <p:sldId id="555" r:id="rId54"/>
    <p:sldId id="556" r:id="rId55"/>
    <p:sldId id="557" r:id="rId56"/>
    <p:sldId id="558" r:id="rId57"/>
    <p:sldId id="559" r:id="rId58"/>
    <p:sldId id="569" r:id="rId59"/>
    <p:sldId id="570" r:id="rId60"/>
    <p:sldId id="571" r:id="rId61"/>
    <p:sldId id="573" r:id="rId62"/>
    <p:sldId id="574" r:id="rId63"/>
    <p:sldId id="575" r:id="rId64"/>
    <p:sldId id="576" r:id="rId65"/>
    <p:sldId id="577" r:id="rId66"/>
    <p:sldId id="580" r:id="rId67"/>
    <p:sldId id="581" r:id="rId68"/>
    <p:sldId id="582" r:id="rId69"/>
    <p:sldId id="585" r:id="rId70"/>
    <p:sldId id="583" r:id="rId71"/>
    <p:sldId id="586" r:id="rId72"/>
    <p:sldId id="587" r:id="rId73"/>
    <p:sldId id="588" r:id="rId74"/>
    <p:sldId id="589" r:id="rId75"/>
    <p:sldId id="592" r:id="rId76"/>
    <p:sldId id="597" r:id="rId77"/>
    <p:sldId id="598" r:id="rId78"/>
    <p:sldId id="599" r:id="rId79"/>
    <p:sldId id="600" r:id="rId80"/>
    <p:sldId id="601" r:id="rId81"/>
    <p:sldId id="602" r:id="rId82"/>
    <p:sldId id="603" r:id="rId83"/>
    <p:sldId id="604" r:id="rId84"/>
    <p:sldId id="605" r:id="rId85"/>
    <p:sldId id="304" r:id="rId86"/>
    <p:sldId id="323" r:id="rId87"/>
    <p:sldId id="610" r:id="rId88"/>
    <p:sldId id="308" r:id="rId8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OPRIETAIRE" initials="P" lastIdx="2" clrIdx="0">
    <p:extLst>
      <p:ext uri="{19B8F6BF-5375-455C-9EA6-DF929625EA0E}">
        <p15:presenceInfo xmlns:p15="http://schemas.microsoft.com/office/powerpoint/2012/main" userId="PROPRIETAIR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0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13" autoAdjust="0"/>
    <p:restoredTop sz="94660"/>
  </p:normalViewPr>
  <p:slideViewPr>
    <p:cSldViewPr snapToGrid="0">
      <p:cViewPr varScale="1">
        <p:scale>
          <a:sx n="88" d="100"/>
          <a:sy n="88" d="100"/>
        </p:scale>
        <p:origin x="120" y="444"/>
      </p:cViewPr>
      <p:guideLst>
        <p:guide orient="horz" pos="2160"/>
        <p:guide pos="3840"/>
      </p:guideLst>
    </p:cSldViewPr>
  </p:slideViewPr>
  <p:notesTextViewPr>
    <p:cViewPr>
      <p:scale>
        <a:sx n="1" d="1"/>
        <a:sy n="1" d="1"/>
      </p:scale>
      <p:origin x="0" y="0"/>
    </p:cViewPr>
  </p:notesTextViewPr>
  <p:sorterViewPr>
    <p:cViewPr>
      <p:scale>
        <a:sx n="122" d="100"/>
        <a:sy n="122"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5BBAB9-EB07-4D02-AF64-A83C6F4E429A}" type="datetimeFigureOut">
              <a:rPr lang="fr-FR" smtClean="0"/>
              <a:pPr/>
              <a:t>16/02/2025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2C8A5F-1E90-4A17-97AC-40F9E662AA02}" type="slidenum">
              <a:rPr lang="fr-FR" smtClean="0"/>
              <a:pPr/>
              <a:t>‹N°›</a:t>
            </a:fld>
            <a:endParaRPr lang="fr-FR"/>
          </a:p>
        </p:txBody>
      </p:sp>
    </p:spTree>
    <p:extLst>
      <p:ext uri="{BB962C8B-B14F-4D97-AF65-F5344CB8AC3E}">
        <p14:creationId xmlns:p14="http://schemas.microsoft.com/office/powerpoint/2010/main" val="250398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DE655-49B3-ED18-5894-08AC6824A0B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815E825-7ED4-70CF-EE84-B723EBEED73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67045BE-596B-CD58-BD90-ADD2EAB2B29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55F3BBE-38B5-BCD8-E3C7-C0820FE16EF9}"/>
              </a:ext>
            </a:extLst>
          </p:cNvPr>
          <p:cNvSpPr>
            <a:spLocks noGrp="1"/>
          </p:cNvSpPr>
          <p:nvPr>
            <p:ph type="sldNum" sz="quarter" idx="5"/>
          </p:nvPr>
        </p:nvSpPr>
        <p:spPr/>
        <p:txBody>
          <a:bodyPr/>
          <a:lstStyle/>
          <a:p>
            <a:fld id="{642C8A5F-1E90-4A17-97AC-40F9E662AA02}" type="slidenum">
              <a:rPr lang="fr-FR" smtClean="0"/>
              <a:pPr/>
              <a:t>10</a:t>
            </a:fld>
            <a:endParaRPr lang="fr-FR"/>
          </a:p>
        </p:txBody>
      </p:sp>
    </p:spTree>
    <p:extLst>
      <p:ext uri="{BB962C8B-B14F-4D97-AF65-F5344CB8AC3E}">
        <p14:creationId xmlns:p14="http://schemas.microsoft.com/office/powerpoint/2010/main" val="1822604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B4223-B494-2ED9-1AD4-711FD9CE12C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E9D55E7-994D-1B8B-2CEA-364CAFF953A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20E4333-2666-4016-FBD8-D276F606273D}"/>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6F790F3-0277-7CDA-2B35-EF2FE52C2885}"/>
              </a:ext>
            </a:extLst>
          </p:cNvPr>
          <p:cNvSpPr>
            <a:spLocks noGrp="1"/>
          </p:cNvSpPr>
          <p:nvPr>
            <p:ph type="sldNum" sz="quarter" idx="5"/>
          </p:nvPr>
        </p:nvSpPr>
        <p:spPr/>
        <p:txBody>
          <a:bodyPr/>
          <a:lstStyle/>
          <a:p>
            <a:fld id="{642C8A5F-1E90-4A17-97AC-40F9E662AA02}" type="slidenum">
              <a:rPr lang="fr-FR" smtClean="0"/>
              <a:pPr/>
              <a:t>45</a:t>
            </a:fld>
            <a:endParaRPr lang="fr-FR"/>
          </a:p>
        </p:txBody>
      </p:sp>
    </p:spTree>
    <p:extLst>
      <p:ext uri="{BB962C8B-B14F-4D97-AF65-F5344CB8AC3E}">
        <p14:creationId xmlns:p14="http://schemas.microsoft.com/office/powerpoint/2010/main" val="4107871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95BBD-54B4-9465-50EA-E6AC2269B7E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E07BD0E-56E7-2C34-035D-FA99C02B7F5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A1B75C6-9369-5895-D0F2-018C388525B0}"/>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C0A191C-CCD7-D855-CF77-951A5FEA2CAC}"/>
              </a:ext>
            </a:extLst>
          </p:cNvPr>
          <p:cNvSpPr>
            <a:spLocks noGrp="1"/>
          </p:cNvSpPr>
          <p:nvPr>
            <p:ph type="sldNum" sz="quarter" idx="5"/>
          </p:nvPr>
        </p:nvSpPr>
        <p:spPr/>
        <p:txBody>
          <a:bodyPr/>
          <a:lstStyle/>
          <a:p>
            <a:fld id="{642C8A5F-1E90-4A17-97AC-40F9E662AA02}" type="slidenum">
              <a:rPr lang="fr-FR" smtClean="0"/>
              <a:pPr/>
              <a:t>49</a:t>
            </a:fld>
            <a:endParaRPr lang="fr-FR"/>
          </a:p>
        </p:txBody>
      </p:sp>
    </p:spTree>
    <p:extLst>
      <p:ext uri="{BB962C8B-B14F-4D97-AF65-F5344CB8AC3E}">
        <p14:creationId xmlns:p14="http://schemas.microsoft.com/office/powerpoint/2010/main" val="2515627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42C8A5F-1E90-4A17-97AC-40F9E662AA02}" type="slidenum">
              <a:rPr lang="fr-FR" smtClean="0"/>
              <a:pPr/>
              <a:t>51</a:t>
            </a:fld>
            <a:endParaRPr lang="fr-FR"/>
          </a:p>
        </p:txBody>
      </p:sp>
    </p:spTree>
    <p:extLst>
      <p:ext uri="{BB962C8B-B14F-4D97-AF65-F5344CB8AC3E}">
        <p14:creationId xmlns:p14="http://schemas.microsoft.com/office/powerpoint/2010/main" val="166227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74EFC-BE4B-F097-D38E-CE1C73A7335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87DA1F3-A414-71FF-A9AE-185CEFC19F2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B0CE8B0-C653-3C8E-C75A-D5CEA23ACC1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CA30F70-D1A1-1A13-B0D6-082FE9E9FF56}"/>
              </a:ext>
            </a:extLst>
          </p:cNvPr>
          <p:cNvSpPr>
            <a:spLocks noGrp="1"/>
          </p:cNvSpPr>
          <p:nvPr>
            <p:ph type="sldNum" sz="quarter" idx="5"/>
          </p:nvPr>
        </p:nvSpPr>
        <p:spPr/>
        <p:txBody>
          <a:bodyPr/>
          <a:lstStyle/>
          <a:p>
            <a:fld id="{642C8A5F-1E90-4A17-97AC-40F9E662AA02}" type="slidenum">
              <a:rPr lang="fr-FR" smtClean="0"/>
              <a:pPr/>
              <a:t>53</a:t>
            </a:fld>
            <a:endParaRPr lang="fr-FR"/>
          </a:p>
        </p:txBody>
      </p:sp>
    </p:spTree>
    <p:extLst>
      <p:ext uri="{BB962C8B-B14F-4D97-AF65-F5344CB8AC3E}">
        <p14:creationId xmlns:p14="http://schemas.microsoft.com/office/powerpoint/2010/main" val="3406863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2497B-4334-485D-1325-C74D8F4CDBD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852D1AF-2640-378B-FB6B-32257A69460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1AB7B6D-D14C-516F-EF06-1C8D2C8E8A4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1C668C5-A926-CAE4-2B11-6427633FBF8E}"/>
              </a:ext>
            </a:extLst>
          </p:cNvPr>
          <p:cNvSpPr>
            <a:spLocks noGrp="1"/>
          </p:cNvSpPr>
          <p:nvPr>
            <p:ph type="sldNum" sz="quarter" idx="5"/>
          </p:nvPr>
        </p:nvSpPr>
        <p:spPr/>
        <p:txBody>
          <a:bodyPr/>
          <a:lstStyle/>
          <a:p>
            <a:fld id="{642C8A5F-1E90-4A17-97AC-40F9E662AA02}" type="slidenum">
              <a:rPr lang="fr-FR" smtClean="0"/>
              <a:pPr/>
              <a:t>57</a:t>
            </a:fld>
            <a:endParaRPr lang="fr-FR"/>
          </a:p>
        </p:txBody>
      </p:sp>
    </p:spTree>
    <p:extLst>
      <p:ext uri="{BB962C8B-B14F-4D97-AF65-F5344CB8AC3E}">
        <p14:creationId xmlns:p14="http://schemas.microsoft.com/office/powerpoint/2010/main" val="685799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266A4-1C10-88CF-CA5A-DAE77203208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BF2EAD6-BE37-6CF4-4251-FFF55DA5CE6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F8B9D45-8E39-53CC-8345-F19632E2E77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993EF23-2516-CA93-230D-2E20C167A1B8}"/>
              </a:ext>
            </a:extLst>
          </p:cNvPr>
          <p:cNvSpPr>
            <a:spLocks noGrp="1"/>
          </p:cNvSpPr>
          <p:nvPr>
            <p:ph type="sldNum" sz="quarter" idx="5"/>
          </p:nvPr>
        </p:nvSpPr>
        <p:spPr/>
        <p:txBody>
          <a:bodyPr/>
          <a:lstStyle/>
          <a:p>
            <a:fld id="{642C8A5F-1E90-4A17-97AC-40F9E662AA02}" type="slidenum">
              <a:rPr lang="fr-FR" smtClean="0"/>
              <a:pPr/>
              <a:t>61</a:t>
            </a:fld>
            <a:endParaRPr lang="fr-FR"/>
          </a:p>
        </p:txBody>
      </p:sp>
    </p:spTree>
    <p:extLst>
      <p:ext uri="{BB962C8B-B14F-4D97-AF65-F5344CB8AC3E}">
        <p14:creationId xmlns:p14="http://schemas.microsoft.com/office/powerpoint/2010/main" val="3600859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A68E3-0D94-2ED8-96F9-481E17643E6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56415D5-DC4F-7E88-7909-16BB09753C9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2B6055A-147B-A839-9D16-45084A062B3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D995D80-BAB5-5D95-ADC8-3B3C91B95212}"/>
              </a:ext>
            </a:extLst>
          </p:cNvPr>
          <p:cNvSpPr>
            <a:spLocks noGrp="1"/>
          </p:cNvSpPr>
          <p:nvPr>
            <p:ph type="sldNum" sz="quarter" idx="5"/>
          </p:nvPr>
        </p:nvSpPr>
        <p:spPr/>
        <p:txBody>
          <a:bodyPr/>
          <a:lstStyle/>
          <a:p>
            <a:fld id="{642C8A5F-1E90-4A17-97AC-40F9E662AA02}" type="slidenum">
              <a:rPr lang="fr-FR" smtClean="0"/>
              <a:pPr/>
              <a:t>65</a:t>
            </a:fld>
            <a:endParaRPr lang="fr-FR"/>
          </a:p>
        </p:txBody>
      </p:sp>
    </p:spTree>
    <p:extLst>
      <p:ext uri="{BB962C8B-B14F-4D97-AF65-F5344CB8AC3E}">
        <p14:creationId xmlns:p14="http://schemas.microsoft.com/office/powerpoint/2010/main" val="3832984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07D2A-3E26-82CE-F62E-DF5E932E284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102E7DF-7703-2DCC-81FD-2157B218AAD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2B03055-E239-0BFE-D303-252640E798E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A070521-AF10-1BD7-3FAB-5FE59157AED1}"/>
              </a:ext>
            </a:extLst>
          </p:cNvPr>
          <p:cNvSpPr>
            <a:spLocks noGrp="1"/>
          </p:cNvSpPr>
          <p:nvPr>
            <p:ph type="sldNum" sz="quarter" idx="5"/>
          </p:nvPr>
        </p:nvSpPr>
        <p:spPr/>
        <p:txBody>
          <a:bodyPr/>
          <a:lstStyle/>
          <a:p>
            <a:fld id="{642C8A5F-1E90-4A17-97AC-40F9E662AA02}" type="slidenum">
              <a:rPr lang="fr-FR" smtClean="0"/>
              <a:pPr/>
              <a:t>70</a:t>
            </a:fld>
            <a:endParaRPr lang="fr-FR"/>
          </a:p>
        </p:txBody>
      </p:sp>
    </p:spTree>
    <p:extLst>
      <p:ext uri="{BB962C8B-B14F-4D97-AF65-F5344CB8AC3E}">
        <p14:creationId xmlns:p14="http://schemas.microsoft.com/office/powerpoint/2010/main" val="2726753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8DC02-0C76-4EAE-D0DD-4B6C045F99B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E233AB6-4EC9-915A-A71B-5CB44940FDC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E59CF6E-F023-6CDD-BC0F-90D4162994C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83F00CB-DE5B-2E97-35BE-993D5600D098}"/>
              </a:ext>
            </a:extLst>
          </p:cNvPr>
          <p:cNvSpPr>
            <a:spLocks noGrp="1"/>
          </p:cNvSpPr>
          <p:nvPr>
            <p:ph type="sldNum" sz="quarter" idx="5"/>
          </p:nvPr>
        </p:nvSpPr>
        <p:spPr/>
        <p:txBody>
          <a:bodyPr/>
          <a:lstStyle/>
          <a:p>
            <a:fld id="{642C8A5F-1E90-4A17-97AC-40F9E662AA02}" type="slidenum">
              <a:rPr lang="fr-FR" smtClean="0"/>
              <a:pPr/>
              <a:t>71</a:t>
            </a:fld>
            <a:endParaRPr lang="fr-FR"/>
          </a:p>
        </p:txBody>
      </p:sp>
    </p:spTree>
    <p:extLst>
      <p:ext uri="{BB962C8B-B14F-4D97-AF65-F5344CB8AC3E}">
        <p14:creationId xmlns:p14="http://schemas.microsoft.com/office/powerpoint/2010/main" val="223617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BDD73-AFD7-DCF2-B7D9-82A580E63FE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0639070-AAB3-0A6C-89B7-7A48C016824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04CC2F7-C2B2-944A-AB52-679B1445AE7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3ED4752-168C-4F6D-D877-9429CBE7A135}"/>
              </a:ext>
            </a:extLst>
          </p:cNvPr>
          <p:cNvSpPr>
            <a:spLocks noGrp="1"/>
          </p:cNvSpPr>
          <p:nvPr>
            <p:ph type="sldNum" sz="quarter" idx="5"/>
          </p:nvPr>
        </p:nvSpPr>
        <p:spPr/>
        <p:txBody>
          <a:bodyPr/>
          <a:lstStyle/>
          <a:p>
            <a:fld id="{642C8A5F-1E90-4A17-97AC-40F9E662AA02}" type="slidenum">
              <a:rPr lang="fr-FR" smtClean="0"/>
              <a:pPr/>
              <a:t>75</a:t>
            </a:fld>
            <a:endParaRPr lang="fr-FR"/>
          </a:p>
        </p:txBody>
      </p:sp>
    </p:spTree>
    <p:extLst>
      <p:ext uri="{BB962C8B-B14F-4D97-AF65-F5344CB8AC3E}">
        <p14:creationId xmlns:p14="http://schemas.microsoft.com/office/powerpoint/2010/main" val="3106729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64059-4C82-1049-9523-FA2E6B35D3B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7345C56-AF64-9291-6417-A53B0D87A36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23C9EAB-02E4-4BDD-FEC3-3916C8DB90F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D422278-6E5D-C9CF-8F5E-67547793C5F4}"/>
              </a:ext>
            </a:extLst>
          </p:cNvPr>
          <p:cNvSpPr>
            <a:spLocks noGrp="1"/>
          </p:cNvSpPr>
          <p:nvPr>
            <p:ph type="sldNum" sz="quarter" idx="5"/>
          </p:nvPr>
        </p:nvSpPr>
        <p:spPr/>
        <p:txBody>
          <a:bodyPr/>
          <a:lstStyle/>
          <a:p>
            <a:fld id="{642C8A5F-1E90-4A17-97AC-40F9E662AA02}" type="slidenum">
              <a:rPr lang="fr-FR" smtClean="0"/>
              <a:pPr/>
              <a:t>15</a:t>
            </a:fld>
            <a:endParaRPr lang="fr-FR"/>
          </a:p>
        </p:txBody>
      </p:sp>
    </p:spTree>
    <p:extLst>
      <p:ext uri="{BB962C8B-B14F-4D97-AF65-F5344CB8AC3E}">
        <p14:creationId xmlns:p14="http://schemas.microsoft.com/office/powerpoint/2010/main" val="1113796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B7A3F-5A10-3A78-4D89-2C65CFFFD7C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CC464B7-6AA3-83C5-F77D-7A2D1816BDF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EE083F1-9266-23B6-22E1-FFC7AA5378A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C9C875E1-5F6C-537B-3A12-2BC1FAB6578F}"/>
              </a:ext>
            </a:extLst>
          </p:cNvPr>
          <p:cNvSpPr>
            <a:spLocks noGrp="1"/>
          </p:cNvSpPr>
          <p:nvPr>
            <p:ph type="sldNum" sz="quarter" idx="5"/>
          </p:nvPr>
        </p:nvSpPr>
        <p:spPr/>
        <p:txBody>
          <a:bodyPr/>
          <a:lstStyle/>
          <a:p>
            <a:fld id="{642C8A5F-1E90-4A17-97AC-40F9E662AA02}" type="slidenum">
              <a:rPr lang="fr-FR" smtClean="0"/>
              <a:pPr/>
              <a:t>79</a:t>
            </a:fld>
            <a:endParaRPr lang="fr-FR"/>
          </a:p>
        </p:txBody>
      </p:sp>
    </p:spTree>
    <p:extLst>
      <p:ext uri="{BB962C8B-B14F-4D97-AF65-F5344CB8AC3E}">
        <p14:creationId xmlns:p14="http://schemas.microsoft.com/office/powerpoint/2010/main" val="1790925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7DB80-2DF6-6A74-38AC-6A2C8891C71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EEF3753-8EB5-BFEC-9B88-A8DB86B1ACF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FCFFFA6-794F-E805-29D5-4A20394F8A2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A890D6B-9773-91AF-6DD2-6415835F4FDE}"/>
              </a:ext>
            </a:extLst>
          </p:cNvPr>
          <p:cNvSpPr>
            <a:spLocks noGrp="1"/>
          </p:cNvSpPr>
          <p:nvPr>
            <p:ph type="sldNum" sz="quarter" idx="5"/>
          </p:nvPr>
        </p:nvSpPr>
        <p:spPr/>
        <p:txBody>
          <a:bodyPr/>
          <a:lstStyle/>
          <a:p>
            <a:fld id="{642C8A5F-1E90-4A17-97AC-40F9E662AA02}" type="slidenum">
              <a:rPr lang="fr-FR" smtClean="0"/>
              <a:pPr/>
              <a:t>83</a:t>
            </a:fld>
            <a:endParaRPr lang="fr-FR"/>
          </a:p>
        </p:txBody>
      </p:sp>
    </p:spTree>
    <p:extLst>
      <p:ext uri="{BB962C8B-B14F-4D97-AF65-F5344CB8AC3E}">
        <p14:creationId xmlns:p14="http://schemas.microsoft.com/office/powerpoint/2010/main" val="2976296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F00D0-B29E-7474-E0BD-93838E51B55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7B61BFD-9AB5-F1C8-C3E1-C4CE3A2E460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410FCE5-EAF1-B71E-2388-917CEFE13A7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9A140D4-C84E-FA23-F538-556C4F0E8EDA}"/>
              </a:ext>
            </a:extLst>
          </p:cNvPr>
          <p:cNvSpPr>
            <a:spLocks noGrp="1"/>
          </p:cNvSpPr>
          <p:nvPr>
            <p:ph type="sldNum" sz="quarter" idx="5"/>
          </p:nvPr>
        </p:nvSpPr>
        <p:spPr/>
        <p:txBody>
          <a:bodyPr/>
          <a:lstStyle/>
          <a:p>
            <a:fld id="{642C8A5F-1E90-4A17-97AC-40F9E662AA02}" type="slidenum">
              <a:rPr lang="fr-FR" smtClean="0"/>
              <a:pPr/>
              <a:t>16</a:t>
            </a:fld>
            <a:endParaRPr lang="fr-FR"/>
          </a:p>
        </p:txBody>
      </p:sp>
    </p:spTree>
    <p:extLst>
      <p:ext uri="{BB962C8B-B14F-4D97-AF65-F5344CB8AC3E}">
        <p14:creationId xmlns:p14="http://schemas.microsoft.com/office/powerpoint/2010/main" val="3848660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CFEE4-06EA-F0F8-8E6B-082F68BB3B9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D9F7532-59D1-EA08-3DB0-20BD41474E1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D5A89F4-8F7B-FAEC-1FBD-7165E6BB0A0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AA70A61-23B2-3327-C895-E0F74F78658F}"/>
              </a:ext>
            </a:extLst>
          </p:cNvPr>
          <p:cNvSpPr>
            <a:spLocks noGrp="1"/>
          </p:cNvSpPr>
          <p:nvPr>
            <p:ph type="sldNum" sz="quarter" idx="5"/>
          </p:nvPr>
        </p:nvSpPr>
        <p:spPr/>
        <p:txBody>
          <a:bodyPr/>
          <a:lstStyle/>
          <a:p>
            <a:fld id="{642C8A5F-1E90-4A17-97AC-40F9E662AA02}" type="slidenum">
              <a:rPr lang="fr-FR" smtClean="0"/>
              <a:pPr/>
              <a:t>21</a:t>
            </a:fld>
            <a:endParaRPr lang="fr-FR"/>
          </a:p>
        </p:txBody>
      </p:sp>
    </p:spTree>
    <p:extLst>
      <p:ext uri="{BB962C8B-B14F-4D97-AF65-F5344CB8AC3E}">
        <p14:creationId xmlns:p14="http://schemas.microsoft.com/office/powerpoint/2010/main" val="3344202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7C7D1-C076-FA0B-3E98-80AE6AE9DD6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F5A307B-FAA0-5D25-94DA-306A41A2A2E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FA78621-0062-6194-54DB-C996983E9E4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9CC2205-8A44-3E1A-338B-0426B9C0A6E8}"/>
              </a:ext>
            </a:extLst>
          </p:cNvPr>
          <p:cNvSpPr>
            <a:spLocks noGrp="1"/>
          </p:cNvSpPr>
          <p:nvPr>
            <p:ph type="sldNum" sz="quarter" idx="5"/>
          </p:nvPr>
        </p:nvSpPr>
        <p:spPr/>
        <p:txBody>
          <a:bodyPr/>
          <a:lstStyle/>
          <a:p>
            <a:fld id="{642C8A5F-1E90-4A17-97AC-40F9E662AA02}" type="slidenum">
              <a:rPr lang="fr-FR" smtClean="0"/>
              <a:pPr/>
              <a:t>25</a:t>
            </a:fld>
            <a:endParaRPr lang="fr-FR"/>
          </a:p>
        </p:txBody>
      </p:sp>
    </p:spTree>
    <p:extLst>
      <p:ext uri="{BB962C8B-B14F-4D97-AF65-F5344CB8AC3E}">
        <p14:creationId xmlns:p14="http://schemas.microsoft.com/office/powerpoint/2010/main" val="634588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877BF-9148-B3EA-BB73-929050C957C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05476FC-273C-401E-EFE5-46082004828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E6E7173-9EFE-7431-A7DD-FFF5CE94C97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C7C40491-E21F-BA6B-DD05-09333F28750A}"/>
              </a:ext>
            </a:extLst>
          </p:cNvPr>
          <p:cNvSpPr>
            <a:spLocks noGrp="1"/>
          </p:cNvSpPr>
          <p:nvPr>
            <p:ph type="sldNum" sz="quarter" idx="5"/>
          </p:nvPr>
        </p:nvSpPr>
        <p:spPr/>
        <p:txBody>
          <a:bodyPr/>
          <a:lstStyle/>
          <a:p>
            <a:fld id="{642C8A5F-1E90-4A17-97AC-40F9E662AA02}" type="slidenum">
              <a:rPr lang="fr-FR" smtClean="0"/>
              <a:pPr/>
              <a:t>29</a:t>
            </a:fld>
            <a:endParaRPr lang="fr-FR"/>
          </a:p>
        </p:txBody>
      </p:sp>
    </p:spTree>
    <p:extLst>
      <p:ext uri="{BB962C8B-B14F-4D97-AF65-F5344CB8AC3E}">
        <p14:creationId xmlns:p14="http://schemas.microsoft.com/office/powerpoint/2010/main" val="3377166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87B44-2E5D-65E7-5EDB-A477841CE0F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BA54CF2-5C72-6867-47FF-36D342BE526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784AE5E-E811-9B13-7CBA-5CDAB95CFC0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E5A697E-312E-F20C-B01B-F6954AA9F228}"/>
              </a:ext>
            </a:extLst>
          </p:cNvPr>
          <p:cNvSpPr>
            <a:spLocks noGrp="1"/>
          </p:cNvSpPr>
          <p:nvPr>
            <p:ph type="sldNum" sz="quarter" idx="5"/>
          </p:nvPr>
        </p:nvSpPr>
        <p:spPr/>
        <p:txBody>
          <a:bodyPr/>
          <a:lstStyle/>
          <a:p>
            <a:fld id="{642C8A5F-1E90-4A17-97AC-40F9E662AA02}" type="slidenum">
              <a:rPr lang="fr-FR" smtClean="0"/>
              <a:pPr/>
              <a:t>33</a:t>
            </a:fld>
            <a:endParaRPr lang="fr-FR"/>
          </a:p>
        </p:txBody>
      </p:sp>
    </p:spTree>
    <p:extLst>
      <p:ext uri="{BB962C8B-B14F-4D97-AF65-F5344CB8AC3E}">
        <p14:creationId xmlns:p14="http://schemas.microsoft.com/office/powerpoint/2010/main" val="675396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17FB4-F601-48D0-3E0D-EA5F9C439A4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5020BCF-1EA5-B260-0213-688C631CE9D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85D555C-98EC-9222-DAF5-257F7183A31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E29354E-BA55-D2F3-211B-34A6B9ACCCDB}"/>
              </a:ext>
            </a:extLst>
          </p:cNvPr>
          <p:cNvSpPr>
            <a:spLocks noGrp="1"/>
          </p:cNvSpPr>
          <p:nvPr>
            <p:ph type="sldNum" sz="quarter" idx="5"/>
          </p:nvPr>
        </p:nvSpPr>
        <p:spPr/>
        <p:txBody>
          <a:bodyPr/>
          <a:lstStyle/>
          <a:p>
            <a:fld id="{642C8A5F-1E90-4A17-97AC-40F9E662AA02}" type="slidenum">
              <a:rPr lang="fr-FR" smtClean="0"/>
              <a:pPr/>
              <a:t>37</a:t>
            </a:fld>
            <a:endParaRPr lang="fr-FR"/>
          </a:p>
        </p:txBody>
      </p:sp>
    </p:spTree>
    <p:extLst>
      <p:ext uri="{BB962C8B-B14F-4D97-AF65-F5344CB8AC3E}">
        <p14:creationId xmlns:p14="http://schemas.microsoft.com/office/powerpoint/2010/main" val="1752284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AE546-03C6-9865-F758-A003012540E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7EA4B11-F7C8-3152-C04F-0BACEDC0209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688BF5F-51FB-D326-EA83-0BD3B693C88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191E7FE-B745-B650-CB27-BB2A130E3274}"/>
              </a:ext>
            </a:extLst>
          </p:cNvPr>
          <p:cNvSpPr>
            <a:spLocks noGrp="1"/>
          </p:cNvSpPr>
          <p:nvPr>
            <p:ph type="sldNum" sz="quarter" idx="5"/>
          </p:nvPr>
        </p:nvSpPr>
        <p:spPr/>
        <p:txBody>
          <a:bodyPr/>
          <a:lstStyle/>
          <a:p>
            <a:fld id="{642C8A5F-1E90-4A17-97AC-40F9E662AA02}" type="slidenum">
              <a:rPr lang="fr-FR" smtClean="0"/>
              <a:pPr/>
              <a:t>41</a:t>
            </a:fld>
            <a:endParaRPr lang="fr-FR"/>
          </a:p>
        </p:txBody>
      </p:sp>
    </p:spTree>
    <p:extLst>
      <p:ext uri="{BB962C8B-B14F-4D97-AF65-F5344CB8AC3E}">
        <p14:creationId xmlns:p14="http://schemas.microsoft.com/office/powerpoint/2010/main" val="232562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57D00-AEAC-0651-8A32-226F075605E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0247D61-92E7-7F08-6B9C-9E07ABD913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C4CA57E-84C1-42EF-61BA-1F228C0EC194}"/>
              </a:ext>
            </a:extLst>
          </p:cNvPr>
          <p:cNvSpPr>
            <a:spLocks noGrp="1"/>
          </p:cNvSpPr>
          <p:nvPr>
            <p:ph type="dt" sz="half" idx="10"/>
          </p:nvPr>
        </p:nvSpPr>
        <p:spPr/>
        <p:txBody>
          <a:bodyPr/>
          <a:lstStyle/>
          <a:p>
            <a:fld id="{7DD99724-6D09-4C28-A383-02E8970A5DA1}" type="datetime1">
              <a:rPr lang="fr-FR" smtClean="0"/>
              <a:pPr/>
              <a:t>16/02/2025</a:t>
            </a:fld>
            <a:endParaRPr lang="fr-FR"/>
          </a:p>
        </p:txBody>
      </p:sp>
      <p:sp>
        <p:nvSpPr>
          <p:cNvPr id="5" name="Espace réservé du pied de page 4">
            <a:extLst>
              <a:ext uri="{FF2B5EF4-FFF2-40B4-BE49-F238E27FC236}">
                <a16:creationId xmlns:a16="http://schemas.microsoft.com/office/drawing/2014/main" id="{DA97D86D-3FB6-CCF0-673B-A6E937347B0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1349F59-650D-2A2A-8B0D-8D15F41C4F22}"/>
              </a:ext>
            </a:extLst>
          </p:cNvPr>
          <p:cNvSpPr>
            <a:spLocks noGrp="1"/>
          </p:cNvSpPr>
          <p:nvPr>
            <p:ph type="sldNum" sz="quarter" idx="12"/>
          </p:nvPr>
        </p:nvSpPr>
        <p:spPr/>
        <p:txBody>
          <a:bodyPr/>
          <a:lstStyle/>
          <a:p>
            <a:fld id="{9E268824-B363-4558-82B1-76DB5ADEB9CB}" type="slidenum">
              <a:rPr lang="fr-FR" smtClean="0"/>
              <a:pPr/>
              <a:t>‹N°›</a:t>
            </a:fld>
            <a:endParaRPr lang="fr-FR"/>
          </a:p>
        </p:txBody>
      </p:sp>
    </p:spTree>
    <p:extLst>
      <p:ext uri="{BB962C8B-B14F-4D97-AF65-F5344CB8AC3E}">
        <p14:creationId xmlns:p14="http://schemas.microsoft.com/office/powerpoint/2010/main" val="2616682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CA7352-EA5A-9226-C0D9-7C8ACADC97B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4F5BE08-7B72-2A2B-FCAF-EA8875D59BC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C203577-533B-7780-B800-1B01A9CEBAB2}"/>
              </a:ext>
            </a:extLst>
          </p:cNvPr>
          <p:cNvSpPr>
            <a:spLocks noGrp="1"/>
          </p:cNvSpPr>
          <p:nvPr>
            <p:ph type="dt" sz="half" idx="10"/>
          </p:nvPr>
        </p:nvSpPr>
        <p:spPr/>
        <p:txBody>
          <a:bodyPr/>
          <a:lstStyle/>
          <a:p>
            <a:fld id="{ECFE22CF-C8E2-4126-B669-5DEE52786C20}" type="datetime1">
              <a:rPr lang="fr-FR" smtClean="0"/>
              <a:pPr/>
              <a:t>16/02/2025</a:t>
            </a:fld>
            <a:endParaRPr lang="fr-FR"/>
          </a:p>
        </p:txBody>
      </p:sp>
      <p:sp>
        <p:nvSpPr>
          <p:cNvPr id="5" name="Espace réservé du pied de page 4">
            <a:extLst>
              <a:ext uri="{FF2B5EF4-FFF2-40B4-BE49-F238E27FC236}">
                <a16:creationId xmlns:a16="http://schemas.microsoft.com/office/drawing/2014/main" id="{EF3B92C2-35D1-2A77-D510-AEB550DF05C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CCA2C8C-C94D-4319-4429-CDEBD33AE2E8}"/>
              </a:ext>
            </a:extLst>
          </p:cNvPr>
          <p:cNvSpPr>
            <a:spLocks noGrp="1"/>
          </p:cNvSpPr>
          <p:nvPr>
            <p:ph type="sldNum" sz="quarter" idx="12"/>
          </p:nvPr>
        </p:nvSpPr>
        <p:spPr/>
        <p:txBody>
          <a:bodyPr/>
          <a:lstStyle/>
          <a:p>
            <a:fld id="{9E268824-B363-4558-82B1-76DB5ADEB9CB}" type="slidenum">
              <a:rPr lang="fr-FR" smtClean="0"/>
              <a:pPr/>
              <a:t>‹N°›</a:t>
            </a:fld>
            <a:endParaRPr lang="fr-FR"/>
          </a:p>
        </p:txBody>
      </p:sp>
    </p:spTree>
    <p:extLst>
      <p:ext uri="{BB962C8B-B14F-4D97-AF65-F5344CB8AC3E}">
        <p14:creationId xmlns:p14="http://schemas.microsoft.com/office/powerpoint/2010/main" val="608693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6E7AB08-42E6-6910-A8BB-701CAA0EF3A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46E3BBF-BD03-F7C3-92A0-30B04003D90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BEAB39B-2440-AE94-EF66-56F1E4B29D00}"/>
              </a:ext>
            </a:extLst>
          </p:cNvPr>
          <p:cNvSpPr>
            <a:spLocks noGrp="1"/>
          </p:cNvSpPr>
          <p:nvPr>
            <p:ph type="dt" sz="half" idx="10"/>
          </p:nvPr>
        </p:nvSpPr>
        <p:spPr/>
        <p:txBody>
          <a:bodyPr/>
          <a:lstStyle/>
          <a:p>
            <a:fld id="{7405446B-7DB6-4227-B63C-02FFC0445E50}" type="datetime1">
              <a:rPr lang="fr-FR" smtClean="0"/>
              <a:pPr/>
              <a:t>16/02/2025</a:t>
            </a:fld>
            <a:endParaRPr lang="fr-FR"/>
          </a:p>
        </p:txBody>
      </p:sp>
      <p:sp>
        <p:nvSpPr>
          <p:cNvPr id="5" name="Espace réservé du pied de page 4">
            <a:extLst>
              <a:ext uri="{FF2B5EF4-FFF2-40B4-BE49-F238E27FC236}">
                <a16:creationId xmlns:a16="http://schemas.microsoft.com/office/drawing/2014/main" id="{B429C8EC-D921-DEAF-B795-22399D0637C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6C071D4-B8FB-4FC5-972D-86D4D065134D}"/>
              </a:ext>
            </a:extLst>
          </p:cNvPr>
          <p:cNvSpPr>
            <a:spLocks noGrp="1"/>
          </p:cNvSpPr>
          <p:nvPr>
            <p:ph type="sldNum" sz="quarter" idx="12"/>
          </p:nvPr>
        </p:nvSpPr>
        <p:spPr/>
        <p:txBody>
          <a:bodyPr/>
          <a:lstStyle/>
          <a:p>
            <a:fld id="{9E268824-B363-4558-82B1-76DB5ADEB9CB}" type="slidenum">
              <a:rPr lang="fr-FR" smtClean="0"/>
              <a:pPr/>
              <a:t>‹N°›</a:t>
            </a:fld>
            <a:endParaRPr lang="fr-FR"/>
          </a:p>
        </p:txBody>
      </p:sp>
    </p:spTree>
    <p:extLst>
      <p:ext uri="{BB962C8B-B14F-4D97-AF65-F5344CB8AC3E}">
        <p14:creationId xmlns:p14="http://schemas.microsoft.com/office/powerpoint/2010/main" val="1470058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C5E75E-1893-48D4-2A9D-78C9201C455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AFFAE93-2CA5-D25D-BC1C-E6F797693EF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5CF789F-BAFE-CCFF-A2F2-0139DBBC3157}"/>
              </a:ext>
            </a:extLst>
          </p:cNvPr>
          <p:cNvSpPr>
            <a:spLocks noGrp="1"/>
          </p:cNvSpPr>
          <p:nvPr>
            <p:ph type="dt" sz="half" idx="10"/>
          </p:nvPr>
        </p:nvSpPr>
        <p:spPr/>
        <p:txBody>
          <a:bodyPr/>
          <a:lstStyle/>
          <a:p>
            <a:fld id="{9D0C9016-DB27-439F-B8C3-E90EB39EF9D2}" type="datetime1">
              <a:rPr lang="fr-FR" smtClean="0"/>
              <a:pPr/>
              <a:t>16/02/2025</a:t>
            </a:fld>
            <a:endParaRPr lang="fr-FR"/>
          </a:p>
        </p:txBody>
      </p:sp>
      <p:sp>
        <p:nvSpPr>
          <p:cNvPr id="5" name="Espace réservé du pied de page 4">
            <a:extLst>
              <a:ext uri="{FF2B5EF4-FFF2-40B4-BE49-F238E27FC236}">
                <a16:creationId xmlns:a16="http://schemas.microsoft.com/office/drawing/2014/main" id="{1B3C830E-BCE0-D7EC-7576-0E6B8D39AA1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B56B397-4262-78EE-9366-4E4C1F871E9B}"/>
              </a:ext>
            </a:extLst>
          </p:cNvPr>
          <p:cNvSpPr>
            <a:spLocks noGrp="1"/>
          </p:cNvSpPr>
          <p:nvPr>
            <p:ph type="sldNum" sz="quarter" idx="12"/>
          </p:nvPr>
        </p:nvSpPr>
        <p:spPr/>
        <p:txBody>
          <a:bodyPr/>
          <a:lstStyle/>
          <a:p>
            <a:fld id="{9E268824-B363-4558-82B1-76DB5ADEB9CB}" type="slidenum">
              <a:rPr lang="fr-FR" smtClean="0"/>
              <a:pPr/>
              <a:t>‹N°›</a:t>
            </a:fld>
            <a:endParaRPr lang="fr-FR"/>
          </a:p>
        </p:txBody>
      </p:sp>
    </p:spTree>
    <p:extLst>
      <p:ext uri="{BB962C8B-B14F-4D97-AF65-F5344CB8AC3E}">
        <p14:creationId xmlns:p14="http://schemas.microsoft.com/office/powerpoint/2010/main" val="4162374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047B0A-4826-2686-562A-A29A33FDE34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59F1C39-DAE4-A807-B321-DE8D69F537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84243FE-E4BB-B6E1-D099-C30979276451}"/>
              </a:ext>
            </a:extLst>
          </p:cNvPr>
          <p:cNvSpPr>
            <a:spLocks noGrp="1"/>
          </p:cNvSpPr>
          <p:nvPr>
            <p:ph type="dt" sz="half" idx="10"/>
          </p:nvPr>
        </p:nvSpPr>
        <p:spPr/>
        <p:txBody>
          <a:bodyPr/>
          <a:lstStyle/>
          <a:p>
            <a:fld id="{9D280CE1-CA15-4981-9332-CD5E59E6825D}" type="datetime1">
              <a:rPr lang="fr-FR" smtClean="0"/>
              <a:pPr/>
              <a:t>16/02/2025</a:t>
            </a:fld>
            <a:endParaRPr lang="fr-FR"/>
          </a:p>
        </p:txBody>
      </p:sp>
      <p:sp>
        <p:nvSpPr>
          <p:cNvPr id="5" name="Espace réservé du pied de page 4">
            <a:extLst>
              <a:ext uri="{FF2B5EF4-FFF2-40B4-BE49-F238E27FC236}">
                <a16:creationId xmlns:a16="http://schemas.microsoft.com/office/drawing/2014/main" id="{A6A4B9A7-6AF9-0A9F-C7F7-AC061AB50EE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75219B3-3B05-5630-80DB-9005690D1144}"/>
              </a:ext>
            </a:extLst>
          </p:cNvPr>
          <p:cNvSpPr>
            <a:spLocks noGrp="1"/>
          </p:cNvSpPr>
          <p:nvPr>
            <p:ph type="sldNum" sz="quarter" idx="12"/>
          </p:nvPr>
        </p:nvSpPr>
        <p:spPr/>
        <p:txBody>
          <a:bodyPr/>
          <a:lstStyle/>
          <a:p>
            <a:fld id="{9E268824-B363-4558-82B1-76DB5ADEB9CB}" type="slidenum">
              <a:rPr lang="fr-FR" smtClean="0"/>
              <a:pPr/>
              <a:t>‹N°›</a:t>
            </a:fld>
            <a:endParaRPr lang="fr-FR"/>
          </a:p>
        </p:txBody>
      </p:sp>
    </p:spTree>
    <p:extLst>
      <p:ext uri="{BB962C8B-B14F-4D97-AF65-F5344CB8AC3E}">
        <p14:creationId xmlns:p14="http://schemas.microsoft.com/office/powerpoint/2010/main" val="2321727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C7B1D0-EA44-BED1-F90A-5B3735F8402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96F0895-16CA-1EF1-50F5-A87F8DB9B33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4771994-E93D-C3A5-18E3-9AA4C044312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B67849F-88C3-7CFC-F327-419C29028C4B}"/>
              </a:ext>
            </a:extLst>
          </p:cNvPr>
          <p:cNvSpPr>
            <a:spLocks noGrp="1"/>
          </p:cNvSpPr>
          <p:nvPr>
            <p:ph type="dt" sz="half" idx="10"/>
          </p:nvPr>
        </p:nvSpPr>
        <p:spPr/>
        <p:txBody>
          <a:bodyPr/>
          <a:lstStyle/>
          <a:p>
            <a:fld id="{31EA083A-7813-4DF7-9CD1-0760CBD0120C}" type="datetime1">
              <a:rPr lang="fr-FR" smtClean="0"/>
              <a:pPr/>
              <a:t>16/02/2025</a:t>
            </a:fld>
            <a:endParaRPr lang="fr-FR"/>
          </a:p>
        </p:txBody>
      </p:sp>
      <p:sp>
        <p:nvSpPr>
          <p:cNvPr id="6" name="Espace réservé du pied de page 5">
            <a:extLst>
              <a:ext uri="{FF2B5EF4-FFF2-40B4-BE49-F238E27FC236}">
                <a16:creationId xmlns:a16="http://schemas.microsoft.com/office/drawing/2014/main" id="{5F53AA55-7E05-173F-564D-ED305AA0A6B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5EE8C39-357A-560D-1EE7-9EF60238B4EE}"/>
              </a:ext>
            </a:extLst>
          </p:cNvPr>
          <p:cNvSpPr>
            <a:spLocks noGrp="1"/>
          </p:cNvSpPr>
          <p:nvPr>
            <p:ph type="sldNum" sz="quarter" idx="12"/>
          </p:nvPr>
        </p:nvSpPr>
        <p:spPr/>
        <p:txBody>
          <a:bodyPr/>
          <a:lstStyle/>
          <a:p>
            <a:fld id="{9E268824-B363-4558-82B1-76DB5ADEB9CB}" type="slidenum">
              <a:rPr lang="fr-FR" smtClean="0"/>
              <a:pPr/>
              <a:t>‹N°›</a:t>
            </a:fld>
            <a:endParaRPr lang="fr-FR"/>
          </a:p>
        </p:txBody>
      </p:sp>
    </p:spTree>
    <p:extLst>
      <p:ext uri="{BB962C8B-B14F-4D97-AF65-F5344CB8AC3E}">
        <p14:creationId xmlns:p14="http://schemas.microsoft.com/office/powerpoint/2010/main" val="2156592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274D4D-D1E1-7703-5D32-5ADA0700335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B81D76C-2A52-676B-764E-1CC23D63FF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EDC4143-E0A6-072B-EE05-20710A1B7F9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EBF5252-666A-6F44-EA1C-23088E89FB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EC88423-BFA0-7B29-C716-D12187CCE84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DCEF1B9-FC77-F0F0-134D-077B168C8EBD}"/>
              </a:ext>
            </a:extLst>
          </p:cNvPr>
          <p:cNvSpPr>
            <a:spLocks noGrp="1"/>
          </p:cNvSpPr>
          <p:nvPr>
            <p:ph type="dt" sz="half" idx="10"/>
          </p:nvPr>
        </p:nvSpPr>
        <p:spPr/>
        <p:txBody>
          <a:bodyPr/>
          <a:lstStyle/>
          <a:p>
            <a:fld id="{45DF43D9-71EF-4F0E-B55C-A0A073B0E043}" type="datetime1">
              <a:rPr lang="fr-FR" smtClean="0"/>
              <a:pPr/>
              <a:t>16/02/2025</a:t>
            </a:fld>
            <a:endParaRPr lang="fr-FR"/>
          </a:p>
        </p:txBody>
      </p:sp>
      <p:sp>
        <p:nvSpPr>
          <p:cNvPr id="8" name="Espace réservé du pied de page 7">
            <a:extLst>
              <a:ext uri="{FF2B5EF4-FFF2-40B4-BE49-F238E27FC236}">
                <a16:creationId xmlns:a16="http://schemas.microsoft.com/office/drawing/2014/main" id="{931BF772-E203-147C-AB50-B46F5D71E5F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ACFFC85-91EE-6EB8-2B72-C0CD555BB573}"/>
              </a:ext>
            </a:extLst>
          </p:cNvPr>
          <p:cNvSpPr>
            <a:spLocks noGrp="1"/>
          </p:cNvSpPr>
          <p:nvPr>
            <p:ph type="sldNum" sz="quarter" idx="12"/>
          </p:nvPr>
        </p:nvSpPr>
        <p:spPr/>
        <p:txBody>
          <a:bodyPr/>
          <a:lstStyle/>
          <a:p>
            <a:fld id="{9E268824-B363-4558-82B1-76DB5ADEB9CB}" type="slidenum">
              <a:rPr lang="fr-FR" smtClean="0"/>
              <a:pPr/>
              <a:t>‹N°›</a:t>
            </a:fld>
            <a:endParaRPr lang="fr-FR"/>
          </a:p>
        </p:txBody>
      </p:sp>
    </p:spTree>
    <p:extLst>
      <p:ext uri="{BB962C8B-B14F-4D97-AF65-F5344CB8AC3E}">
        <p14:creationId xmlns:p14="http://schemas.microsoft.com/office/powerpoint/2010/main" val="3176584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1E3313-CCBD-F783-5D82-C8A815BC68C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7030E05-128F-484A-48F0-1DDD2C92B630}"/>
              </a:ext>
            </a:extLst>
          </p:cNvPr>
          <p:cNvSpPr>
            <a:spLocks noGrp="1"/>
          </p:cNvSpPr>
          <p:nvPr>
            <p:ph type="dt" sz="half" idx="10"/>
          </p:nvPr>
        </p:nvSpPr>
        <p:spPr/>
        <p:txBody>
          <a:bodyPr/>
          <a:lstStyle/>
          <a:p>
            <a:fld id="{4D82D116-A5D3-41C4-838B-12EC19D70AC7}" type="datetime1">
              <a:rPr lang="fr-FR" smtClean="0"/>
              <a:pPr/>
              <a:t>16/02/2025</a:t>
            </a:fld>
            <a:endParaRPr lang="fr-FR"/>
          </a:p>
        </p:txBody>
      </p:sp>
      <p:sp>
        <p:nvSpPr>
          <p:cNvPr id="4" name="Espace réservé du pied de page 3">
            <a:extLst>
              <a:ext uri="{FF2B5EF4-FFF2-40B4-BE49-F238E27FC236}">
                <a16:creationId xmlns:a16="http://schemas.microsoft.com/office/drawing/2014/main" id="{0F2BE470-BA0D-1688-CD1F-E33E3B3C3F8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5CA65AD-48F9-5B39-1197-FF6F4A50A741}"/>
              </a:ext>
            </a:extLst>
          </p:cNvPr>
          <p:cNvSpPr>
            <a:spLocks noGrp="1"/>
          </p:cNvSpPr>
          <p:nvPr>
            <p:ph type="sldNum" sz="quarter" idx="12"/>
          </p:nvPr>
        </p:nvSpPr>
        <p:spPr/>
        <p:txBody>
          <a:bodyPr/>
          <a:lstStyle/>
          <a:p>
            <a:fld id="{9E268824-B363-4558-82B1-76DB5ADEB9CB}" type="slidenum">
              <a:rPr lang="fr-FR" smtClean="0"/>
              <a:pPr/>
              <a:t>‹N°›</a:t>
            </a:fld>
            <a:endParaRPr lang="fr-FR"/>
          </a:p>
        </p:txBody>
      </p:sp>
    </p:spTree>
    <p:extLst>
      <p:ext uri="{BB962C8B-B14F-4D97-AF65-F5344CB8AC3E}">
        <p14:creationId xmlns:p14="http://schemas.microsoft.com/office/powerpoint/2010/main" val="2642379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D3CA066-2086-784D-5107-741652959A23}"/>
              </a:ext>
            </a:extLst>
          </p:cNvPr>
          <p:cNvSpPr>
            <a:spLocks noGrp="1"/>
          </p:cNvSpPr>
          <p:nvPr>
            <p:ph type="dt" sz="half" idx="10"/>
          </p:nvPr>
        </p:nvSpPr>
        <p:spPr/>
        <p:txBody>
          <a:bodyPr/>
          <a:lstStyle/>
          <a:p>
            <a:fld id="{DF5D3F44-DB7A-417C-A49A-1D4745DE8DD6}" type="datetime1">
              <a:rPr lang="fr-FR" smtClean="0"/>
              <a:pPr/>
              <a:t>16/02/2025</a:t>
            </a:fld>
            <a:endParaRPr lang="fr-FR"/>
          </a:p>
        </p:txBody>
      </p:sp>
      <p:sp>
        <p:nvSpPr>
          <p:cNvPr id="3" name="Espace réservé du pied de page 2">
            <a:extLst>
              <a:ext uri="{FF2B5EF4-FFF2-40B4-BE49-F238E27FC236}">
                <a16:creationId xmlns:a16="http://schemas.microsoft.com/office/drawing/2014/main" id="{7D685A62-0049-EEEF-F442-F2C17FCCD9C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26F6262-73B9-7E7E-749B-237227B3338A}"/>
              </a:ext>
            </a:extLst>
          </p:cNvPr>
          <p:cNvSpPr>
            <a:spLocks noGrp="1"/>
          </p:cNvSpPr>
          <p:nvPr>
            <p:ph type="sldNum" sz="quarter" idx="12"/>
          </p:nvPr>
        </p:nvSpPr>
        <p:spPr/>
        <p:txBody>
          <a:bodyPr/>
          <a:lstStyle/>
          <a:p>
            <a:fld id="{9E268824-B363-4558-82B1-76DB5ADEB9CB}" type="slidenum">
              <a:rPr lang="fr-FR" smtClean="0"/>
              <a:pPr/>
              <a:t>‹N°›</a:t>
            </a:fld>
            <a:endParaRPr lang="fr-FR"/>
          </a:p>
        </p:txBody>
      </p:sp>
    </p:spTree>
    <p:extLst>
      <p:ext uri="{BB962C8B-B14F-4D97-AF65-F5344CB8AC3E}">
        <p14:creationId xmlns:p14="http://schemas.microsoft.com/office/powerpoint/2010/main" val="847209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C65EB5-0A7D-7CEB-88F9-A31EB352CB4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B513CB9-46DA-2D3B-D1DA-B20A4B3D4C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2190D58-FC61-4C3C-C071-EFAAE32F29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E95643A-53FB-B3AD-2C4F-04F90592F6B9}"/>
              </a:ext>
            </a:extLst>
          </p:cNvPr>
          <p:cNvSpPr>
            <a:spLocks noGrp="1"/>
          </p:cNvSpPr>
          <p:nvPr>
            <p:ph type="dt" sz="half" idx="10"/>
          </p:nvPr>
        </p:nvSpPr>
        <p:spPr/>
        <p:txBody>
          <a:bodyPr/>
          <a:lstStyle/>
          <a:p>
            <a:fld id="{872948C4-114B-46C4-82F7-D40056C47610}" type="datetime1">
              <a:rPr lang="fr-FR" smtClean="0"/>
              <a:pPr/>
              <a:t>16/02/2025</a:t>
            </a:fld>
            <a:endParaRPr lang="fr-FR"/>
          </a:p>
        </p:txBody>
      </p:sp>
      <p:sp>
        <p:nvSpPr>
          <p:cNvPr id="6" name="Espace réservé du pied de page 5">
            <a:extLst>
              <a:ext uri="{FF2B5EF4-FFF2-40B4-BE49-F238E27FC236}">
                <a16:creationId xmlns:a16="http://schemas.microsoft.com/office/drawing/2014/main" id="{CF3D8CCE-9B1C-52CE-B2D4-F108D9510A1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73BEE6D-0203-0341-90EB-B821BC15F14C}"/>
              </a:ext>
            </a:extLst>
          </p:cNvPr>
          <p:cNvSpPr>
            <a:spLocks noGrp="1"/>
          </p:cNvSpPr>
          <p:nvPr>
            <p:ph type="sldNum" sz="quarter" idx="12"/>
          </p:nvPr>
        </p:nvSpPr>
        <p:spPr/>
        <p:txBody>
          <a:bodyPr/>
          <a:lstStyle/>
          <a:p>
            <a:fld id="{9E268824-B363-4558-82B1-76DB5ADEB9CB}" type="slidenum">
              <a:rPr lang="fr-FR" smtClean="0"/>
              <a:pPr/>
              <a:t>‹N°›</a:t>
            </a:fld>
            <a:endParaRPr lang="fr-FR"/>
          </a:p>
        </p:txBody>
      </p:sp>
    </p:spTree>
    <p:extLst>
      <p:ext uri="{BB962C8B-B14F-4D97-AF65-F5344CB8AC3E}">
        <p14:creationId xmlns:p14="http://schemas.microsoft.com/office/powerpoint/2010/main" val="2193867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AFFAC-1A75-D44C-D214-044AF824EED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547F310-5449-4199-E281-E464D5186E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4941059-EF34-6C47-2088-07C9055F8A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2CAE4C5-400C-C93F-DFCC-AA74BB50C372}"/>
              </a:ext>
            </a:extLst>
          </p:cNvPr>
          <p:cNvSpPr>
            <a:spLocks noGrp="1"/>
          </p:cNvSpPr>
          <p:nvPr>
            <p:ph type="dt" sz="half" idx="10"/>
          </p:nvPr>
        </p:nvSpPr>
        <p:spPr/>
        <p:txBody>
          <a:bodyPr/>
          <a:lstStyle/>
          <a:p>
            <a:fld id="{7E729E87-97C7-416D-9C8E-89303F41248D}" type="datetime1">
              <a:rPr lang="fr-FR" smtClean="0"/>
              <a:pPr/>
              <a:t>16/02/2025</a:t>
            </a:fld>
            <a:endParaRPr lang="fr-FR"/>
          </a:p>
        </p:txBody>
      </p:sp>
      <p:sp>
        <p:nvSpPr>
          <p:cNvPr id="6" name="Espace réservé du pied de page 5">
            <a:extLst>
              <a:ext uri="{FF2B5EF4-FFF2-40B4-BE49-F238E27FC236}">
                <a16:creationId xmlns:a16="http://schemas.microsoft.com/office/drawing/2014/main" id="{41B52BD3-DADB-3008-8C59-5373C0CB063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61F9FBC-75FE-B1DF-AAC0-2465B1C5EB54}"/>
              </a:ext>
            </a:extLst>
          </p:cNvPr>
          <p:cNvSpPr>
            <a:spLocks noGrp="1"/>
          </p:cNvSpPr>
          <p:nvPr>
            <p:ph type="sldNum" sz="quarter" idx="12"/>
          </p:nvPr>
        </p:nvSpPr>
        <p:spPr/>
        <p:txBody>
          <a:bodyPr/>
          <a:lstStyle/>
          <a:p>
            <a:fld id="{9E268824-B363-4558-82B1-76DB5ADEB9CB}" type="slidenum">
              <a:rPr lang="fr-FR" smtClean="0"/>
              <a:pPr/>
              <a:t>‹N°›</a:t>
            </a:fld>
            <a:endParaRPr lang="fr-FR"/>
          </a:p>
        </p:txBody>
      </p:sp>
    </p:spTree>
    <p:extLst>
      <p:ext uri="{BB962C8B-B14F-4D97-AF65-F5344CB8AC3E}">
        <p14:creationId xmlns:p14="http://schemas.microsoft.com/office/powerpoint/2010/main" val="1412786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9000"/>
            <a:lum/>
          </a:blip>
          <a:srcRect/>
          <a:tile tx="0" ty="0" sx="100000" sy="100000" flip="none" algn="tl"/>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93B62AC-5E5D-752D-DD62-3F459EE0D6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53EC16A-4476-53F8-17B2-FBBE9F3E5D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36D1FD9-C236-BA4F-DFAF-48BDF23C6D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87E7EA-22BF-451C-B950-334143734E92}" type="datetime1">
              <a:rPr lang="fr-FR" smtClean="0"/>
              <a:pPr/>
              <a:t>16/02/2025</a:t>
            </a:fld>
            <a:endParaRPr lang="fr-FR"/>
          </a:p>
        </p:txBody>
      </p:sp>
      <p:sp>
        <p:nvSpPr>
          <p:cNvPr id="5" name="Espace réservé du pied de page 4">
            <a:extLst>
              <a:ext uri="{FF2B5EF4-FFF2-40B4-BE49-F238E27FC236}">
                <a16:creationId xmlns:a16="http://schemas.microsoft.com/office/drawing/2014/main" id="{538EA4F3-5184-96A0-90B0-CF7252D046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1830A8E-EE0D-CDBF-6D3D-AAF31ED1A3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68824-B363-4558-82B1-76DB5ADEB9CB}" type="slidenum">
              <a:rPr lang="fr-FR" smtClean="0"/>
              <a:pPr/>
              <a:t>‹N°›</a:t>
            </a:fld>
            <a:endParaRPr lang="fr-FR"/>
          </a:p>
        </p:txBody>
      </p:sp>
    </p:spTree>
    <p:extLst>
      <p:ext uri="{BB962C8B-B14F-4D97-AF65-F5344CB8AC3E}">
        <p14:creationId xmlns:p14="http://schemas.microsoft.com/office/powerpoint/2010/main" val="38022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chantonseneglise.fr/album/932/peuples-en-prieres-1950-1960"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hyperlink" Target="https://youtu.be/UnqTdXHALyQ?si=9_E6ibLw8yWepioH" TargetMode="External"/><Relationship Id="rId2" Type="http://schemas.openxmlformats.org/officeDocument/2006/relationships/hyperlink" Target="https://radio-r.ch/temoignage/daniel-marguerat-jesus-poete-du-royaume-de-dieu/" TargetMode="Externa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hyperlink" Target="https://www.catechese-par-la-parole.catholique.fr/2022-collection-15-revenir" TargetMode="External"/><Relationship Id="rId2" Type="http://schemas.openxmlformats.org/officeDocument/2006/relationships/image" Target="../media/image69.jpeg"/><Relationship Id="rId1" Type="http://schemas.openxmlformats.org/officeDocument/2006/relationships/slideLayout" Target="../slideLayouts/slideLayout1.xml"/><Relationship Id="rId4" Type="http://schemas.openxmlformats.org/officeDocument/2006/relationships/image" Target="../media/image70.pn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5985BCF5-43B6-AEA4-2018-8FCC2AFDDDED}"/>
              </a:ext>
            </a:extLst>
          </p:cNvPr>
          <p:cNvSpPr txBox="1"/>
          <p:nvPr/>
        </p:nvSpPr>
        <p:spPr>
          <a:xfrm>
            <a:off x="7838714" y="224728"/>
            <a:ext cx="3950313" cy="1873333"/>
          </a:xfrm>
          <a:prstGeom prst="rect">
            <a:avLst/>
          </a:prstGeom>
          <a:noFill/>
        </p:spPr>
        <p:txBody>
          <a:bodyPr wrap="square">
            <a:spAutoFit/>
          </a:bodyPr>
          <a:lstStyle/>
          <a:p>
            <a:pPr algn="ctr">
              <a:lnSpc>
                <a:spcPct val="115000"/>
              </a:lnSpc>
              <a:spcAft>
                <a:spcPts val="1000"/>
              </a:spcAft>
            </a:pPr>
            <a:r>
              <a:rPr lang="fr-FR" sz="2000" b="1" dirty="0">
                <a:latin typeface="Times New Roman" panose="02020603050405020304" pitchFamily="18" charset="0"/>
                <a:ea typeface="+mj-ea"/>
                <a:cs typeface="Times New Roman" panose="02020603050405020304" pitchFamily="18" charset="0"/>
              </a:rPr>
              <a:t>Infobulles - Jeunes </a:t>
            </a:r>
            <a:br>
              <a:rPr lang="fr-FR" sz="2000" b="1" dirty="0">
                <a:latin typeface="Times New Roman" panose="02020603050405020304" pitchFamily="18" charset="0"/>
                <a:ea typeface="+mj-ea"/>
                <a:cs typeface="Times New Roman" panose="02020603050405020304" pitchFamily="18" charset="0"/>
              </a:rPr>
            </a:br>
            <a:r>
              <a:rPr lang="fr-FR" sz="2000" b="1" dirty="0">
                <a:latin typeface="Times New Roman" panose="02020603050405020304" pitchFamily="18" charset="0"/>
                <a:ea typeface="+mj-ea"/>
                <a:cs typeface="Times New Roman" panose="02020603050405020304" pitchFamily="18" charset="0"/>
              </a:rPr>
              <a:t>Module Revenir </a:t>
            </a:r>
            <a:br>
              <a:rPr lang="fr-FR" sz="2000" b="1" dirty="0">
                <a:latin typeface="Times New Roman" panose="02020603050405020304" pitchFamily="18" charset="0"/>
                <a:ea typeface="+mj-ea"/>
                <a:cs typeface="Times New Roman" panose="02020603050405020304" pitchFamily="18" charset="0"/>
              </a:rPr>
            </a:br>
            <a:r>
              <a:rPr lang="fr-FR" sz="1800" b="1" dirty="0">
                <a:effectLst/>
                <a:latin typeface="Times New Roman" panose="02020603050405020304" pitchFamily="18" charset="0"/>
                <a:ea typeface="Calibri" panose="020F0502020204030204" pitchFamily="34" charset="0"/>
              </a:rPr>
              <a:t>Luc 15, 11-32 </a:t>
            </a:r>
            <a:br>
              <a:rPr lang="fr-FR" sz="1800" b="1" dirty="0">
                <a:effectLst/>
                <a:latin typeface="Times New Roman" panose="02020603050405020304" pitchFamily="18" charset="0"/>
                <a:ea typeface="Calibri" panose="020F0502020204030204" pitchFamily="34" charset="0"/>
              </a:rPr>
            </a:br>
            <a:r>
              <a:rPr lang="fr-FR" sz="1800" b="1" dirty="0">
                <a:effectLst/>
                <a:latin typeface="Times New Roman" panose="02020603050405020304" pitchFamily="18" charset="0"/>
                <a:ea typeface="Calibri" panose="020F0502020204030204" pitchFamily="34" charset="0"/>
              </a:rPr>
              <a:t>Le fils perdu et retrouvé</a:t>
            </a:r>
            <a:endParaRPr lang="fr-FR" sz="1800" dirty="0">
              <a:effectLst/>
              <a:latin typeface="Calibri" panose="020F0502020204030204" pitchFamily="34" charset="0"/>
              <a:ea typeface="Calibri" panose="020F0502020204030204" pitchFamily="34" charset="0"/>
            </a:endParaRPr>
          </a:p>
          <a:p>
            <a:pPr algn="ctr">
              <a:defRPr/>
            </a:pPr>
            <a:endParaRPr lang="fr-FR" sz="2000" b="1" dirty="0">
              <a:latin typeface="Times New Roman" panose="02020603050405020304" pitchFamily="18" charset="0"/>
              <a:ea typeface="+mj-ea"/>
              <a:cs typeface="Times New Roman" panose="02020603050405020304" pitchFamily="18" charset="0"/>
            </a:endParaRPr>
          </a:p>
        </p:txBody>
      </p:sp>
      <p:sp>
        <p:nvSpPr>
          <p:cNvPr id="6" name="Rectangle 5">
            <a:extLst>
              <a:ext uri="{FF2B5EF4-FFF2-40B4-BE49-F238E27FC236}">
                <a16:creationId xmlns:a16="http://schemas.microsoft.com/office/drawing/2014/main" id="{CDD9C8C1-52F8-DBAC-3D53-1AD647D8426D}"/>
              </a:ext>
            </a:extLst>
          </p:cNvPr>
          <p:cNvSpPr>
            <a:spLocks noChangeArrowheads="1"/>
          </p:cNvSpPr>
          <p:nvPr/>
        </p:nvSpPr>
        <p:spPr bwMode="auto">
          <a:xfrm>
            <a:off x="3918485" y="4480760"/>
            <a:ext cx="4214039"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buFont typeface="Arial" panose="020B0604020202020204" pitchFamily="34" charset="0"/>
              <a:buNone/>
            </a:pPr>
            <a:r>
              <a:rPr lang="fr-FR" altLang="fr-FR" sz="1400" dirty="0">
                <a:latin typeface="Arial" panose="020B0604020202020204" pitchFamily="34" charset="0"/>
              </a:rPr>
              <a:t>Pour chaque expression importante du texte, </a:t>
            </a:r>
          </a:p>
          <a:p>
            <a:pPr eaLnBrk="1" hangingPunct="1">
              <a:buFont typeface="Arial" panose="020B0604020202020204" pitchFamily="34" charset="0"/>
              <a:buNone/>
            </a:pPr>
            <a:r>
              <a:rPr lang="fr-FR" altLang="fr-FR" sz="1400" dirty="0">
                <a:latin typeface="Arial" panose="020B0604020202020204" pitchFamily="34" charset="0"/>
              </a:rPr>
              <a:t>4 diapos :</a:t>
            </a:r>
          </a:p>
          <a:p>
            <a:pPr eaLnBrk="1" hangingPunct="1">
              <a:buFontTx/>
              <a:buChar char="-"/>
            </a:pPr>
            <a:r>
              <a:rPr lang="fr-FR" altLang="fr-FR" sz="1400" dirty="0">
                <a:solidFill>
                  <a:srgbClr val="00B0F0"/>
                </a:solidFill>
                <a:latin typeface="Arial" panose="020B0604020202020204" pitchFamily="34" charset="0"/>
              </a:rPr>
              <a:t>Bleue</a:t>
            </a:r>
            <a:r>
              <a:rPr lang="fr-FR" altLang="fr-FR" sz="1400" dirty="0">
                <a:latin typeface="Arial" panose="020B0604020202020204" pitchFamily="34" charset="0"/>
              </a:rPr>
              <a:t> : le verset</a:t>
            </a:r>
          </a:p>
          <a:p>
            <a:pPr eaLnBrk="1" hangingPunct="1">
              <a:buFontTx/>
              <a:buChar char="-"/>
            </a:pPr>
            <a:r>
              <a:rPr lang="fr-FR" altLang="fr-FR" sz="1400" dirty="0">
                <a:solidFill>
                  <a:srgbClr val="FF0000"/>
                </a:solidFill>
                <a:latin typeface="Arial" panose="020B0604020202020204" pitchFamily="34" charset="0"/>
              </a:rPr>
              <a:t>Rouge </a:t>
            </a:r>
            <a:r>
              <a:rPr lang="fr-FR" altLang="fr-FR" sz="1400" dirty="0">
                <a:latin typeface="Arial" panose="020B0604020202020204" pitchFamily="34" charset="0"/>
              </a:rPr>
              <a:t>: les questions</a:t>
            </a:r>
          </a:p>
          <a:p>
            <a:pPr eaLnBrk="1" hangingPunct="1">
              <a:buFontTx/>
              <a:buChar char="-"/>
            </a:pPr>
            <a:r>
              <a:rPr lang="fr-FR" altLang="fr-FR" sz="1400" dirty="0">
                <a:solidFill>
                  <a:srgbClr val="00B050"/>
                </a:solidFill>
                <a:latin typeface="Arial" panose="020B0604020202020204" pitchFamily="34" charset="0"/>
              </a:rPr>
              <a:t>Verte </a:t>
            </a:r>
            <a:r>
              <a:rPr lang="fr-FR" altLang="fr-FR" sz="1400" dirty="0">
                <a:latin typeface="Arial" panose="020B0604020202020204" pitchFamily="34" charset="0"/>
              </a:rPr>
              <a:t>: des rapprochements</a:t>
            </a:r>
          </a:p>
          <a:p>
            <a:pPr eaLnBrk="1" hangingPunct="1">
              <a:buFontTx/>
              <a:buChar char="-"/>
            </a:pPr>
            <a:r>
              <a:rPr lang="fr-FR" altLang="fr-FR" sz="1400" dirty="0">
                <a:solidFill>
                  <a:srgbClr val="FFFF00"/>
                </a:solidFill>
                <a:latin typeface="Arial" panose="020B0604020202020204" pitchFamily="34" charset="0"/>
              </a:rPr>
              <a:t>Jaune </a:t>
            </a:r>
            <a:r>
              <a:rPr lang="fr-FR" altLang="fr-FR" sz="1400" dirty="0">
                <a:latin typeface="Arial" panose="020B0604020202020204" pitchFamily="34" charset="0"/>
              </a:rPr>
              <a:t>: vers des sens possibles</a:t>
            </a:r>
          </a:p>
          <a:p>
            <a:pPr eaLnBrk="1" hangingPunct="1">
              <a:buFont typeface="Arial" panose="020B0604020202020204" pitchFamily="34" charset="0"/>
              <a:buNone/>
            </a:pPr>
            <a:r>
              <a:rPr lang="fr-FR" altLang="fr-FR" sz="1400" dirty="0">
                <a:latin typeface="Arial" panose="020B0604020202020204" pitchFamily="34" charset="0"/>
              </a:rPr>
              <a:t>Après chaque diapo, l’animateur donne la parole</a:t>
            </a:r>
            <a:r>
              <a:rPr lang="fr-FR" altLang="fr-FR" sz="1800" dirty="0">
                <a:latin typeface="Arial" panose="020B0604020202020204" pitchFamily="34" charset="0"/>
              </a:rPr>
              <a:t>. </a:t>
            </a:r>
          </a:p>
        </p:txBody>
      </p:sp>
      <p:sp>
        <p:nvSpPr>
          <p:cNvPr id="7" name="ZoneTexte 1">
            <a:extLst>
              <a:ext uri="{FF2B5EF4-FFF2-40B4-BE49-F238E27FC236}">
                <a16:creationId xmlns:a16="http://schemas.microsoft.com/office/drawing/2014/main" id="{DFF1D65B-7C4E-2BEC-2A7A-8FE24752EB73}"/>
              </a:ext>
            </a:extLst>
          </p:cNvPr>
          <p:cNvSpPr txBox="1">
            <a:spLocks noChangeArrowheads="1"/>
          </p:cNvSpPr>
          <p:nvPr/>
        </p:nvSpPr>
        <p:spPr bwMode="auto">
          <a:xfrm>
            <a:off x="3960193" y="3438581"/>
            <a:ext cx="3700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r>
              <a:rPr lang="fr-FR" altLang="fr-FR" sz="1400" dirty="0">
                <a:latin typeface="Arial" panose="020B0604020202020204" pitchFamily="34" charset="0"/>
              </a:rPr>
              <a:t>Choisir les mots à travailler </a:t>
            </a:r>
          </a:p>
          <a:p>
            <a:pPr eaLnBrk="1" hangingPunct="1">
              <a:spcBef>
                <a:spcPct val="0"/>
              </a:spcBef>
              <a:buFontTx/>
              <a:buNone/>
            </a:pPr>
            <a:r>
              <a:rPr lang="fr-FR" altLang="fr-FR" sz="1400" dirty="0">
                <a:latin typeface="Arial" panose="020B0604020202020204" pitchFamily="34" charset="0"/>
              </a:rPr>
              <a:t>parmi cette liste, </a:t>
            </a:r>
          </a:p>
          <a:p>
            <a:pPr eaLnBrk="1" hangingPunct="1">
              <a:spcBef>
                <a:spcPct val="0"/>
              </a:spcBef>
              <a:buFontTx/>
              <a:buNone/>
            </a:pPr>
            <a:r>
              <a:rPr lang="fr-FR" altLang="fr-FR" sz="1400" dirty="0">
                <a:latin typeface="Arial" panose="020B0604020202020204" pitchFamily="34" charset="0"/>
              </a:rPr>
              <a:t>ceux qui posent question, qui interpellent…</a:t>
            </a:r>
          </a:p>
        </p:txBody>
      </p:sp>
      <p:sp>
        <p:nvSpPr>
          <p:cNvPr id="4" name="ZoneTexte 3">
            <a:extLst>
              <a:ext uri="{FF2B5EF4-FFF2-40B4-BE49-F238E27FC236}">
                <a16:creationId xmlns:a16="http://schemas.microsoft.com/office/drawing/2014/main" id="{AA0D6E68-F1CC-D85D-0A3A-B7F45BFF6695}"/>
              </a:ext>
            </a:extLst>
          </p:cNvPr>
          <p:cNvSpPr txBox="1">
            <a:spLocks noChangeArrowheads="1"/>
          </p:cNvSpPr>
          <p:nvPr/>
        </p:nvSpPr>
        <p:spPr bwMode="auto">
          <a:xfrm>
            <a:off x="220927" y="486904"/>
            <a:ext cx="3212386" cy="4770537"/>
          </a:xfrm>
          <a:prstGeom prst="rect">
            <a:avLst/>
          </a:prstGeom>
          <a:noFill/>
          <a:ln w="2857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pPr>
            <a:r>
              <a:rPr lang="fr-FR" altLang="fr-FR" sz="1600" b="1" dirty="0">
                <a:solidFill>
                  <a:prstClr val="black"/>
                </a:solidFill>
                <a:latin typeface="Times New Roman" panose="02020603050405020304" pitchFamily="18" charset="0"/>
                <a:cs typeface="Times New Roman" panose="02020603050405020304" pitchFamily="18" charset="0"/>
              </a:rPr>
              <a:t>Diapos des expressions </a:t>
            </a:r>
            <a:r>
              <a:rPr lang="fr-FR" altLang="fr-FR" sz="1600" dirty="0">
                <a:solidFill>
                  <a:prstClr val="black"/>
                </a:solidFill>
                <a:latin typeface="Times New Roman" panose="02020603050405020304" pitchFamily="18" charset="0"/>
                <a:cs typeface="Times New Roman" panose="02020603050405020304" pitchFamily="18" charset="0"/>
              </a:rPr>
              <a:t> </a:t>
            </a:r>
          </a:p>
          <a:p>
            <a:pPr>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01 à 06      Texte et contexte    	</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07 à 11 	Deux fils</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12 à 16	Part de fortune</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17 à 21	Biens</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22 à 25	Pays lointain</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26 à 29	Dilapida</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30 à 33	Dans le besoin</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34 à 37   	Il rentra en lui-même</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38 à 41   	Je meurs de faim</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42 à 45   	Je me lèverai</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46 à 49	J’irai vers mon père</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50 à 53	Péché</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54 à 57	Digne d’être appelé son fils</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58 à 61	Chercher le veau gras</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62 à 65	Mangeons et festoyons</a:t>
            </a:r>
          </a:p>
          <a:p>
            <a:pPr lvl="0">
              <a:spcBef>
                <a:spcPct val="0"/>
              </a:spcBef>
            </a:pPr>
            <a:r>
              <a:rPr lang="fr-FR" altLang="fr-FR" sz="1600" dirty="0">
                <a:solidFill>
                  <a:prstClr val="black"/>
                </a:solidFill>
                <a:latin typeface="Times New Roman" panose="02020603050405020304" pitchFamily="18" charset="0"/>
                <a:cs typeface="Times New Roman" panose="02020603050405020304" pitchFamily="18" charset="0"/>
              </a:rPr>
              <a:t>66 à 71 	Mort/revenu à la 	vie/perdu/retrouvé</a:t>
            </a:r>
          </a:p>
        </p:txBody>
      </p:sp>
      <p:pic>
        <p:nvPicPr>
          <p:cNvPr id="3" name="Image 2" descr="Une image contenant dessin humoristique, clipart, illustration, Dessin animé&#10;&#10;Le contenu généré par l’IA peut être incorrect.">
            <a:extLst>
              <a:ext uri="{FF2B5EF4-FFF2-40B4-BE49-F238E27FC236}">
                <a16:creationId xmlns:a16="http://schemas.microsoft.com/office/drawing/2014/main" id="{1867F111-0338-3624-F9C6-2D5DA3A13715}"/>
              </a:ext>
            </a:extLst>
          </p:cNvPr>
          <p:cNvPicPr>
            <a:picLocks noChangeAspect="1"/>
          </p:cNvPicPr>
          <p:nvPr/>
        </p:nvPicPr>
        <p:blipFill>
          <a:blip r:embed="rId2" cstate="screen">
            <a:extLst>
              <a:ext uri="{28A0092B-C50C-407E-A947-70E740481C1C}">
                <a14:useLocalDpi xmlns:a14="http://schemas.microsoft.com/office/drawing/2010/main"/>
              </a:ext>
            </a:extLst>
          </a:blip>
          <a:srcRect l="31242" r="971" b="11398"/>
          <a:stretch/>
        </p:blipFill>
        <p:spPr>
          <a:xfrm>
            <a:off x="8819537" y="1917862"/>
            <a:ext cx="2571251" cy="4353514"/>
          </a:xfrm>
          <a:prstGeom prst="rect">
            <a:avLst/>
          </a:prstGeom>
          <a:effectLst>
            <a:softEdge rad="190500"/>
          </a:effectLst>
        </p:spPr>
      </p:pic>
      <p:grpSp>
        <p:nvGrpSpPr>
          <p:cNvPr id="11" name="Groupe 10">
            <a:extLst>
              <a:ext uri="{FF2B5EF4-FFF2-40B4-BE49-F238E27FC236}">
                <a16:creationId xmlns:a16="http://schemas.microsoft.com/office/drawing/2014/main" id="{FDE962A2-0E95-7389-750E-61DAA3BA9B7D}"/>
              </a:ext>
            </a:extLst>
          </p:cNvPr>
          <p:cNvGrpSpPr/>
          <p:nvPr/>
        </p:nvGrpSpPr>
        <p:grpSpPr>
          <a:xfrm>
            <a:off x="3727280" y="486904"/>
            <a:ext cx="4200396" cy="1747338"/>
            <a:chOff x="3951567" y="224728"/>
            <a:chExt cx="3239346" cy="2100858"/>
          </a:xfrm>
        </p:grpSpPr>
        <p:sp>
          <p:nvSpPr>
            <p:cNvPr id="2" name="Rectangle 1">
              <a:extLst>
                <a:ext uri="{FF2B5EF4-FFF2-40B4-BE49-F238E27FC236}">
                  <a16:creationId xmlns:a16="http://schemas.microsoft.com/office/drawing/2014/main" id="{F9C481D3-F0F5-BD54-AF61-DB7D14E4FC65}"/>
                </a:ext>
              </a:extLst>
            </p:cNvPr>
            <p:cNvSpPr/>
            <p:nvPr/>
          </p:nvSpPr>
          <p:spPr>
            <a:xfrm>
              <a:off x="3951567" y="224728"/>
              <a:ext cx="3239346" cy="2100858"/>
            </a:xfrm>
            <a:prstGeom prst="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5141CF0F-5D9F-F54D-9F8F-8497D347F9C6}"/>
                </a:ext>
              </a:extLst>
            </p:cNvPr>
            <p:cNvSpPr txBox="1"/>
            <p:nvPr/>
          </p:nvSpPr>
          <p:spPr>
            <a:xfrm>
              <a:off x="3951567" y="284231"/>
              <a:ext cx="3099639" cy="1477328"/>
            </a:xfrm>
            <a:prstGeom prst="rect">
              <a:avLst/>
            </a:prstGeom>
            <a:noFill/>
          </p:spPr>
          <p:txBody>
            <a:bodyPr wrap="square">
              <a:spAutoFit/>
            </a:bodyPr>
            <a:lstStyle/>
            <a:p>
              <a:pPr lvl="0">
                <a:spcBef>
                  <a:spcPct val="0"/>
                </a:spcBef>
              </a:pPr>
              <a:r>
                <a:rPr lang="fr-FR" altLang="fr-FR" sz="1800" dirty="0">
                  <a:solidFill>
                    <a:prstClr val="black"/>
                  </a:solidFill>
                  <a:latin typeface="Times New Roman" panose="02020603050405020304" pitchFamily="18" charset="0"/>
                  <a:cs typeface="Times New Roman" panose="02020603050405020304" pitchFamily="18" charset="0"/>
                </a:rPr>
                <a:t>72 à 75	Fils aîné</a:t>
              </a:r>
            </a:p>
            <a:p>
              <a:pPr lvl="0">
                <a:spcBef>
                  <a:spcPct val="0"/>
                </a:spcBef>
              </a:pPr>
              <a:r>
                <a:rPr lang="fr-FR" altLang="fr-FR" sz="1800" dirty="0">
                  <a:solidFill>
                    <a:prstClr val="black"/>
                  </a:solidFill>
                  <a:latin typeface="Times New Roman" panose="02020603050405020304" pitchFamily="18" charset="0"/>
                  <a:cs typeface="Times New Roman" panose="02020603050405020304" pitchFamily="18" charset="0"/>
                </a:rPr>
                <a:t>76 à 79	Tu es toujours avec moi</a:t>
              </a:r>
            </a:p>
            <a:p>
              <a:pPr lvl="0">
                <a:spcBef>
                  <a:spcPct val="0"/>
                </a:spcBef>
              </a:pPr>
              <a:r>
                <a:rPr lang="fr-FR" altLang="fr-FR" sz="1800" dirty="0">
                  <a:solidFill>
                    <a:prstClr val="black"/>
                  </a:solidFill>
                  <a:latin typeface="Times New Roman" panose="02020603050405020304" pitchFamily="18" charset="0"/>
                  <a:cs typeface="Times New Roman" panose="02020603050405020304" pitchFamily="18" charset="0"/>
                </a:rPr>
                <a:t>80 à 83	Ton frère que voilà 	était mort</a:t>
              </a:r>
            </a:p>
            <a:p>
              <a:pPr lvl="0">
                <a:spcBef>
                  <a:spcPct val="0"/>
                </a:spcBef>
              </a:pPr>
              <a:r>
                <a:rPr lang="fr-FR" altLang="fr-FR" sz="1800" dirty="0">
                  <a:solidFill>
                    <a:prstClr val="black"/>
                  </a:solidFill>
                  <a:latin typeface="Times New Roman" panose="02020603050405020304" pitchFamily="18" charset="0"/>
                  <a:cs typeface="Times New Roman" panose="02020603050405020304" pitchFamily="18" charset="0"/>
                </a:rPr>
                <a:t>84 à 84   	Questions possibles</a:t>
              </a:r>
            </a:p>
            <a:p>
              <a:pPr lvl="0">
                <a:spcBef>
                  <a:spcPct val="0"/>
                </a:spcBef>
              </a:pPr>
              <a:r>
                <a:rPr lang="fr-FR" altLang="fr-FR" sz="1800" dirty="0">
                  <a:solidFill>
                    <a:prstClr val="black"/>
                  </a:solidFill>
                  <a:latin typeface="Times New Roman" panose="02020603050405020304" pitchFamily="18" charset="0"/>
                  <a:cs typeface="Times New Roman" panose="02020603050405020304" pitchFamily="18" charset="0"/>
                </a:rPr>
                <a:t>85 à 86	Synthèse</a:t>
              </a:r>
            </a:p>
          </p:txBody>
        </p:sp>
      </p:grpSp>
    </p:spTree>
    <p:extLst>
      <p:ext uri="{BB962C8B-B14F-4D97-AF65-F5344CB8AC3E}">
        <p14:creationId xmlns:p14="http://schemas.microsoft.com/office/powerpoint/2010/main" val="3409970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241DC-89D4-9D8C-6823-6D08545C8D45}"/>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B32DFA0D-3BC6-F3E2-C343-581FAF4A4165}"/>
              </a:ext>
            </a:extLst>
          </p:cNvPr>
          <p:cNvSpPr/>
          <p:nvPr/>
        </p:nvSpPr>
        <p:spPr>
          <a:xfrm>
            <a:off x="444049" y="2603104"/>
            <a:ext cx="11010123" cy="2048857"/>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600"/>
              </a:spcAft>
            </a:pPr>
            <a:r>
              <a:rPr lang="fr-FR" sz="2800" dirty="0">
                <a:solidFill>
                  <a:schemeClr val="tx1"/>
                </a:solidFill>
                <a:latin typeface="Times New Roman" panose="02020603050405020304" pitchFamily="18" charset="0"/>
                <a:ea typeface="Calibri" panose="020F0502020204030204" pitchFamily="34" charset="0"/>
              </a:rPr>
              <a:t>Le fils ainé peut représenter la </a:t>
            </a:r>
            <a:r>
              <a:rPr lang="fr-FR" sz="2800" dirty="0" err="1">
                <a:solidFill>
                  <a:schemeClr val="tx1"/>
                </a:solidFill>
                <a:latin typeface="Times New Roman" panose="02020603050405020304" pitchFamily="18" charset="0"/>
                <a:ea typeface="Calibri" panose="020F0502020204030204" pitchFamily="34" charset="0"/>
              </a:rPr>
              <a:t>la</a:t>
            </a:r>
            <a:r>
              <a:rPr lang="fr-FR" sz="2800" dirty="0">
                <a:solidFill>
                  <a:schemeClr val="tx1"/>
                </a:solidFill>
                <a:latin typeface="Times New Roman" panose="02020603050405020304" pitchFamily="18" charset="0"/>
                <a:ea typeface="Calibri" panose="020F0502020204030204" pitchFamily="34" charset="0"/>
              </a:rPr>
              <a:t> fidélité à la Loi de Dieu.  </a:t>
            </a:r>
            <a:br>
              <a:rPr lang="fr-FR" sz="2800" dirty="0">
                <a:solidFill>
                  <a:schemeClr val="tx1"/>
                </a:solidFill>
                <a:latin typeface="Times New Roman" panose="02020603050405020304" pitchFamily="18" charset="0"/>
                <a:ea typeface="Calibri" panose="020F0502020204030204" pitchFamily="34" charset="0"/>
              </a:rPr>
            </a:br>
            <a:r>
              <a:rPr lang="fr-FR" sz="2800" dirty="0">
                <a:solidFill>
                  <a:schemeClr val="tx1"/>
                </a:solidFill>
                <a:latin typeface="Times New Roman" panose="02020603050405020304" pitchFamily="18" charset="0"/>
                <a:ea typeface="Calibri" panose="020F0502020204030204" pitchFamily="34" charset="0"/>
              </a:rPr>
              <a:t>Le fils cadet pourrait représenter ceux qui sont non juifs, les païens, ceux qui sont éloignés de la Torah, du Dieu qui se révèle comme notre père. </a:t>
            </a:r>
            <a:r>
              <a:rPr lang="fr-FR" sz="2800" baseline="30000" dirty="0">
                <a:solidFill>
                  <a:schemeClr val="tx1"/>
                </a:solidFill>
                <a:latin typeface="Times New Roman" panose="02020603050405020304" pitchFamily="18" charset="0"/>
                <a:ea typeface="Calibri" panose="020F0502020204030204" pitchFamily="34" charset="0"/>
              </a:rPr>
              <a:t>D’après Bernard Geoffroy </a:t>
            </a:r>
            <a:endParaRPr lang="fr-FR" sz="2800" dirty="0">
              <a:solidFill>
                <a:schemeClr val="tx1"/>
              </a:solidFill>
              <a:latin typeface="Times New Roman" panose="02020603050405020304" pitchFamily="18" charset="0"/>
              <a:ea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7E1F2A46-BA21-2DCB-E14B-408FBEDFCB36}"/>
              </a:ext>
            </a:extLst>
          </p:cNvPr>
          <p:cNvSpPr>
            <a:spLocks noGrp="1"/>
          </p:cNvSpPr>
          <p:nvPr>
            <p:ph type="sldNum" sz="quarter" idx="12"/>
          </p:nvPr>
        </p:nvSpPr>
        <p:spPr/>
        <p:txBody>
          <a:bodyPr/>
          <a:lstStyle/>
          <a:p>
            <a:fld id="{9E268824-B363-4558-82B1-76DB5ADEB9CB}" type="slidenum">
              <a:rPr lang="fr-FR" smtClean="0"/>
              <a:pPr/>
              <a:t>10</a:t>
            </a:fld>
            <a:endParaRPr lang="fr-FR" dirty="0"/>
          </a:p>
        </p:txBody>
      </p:sp>
      <p:sp>
        <p:nvSpPr>
          <p:cNvPr id="8" name="Rectangle : coins arrondis 7">
            <a:extLst>
              <a:ext uri="{FF2B5EF4-FFF2-40B4-BE49-F238E27FC236}">
                <a16:creationId xmlns:a16="http://schemas.microsoft.com/office/drawing/2014/main" id="{43ACC8C7-7587-4AFB-6C4D-F94E26F18908}"/>
              </a:ext>
            </a:extLst>
          </p:cNvPr>
          <p:cNvSpPr/>
          <p:nvPr/>
        </p:nvSpPr>
        <p:spPr>
          <a:xfrm>
            <a:off x="343677" y="4996428"/>
            <a:ext cx="11010123" cy="1548369"/>
          </a:xfrm>
          <a:prstGeom prst="roundRect">
            <a:avLst/>
          </a:prstGeom>
          <a:noFill/>
          <a:ln w="76200">
            <a:solidFill>
              <a:srgbClr val="F390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2800" dirty="0">
                <a:solidFill>
                  <a:schemeClr val="tx1"/>
                </a:solidFill>
                <a:latin typeface="Times New Roman" panose="02020603050405020304" pitchFamily="18" charset="0"/>
                <a:ea typeface="Calibri" panose="020F0502020204030204" pitchFamily="34" charset="0"/>
              </a:rPr>
              <a:t>Que nous soyons, fils aîné, comme le peuple d’Israël des origines, que nous soyons, fils cadet, comme ceux qui se sont détournés de leur père, tous nous sommes concernés par ce Dieu, qui est Père, notre Père. </a:t>
            </a:r>
            <a:endParaRPr lang="fr-FR" sz="2800" dirty="0">
              <a:solidFill>
                <a:schemeClr val="tx1"/>
              </a:solidFill>
              <a:latin typeface="Calibri" panose="020F0502020204030204" pitchFamily="34" charset="0"/>
              <a:ea typeface="Calibri" panose="020F0502020204030204" pitchFamily="34" charset="0"/>
            </a:endParaRPr>
          </a:p>
        </p:txBody>
      </p:sp>
      <p:pic>
        <p:nvPicPr>
          <p:cNvPr id="4" name="Image 3" descr="Une image contenant habits, Visage humain, personne, dessin humoristique&#10;&#10;Le contenu généré par l’IA peut être incorrect.">
            <a:extLst>
              <a:ext uri="{FF2B5EF4-FFF2-40B4-BE49-F238E27FC236}">
                <a16:creationId xmlns:a16="http://schemas.microsoft.com/office/drawing/2014/main" id="{50ACA7C7-5424-EB14-1F59-83EB800B2B97}"/>
              </a:ext>
            </a:extLst>
          </p:cNvPr>
          <p:cNvPicPr>
            <a:picLocks noChangeAspect="1"/>
          </p:cNvPicPr>
          <p:nvPr/>
        </p:nvPicPr>
        <p:blipFill>
          <a:blip r:embed="rId3" cstate="screen">
            <a:extLst>
              <a:ext uri="{28A0092B-C50C-407E-A947-70E740481C1C}">
                <a14:useLocalDpi xmlns:a14="http://schemas.microsoft.com/office/drawing/2010/main"/>
              </a:ext>
            </a:extLst>
          </a:blip>
          <a:srcRect l="11740" t="5362" r="3909" b="17681"/>
          <a:stretch/>
        </p:blipFill>
        <p:spPr>
          <a:xfrm>
            <a:off x="4723224" y="156982"/>
            <a:ext cx="2660010" cy="2369908"/>
          </a:xfrm>
          <a:prstGeom prst="rect">
            <a:avLst/>
          </a:prstGeom>
          <a:effectLst>
            <a:softEdge rad="279400"/>
          </a:effectLst>
        </p:spPr>
      </p:pic>
      <p:sp>
        <p:nvSpPr>
          <p:cNvPr id="6" name="ZoneTexte 5">
            <a:extLst>
              <a:ext uri="{FF2B5EF4-FFF2-40B4-BE49-F238E27FC236}">
                <a16:creationId xmlns:a16="http://schemas.microsoft.com/office/drawing/2014/main" id="{887361EC-ACC7-3BA0-121A-D9E4AF8519C6}"/>
              </a:ext>
            </a:extLst>
          </p:cNvPr>
          <p:cNvSpPr txBox="1"/>
          <p:nvPr/>
        </p:nvSpPr>
        <p:spPr>
          <a:xfrm>
            <a:off x="444049" y="183308"/>
            <a:ext cx="1580793" cy="461665"/>
          </a:xfrm>
          <a:prstGeom prst="rect">
            <a:avLst/>
          </a:prstGeom>
          <a:noFill/>
        </p:spPr>
        <p:txBody>
          <a:bodyPr wrap="square">
            <a:spAutoFit/>
          </a:bodyPr>
          <a:lstStyle/>
          <a:p>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deux fils</a:t>
            </a:r>
            <a:endParaRPr lang="fr-FR" sz="2400" dirty="0"/>
          </a:p>
        </p:txBody>
      </p:sp>
    </p:spTree>
    <p:extLst>
      <p:ext uri="{BB962C8B-B14F-4D97-AF65-F5344CB8AC3E}">
        <p14:creationId xmlns:p14="http://schemas.microsoft.com/office/powerpoint/2010/main" val="380313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FB481-CE60-0CFB-BE7E-E071A37D221C}"/>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11F025A-E22A-34AF-2019-8D47151F969F}"/>
              </a:ext>
            </a:extLst>
          </p:cNvPr>
          <p:cNvSpPr>
            <a:spLocks noGrp="1"/>
          </p:cNvSpPr>
          <p:nvPr>
            <p:ph type="sldNum" sz="quarter" idx="12"/>
          </p:nvPr>
        </p:nvSpPr>
        <p:spPr/>
        <p:txBody>
          <a:bodyPr/>
          <a:lstStyle/>
          <a:p>
            <a:fld id="{9E268824-B363-4558-82B1-76DB5ADEB9CB}" type="slidenum">
              <a:rPr lang="fr-FR" smtClean="0"/>
              <a:pPr/>
              <a:t>11</a:t>
            </a:fld>
            <a:endParaRPr lang="fr-FR"/>
          </a:p>
        </p:txBody>
      </p:sp>
      <p:sp>
        <p:nvSpPr>
          <p:cNvPr id="5" name="Rectangle : coins arrondis 4">
            <a:extLst>
              <a:ext uri="{FF2B5EF4-FFF2-40B4-BE49-F238E27FC236}">
                <a16:creationId xmlns:a16="http://schemas.microsoft.com/office/drawing/2014/main" id="{2259A292-5897-C27F-4449-BF5EB815E6A5}"/>
              </a:ext>
            </a:extLst>
          </p:cNvPr>
          <p:cNvSpPr/>
          <p:nvPr/>
        </p:nvSpPr>
        <p:spPr>
          <a:xfrm>
            <a:off x="1145231" y="2937662"/>
            <a:ext cx="9901536" cy="2873828"/>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2800" dirty="0">
                <a:solidFill>
                  <a:schemeClr val="tx1"/>
                </a:solidFill>
                <a:latin typeface="Times New Roman" panose="02020603050405020304" pitchFamily="18" charset="0"/>
                <a:ea typeface="Calibri" panose="020F0502020204030204" pitchFamily="34" charset="0"/>
              </a:rPr>
              <a:t>Les deux fils pourraient-il représenter Jésus ? </a:t>
            </a:r>
            <a:br>
              <a:rPr lang="fr-FR" sz="2800" dirty="0">
                <a:solidFill>
                  <a:schemeClr val="tx1"/>
                </a:solidFill>
                <a:latin typeface="Times New Roman" panose="02020603050405020304" pitchFamily="18" charset="0"/>
                <a:ea typeface="Calibri" panose="020F0502020204030204" pitchFamily="34" charset="0"/>
              </a:rPr>
            </a:br>
            <a:r>
              <a:rPr lang="fr-FR" sz="2800" dirty="0">
                <a:solidFill>
                  <a:schemeClr val="tx1"/>
                </a:solidFill>
                <a:latin typeface="Times New Roman" panose="02020603050405020304" pitchFamily="18" charset="0"/>
                <a:ea typeface="Calibri" panose="020F0502020204030204" pitchFamily="34" charset="0"/>
              </a:rPr>
              <a:t>L’ainé, car Jésus juif, est le fidèle à la Torah, </a:t>
            </a:r>
            <a:br>
              <a:rPr lang="fr-FR" sz="2800" dirty="0">
                <a:solidFill>
                  <a:schemeClr val="tx1"/>
                </a:solidFill>
                <a:latin typeface="Times New Roman" panose="02020603050405020304" pitchFamily="18" charset="0"/>
                <a:ea typeface="Calibri" panose="020F0502020204030204" pitchFamily="34" charset="0"/>
              </a:rPr>
            </a:br>
            <a:r>
              <a:rPr lang="fr-FR" sz="2800" dirty="0">
                <a:solidFill>
                  <a:schemeClr val="tx1"/>
                </a:solidFill>
                <a:latin typeface="Times New Roman" panose="02020603050405020304" pitchFamily="18" charset="0"/>
                <a:ea typeface="Calibri" panose="020F0502020204030204" pitchFamily="34" charset="0"/>
              </a:rPr>
              <a:t>fidèle au Dieu unique, le Père. </a:t>
            </a:r>
            <a:br>
              <a:rPr lang="fr-FR" sz="2800" dirty="0">
                <a:solidFill>
                  <a:schemeClr val="tx1"/>
                </a:solidFill>
                <a:latin typeface="Times New Roman" panose="02020603050405020304" pitchFamily="18" charset="0"/>
                <a:ea typeface="Calibri" panose="020F0502020204030204" pitchFamily="34" charset="0"/>
              </a:rPr>
            </a:br>
            <a:r>
              <a:rPr lang="fr-FR" sz="2800" dirty="0">
                <a:solidFill>
                  <a:schemeClr val="tx1"/>
                </a:solidFill>
                <a:latin typeface="Times New Roman" panose="02020603050405020304" pitchFamily="18" charset="0"/>
                <a:ea typeface="Calibri" panose="020F0502020204030204" pitchFamily="34" charset="0"/>
              </a:rPr>
              <a:t>Le second fils, celui qui part, </a:t>
            </a:r>
            <a:br>
              <a:rPr lang="fr-FR" sz="2800" dirty="0">
                <a:solidFill>
                  <a:schemeClr val="tx1"/>
                </a:solidFill>
                <a:latin typeface="Times New Roman" panose="02020603050405020304" pitchFamily="18" charset="0"/>
                <a:ea typeface="Calibri" panose="020F0502020204030204" pitchFamily="34" charset="0"/>
              </a:rPr>
            </a:br>
            <a:r>
              <a:rPr lang="fr-FR" sz="2800" dirty="0">
                <a:solidFill>
                  <a:schemeClr val="tx1"/>
                </a:solidFill>
                <a:latin typeface="Times New Roman" panose="02020603050405020304" pitchFamily="18" charset="0"/>
                <a:ea typeface="Calibri" panose="020F0502020204030204" pitchFamily="34" charset="0"/>
              </a:rPr>
              <a:t>car Jésus est accusé par les pharisiens de ne pas respecter la Loi.</a:t>
            </a:r>
          </a:p>
        </p:txBody>
      </p:sp>
      <p:pic>
        <p:nvPicPr>
          <p:cNvPr id="6" name="Image 5" descr="Une image contenant habits, Visage humain, personne, dessin humoristique&#10;&#10;Le contenu généré par l’IA peut être incorrect.">
            <a:extLst>
              <a:ext uri="{FF2B5EF4-FFF2-40B4-BE49-F238E27FC236}">
                <a16:creationId xmlns:a16="http://schemas.microsoft.com/office/drawing/2014/main" id="{BF445E43-BD8F-98FD-4EBD-663AE861585D}"/>
              </a:ext>
            </a:extLst>
          </p:cNvPr>
          <p:cNvPicPr>
            <a:picLocks noChangeAspect="1"/>
          </p:cNvPicPr>
          <p:nvPr/>
        </p:nvPicPr>
        <p:blipFill>
          <a:blip r:embed="rId2" cstate="screen">
            <a:extLst>
              <a:ext uri="{28A0092B-C50C-407E-A947-70E740481C1C}">
                <a14:useLocalDpi xmlns:a14="http://schemas.microsoft.com/office/drawing/2010/main"/>
              </a:ext>
            </a:extLst>
          </a:blip>
          <a:srcRect l="11740" t="5362" r="3909" b="17681"/>
          <a:stretch/>
        </p:blipFill>
        <p:spPr>
          <a:xfrm>
            <a:off x="4533480" y="0"/>
            <a:ext cx="3125037" cy="2784219"/>
          </a:xfrm>
          <a:prstGeom prst="rect">
            <a:avLst/>
          </a:prstGeom>
          <a:effectLst>
            <a:softEdge rad="279400"/>
          </a:effectLst>
        </p:spPr>
      </p:pic>
      <p:sp>
        <p:nvSpPr>
          <p:cNvPr id="7" name="ZoneTexte 6">
            <a:extLst>
              <a:ext uri="{FF2B5EF4-FFF2-40B4-BE49-F238E27FC236}">
                <a16:creationId xmlns:a16="http://schemas.microsoft.com/office/drawing/2014/main" id="{1650F549-3484-43C6-52F1-0CCE28A5231F}"/>
              </a:ext>
            </a:extLst>
          </p:cNvPr>
          <p:cNvSpPr txBox="1"/>
          <p:nvPr/>
        </p:nvSpPr>
        <p:spPr>
          <a:xfrm>
            <a:off x="444049" y="183308"/>
            <a:ext cx="1580793" cy="461665"/>
          </a:xfrm>
          <a:prstGeom prst="rect">
            <a:avLst/>
          </a:prstGeom>
          <a:noFill/>
        </p:spPr>
        <p:txBody>
          <a:bodyPr wrap="square">
            <a:spAutoFit/>
          </a:bodyPr>
          <a:lstStyle/>
          <a:p>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deux fils</a:t>
            </a:r>
            <a:endParaRPr lang="fr-FR" sz="2400" dirty="0"/>
          </a:p>
        </p:txBody>
      </p:sp>
    </p:spTree>
    <p:extLst>
      <p:ext uri="{BB962C8B-B14F-4D97-AF65-F5344CB8AC3E}">
        <p14:creationId xmlns:p14="http://schemas.microsoft.com/office/powerpoint/2010/main" val="3023076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8FDA3-C5B8-5157-B707-24745755D522}"/>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CA9D0559-973C-EC41-41B7-F0012A64FA73}"/>
              </a:ext>
            </a:extLst>
          </p:cNvPr>
          <p:cNvSpPr/>
          <p:nvPr/>
        </p:nvSpPr>
        <p:spPr>
          <a:xfrm>
            <a:off x="1214735" y="1845882"/>
            <a:ext cx="8133284" cy="3344519"/>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600" b="1" dirty="0">
                <a:solidFill>
                  <a:srgbClr val="FF0000"/>
                </a:solidFill>
                <a:effectLst/>
                <a:latin typeface="Times New Roman" panose="02020603050405020304" pitchFamily="18" charset="0"/>
                <a:ea typeface="Calibri" panose="020F0502020204030204" pitchFamily="34" charset="0"/>
              </a:rPr>
              <a:t>12</a:t>
            </a:r>
            <a:r>
              <a:rPr lang="fr-FR" sz="3600" dirty="0">
                <a:effectLst/>
                <a:latin typeface="Times New Roman" panose="02020603050405020304" pitchFamily="18" charset="0"/>
                <a:ea typeface="Calibri" panose="020F0502020204030204" pitchFamily="34" charset="0"/>
              </a:rPr>
              <a:t> </a:t>
            </a:r>
            <a:r>
              <a:rPr lang="fr-FR" sz="3600" dirty="0">
                <a:solidFill>
                  <a:schemeClr val="tx1"/>
                </a:solidFill>
                <a:effectLst/>
                <a:latin typeface="Times New Roman" panose="02020603050405020304" pitchFamily="18" charset="0"/>
                <a:ea typeface="Calibri" panose="020F0502020204030204" pitchFamily="34" charset="0"/>
              </a:rPr>
              <a:t>Le plus jeune dit à son père : </a:t>
            </a:r>
            <a:br>
              <a:rPr lang="fr-FR" sz="3600" dirty="0">
                <a:solidFill>
                  <a:schemeClr val="tx1"/>
                </a:solidFill>
                <a:effectLst/>
                <a:latin typeface="Times New Roman" panose="02020603050405020304" pitchFamily="18" charset="0"/>
                <a:ea typeface="Calibri" panose="020F0502020204030204" pitchFamily="34" charset="0"/>
              </a:rPr>
            </a:br>
            <a:r>
              <a:rPr lang="fr-FR" sz="3600" dirty="0">
                <a:solidFill>
                  <a:schemeClr val="tx1"/>
                </a:solidFill>
                <a:effectLst/>
                <a:latin typeface="Times New Roman" panose="02020603050405020304" pitchFamily="18" charset="0"/>
                <a:ea typeface="Calibri" panose="020F0502020204030204" pitchFamily="34" charset="0"/>
              </a:rPr>
              <a:t>“Père, donne-moi la </a:t>
            </a:r>
            <a:r>
              <a:rPr lang="fr-FR" sz="3600" b="1" dirty="0">
                <a:solidFill>
                  <a:srgbClr val="FF0000"/>
                </a:solidFill>
                <a:effectLst/>
                <a:latin typeface="Times New Roman" panose="02020603050405020304" pitchFamily="18" charset="0"/>
                <a:ea typeface="Calibri" panose="020F0502020204030204" pitchFamily="34" charset="0"/>
              </a:rPr>
              <a:t>part de fortune </a:t>
            </a:r>
            <a:br>
              <a:rPr lang="fr-FR" sz="3600" b="1" dirty="0">
                <a:solidFill>
                  <a:srgbClr val="FF0000"/>
                </a:solidFill>
                <a:effectLst/>
                <a:latin typeface="Times New Roman" panose="02020603050405020304" pitchFamily="18" charset="0"/>
                <a:ea typeface="Calibri" panose="020F0502020204030204" pitchFamily="34" charset="0"/>
              </a:rPr>
            </a:br>
            <a:r>
              <a:rPr lang="fr-FR" sz="3600" dirty="0">
                <a:solidFill>
                  <a:schemeClr val="tx1"/>
                </a:solidFill>
                <a:effectLst/>
                <a:latin typeface="Times New Roman" panose="02020603050405020304" pitchFamily="18" charset="0"/>
                <a:ea typeface="Calibri" panose="020F0502020204030204" pitchFamily="34" charset="0"/>
              </a:rPr>
              <a:t>qui me revient.” </a:t>
            </a:r>
            <a:br>
              <a:rPr lang="fr-FR" sz="3600" dirty="0">
                <a:solidFill>
                  <a:schemeClr val="tx1"/>
                </a:solidFill>
                <a:effectLst/>
                <a:latin typeface="Times New Roman" panose="02020603050405020304" pitchFamily="18" charset="0"/>
                <a:ea typeface="Calibri" panose="020F0502020204030204" pitchFamily="34" charset="0"/>
              </a:rPr>
            </a:br>
            <a:r>
              <a:rPr lang="fr-FR" sz="3600" dirty="0">
                <a:solidFill>
                  <a:schemeClr val="tx1"/>
                </a:solidFill>
                <a:effectLst/>
                <a:latin typeface="Times New Roman" panose="02020603050405020304" pitchFamily="18" charset="0"/>
                <a:ea typeface="Calibri" panose="020F0502020204030204" pitchFamily="34" charset="0"/>
              </a:rPr>
              <a:t>Et le père leur partagea ses biens</a:t>
            </a:r>
            <a:endParaRPr lang="fr-FR" sz="3600"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2F31FF69-D4D0-2A24-BBBF-A0769FD598C5}"/>
              </a:ext>
            </a:extLst>
          </p:cNvPr>
          <p:cNvSpPr>
            <a:spLocks noGrp="1"/>
          </p:cNvSpPr>
          <p:nvPr>
            <p:ph type="sldNum" sz="quarter" idx="12"/>
          </p:nvPr>
        </p:nvSpPr>
        <p:spPr/>
        <p:txBody>
          <a:bodyPr/>
          <a:lstStyle/>
          <a:p>
            <a:fld id="{9E268824-B363-4558-82B1-76DB5ADEB9CB}" type="slidenum">
              <a:rPr lang="fr-FR" smtClean="0"/>
              <a:pPr/>
              <a:t>12</a:t>
            </a:fld>
            <a:endParaRPr lang="fr-FR"/>
          </a:p>
        </p:txBody>
      </p:sp>
      <p:pic>
        <p:nvPicPr>
          <p:cNvPr id="5" name="Image 4" descr="Une image contenant habits, Visage humain, personne, dessin humoristique&#10;&#10;Le contenu généré par l’IA peut être incorrect.">
            <a:extLst>
              <a:ext uri="{FF2B5EF4-FFF2-40B4-BE49-F238E27FC236}">
                <a16:creationId xmlns:a16="http://schemas.microsoft.com/office/drawing/2014/main" id="{6D4544F0-D8EB-1607-25BC-C808DE936C8D}"/>
              </a:ext>
            </a:extLst>
          </p:cNvPr>
          <p:cNvPicPr>
            <a:picLocks noChangeAspect="1"/>
          </p:cNvPicPr>
          <p:nvPr/>
        </p:nvPicPr>
        <p:blipFill>
          <a:blip r:embed="rId2" cstate="screen">
            <a:extLst>
              <a:ext uri="{28A0092B-C50C-407E-A947-70E740481C1C}">
                <a14:useLocalDpi xmlns:a14="http://schemas.microsoft.com/office/drawing/2010/main"/>
              </a:ext>
            </a:extLst>
          </a:blip>
          <a:srcRect l="50000" t="13907" r="26339" b="18996"/>
          <a:stretch/>
        </p:blipFill>
        <p:spPr>
          <a:xfrm>
            <a:off x="9069806" y="955759"/>
            <a:ext cx="1907459" cy="5282194"/>
          </a:xfrm>
          <a:prstGeom prst="rect">
            <a:avLst/>
          </a:prstGeom>
          <a:effectLst>
            <a:softEdge rad="317500"/>
          </a:effectLst>
        </p:spPr>
      </p:pic>
      <p:sp>
        <p:nvSpPr>
          <p:cNvPr id="4" name="ZoneTexte 3">
            <a:extLst>
              <a:ext uri="{FF2B5EF4-FFF2-40B4-BE49-F238E27FC236}">
                <a16:creationId xmlns:a16="http://schemas.microsoft.com/office/drawing/2014/main" id="{A52129E0-BE96-7C78-A87C-3CBB6C4D0B5B}"/>
              </a:ext>
            </a:extLst>
          </p:cNvPr>
          <p:cNvSpPr txBox="1"/>
          <p:nvPr/>
        </p:nvSpPr>
        <p:spPr>
          <a:xfrm>
            <a:off x="286039" y="224209"/>
            <a:ext cx="2189792" cy="461665"/>
          </a:xfrm>
          <a:prstGeom prst="rect">
            <a:avLst/>
          </a:prstGeom>
          <a:noFill/>
        </p:spPr>
        <p:txBody>
          <a:bodyPr wrap="square">
            <a:spAutoFit/>
          </a:bodyPr>
          <a:lstStyle/>
          <a:p>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Part de fortune</a:t>
            </a:r>
            <a:endParaRPr lang="fr-FR" dirty="0"/>
          </a:p>
        </p:txBody>
      </p:sp>
    </p:spTree>
    <p:extLst>
      <p:ext uri="{BB962C8B-B14F-4D97-AF65-F5344CB8AC3E}">
        <p14:creationId xmlns:p14="http://schemas.microsoft.com/office/powerpoint/2010/main" val="4213851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D8CC1-8C63-96A2-F31C-45738A33D9BC}"/>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7CB0657D-9E47-6FA3-8CC9-DCB4E2C31861}"/>
              </a:ext>
            </a:extLst>
          </p:cNvPr>
          <p:cNvSpPr/>
          <p:nvPr/>
        </p:nvSpPr>
        <p:spPr>
          <a:xfrm>
            <a:off x="785004" y="1874976"/>
            <a:ext cx="8975488" cy="1808503"/>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Les bibles traduisent : </a:t>
            </a: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la part qui me revient de ta possession – l’avoir me revenant.</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8" name="Espace réservé du numéro de diapositive 7">
            <a:extLst>
              <a:ext uri="{FF2B5EF4-FFF2-40B4-BE49-F238E27FC236}">
                <a16:creationId xmlns:a16="http://schemas.microsoft.com/office/drawing/2014/main" id="{1AE91EDD-BA92-84CB-F1A6-C18CFB43CBB6}"/>
              </a:ext>
            </a:extLst>
          </p:cNvPr>
          <p:cNvSpPr>
            <a:spLocks noGrp="1"/>
          </p:cNvSpPr>
          <p:nvPr>
            <p:ph type="sldNum" sz="quarter" idx="12"/>
          </p:nvPr>
        </p:nvSpPr>
        <p:spPr/>
        <p:txBody>
          <a:bodyPr/>
          <a:lstStyle/>
          <a:p>
            <a:fld id="{9E268824-B363-4558-82B1-76DB5ADEB9CB}" type="slidenum">
              <a:rPr lang="fr-FR" smtClean="0"/>
              <a:pPr/>
              <a:t>13</a:t>
            </a:fld>
            <a:endParaRPr lang="fr-FR"/>
          </a:p>
        </p:txBody>
      </p:sp>
      <p:sp>
        <p:nvSpPr>
          <p:cNvPr id="4" name="Rectangle : coins arrondis 3">
            <a:extLst>
              <a:ext uri="{FF2B5EF4-FFF2-40B4-BE49-F238E27FC236}">
                <a16:creationId xmlns:a16="http://schemas.microsoft.com/office/drawing/2014/main" id="{8562FB48-D82C-9E85-9FFC-1B6DCEB0B6E4}"/>
              </a:ext>
            </a:extLst>
          </p:cNvPr>
          <p:cNvSpPr/>
          <p:nvPr/>
        </p:nvSpPr>
        <p:spPr>
          <a:xfrm>
            <a:off x="2937744" y="4717254"/>
            <a:ext cx="5365102" cy="1079546"/>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600" dirty="0">
                <a:solidFill>
                  <a:schemeClr val="tx1"/>
                </a:solidFill>
                <a:latin typeface="Times New Roman" panose="02020603050405020304" pitchFamily="18" charset="0"/>
                <a:ea typeface="Calibri" panose="020F0502020204030204" pitchFamily="34" charset="0"/>
              </a:rPr>
              <a:t>Que réclame donc le fils ? </a:t>
            </a:r>
            <a:endParaRPr lang="fr-FR" sz="3600" dirty="0">
              <a:solidFill>
                <a:schemeClr val="tx1"/>
              </a:solidFill>
              <a:latin typeface="Calibri" panose="020F0502020204030204" pitchFamily="34" charset="0"/>
              <a:ea typeface="Calibri" panose="020F0502020204030204" pitchFamily="34" charset="0"/>
            </a:endParaRPr>
          </a:p>
        </p:txBody>
      </p:sp>
      <p:pic>
        <p:nvPicPr>
          <p:cNvPr id="3" name="Image 2" descr="Une image contenant habits, Visage humain, personne, dessin humoristique&#10;&#10;Le contenu généré par l’IA peut être incorrect.">
            <a:extLst>
              <a:ext uri="{FF2B5EF4-FFF2-40B4-BE49-F238E27FC236}">
                <a16:creationId xmlns:a16="http://schemas.microsoft.com/office/drawing/2014/main" id="{5A669FC1-C1CE-23AF-4F89-F25AEDB1666F}"/>
              </a:ext>
            </a:extLst>
          </p:cNvPr>
          <p:cNvPicPr>
            <a:picLocks noChangeAspect="1"/>
          </p:cNvPicPr>
          <p:nvPr/>
        </p:nvPicPr>
        <p:blipFill>
          <a:blip r:embed="rId2" cstate="screen">
            <a:extLst>
              <a:ext uri="{28A0092B-C50C-407E-A947-70E740481C1C}">
                <a14:useLocalDpi xmlns:a14="http://schemas.microsoft.com/office/drawing/2010/main"/>
              </a:ext>
            </a:extLst>
          </a:blip>
          <a:srcRect l="50000" t="13907" r="26339" b="18996"/>
          <a:stretch/>
        </p:blipFill>
        <p:spPr>
          <a:xfrm>
            <a:off x="9595202" y="1128251"/>
            <a:ext cx="1661652" cy="4601498"/>
          </a:xfrm>
          <a:prstGeom prst="rect">
            <a:avLst/>
          </a:prstGeom>
          <a:effectLst>
            <a:softEdge rad="266700"/>
          </a:effectLst>
        </p:spPr>
      </p:pic>
      <p:sp>
        <p:nvSpPr>
          <p:cNvPr id="5" name="ZoneTexte 4">
            <a:extLst>
              <a:ext uri="{FF2B5EF4-FFF2-40B4-BE49-F238E27FC236}">
                <a16:creationId xmlns:a16="http://schemas.microsoft.com/office/drawing/2014/main" id="{315B54AB-928B-201C-CEE5-4058A3E85FE8}"/>
              </a:ext>
            </a:extLst>
          </p:cNvPr>
          <p:cNvSpPr txBox="1"/>
          <p:nvPr/>
        </p:nvSpPr>
        <p:spPr>
          <a:xfrm>
            <a:off x="286039" y="224209"/>
            <a:ext cx="2189792" cy="461665"/>
          </a:xfrm>
          <a:prstGeom prst="rect">
            <a:avLst/>
          </a:prstGeom>
          <a:noFill/>
        </p:spPr>
        <p:txBody>
          <a:bodyPr wrap="square">
            <a:spAutoFit/>
          </a:bodyPr>
          <a:lstStyle/>
          <a:p>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Part de fortune</a:t>
            </a:r>
            <a:endParaRPr lang="fr-FR" dirty="0"/>
          </a:p>
        </p:txBody>
      </p:sp>
    </p:spTree>
    <p:extLst>
      <p:ext uri="{BB962C8B-B14F-4D97-AF65-F5344CB8AC3E}">
        <p14:creationId xmlns:p14="http://schemas.microsoft.com/office/powerpoint/2010/main" val="294340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DD4A8-19BE-2490-E1EF-33BB5FD11E28}"/>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3D5B9AF-4CBF-01C0-308D-C47AA03C29A8}"/>
              </a:ext>
            </a:extLst>
          </p:cNvPr>
          <p:cNvSpPr>
            <a:spLocks noGrp="1"/>
          </p:cNvSpPr>
          <p:nvPr>
            <p:ph type="sldNum" sz="quarter" idx="12"/>
          </p:nvPr>
        </p:nvSpPr>
        <p:spPr/>
        <p:txBody>
          <a:bodyPr/>
          <a:lstStyle/>
          <a:p>
            <a:fld id="{9E268824-B363-4558-82B1-76DB5ADEB9CB}" type="slidenum">
              <a:rPr lang="fr-FR" smtClean="0"/>
              <a:pPr/>
              <a:t>14</a:t>
            </a:fld>
            <a:endParaRPr lang="fr-FR"/>
          </a:p>
        </p:txBody>
      </p:sp>
      <p:sp>
        <p:nvSpPr>
          <p:cNvPr id="4" name="Rectangle : coins arrondis 3">
            <a:extLst>
              <a:ext uri="{FF2B5EF4-FFF2-40B4-BE49-F238E27FC236}">
                <a16:creationId xmlns:a16="http://schemas.microsoft.com/office/drawing/2014/main" id="{F0786837-DD4F-DBC0-CA70-ACBFA80B70DC}"/>
              </a:ext>
            </a:extLst>
          </p:cNvPr>
          <p:cNvSpPr/>
          <p:nvPr/>
        </p:nvSpPr>
        <p:spPr>
          <a:xfrm>
            <a:off x="494317" y="911350"/>
            <a:ext cx="9750895" cy="1933639"/>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600"/>
              </a:spcAft>
            </a:pPr>
            <a:r>
              <a:rPr lang="fr-FR" sz="2800" dirty="0">
                <a:solidFill>
                  <a:schemeClr val="tx1"/>
                </a:solidFill>
                <a:latin typeface="Times New Roman" panose="02020603050405020304" pitchFamily="18" charset="0"/>
                <a:ea typeface="Calibri" panose="020F0502020204030204" pitchFamily="34" charset="0"/>
              </a:rPr>
              <a:t>Normalement, on attend la mort du père pour recevoir l’héritage. </a:t>
            </a:r>
            <a:br>
              <a:rPr lang="fr-FR" sz="2800" dirty="0">
                <a:solidFill>
                  <a:schemeClr val="tx1"/>
                </a:solidFill>
                <a:latin typeface="Times New Roman" panose="02020603050405020304" pitchFamily="18" charset="0"/>
                <a:ea typeface="Calibri" panose="020F0502020204030204" pitchFamily="34" charset="0"/>
              </a:rPr>
            </a:br>
            <a:r>
              <a:rPr lang="fr-FR" sz="2800" dirty="0">
                <a:solidFill>
                  <a:schemeClr val="tx1"/>
                </a:solidFill>
                <a:latin typeface="Times New Roman" panose="02020603050405020304" pitchFamily="18" charset="0"/>
                <a:ea typeface="Calibri" panose="020F0502020204030204" pitchFamily="34" charset="0"/>
              </a:rPr>
              <a:t>Quand on parle dans la bible d’héritage, c’est celui d’un pays, d’un peuple, ou Dieu lui-même.</a:t>
            </a:r>
            <a:endParaRPr lang="fr-FR" sz="2800" dirty="0">
              <a:solidFill>
                <a:schemeClr val="tx1"/>
              </a:solidFill>
              <a:latin typeface="Calibri" panose="020F0502020204030204" pitchFamily="34" charset="0"/>
              <a:ea typeface="Calibri" panose="020F0502020204030204" pitchFamily="34" charset="0"/>
            </a:endParaRPr>
          </a:p>
        </p:txBody>
      </p:sp>
      <p:sp>
        <p:nvSpPr>
          <p:cNvPr id="7" name="Rectangle : coins arrondis 6">
            <a:extLst>
              <a:ext uri="{FF2B5EF4-FFF2-40B4-BE49-F238E27FC236}">
                <a16:creationId xmlns:a16="http://schemas.microsoft.com/office/drawing/2014/main" id="{6E4063C5-739B-455D-C655-A2DC2DB5CA80}"/>
              </a:ext>
            </a:extLst>
          </p:cNvPr>
          <p:cNvSpPr/>
          <p:nvPr/>
        </p:nvSpPr>
        <p:spPr>
          <a:xfrm>
            <a:off x="285136" y="3016281"/>
            <a:ext cx="10611272" cy="1933640"/>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600"/>
              </a:spcAft>
            </a:pPr>
            <a:br>
              <a:rPr lang="fr-FR" sz="2800" baseline="30000" dirty="0">
                <a:solidFill>
                  <a:schemeClr val="tx1"/>
                </a:solidFill>
                <a:latin typeface="Times New Roman" panose="02020603050405020304" pitchFamily="18" charset="0"/>
                <a:ea typeface="Calibri" panose="020F0502020204030204" pitchFamily="34" charset="0"/>
              </a:rPr>
            </a:br>
            <a:r>
              <a:rPr lang="fr-FR" sz="2800" b="1" dirty="0">
                <a:solidFill>
                  <a:schemeClr val="tx1"/>
                </a:solidFill>
                <a:latin typeface="Times New Roman" panose="02020603050405020304" pitchFamily="18" charset="0"/>
                <a:ea typeface="Calibri" panose="020F0502020204030204" pitchFamily="34" charset="0"/>
              </a:rPr>
              <a:t>Psaume 15, 05 </a:t>
            </a:r>
            <a:r>
              <a:rPr lang="fr-FR" sz="2800" i="1" dirty="0">
                <a:solidFill>
                  <a:schemeClr val="tx1"/>
                </a:solidFill>
                <a:latin typeface="Times New Roman" panose="02020603050405020304" pitchFamily="18" charset="0"/>
                <a:ea typeface="Calibri" panose="020F0502020204030204" pitchFamily="34" charset="0"/>
              </a:rPr>
              <a:t>Seigneur, mon partage et ma coupe : de toi dépend mon sort. La part qui me revient fait mes délices ; j'ai même le plus bel héritage</a:t>
            </a:r>
            <a:r>
              <a:rPr lang="fr-FR" sz="2800" b="1" dirty="0">
                <a:solidFill>
                  <a:schemeClr val="tx1"/>
                </a:solidFill>
                <a:latin typeface="Times New Roman" panose="02020603050405020304" pitchFamily="18" charset="0"/>
                <a:ea typeface="Calibri" panose="020F0502020204030204" pitchFamily="34" charset="0"/>
              </a:rPr>
              <a:t> </a:t>
            </a:r>
            <a:r>
              <a:rPr lang="fr-FR" sz="2800" i="1" dirty="0">
                <a:solidFill>
                  <a:schemeClr val="tx1"/>
                </a:solidFill>
                <a:latin typeface="Times New Roman" panose="02020603050405020304" pitchFamily="18" charset="0"/>
                <a:ea typeface="Calibri" panose="020F0502020204030204" pitchFamily="34" charset="0"/>
              </a:rPr>
              <a:t>!</a:t>
            </a:r>
            <a:endParaRPr lang="fr-FR" sz="2800" dirty="0">
              <a:solidFill>
                <a:schemeClr val="tx1"/>
              </a:solidFill>
              <a:latin typeface="Calibri" panose="020F0502020204030204" pitchFamily="34" charset="0"/>
              <a:ea typeface="Calibri" panose="020F0502020204030204" pitchFamily="34" charset="0"/>
            </a:endParaRPr>
          </a:p>
        </p:txBody>
      </p:sp>
      <p:pic>
        <p:nvPicPr>
          <p:cNvPr id="5" name="Image 4" descr="Une image contenant habits, Visage humain, personne, dessin humoristique&#10;&#10;Le contenu généré par l’IA peut être incorrect.">
            <a:extLst>
              <a:ext uri="{FF2B5EF4-FFF2-40B4-BE49-F238E27FC236}">
                <a16:creationId xmlns:a16="http://schemas.microsoft.com/office/drawing/2014/main" id="{7B07A562-A293-48B8-386D-76B8331E98F0}"/>
              </a:ext>
            </a:extLst>
          </p:cNvPr>
          <p:cNvPicPr>
            <a:picLocks noChangeAspect="1"/>
          </p:cNvPicPr>
          <p:nvPr/>
        </p:nvPicPr>
        <p:blipFill>
          <a:blip r:embed="rId2" cstate="screen">
            <a:extLst>
              <a:ext uri="{28A0092B-C50C-407E-A947-70E740481C1C}">
                <a14:useLocalDpi xmlns:a14="http://schemas.microsoft.com/office/drawing/2010/main"/>
              </a:ext>
            </a:extLst>
          </a:blip>
          <a:srcRect l="50000" t="13907" r="26339" b="18996"/>
          <a:stretch/>
        </p:blipFill>
        <p:spPr>
          <a:xfrm>
            <a:off x="10358333" y="1051638"/>
            <a:ext cx="1661652" cy="4601498"/>
          </a:xfrm>
          <a:prstGeom prst="rect">
            <a:avLst/>
          </a:prstGeom>
          <a:effectLst>
            <a:softEdge rad="241300"/>
          </a:effectLst>
        </p:spPr>
      </p:pic>
      <p:sp>
        <p:nvSpPr>
          <p:cNvPr id="6" name="ZoneTexte 5">
            <a:extLst>
              <a:ext uri="{FF2B5EF4-FFF2-40B4-BE49-F238E27FC236}">
                <a16:creationId xmlns:a16="http://schemas.microsoft.com/office/drawing/2014/main" id="{FD03DB31-ADB4-3DBD-E2FC-77BE07214896}"/>
              </a:ext>
            </a:extLst>
          </p:cNvPr>
          <p:cNvSpPr txBox="1"/>
          <p:nvPr/>
        </p:nvSpPr>
        <p:spPr>
          <a:xfrm>
            <a:off x="286039" y="224209"/>
            <a:ext cx="2189792" cy="461665"/>
          </a:xfrm>
          <a:prstGeom prst="rect">
            <a:avLst/>
          </a:prstGeom>
          <a:noFill/>
        </p:spPr>
        <p:txBody>
          <a:bodyPr wrap="square">
            <a:spAutoFit/>
          </a:bodyPr>
          <a:lstStyle/>
          <a:p>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Part de fortune</a:t>
            </a:r>
            <a:endParaRPr lang="fr-FR" dirty="0"/>
          </a:p>
        </p:txBody>
      </p:sp>
      <p:grpSp>
        <p:nvGrpSpPr>
          <p:cNvPr id="10" name="Groupe 9">
            <a:extLst>
              <a:ext uri="{FF2B5EF4-FFF2-40B4-BE49-F238E27FC236}">
                <a16:creationId xmlns:a16="http://schemas.microsoft.com/office/drawing/2014/main" id="{94BB3FAD-4A40-F8F5-D77D-CE5C6875C577}"/>
              </a:ext>
            </a:extLst>
          </p:cNvPr>
          <p:cNvGrpSpPr/>
          <p:nvPr/>
        </p:nvGrpSpPr>
        <p:grpSpPr>
          <a:xfrm>
            <a:off x="1112363" y="5250730"/>
            <a:ext cx="9132849" cy="1291472"/>
            <a:chOff x="1112363" y="5250730"/>
            <a:chExt cx="9132849" cy="1291472"/>
          </a:xfrm>
        </p:grpSpPr>
        <p:sp>
          <p:nvSpPr>
            <p:cNvPr id="2" name="Rectangle : coins arrondis 1">
              <a:extLst>
                <a:ext uri="{FF2B5EF4-FFF2-40B4-BE49-F238E27FC236}">
                  <a16:creationId xmlns:a16="http://schemas.microsoft.com/office/drawing/2014/main" id="{F5003D63-D6F6-2C55-02E3-82ED5C3C8FA1}"/>
                </a:ext>
              </a:extLst>
            </p:cNvPr>
            <p:cNvSpPr/>
            <p:nvPr/>
          </p:nvSpPr>
          <p:spPr>
            <a:xfrm>
              <a:off x="1112363" y="5250730"/>
              <a:ext cx="9132849" cy="1291472"/>
            </a:xfrm>
            <a:prstGeom prst="round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34AAA82A-D3C8-9ADB-FFD2-8D6C57EB049D}"/>
                </a:ext>
              </a:extLst>
            </p:cNvPr>
            <p:cNvSpPr txBox="1"/>
            <p:nvPr/>
          </p:nvSpPr>
          <p:spPr>
            <a:xfrm>
              <a:off x="1225484" y="5433952"/>
              <a:ext cx="8851769" cy="954107"/>
            </a:xfrm>
            <a:prstGeom prst="rect">
              <a:avLst/>
            </a:prstGeom>
            <a:noFill/>
          </p:spPr>
          <p:txBody>
            <a:bodyPr wrap="square">
              <a:spAutoFit/>
            </a:bodyPr>
            <a:lstStyle/>
            <a:p>
              <a:r>
                <a:rPr lang="fr-FR" sz="2800" b="1" dirty="0">
                  <a:latin typeface="Times New Roman" panose="02020603050405020304" pitchFamily="18" charset="0"/>
                  <a:cs typeface="Times New Roman" panose="02020603050405020304" pitchFamily="18" charset="0"/>
                </a:rPr>
                <a:t>Apocalypse 21, 07 </a:t>
              </a:r>
              <a:r>
                <a:rPr lang="fr-FR" sz="2800" i="1" dirty="0">
                  <a:latin typeface="Times New Roman" panose="02020603050405020304" pitchFamily="18" charset="0"/>
                  <a:cs typeface="Times New Roman" panose="02020603050405020304" pitchFamily="18" charset="0"/>
                </a:rPr>
                <a:t>Tel sera l’héritage du vainqueur ; je serai son Dieu, et lui sera mon fils</a:t>
              </a:r>
            </a:p>
          </p:txBody>
        </p:sp>
      </p:grpSp>
    </p:spTree>
    <p:extLst>
      <p:ext uri="{BB962C8B-B14F-4D97-AF65-F5344CB8AC3E}">
        <p14:creationId xmlns:p14="http://schemas.microsoft.com/office/powerpoint/2010/main" val="239144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D43EA-4D8B-E01A-4720-9376CAA27BCA}"/>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361373E0-9C43-73DD-85D7-1AFB00C11473}"/>
              </a:ext>
            </a:extLst>
          </p:cNvPr>
          <p:cNvSpPr/>
          <p:nvPr/>
        </p:nvSpPr>
        <p:spPr>
          <a:xfrm>
            <a:off x="186257" y="1045513"/>
            <a:ext cx="11369348" cy="1651783"/>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2800" dirty="0">
                <a:solidFill>
                  <a:schemeClr val="tx1"/>
                </a:solidFill>
                <a:latin typeface="Times New Roman" panose="02020603050405020304" pitchFamily="18" charset="0"/>
                <a:ea typeface="Calibri" panose="020F0502020204030204" pitchFamily="34" charset="0"/>
              </a:rPr>
              <a:t>A travers cette demande héritage, on peut proposer une autre interprétation : </a:t>
            </a:r>
            <a:br>
              <a:rPr lang="fr-FR" sz="2800" dirty="0">
                <a:solidFill>
                  <a:schemeClr val="tx1"/>
                </a:solidFill>
                <a:latin typeface="Times New Roman" panose="02020603050405020304" pitchFamily="18" charset="0"/>
                <a:ea typeface="Calibri" panose="020F0502020204030204" pitchFamily="34" charset="0"/>
              </a:rPr>
            </a:br>
            <a:r>
              <a:rPr lang="fr-FR" sz="2800" dirty="0">
                <a:solidFill>
                  <a:schemeClr val="tx1"/>
                </a:solidFill>
                <a:latin typeface="Times New Roman" panose="02020603050405020304" pitchFamily="18" charset="0"/>
                <a:ea typeface="Calibri" panose="020F0502020204030204" pitchFamily="34" charset="0"/>
              </a:rPr>
              <a:t>le fils demanderait-il autre chose qu’une somme d’argent ? </a:t>
            </a:r>
            <a:br>
              <a:rPr lang="fr-FR" sz="2800" dirty="0">
                <a:solidFill>
                  <a:schemeClr val="tx1"/>
                </a:solidFill>
                <a:latin typeface="Times New Roman" panose="02020603050405020304" pitchFamily="18" charset="0"/>
                <a:ea typeface="Calibri" panose="020F0502020204030204" pitchFamily="34" charset="0"/>
              </a:rPr>
            </a:br>
            <a:r>
              <a:rPr lang="fr-FR" sz="2800" dirty="0">
                <a:solidFill>
                  <a:schemeClr val="tx1"/>
                </a:solidFill>
                <a:latin typeface="Times New Roman" panose="02020603050405020304" pitchFamily="18" charset="0"/>
                <a:ea typeface="Calibri" panose="020F0502020204030204" pitchFamily="34" charset="0"/>
              </a:rPr>
              <a:t>son autonomie ? ce qui est vital pour lui ?  </a:t>
            </a:r>
            <a:endParaRPr lang="fr-FR" sz="2800" dirty="0">
              <a:solidFill>
                <a:schemeClr val="tx1"/>
              </a:solidFill>
              <a:latin typeface="Calibri" panose="020F0502020204030204" pitchFamily="34" charset="0"/>
              <a:ea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6C5717E3-9141-F8C2-7946-30757BA912EC}"/>
              </a:ext>
            </a:extLst>
          </p:cNvPr>
          <p:cNvSpPr>
            <a:spLocks noGrp="1"/>
          </p:cNvSpPr>
          <p:nvPr>
            <p:ph type="sldNum" sz="quarter" idx="12"/>
          </p:nvPr>
        </p:nvSpPr>
        <p:spPr/>
        <p:txBody>
          <a:bodyPr/>
          <a:lstStyle/>
          <a:p>
            <a:fld id="{9E268824-B363-4558-82B1-76DB5ADEB9CB}" type="slidenum">
              <a:rPr lang="fr-FR" smtClean="0"/>
              <a:pPr/>
              <a:t>15</a:t>
            </a:fld>
            <a:endParaRPr lang="fr-FR" dirty="0"/>
          </a:p>
        </p:txBody>
      </p:sp>
      <p:sp>
        <p:nvSpPr>
          <p:cNvPr id="8" name="Rectangle : coins arrondis 7">
            <a:extLst>
              <a:ext uri="{FF2B5EF4-FFF2-40B4-BE49-F238E27FC236}">
                <a16:creationId xmlns:a16="http://schemas.microsoft.com/office/drawing/2014/main" id="{98722553-0422-1614-1744-5862AF0C0A20}"/>
              </a:ext>
            </a:extLst>
          </p:cNvPr>
          <p:cNvSpPr/>
          <p:nvPr/>
        </p:nvSpPr>
        <p:spPr>
          <a:xfrm>
            <a:off x="286039" y="3824562"/>
            <a:ext cx="9857795" cy="1987925"/>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2800" dirty="0">
                <a:solidFill>
                  <a:schemeClr val="tx1"/>
                </a:solidFill>
                <a:latin typeface="Times New Roman" panose="02020603050405020304" pitchFamily="18" charset="0"/>
                <a:ea typeface="Calibri" panose="020F0502020204030204" pitchFamily="34" charset="0"/>
              </a:rPr>
              <a:t>Si le plus jeune est figure de Jésus, celui-ci réclame sa part d’héritage du judaïsme. Il est juif, croyant au Dieu unique, </a:t>
            </a:r>
            <a:br>
              <a:rPr lang="fr-FR" sz="2800" dirty="0">
                <a:solidFill>
                  <a:schemeClr val="tx1"/>
                </a:solidFill>
                <a:latin typeface="Times New Roman" panose="02020603050405020304" pitchFamily="18" charset="0"/>
                <a:ea typeface="Calibri" panose="020F0502020204030204" pitchFamily="34" charset="0"/>
              </a:rPr>
            </a:br>
            <a:r>
              <a:rPr lang="fr-FR" sz="2800" dirty="0">
                <a:solidFill>
                  <a:schemeClr val="tx1"/>
                </a:solidFill>
                <a:latin typeface="Times New Roman" panose="02020603050405020304" pitchFamily="18" charset="0"/>
                <a:ea typeface="Calibri" panose="020F0502020204030204" pitchFamily="34" charset="0"/>
              </a:rPr>
              <a:t>comme les pharisiens qui l’accusent</a:t>
            </a:r>
            <a:endParaRPr lang="fr-FR" sz="2800" dirty="0">
              <a:solidFill>
                <a:schemeClr val="tx1"/>
              </a:solidFill>
              <a:latin typeface="Calibri" panose="020F0502020204030204" pitchFamily="34" charset="0"/>
              <a:ea typeface="Calibri" panose="020F0502020204030204" pitchFamily="34" charset="0"/>
            </a:endParaRPr>
          </a:p>
        </p:txBody>
      </p:sp>
      <p:pic>
        <p:nvPicPr>
          <p:cNvPr id="2" name="Image 1" descr="Une image contenant habits, Visage humain, personne, dessin humoristique&#10;&#10;Le contenu généré par l’IA peut être incorrect.">
            <a:extLst>
              <a:ext uri="{FF2B5EF4-FFF2-40B4-BE49-F238E27FC236}">
                <a16:creationId xmlns:a16="http://schemas.microsoft.com/office/drawing/2014/main" id="{533114E5-3A9C-2839-4831-72FF53BED14D}"/>
              </a:ext>
            </a:extLst>
          </p:cNvPr>
          <p:cNvPicPr>
            <a:picLocks noChangeAspect="1"/>
          </p:cNvPicPr>
          <p:nvPr/>
        </p:nvPicPr>
        <p:blipFill>
          <a:blip r:embed="rId3" cstate="screen">
            <a:extLst>
              <a:ext uri="{28A0092B-C50C-407E-A947-70E740481C1C}">
                <a14:useLocalDpi xmlns:a14="http://schemas.microsoft.com/office/drawing/2010/main"/>
              </a:ext>
            </a:extLst>
          </a:blip>
          <a:srcRect l="50000" t="13907" r="26339" b="18996"/>
          <a:stretch/>
        </p:blipFill>
        <p:spPr>
          <a:xfrm>
            <a:off x="10143834" y="2304998"/>
            <a:ext cx="1528913" cy="4233914"/>
          </a:xfrm>
          <a:prstGeom prst="rect">
            <a:avLst/>
          </a:prstGeom>
          <a:effectLst>
            <a:softEdge rad="292100"/>
          </a:effectLst>
        </p:spPr>
      </p:pic>
      <p:sp>
        <p:nvSpPr>
          <p:cNvPr id="4" name="ZoneTexte 3">
            <a:extLst>
              <a:ext uri="{FF2B5EF4-FFF2-40B4-BE49-F238E27FC236}">
                <a16:creationId xmlns:a16="http://schemas.microsoft.com/office/drawing/2014/main" id="{E76B4380-4F13-5963-E895-F9E953E13BA0}"/>
              </a:ext>
            </a:extLst>
          </p:cNvPr>
          <p:cNvSpPr txBox="1"/>
          <p:nvPr/>
        </p:nvSpPr>
        <p:spPr>
          <a:xfrm>
            <a:off x="286039" y="224209"/>
            <a:ext cx="2189792" cy="461665"/>
          </a:xfrm>
          <a:prstGeom prst="rect">
            <a:avLst/>
          </a:prstGeom>
          <a:noFill/>
        </p:spPr>
        <p:txBody>
          <a:bodyPr wrap="square">
            <a:spAutoFit/>
          </a:bodyPr>
          <a:lstStyle/>
          <a:p>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Part de fortune</a:t>
            </a:r>
            <a:endParaRPr lang="fr-FR" dirty="0"/>
          </a:p>
        </p:txBody>
      </p:sp>
    </p:spTree>
    <p:extLst>
      <p:ext uri="{BB962C8B-B14F-4D97-AF65-F5344CB8AC3E}">
        <p14:creationId xmlns:p14="http://schemas.microsoft.com/office/powerpoint/2010/main" val="296551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60FAC-2AB6-AFFB-5298-CED1AA16657E}"/>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F8D8F28-7BEF-4564-1F5E-696E7EEFFDF0}"/>
              </a:ext>
            </a:extLst>
          </p:cNvPr>
          <p:cNvSpPr>
            <a:spLocks noGrp="1"/>
          </p:cNvSpPr>
          <p:nvPr>
            <p:ph type="sldNum" sz="quarter" idx="12"/>
          </p:nvPr>
        </p:nvSpPr>
        <p:spPr/>
        <p:txBody>
          <a:bodyPr/>
          <a:lstStyle/>
          <a:p>
            <a:fld id="{9E268824-B363-4558-82B1-76DB5ADEB9CB}" type="slidenum">
              <a:rPr lang="fr-FR" smtClean="0"/>
              <a:pPr/>
              <a:t>16</a:t>
            </a:fld>
            <a:endParaRPr lang="fr-FR" dirty="0"/>
          </a:p>
        </p:txBody>
      </p:sp>
      <p:sp>
        <p:nvSpPr>
          <p:cNvPr id="4" name="Rectangle : coins arrondis 3">
            <a:extLst>
              <a:ext uri="{FF2B5EF4-FFF2-40B4-BE49-F238E27FC236}">
                <a16:creationId xmlns:a16="http://schemas.microsoft.com/office/drawing/2014/main" id="{59A4E31B-D226-EE00-D010-4B5199DC6454}"/>
              </a:ext>
            </a:extLst>
          </p:cNvPr>
          <p:cNvSpPr/>
          <p:nvPr/>
        </p:nvSpPr>
        <p:spPr>
          <a:xfrm>
            <a:off x="420584" y="2117807"/>
            <a:ext cx="9778482" cy="2461568"/>
          </a:xfrm>
          <a:prstGeom prst="roundRect">
            <a:avLst/>
          </a:prstGeom>
          <a:noFill/>
          <a:ln w="76200">
            <a:solidFill>
              <a:srgbClr val="F390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2800" dirty="0">
                <a:solidFill>
                  <a:schemeClr val="tx1"/>
                </a:solidFill>
                <a:latin typeface="Times New Roman" panose="02020603050405020304" pitchFamily="18" charset="0"/>
                <a:ea typeface="Calibri" panose="020F0502020204030204" pitchFamily="34" charset="0"/>
              </a:rPr>
              <a:t>Nous pouvons dire notre foi en Dieu en disant ou chantant ce cantique, tiré du psaume 15 :</a:t>
            </a:r>
            <a:br>
              <a:rPr lang="fr-FR" sz="2800" dirty="0">
                <a:solidFill>
                  <a:schemeClr val="tx1"/>
                </a:solidFill>
                <a:latin typeface="Calibri" panose="020F0502020204030204" pitchFamily="34" charset="0"/>
                <a:ea typeface="Calibri" panose="020F0502020204030204" pitchFamily="34" charset="0"/>
              </a:rPr>
            </a:br>
            <a:r>
              <a:rPr lang="fr-FR" sz="2800" i="1" dirty="0">
                <a:solidFill>
                  <a:schemeClr val="tx1"/>
                </a:solidFill>
                <a:latin typeface="Times New Roman" panose="02020603050405020304" pitchFamily="18" charset="0"/>
                <a:ea typeface="Calibri" panose="020F0502020204030204" pitchFamily="34" charset="0"/>
              </a:rPr>
              <a:t>Tu es Seigneur le lot de mon cœur, Tu es mon héritage </a:t>
            </a:r>
            <a:br>
              <a:rPr lang="fr-FR" sz="2800" i="1" dirty="0">
                <a:latin typeface="Times New Roman" panose="02020603050405020304" pitchFamily="18" charset="0"/>
                <a:ea typeface="Calibri" panose="020F0502020204030204" pitchFamily="34" charset="0"/>
              </a:rPr>
            </a:br>
            <a:r>
              <a:rPr lang="fr-FR" i="1" u="sng" dirty="0">
                <a:solidFill>
                  <a:srgbClr val="0000FF"/>
                </a:solidFill>
                <a:latin typeface="Times New Roman" panose="02020603050405020304" pitchFamily="18" charset="0"/>
                <a:ea typeface="Calibri" panose="020F0502020204030204" pitchFamily="34" charset="0"/>
                <a:hlinkClick r:id="rId3">
                  <a:extLst>
                    <a:ext uri="{A12FA001-AC4F-418D-AE19-62706E023703}">
                      <ahyp:hlinkClr xmlns:ahyp="http://schemas.microsoft.com/office/drawing/2018/hyperlinkcolor" val="tx"/>
                    </a:ext>
                  </a:extLst>
                </a:hlinkClick>
              </a:rPr>
              <a:t>Ecouter un extrait dans Peuples en prière Plage 08</a:t>
            </a:r>
            <a:endParaRPr lang="fr-FR" dirty="0">
              <a:solidFill>
                <a:schemeClr val="tx1"/>
              </a:solidFill>
              <a:latin typeface="Times New Roman" panose="02020603050405020304" pitchFamily="18" charset="0"/>
              <a:ea typeface="Calibri" panose="020F0502020204030204" pitchFamily="34" charset="0"/>
            </a:endParaRPr>
          </a:p>
        </p:txBody>
      </p:sp>
      <p:pic>
        <p:nvPicPr>
          <p:cNvPr id="2" name="Image 1" descr="Une image contenant habits, Visage humain, personne, dessin humoristique&#10;&#10;Le contenu généré par l’IA peut être incorrect.">
            <a:extLst>
              <a:ext uri="{FF2B5EF4-FFF2-40B4-BE49-F238E27FC236}">
                <a16:creationId xmlns:a16="http://schemas.microsoft.com/office/drawing/2014/main" id="{B919DA3B-5075-4A31-C2C4-53AFE771D8B3}"/>
              </a:ext>
            </a:extLst>
          </p:cNvPr>
          <p:cNvPicPr>
            <a:picLocks noChangeAspect="1"/>
          </p:cNvPicPr>
          <p:nvPr/>
        </p:nvPicPr>
        <p:blipFill>
          <a:blip r:embed="rId4" cstate="screen">
            <a:extLst>
              <a:ext uri="{28A0092B-C50C-407E-A947-70E740481C1C}">
                <a14:useLocalDpi xmlns:a14="http://schemas.microsoft.com/office/drawing/2010/main"/>
              </a:ext>
            </a:extLst>
          </a:blip>
          <a:srcRect l="50000" t="13907" r="26339" b="18996"/>
          <a:stretch/>
        </p:blipFill>
        <p:spPr>
          <a:xfrm>
            <a:off x="9807977" y="1219199"/>
            <a:ext cx="1545823" cy="4280741"/>
          </a:xfrm>
          <a:prstGeom prst="rect">
            <a:avLst/>
          </a:prstGeom>
          <a:effectLst>
            <a:softEdge rad="368300"/>
          </a:effectLst>
        </p:spPr>
      </p:pic>
      <p:sp>
        <p:nvSpPr>
          <p:cNvPr id="5" name="ZoneTexte 4">
            <a:extLst>
              <a:ext uri="{FF2B5EF4-FFF2-40B4-BE49-F238E27FC236}">
                <a16:creationId xmlns:a16="http://schemas.microsoft.com/office/drawing/2014/main" id="{E9B0275C-61A3-9F1E-911D-DA39DD2C1E5E}"/>
              </a:ext>
            </a:extLst>
          </p:cNvPr>
          <p:cNvSpPr txBox="1"/>
          <p:nvPr/>
        </p:nvSpPr>
        <p:spPr>
          <a:xfrm>
            <a:off x="286039" y="224209"/>
            <a:ext cx="2189792" cy="461665"/>
          </a:xfrm>
          <a:prstGeom prst="rect">
            <a:avLst/>
          </a:prstGeom>
          <a:noFill/>
        </p:spPr>
        <p:txBody>
          <a:bodyPr wrap="square">
            <a:spAutoFit/>
          </a:bodyPr>
          <a:lstStyle/>
          <a:p>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Part de fortune</a:t>
            </a:r>
            <a:endParaRPr lang="fr-FR" dirty="0"/>
          </a:p>
        </p:txBody>
      </p:sp>
    </p:spTree>
    <p:extLst>
      <p:ext uri="{BB962C8B-B14F-4D97-AF65-F5344CB8AC3E}">
        <p14:creationId xmlns:p14="http://schemas.microsoft.com/office/powerpoint/2010/main" val="3569626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AED58-DCCB-9A4F-5032-1CBF1C7E4FDE}"/>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7BFD9497-F69D-2E64-D944-094D34C94B18}"/>
              </a:ext>
            </a:extLst>
          </p:cNvPr>
          <p:cNvSpPr/>
          <p:nvPr/>
        </p:nvSpPr>
        <p:spPr>
          <a:xfrm>
            <a:off x="1069884" y="3689650"/>
            <a:ext cx="10003070" cy="2202024"/>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600" b="1" dirty="0">
                <a:solidFill>
                  <a:srgbClr val="FF0000"/>
                </a:solidFill>
                <a:effectLst/>
                <a:latin typeface="Times New Roman" panose="02020603050405020304" pitchFamily="18" charset="0"/>
                <a:ea typeface="Calibri" panose="020F0502020204030204" pitchFamily="34" charset="0"/>
              </a:rPr>
              <a:t>12</a:t>
            </a:r>
            <a:r>
              <a:rPr lang="fr-FR" sz="3600" dirty="0">
                <a:effectLst/>
                <a:latin typeface="Times New Roman" panose="02020603050405020304" pitchFamily="18" charset="0"/>
                <a:ea typeface="Calibri" panose="020F0502020204030204" pitchFamily="34" charset="0"/>
              </a:rPr>
              <a:t> </a:t>
            </a:r>
            <a:r>
              <a:rPr lang="fr-FR" sz="3600" dirty="0">
                <a:solidFill>
                  <a:schemeClr val="tx1"/>
                </a:solidFill>
                <a:effectLst/>
                <a:latin typeface="Times New Roman" panose="02020603050405020304" pitchFamily="18" charset="0"/>
                <a:ea typeface="Calibri" panose="020F0502020204030204" pitchFamily="34" charset="0"/>
              </a:rPr>
              <a:t>Le plus jeune dit à son père : </a:t>
            </a:r>
            <a:br>
              <a:rPr lang="fr-FR" sz="3600" dirty="0">
                <a:solidFill>
                  <a:schemeClr val="tx1"/>
                </a:solidFill>
                <a:effectLst/>
                <a:latin typeface="Times New Roman" panose="02020603050405020304" pitchFamily="18" charset="0"/>
                <a:ea typeface="Calibri" panose="020F0502020204030204" pitchFamily="34" charset="0"/>
              </a:rPr>
            </a:br>
            <a:r>
              <a:rPr lang="fr-FR" sz="3600" dirty="0">
                <a:solidFill>
                  <a:schemeClr val="tx1"/>
                </a:solidFill>
                <a:effectLst/>
                <a:latin typeface="Times New Roman" panose="02020603050405020304" pitchFamily="18" charset="0"/>
                <a:ea typeface="Calibri" panose="020F0502020204030204" pitchFamily="34" charset="0"/>
              </a:rPr>
              <a:t>“Père, donne-moi la part de fortune qui me revient.” Et le père leur partagea ses </a:t>
            </a:r>
            <a:r>
              <a:rPr lang="fr-FR" sz="3600" b="1" dirty="0">
                <a:solidFill>
                  <a:srgbClr val="FF0000"/>
                </a:solidFill>
                <a:effectLst/>
                <a:latin typeface="Times New Roman" panose="02020603050405020304" pitchFamily="18" charset="0"/>
                <a:ea typeface="Calibri" panose="020F0502020204030204" pitchFamily="34" charset="0"/>
              </a:rPr>
              <a:t>biens.</a:t>
            </a:r>
            <a:endParaRPr lang="fr-FR" sz="3600" b="1" i="1" dirty="0">
              <a:solidFill>
                <a:srgbClr val="FF0000"/>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85CED69E-48FE-EE8D-6046-798D8EBA66ED}"/>
              </a:ext>
            </a:extLst>
          </p:cNvPr>
          <p:cNvSpPr>
            <a:spLocks noGrp="1"/>
          </p:cNvSpPr>
          <p:nvPr>
            <p:ph type="sldNum" sz="quarter" idx="12"/>
          </p:nvPr>
        </p:nvSpPr>
        <p:spPr/>
        <p:txBody>
          <a:bodyPr/>
          <a:lstStyle/>
          <a:p>
            <a:fld id="{9E268824-B363-4558-82B1-76DB5ADEB9CB}" type="slidenum">
              <a:rPr lang="fr-FR" smtClean="0"/>
              <a:pPr/>
              <a:t>17</a:t>
            </a:fld>
            <a:endParaRPr lang="fr-FR"/>
          </a:p>
        </p:txBody>
      </p:sp>
      <p:pic>
        <p:nvPicPr>
          <p:cNvPr id="5" name="Image 4" descr="Une image contenant dessin humoristique, habits, illustration, clipart&#10;&#10;Le contenu généré par l’IA peut être incorrect.">
            <a:extLst>
              <a:ext uri="{FF2B5EF4-FFF2-40B4-BE49-F238E27FC236}">
                <a16:creationId xmlns:a16="http://schemas.microsoft.com/office/drawing/2014/main" id="{7776D3B7-7241-0979-1E88-7B30BFFDB342}"/>
              </a:ext>
            </a:extLst>
          </p:cNvPr>
          <p:cNvPicPr>
            <a:picLocks noChangeAspect="1"/>
          </p:cNvPicPr>
          <p:nvPr/>
        </p:nvPicPr>
        <p:blipFill>
          <a:blip r:embed="rId2" cstate="screen">
            <a:extLst>
              <a:ext uri="{28A0092B-C50C-407E-A947-70E740481C1C}">
                <a14:useLocalDpi xmlns:a14="http://schemas.microsoft.com/office/drawing/2010/main"/>
              </a:ext>
            </a:extLst>
          </a:blip>
          <a:srcRect l="3567" t="1990" r="4317" b="48674"/>
          <a:stretch/>
        </p:blipFill>
        <p:spPr>
          <a:xfrm>
            <a:off x="3038167" y="507632"/>
            <a:ext cx="5358581" cy="2988599"/>
          </a:xfrm>
          <a:prstGeom prst="rect">
            <a:avLst/>
          </a:prstGeom>
          <a:effectLst>
            <a:softEdge rad="266700"/>
          </a:effectLst>
        </p:spPr>
      </p:pic>
      <p:sp>
        <p:nvSpPr>
          <p:cNvPr id="4" name="ZoneTexte 3">
            <a:extLst>
              <a:ext uri="{FF2B5EF4-FFF2-40B4-BE49-F238E27FC236}">
                <a16:creationId xmlns:a16="http://schemas.microsoft.com/office/drawing/2014/main" id="{E5948D33-0E4A-7A30-BB5D-C8080204F78B}"/>
              </a:ext>
            </a:extLst>
          </p:cNvPr>
          <p:cNvSpPr txBox="1"/>
          <p:nvPr/>
        </p:nvSpPr>
        <p:spPr>
          <a:xfrm>
            <a:off x="445253" y="247372"/>
            <a:ext cx="1157405"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biens</a:t>
            </a:r>
            <a:endParaRPr lang="fr-FR" dirty="0"/>
          </a:p>
        </p:txBody>
      </p:sp>
    </p:spTree>
    <p:extLst>
      <p:ext uri="{BB962C8B-B14F-4D97-AF65-F5344CB8AC3E}">
        <p14:creationId xmlns:p14="http://schemas.microsoft.com/office/powerpoint/2010/main" val="3029164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66C9F-2675-936F-4ED7-C1D21F187294}"/>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73A963DD-3692-E24A-D649-F9BB872FC3C8}"/>
              </a:ext>
            </a:extLst>
          </p:cNvPr>
          <p:cNvSpPr/>
          <p:nvPr/>
        </p:nvSpPr>
        <p:spPr>
          <a:xfrm>
            <a:off x="1570009" y="2613804"/>
            <a:ext cx="8522898" cy="1716657"/>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rPr>
              <a:t>En grec : </a:t>
            </a:r>
            <a:r>
              <a:rPr lang="fr-FR" sz="3200" i="1" dirty="0" err="1">
                <a:solidFill>
                  <a:schemeClr val="tx1"/>
                </a:solidFill>
                <a:latin typeface="Times New Roman" panose="02020603050405020304" pitchFamily="18" charset="0"/>
                <a:ea typeface="Calibri" panose="020F0502020204030204" pitchFamily="34" charset="0"/>
              </a:rPr>
              <a:t>βίον</a:t>
            </a:r>
            <a:r>
              <a:rPr lang="fr-FR" sz="3200" i="1" dirty="0">
                <a:solidFill>
                  <a:schemeClr val="tx1"/>
                </a:solidFill>
                <a:latin typeface="Times New Roman" panose="02020603050405020304" pitchFamily="18" charset="0"/>
                <a:ea typeface="Calibri" panose="020F0502020204030204" pitchFamily="34" charset="0"/>
              </a:rPr>
              <a:t> (</a:t>
            </a:r>
            <a:r>
              <a:rPr lang="fr-FR" sz="3200" i="1" dirty="0" err="1">
                <a:solidFill>
                  <a:schemeClr val="tx1"/>
                </a:solidFill>
                <a:latin typeface="Times New Roman" panose="02020603050405020304" pitchFamily="18" charset="0"/>
                <a:ea typeface="Calibri" panose="020F0502020204030204" pitchFamily="34" charset="0"/>
              </a:rPr>
              <a:t>biôn</a:t>
            </a:r>
            <a:r>
              <a:rPr lang="fr-FR" sz="3200" i="1" dirty="0">
                <a:solidFill>
                  <a:schemeClr val="tx1"/>
                </a:solidFill>
                <a:latin typeface="Times New Roman" panose="02020603050405020304" pitchFamily="18" charset="0"/>
                <a:ea typeface="Calibri" panose="020F0502020204030204" pitchFamily="34" charset="0"/>
              </a:rPr>
              <a:t>)</a:t>
            </a:r>
            <a:r>
              <a:rPr lang="fr-FR" sz="3200" dirty="0">
                <a:solidFill>
                  <a:schemeClr val="tx1"/>
                </a:solidFill>
                <a:latin typeface="Times New Roman" panose="02020603050405020304" pitchFamily="18" charset="0"/>
                <a:ea typeface="Calibri" panose="020F0502020204030204" pitchFamily="34" charset="0"/>
              </a:rPr>
              <a:t> Littéralement :  </a:t>
            </a:r>
            <a:br>
              <a:rPr lang="fr-FR" sz="3200" dirty="0">
                <a:solidFill>
                  <a:schemeClr val="tx1"/>
                </a:solidFill>
                <a:latin typeface="Times New Roman" panose="02020603050405020304" pitchFamily="18" charset="0"/>
                <a:ea typeface="Calibri" panose="020F0502020204030204" pitchFamily="34" charset="0"/>
              </a:rPr>
            </a:br>
            <a:r>
              <a:rPr lang="fr-FR" sz="3200" i="1" dirty="0">
                <a:solidFill>
                  <a:schemeClr val="tx1"/>
                </a:solidFill>
                <a:latin typeface="Times New Roman" panose="02020603050405020304" pitchFamily="18" charset="0"/>
                <a:ea typeface="Calibri" panose="020F0502020204030204" pitchFamily="34" charset="0"/>
              </a:rPr>
              <a:t>moyens de Vie - essentiel pour vivre.</a:t>
            </a:r>
            <a:endParaRPr lang="fr-FR" sz="2800" dirty="0">
              <a:solidFill>
                <a:schemeClr val="tx1"/>
              </a:solidFill>
              <a:latin typeface="Times New Roman" panose="02020603050405020304" pitchFamily="18" charset="0"/>
              <a:ea typeface="Calibri" panose="020F0502020204030204" pitchFamily="34" charset="0"/>
            </a:endParaRPr>
          </a:p>
        </p:txBody>
      </p:sp>
      <p:sp>
        <p:nvSpPr>
          <p:cNvPr id="20" name="ZoneTexte 19">
            <a:extLst>
              <a:ext uri="{FF2B5EF4-FFF2-40B4-BE49-F238E27FC236}">
                <a16:creationId xmlns:a16="http://schemas.microsoft.com/office/drawing/2014/main" id="{5D3263B4-AF98-581E-B71D-A14B3B51F151}"/>
              </a:ext>
            </a:extLst>
          </p:cNvPr>
          <p:cNvSpPr txBox="1"/>
          <p:nvPr/>
        </p:nvSpPr>
        <p:spPr>
          <a:xfrm>
            <a:off x="445253" y="247372"/>
            <a:ext cx="1157405"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biens</a:t>
            </a:r>
            <a:endParaRPr lang="fr-FR" dirty="0"/>
          </a:p>
        </p:txBody>
      </p:sp>
      <p:sp>
        <p:nvSpPr>
          <p:cNvPr id="8" name="Espace réservé du numéro de diapositive 7">
            <a:extLst>
              <a:ext uri="{FF2B5EF4-FFF2-40B4-BE49-F238E27FC236}">
                <a16:creationId xmlns:a16="http://schemas.microsoft.com/office/drawing/2014/main" id="{CF58559F-A049-8794-EB98-19234F33D6E4}"/>
              </a:ext>
            </a:extLst>
          </p:cNvPr>
          <p:cNvSpPr>
            <a:spLocks noGrp="1"/>
          </p:cNvSpPr>
          <p:nvPr>
            <p:ph type="sldNum" sz="quarter" idx="12"/>
          </p:nvPr>
        </p:nvSpPr>
        <p:spPr/>
        <p:txBody>
          <a:bodyPr/>
          <a:lstStyle/>
          <a:p>
            <a:fld id="{9E268824-B363-4558-82B1-76DB5ADEB9CB}" type="slidenum">
              <a:rPr lang="fr-FR" smtClean="0"/>
              <a:pPr/>
              <a:t>18</a:t>
            </a:fld>
            <a:endParaRPr lang="fr-FR" dirty="0"/>
          </a:p>
        </p:txBody>
      </p:sp>
      <p:sp>
        <p:nvSpPr>
          <p:cNvPr id="3" name="Rectangle : coins arrondis 2">
            <a:extLst>
              <a:ext uri="{FF2B5EF4-FFF2-40B4-BE49-F238E27FC236}">
                <a16:creationId xmlns:a16="http://schemas.microsoft.com/office/drawing/2014/main" id="{07C05999-FC33-CD2B-81D9-8ED226BC0F88}"/>
              </a:ext>
            </a:extLst>
          </p:cNvPr>
          <p:cNvSpPr/>
          <p:nvPr/>
        </p:nvSpPr>
        <p:spPr>
          <a:xfrm>
            <a:off x="2782529" y="5042300"/>
            <a:ext cx="6626942" cy="1151387"/>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Times New Roman" panose="02020603050405020304" pitchFamily="18" charset="0"/>
                <a:ea typeface="Calibri" panose="020F0502020204030204" pitchFamily="34" charset="0"/>
              </a:rPr>
              <a:t>Pourquoi le père accepte-t-il si vite ? </a:t>
            </a:r>
            <a:br>
              <a:rPr lang="fr-FR" sz="3200" dirty="0">
                <a:solidFill>
                  <a:schemeClr val="tx1"/>
                </a:solidFill>
                <a:latin typeface="Times New Roman" panose="02020603050405020304" pitchFamily="18" charset="0"/>
                <a:ea typeface="Calibri" panose="020F0502020204030204" pitchFamily="34" charset="0"/>
              </a:rPr>
            </a:br>
            <a:r>
              <a:rPr lang="fr-FR" sz="3200" dirty="0">
                <a:solidFill>
                  <a:schemeClr val="tx1"/>
                </a:solidFill>
                <a:latin typeface="Times New Roman" panose="02020603050405020304" pitchFamily="18" charset="0"/>
                <a:ea typeface="Calibri" panose="020F0502020204030204" pitchFamily="34" charset="0"/>
              </a:rPr>
              <a:t>Que donne le père ? </a:t>
            </a:r>
            <a:endParaRPr lang="fr-FR" sz="3200" dirty="0">
              <a:solidFill>
                <a:schemeClr val="tx1"/>
              </a:solidFill>
              <a:latin typeface="Calibri" panose="020F0502020204030204" pitchFamily="34" charset="0"/>
              <a:ea typeface="Calibri" panose="020F0502020204030204" pitchFamily="34" charset="0"/>
            </a:endParaRPr>
          </a:p>
        </p:txBody>
      </p:sp>
      <p:pic>
        <p:nvPicPr>
          <p:cNvPr id="4" name="Image 3" descr="Une image contenant dessin humoristique, habits, illustration, clipart&#10;&#10;Le contenu généré par l’IA peut être incorrect.">
            <a:extLst>
              <a:ext uri="{FF2B5EF4-FFF2-40B4-BE49-F238E27FC236}">
                <a16:creationId xmlns:a16="http://schemas.microsoft.com/office/drawing/2014/main" id="{A59CB815-1DD6-E2D2-06C9-C7FF426901BD}"/>
              </a:ext>
            </a:extLst>
          </p:cNvPr>
          <p:cNvPicPr>
            <a:picLocks noChangeAspect="1"/>
          </p:cNvPicPr>
          <p:nvPr/>
        </p:nvPicPr>
        <p:blipFill>
          <a:blip r:embed="rId2" cstate="screen">
            <a:extLst>
              <a:ext uri="{28A0092B-C50C-407E-A947-70E740481C1C}">
                <a14:useLocalDpi xmlns:a14="http://schemas.microsoft.com/office/drawing/2010/main"/>
              </a:ext>
            </a:extLst>
          </a:blip>
          <a:srcRect l="3567" t="1990" r="4317" b="48674"/>
          <a:stretch/>
        </p:blipFill>
        <p:spPr>
          <a:xfrm>
            <a:off x="3824747" y="178546"/>
            <a:ext cx="4041059" cy="2253788"/>
          </a:xfrm>
          <a:prstGeom prst="rect">
            <a:avLst/>
          </a:prstGeom>
          <a:effectLst>
            <a:softEdge rad="304800"/>
          </a:effectLst>
        </p:spPr>
      </p:pic>
    </p:spTree>
    <p:extLst>
      <p:ext uri="{BB962C8B-B14F-4D97-AF65-F5344CB8AC3E}">
        <p14:creationId xmlns:p14="http://schemas.microsoft.com/office/powerpoint/2010/main" val="368089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AD429-D97F-E236-1150-2CAC592C9C1A}"/>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D009AD1-E9FC-94A3-885F-196AB2583CB5}"/>
              </a:ext>
            </a:extLst>
          </p:cNvPr>
          <p:cNvSpPr>
            <a:spLocks noGrp="1"/>
          </p:cNvSpPr>
          <p:nvPr>
            <p:ph type="sldNum" sz="quarter" idx="12"/>
          </p:nvPr>
        </p:nvSpPr>
        <p:spPr/>
        <p:txBody>
          <a:bodyPr/>
          <a:lstStyle/>
          <a:p>
            <a:fld id="{9E268824-B363-4558-82B1-76DB5ADEB9CB}" type="slidenum">
              <a:rPr lang="fr-FR" smtClean="0"/>
              <a:pPr/>
              <a:t>19</a:t>
            </a:fld>
            <a:endParaRPr lang="fr-FR"/>
          </a:p>
        </p:txBody>
      </p:sp>
      <p:sp>
        <p:nvSpPr>
          <p:cNvPr id="4" name="Rectangle : coins arrondis 3">
            <a:extLst>
              <a:ext uri="{FF2B5EF4-FFF2-40B4-BE49-F238E27FC236}">
                <a16:creationId xmlns:a16="http://schemas.microsoft.com/office/drawing/2014/main" id="{6F758FE4-8C3B-9D7A-CFDA-F4FC734F1E28}"/>
              </a:ext>
            </a:extLst>
          </p:cNvPr>
          <p:cNvSpPr/>
          <p:nvPr/>
        </p:nvSpPr>
        <p:spPr>
          <a:xfrm>
            <a:off x="527426" y="3317522"/>
            <a:ext cx="11294463" cy="2670826"/>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200" b="1" dirty="0">
                <a:solidFill>
                  <a:schemeClr val="tx1"/>
                </a:solidFill>
                <a:latin typeface="Times New Roman" panose="02020603050405020304" pitchFamily="18" charset="0"/>
                <a:cs typeface="Times New Roman" panose="02020603050405020304" pitchFamily="18" charset="0"/>
              </a:rPr>
              <a:t>Genèse 12, 05</a:t>
            </a:r>
            <a:r>
              <a:rPr lang="fr-FR" sz="3200" dirty="0">
                <a:solidFill>
                  <a:schemeClr val="tx1"/>
                </a:solidFill>
                <a:latin typeface="Times New Roman" panose="02020603050405020304" pitchFamily="18" charset="0"/>
                <a:cs typeface="Times New Roman" panose="02020603050405020304" pitchFamily="18" charset="0"/>
              </a:rPr>
              <a:t> </a:t>
            </a:r>
            <a:r>
              <a:rPr lang="fr-FR" sz="3200" i="1" dirty="0">
                <a:solidFill>
                  <a:schemeClr val="tx1"/>
                </a:solidFill>
                <a:latin typeface="Times New Roman" panose="02020603050405020304" pitchFamily="18" charset="0"/>
                <a:cs typeface="Times New Roman" panose="02020603050405020304" pitchFamily="18" charset="0"/>
              </a:rPr>
              <a:t>Abram prit sa femme </a:t>
            </a:r>
            <a:r>
              <a:rPr lang="fr-FR" sz="3200" i="1" dirty="0" err="1">
                <a:solidFill>
                  <a:schemeClr val="tx1"/>
                </a:solidFill>
                <a:latin typeface="Times New Roman" panose="02020603050405020304" pitchFamily="18" charset="0"/>
                <a:cs typeface="Times New Roman" panose="02020603050405020304" pitchFamily="18" charset="0"/>
              </a:rPr>
              <a:t>Saraï</a:t>
            </a:r>
            <a:r>
              <a:rPr lang="fr-FR" sz="3200" i="1" dirty="0">
                <a:solidFill>
                  <a:schemeClr val="tx1"/>
                </a:solidFill>
                <a:latin typeface="Times New Roman" panose="02020603050405020304" pitchFamily="18" charset="0"/>
                <a:cs typeface="Times New Roman" panose="02020603050405020304" pitchFamily="18" charset="0"/>
              </a:rPr>
              <a:t>, son neveu Loth, tous les biens qu’ils avaient acquis, et les personnes dont ils s’étaient entourés à </a:t>
            </a:r>
            <a:r>
              <a:rPr lang="fr-FR" sz="3200" i="1" dirty="0" err="1">
                <a:solidFill>
                  <a:schemeClr val="tx1"/>
                </a:solidFill>
                <a:latin typeface="Times New Roman" panose="02020603050405020304" pitchFamily="18" charset="0"/>
                <a:cs typeface="Times New Roman" panose="02020603050405020304" pitchFamily="18" charset="0"/>
              </a:rPr>
              <a:t>Harane</a:t>
            </a:r>
            <a:r>
              <a:rPr lang="fr-FR" sz="3200" i="1" dirty="0">
                <a:solidFill>
                  <a:schemeClr val="tx1"/>
                </a:solidFill>
                <a:latin typeface="Times New Roman" panose="02020603050405020304" pitchFamily="18" charset="0"/>
                <a:cs typeface="Times New Roman" panose="02020603050405020304" pitchFamily="18" charset="0"/>
              </a:rPr>
              <a:t> ; ils se mirent en route pour Canaan et ils arrivèrent dans ce pays.</a:t>
            </a:r>
            <a:endParaRPr lang="fr-FR" sz="3200" dirty="0">
              <a:solidFill>
                <a:schemeClr val="tx1"/>
              </a:solidFill>
              <a:latin typeface="Times New Roman" panose="02020603050405020304" pitchFamily="18" charset="0"/>
              <a:cs typeface="Times New Roman" panose="02020603050405020304" pitchFamily="18" charset="0"/>
            </a:endParaRPr>
          </a:p>
        </p:txBody>
      </p:sp>
      <p:pic>
        <p:nvPicPr>
          <p:cNvPr id="2" name="Image 1" descr="Une image contenant dessin humoristique, habits, illustration, clipart&#10;&#10;Le contenu généré par l’IA peut être incorrect.">
            <a:extLst>
              <a:ext uri="{FF2B5EF4-FFF2-40B4-BE49-F238E27FC236}">
                <a16:creationId xmlns:a16="http://schemas.microsoft.com/office/drawing/2014/main" id="{DA465B3E-0956-CAC5-B039-B7E5D3673958}"/>
              </a:ext>
            </a:extLst>
          </p:cNvPr>
          <p:cNvPicPr>
            <a:picLocks noChangeAspect="1"/>
          </p:cNvPicPr>
          <p:nvPr/>
        </p:nvPicPr>
        <p:blipFill>
          <a:blip r:embed="rId2" cstate="screen">
            <a:extLst>
              <a:ext uri="{28A0092B-C50C-407E-A947-70E740481C1C}">
                <a14:useLocalDpi xmlns:a14="http://schemas.microsoft.com/office/drawing/2010/main"/>
              </a:ext>
            </a:extLst>
          </a:blip>
          <a:srcRect l="3567" t="1990" r="4317" b="48674"/>
          <a:stretch/>
        </p:blipFill>
        <p:spPr>
          <a:xfrm>
            <a:off x="3038168" y="136524"/>
            <a:ext cx="5537627" cy="3088457"/>
          </a:xfrm>
          <a:prstGeom prst="rect">
            <a:avLst/>
          </a:prstGeom>
          <a:effectLst>
            <a:softEdge rad="355600"/>
          </a:effectLst>
        </p:spPr>
      </p:pic>
      <p:sp>
        <p:nvSpPr>
          <p:cNvPr id="6" name="ZoneTexte 5">
            <a:extLst>
              <a:ext uri="{FF2B5EF4-FFF2-40B4-BE49-F238E27FC236}">
                <a16:creationId xmlns:a16="http://schemas.microsoft.com/office/drawing/2014/main" id="{58E87E17-ADBF-16CB-4AD9-7789D7750B7F}"/>
              </a:ext>
            </a:extLst>
          </p:cNvPr>
          <p:cNvSpPr txBox="1"/>
          <p:nvPr/>
        </p:nvSpPr>
        <p:spPr>
          <a:xfrm>
            <a:off x="445253" y="247372"/>
            <a:ext cx="1157405"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biens</a:t>
            </a:r>
            <a:endParaRPr lang="fr-FR" dirty="0"/>
          </a:p>
        </p:txBody>
      </p:sp>
    </p:spTree>
    <p:extLst>
      <p:ext uri="{BB962C8B-B14F-4D97-AF65-F5344CB8AC3E}">
        <p14:creationId xmlns:p14="http://schemas.microsoft.com/office/powerpoint/2010/main" val="330361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C79ED-1F51-82AF-1C35-DD3F03A4D3A4}"/>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13ACB09E-4DB5-3D6F-F5D9-4C3ABFF23224}"/>
              </a:ext>
            </a:extLst>
          </p:cNvPr>
          <p:cNvSpPr txBox="1"/>
          <p:nvPr/>
        </p:nvSpPr>
        <p:spPr>
          <a:xfrm>
            <a:off x="343676" y="136525"/>
            <a:ext cx="11010124" cy="6581032"/>
          </a:xfrm>
          <a:prstGeom prst="rect">
            <a:avLst/>
          </a:prstGeom>
          <a:noFill/>
        </p:spPr>
        <p:txBody>
          <a:bodyPr wrap="square">
            <a:spAutoFit/>
          </a:bodyPr>
          <a:lstStyle/>
          <a:p>
            <a:pPr>
              <a:lnSpc>
                <a:spcPct val="115000"/>
              </a:lnSpc>
              <a:spcAft>
                <a:spcPts val="1000"/>
              </a:spcAft>
            </a:pPr>
            <a:r>
              <a:rPr lang="fr-FR" sz="1800" b="1" dirty="0">
                <a:effectLst/>
                <a:latin typeface="Times New Roman" panose="02020603050405020304" pitchFamily="18" charset="0"/>
                <a:ea typeface="Calibri" panose="020F0502020204030204" pitchFamily="34" charset="0"/>
              </a:rPr>
              <a:t>Luc 15, 11-32 </a:t>
            </a:r>
            <a:r>
              <a:rPr lang="fr-FR" sz="1800" dirty="0">
                <a:effectLst/>
                <a:latin typeface="Times New Roman" panose="02020603050405020304" pitchFamily="18" charset="0"/>
                <a:ea typeface="Calibri" panose="020F0502020204030204" pitchFamily="34" charset="0"/>
              </a:rPr>
              <a:t>Traduction liturgique. </a:t>
            </a:r>
            <a:endParaRPr lang="fr-FR" sz="1800" dirty="0">
              <a:effectLst/>
              <a:latin typeface="Calibri" panose="020F0502020204030204" pitchFamily="34" charset="0"/>
              <a:ea typeface="Calibri" panose="020F0502020204030204" pitchFamily="34" charset="0"/>
            </a:endParaRPr>
          </a:p>
          <a:p>
            <a:pPr>
              <a:lnSpc>
                <a:spcPct val="115000"/>
              </a:lnSpc>
              <a:spcAft>
                <a:spcPts val="1000"/>
              </a:spcAft>
            </a:pPr>
            <a:r>
              <a:rPr lang="fr-FR" sz="1800" b="1" dirty="0">
                <a:solidFill>
                  <a:srgbClr val="FF0000"/>
                </a:solidFill>
                <a:effectLst/>
                <a:latin typeface="Times New Roman" panose="02020603050405020304" pitchFamily="18" charset="0"/>
                <a:ea typeface="Calibri" panose="020F0502020204030204" pitchFamily="34" charset="0"/>
              </a:rPr>
              <a:t>11</a:t>
            </a:r>
            <a:r>
              <a:rPr lang="fr-FR" sz="1800" dirty="0">
                <a:effectLst/>
                <a:latin typeface="Times New Roman" panose="02020603050405020304" pitchFamily="18" charset="0"/>
                <a:ea typeface="Calibri" panose="020F0502020204030204" pitchFamily="34" charset="0"/>
              </a:rPr>
              <a:t> Jésus dit encore : « Un homme avait </a:t>
            </a:r>
            <a:r>
              <a:rPr lang="fr-FR" sz="1800" dirty="0">
                <a:solidFill>
                  <a:srgbClr val="FF0000"/>
                </a:solidFill>
                <a:effectLst/>
                <a:latin typeface="Times New Roman" panose="02020603050405020304" pitchFamily="18" charset="0"/>
                <a:ea typeface="Calibri" panose="020F0502020204030204" pitchFamily="34" charset="0"/>
              </a:rPr>
              <a:t>deux fils</a:t>
            </a:r>
            <a:r>
              <a:rPr lang="fr-FR" sz="1800" dirty="0">
                <a:effectLst/>
                <a:latin typeface="Times New Roman" panose="02020603050405020304" pitchFamily="18" charset="0"/>
                <a:ea typeface="Calibri" panose="020F0502020204030204" pitchFamily="34" charset="0"/>
              </a:rPr>
              <a:t>.</a:t>
            </a:r>
            <a:endParaRPr lang="fr-FR" sz="1800" dirty="0">
              <a:effectLst/>
              <a:latin typeface="Calibri" panose="020F0502020204030204" pitchFamily="34" charset="0"/>
              <a:ea typeface="Calibri" panose="020F0502020204030204" pitchFamily="34" charset="0"/>
            </a:endParaRPr>
          </a:p>
          <a:p>
            <a:pPr>
              <a:lnSpc>
                <a:spcPct val="115000"/>
              </a:lnSpc>
              <a:spcAft>
                <a:spcPts val="1000"/>
              </a:spcAft>
            </a:pPr>
            <a:r>
              <a:rPr lang="fr-FR" sz="1800" b="1" dirty="0">
                <a:solidFill>
                  <a:srgbClr val="FF0000"/>
                </a:solidFill>
                <a:effectLst/>
                <a:latin typeface="Times New Roman" panose="02020603050405020304" pitchFamily="18" charset="0"/>
                <a:ea typeface="Calibri" panose="020F0502020204030204" pitchFamily="34" charset="0"/>
              </a:rPr>
              <a:t>12</a:t>
            </a:r>
            <a:r>
              <a:rPr lang="fr-FR" sz="1800" dirty="0">
                <a:effectLst/>
                <a:latin typeface="Times New Roman" panose="02020603050405020304" pitchFamily="18" charset="0"/>
                <a:ea typeface="Calibri" panose="020F0502020204030204" pitchFamily="34" charset="0"/>
              </a:rPr>
              <a:t> Le plus jeune dit à son père : “Père, donne-moi la </a:t>
            </a:r>
            <a:r>
              <a:rPr lang="fr-FR" sz="1800" dirty="0">
                <a:solidFill>
                  <a:srgbClr val="FF0000"/>
                </a:solidFill>
                <a:effectLst/>
                <a:latin typeface="Times New Roman" panose="02020603050405020304" pitchFamily="18" charset="0"/>
                <a:ea typeface="Calibri" panose="020F0502020204030204" pitchFamily="34" charset="0"/>
              </a:rPr>
              <a:t>part de fortune </a:t>
            </a:r>
            <a:r>
              <a:rPr lang="fr-FR" sz="1800" dirty="0">
                <a:effectLst/>
                <a:latin typeface="Times New Roman" panose="02020603050405020304" pitchFamily="18" charset="0"/>
                <a:ea typeface="Calibri" panose="020F0502020204030204" pitchFamily="34" charset="0"/>
              </a:rPr>
              <a:t>qui me revient.” Et le père leur partagea ses </a:t>
            </a:r>
            <a:r>
              <a:rPr lang="fr-FR" sz="1800" dirty="0">
                <a:solidFill>
                  <a:srgbClr val="FF0000"/>
                </a:solidFill>
                <a:effectLst/>
                <a:latin typeface="Times New Roman" panose="02020603050405020304" pitchFamily="18" charset="0"/>
                <a:ea typeface="Calibri" panose="020F0502020204030204" pitchFamily="34" charset="0"/>
              </a:rPr>
              <a:t>biens</a:t>
            </a:r>
            <a:r>
              <a:rPr lang="fr-FR" sz="1800" dirty="0">
                <a:effectLst/>
                <a:latin typeface="Times New Roman" panose="02020603050405020304" pitchFamily="18" charset="0"/>
                <a:ea typeface="Calibri" panose="020F0502020204030204" pitchFamily="34" charset="0"/>
              </a:rPr>
              <a:t>.</a:t>
            </a:r>
            <a:endParaRPr lang="fr-FR" sz="1800" dirty="0">
              <a:effectLst/>
              <a:latin typeface="Calibri" panose="020F0502020204030204" pitchFamily="34" charset="0"/>
              <a:ea typeface="Calibri" panose="020F0502020204030204" pitchFamily="34" charset="0"/>
            </a:endParaRPr>
          </a:p>
          <a:p>
            <a:pPr>
              <a:lnSpc>
                <a:spcPct val="115000"/>
              </a:lnSpc>
              <a:spcAft>
                <a:spcPts val="1000"/>
              </a:spcAft>
            </a:pPr>
            <a:r>
              <a:rPr lang="fr-FR" sz="1800" b="1" dirty="0">
                <a:solidFill>
                  <a:srgbClr val="FF0000"/>
                </a:solidFill>
                <a:effectLst/>
                <a:latin typeface="Times New Roman" panose="02020603050405020304" pitchFamily="18" charset="0"/>
                <a:ea typeface="Calibri" panose="020F0502020204030204" pitchFamily="34" charset="0"/>
              </a:rPr>
              <a:t>13</a:t>
            </a:r>
            <a:r>
              <a:rPr lang="fr-FR" sz="1800" dirty="0">
                <a:effectLst/>
                <a:latin typeface="Times New Roman" panose="02020603050405020304" pitchFamily="18" charset="0"/>
                <a:ea typeface="Calibri" panose="020F0502020204030204" pitchFamily="34" charset="0"/>
              </a:rPr>
              <a:t> Peu de jours après, le plus jeune rassembla tout ce qu’il avait, et partit pour </a:t>
            </a:r>
            <a:r>
              <a:rPr lang="fr-FR" sz="1800" dirty="0">
                <a:solidFill>
                  <a:srgbClr val="FF0000"/>
                </a:solidFill>
                <a:effectLst/>
                <a:latin typeface="Times New Roman" panose="02020603050405020304" pitchFamily="18" charset="0"/>
                <a:ea typeface="Calibri" panose="020F0502020204030204" pitchFamily="34" charset="0"/>
              </a:rPr>
              <a:t>un pays lointain </a:t>
            </a:r>
            <a:r>
              <a:rPr lang="fr-FR" sz="1800" dirty="0">
                <a:effectLst/>
                <a:latin typeface="Times New Roman" panose="02020603050405020304" pitchFamily="18" charset="0"/>
                <a:ea typeface="Calibri" panose="020F0502020204030204" pitchFamily="34" charset="0"/>
              </a:rPr>
              <a:t>où il </a:t>
            </a:r>
            <a:r>
              <a:rPr lang="fr-FR" sz="1800" dirty="0">
                <a:solidFill>
                  <a:srgbClr val="FF0000"/>
                </a:solidFill>
                <a:effectLst/>
                <a:latin typeface="Times New Roman" panose="02020603050405020304" pitchFamily="18" charset="0"/>
                <a:ea typeface="Calibri" panose="020F0502020204030204" pitchFamily="34" charset="0"/>
              </a:rPr>
              <a:t>dilapida</a:t>
            </a:r>
            <a:r>
              <a:rPr lang="fr-FR" sz="1800" dirty="0">
                <a:effectLst/>
                <a:latin typeface="Times New Roman" panose="02020603050405020304" pitchFamily="18" charset="0"/>
                <a:ea typeface="Calibri" panose="020F0502020204030204" pitchFamily="34" charset="0"/>
              </a:rPr>
              <a:t> sa fortune en menant une vie de désordre.</a:t>
            </a:r>
            <a:endParaRPr lang="fr-FR" sz="1800" dirty="0">
              <a:effectLst/>
              <a:latin typeface="Calibri" panose="020F0502020204030204" pitchFamily="34" charset="0"/>
              <a:ea typeface="Calibri" panose="020F0502020204030204" pitchFamily="34" charset="0"/>
            </a:endParaRPr>
          </a:p>
          <a:p>
            <a:pPr>
              <a:lnSpc>
                <a:spcPct val="115000"/>
              </a:lnSpc>
              <a:spcAft>
                <a:spcPts val="1000"/>
              </a:spcAft>
            </a:pPr>
            <a:r>
              <a:rPr lang="fr-FR" sz="1800" b="1" dirty="0">
                <a:solidFill>
                  <a:srgbClr val="FF0000"/>
                </a:solidFill>
                <a:effectLst/>
                <a:latin typeface="Times New Roman" panose="02020603050405020304" pitchFamily="18" charset="0"/>
                <a:ea typeface="Calibri" panose="020F0502020204030204" pitchFamily="34" charset="0"/>
              </a:rPr>
              <a:t>14</a:t>
            </a:r>
            <a:r>
              <a:rPr lang="fr-FR" sz="1800" dirty="0">
                <a:effectLst/>
                <a:latin typeface="Times New Roman" panose="02020603050405020304" pitchFamily="18" charset="0"/>
                <a:ea typeface="Calibri" panose="020F0502020204030204" pitchFamily="34" charset="0"/>
              </a:rPr>
              <a:t> Il avait tout dépensé, quand une grande famine survint dans ce pays, et il commença à se trouver </a:t>
            </a:r>
            <a:r>
              <a:rPr lang="fr-FR" sz="1800" dirty="0">
                <a:solidFill>
                  <a:srgbClr val="FF0000"/>
                </a:solidFill>
                <a:effectLst/>
                <a:latin typeface="Times New Roman" panose="02020603050405020304" pitchFamily="18" charset="0"/>
                <a:ea typeface="Calibri" panose="020F0502020204030204" pitchFamily="34" charset="0"/>
              </a:rPr>
              <a:t>dans le besoin</a:t>
            </a:r>
            <a:r>
              <a:rPr lang="fr-FR" sz="1800" dirty="0">
                <a:effectLst/>
                <a:latin typeface="Times New Roman" panose="02020603050405020304" pitchFamily="18" charset="0"/>
                <a:ea typeface="Calibri" panose="020F0502020204030204" pitchFamily="34" charset="0"/>
              </a:rPr>
              <a:t>.</a:t>
            </a:r>
            <a:endParaRPr lang="fr-FR" sz="1800" dirty="0">
              <a:effectLst/>
              <a:latin typeface="Calibri" panose="020F0502020204030204" pitchFamily="34" charset="0"/>
              <a:ea typeface="Calibri" panose="020F0502020204030204" pitchFamily="34" charset="0"/>
            </a:endParaRPr>
          </a:p>
          <a:p>
            <a:pPr>
              <a:lnSpc>
                <a:spcPct val="115000"/>
              </a:lnSpc>
              <a:spcAft>
                <a:spcPts val="1000"/>
              </a:spcAft>
            </a:pPr>
            <a:r>
              <a:rPr lang="fr-FR" sz="1800" b="1" dirty="0">
                <a:solidFill>
                  <a:srgbClr val="FF0000"/>
                </a:solidFill>
                <a:effectLst/>
                <a:latin typeface="Times New Roman" panose="02020603050405020304" pitchFamily="18" charset="0"/>
                <a:ea typeface="Calibri" panose="020F0502020204030204" pitchFamily="34" charset="0"/>
              </a:rPr>
              <a:t>15</a:t>
            </a:r>
            <a:r>
              <a:rPr lang="fr-FR" sz="1800" dirty="0">
                <a:effectLst/>
                <a:latin typeface="Times New Roman" panose="02020603050405020304" pitchFamily="18" charset="0"/>
                <a:ea typeface="Calibri" panose="020F0502020204030204" pitchFamily="34" charset="0"/>
              </a:rPr>
              <a:t> Il alla s’engager auprès d’un habitant de ce pays, qui l’envoya dans ses champs garder les porcs.</a:t>
            </a:r>
            <a:endParaRPr lang="fr-FR" sz="1800" dirty="0">
              <a:effectLst/>
              <a:latin typeface="Calibri" panose="020F0502020204030204" pitchFamily="34" charset="0"/>
              <a:ea typeface="Calibri" panose="020F0502020204030204" pitchFamily="34" charset="0"/>
            </a:endParaRPr>
          </a:p>
          <a:p>
            <a:pPr>
              <a:lnSpc>
                <a:spcPct val="115000"/>
              </a:lnSpc>
              <a:spcAft>
                <a:spcPts val="1000"/>
              </a:spcAft>
            </a:pPr>
            <a:r>
              <a:rPr lang="fr-FR" sz="1800" b="1" dirty="0">
                <a:solidFill>
                  <a:srgbClr val="FF0000"/>
                </a:solidFill>
                <a:effectLst/>
                <a:latin typeface="Times New Roman" panose="02020603050405020304" pitchFamily="18" charset="0"/>
                <a:ea typeface="Calibri" panose="020F0502020204030204" pitchFamily="34" charset="0"/>
              </a:rPr>
              <a:t>16</a:t>
            </a:r>
            <a:r>
              <a:rPr lang="fr-FR" sz="1800" dirty="0">
                <a:effectLst/>
                <a:latin typeface="Times New Roman" panose="02020603050405020304" pitchFamily="18" charset="0"/>
                <a:ea typeface="Calibri" panose="020F0502020204030204" pitchFamily="34" charset="0"/>
              </a:rPr>
              <a:t> Il aurait bien voulu se remplir le ventre avec les gousses que mangeaient les porcs, mais personne ne lui donnait rien.</a:t>
            </a:r>
            <a:endParaRPr lang="fr-FR" sz="1800" dirty="0">
              <a:effectLst/>
              <a:latin typeface="Calibri" panose="020F0502020204030204" pitchFamily="34" charset="0"/>
              <a:ea typeface="Calibri" panose="020F0502020204030204" pitchFamily="34" charset="0"/>
            </a:endParaRPr>
          </a:p>
          <a:p>
            <a:pPr>
              <a:lnSpc>
                <a:spcPct val="115000"/>
              </a:lnSpc>
              <a:spcAft>
                <a:spcPts val="1000"/>
              </a:spcAft>
            </a:pPr>
            <a:r>
              <a:rPr lang="fr-FR" sz="1800" b="1" dirty="0">
                <a:solidFill>
                  <a:srgbClr val="FF0000"/>
                </a:solidFill>
                <a:effectLst/>
                <a:latin typeface="Times New Roman" panose="02020603050405020304" pitchFamily="18" charset="0"/>
                <a:ea typeface="Calibri" panose="020F0502020204030204" pitchFamily="34" charset="0"/>
              </a:rPr>
              <a:t>17</a:t>
            </a:r>
            <a:r>
              <a:rPr lang="fr-FR" sz="1800" dirty="0">
                <a:effectLst/>
                <a:latin typeface="Times New Roman" panose="02020603050405020304" pitchFamily="18" charset="0"/>
                <a:ea typeface="Calibri" panose="020F0502020204030204" pitchFamily="34" charset="0"/>
              </a:rPr>
              <a:t> Alors il </a:t>
            </a:r>
            <a:r>
              <a:rPr lang="fr-FR" sz="1800" dirty="0">
                <a:solidFill>
                  <a:srgbClr val="FF0000"/>
                </a:solidFill>
                <a:effectLst/>
                <a:latin typeface="Times New Roman" panose="02020603050405020304" pitchFamily="18" charset="0"/>
                <a:ea typeface="Calibri" panose="020F0502020204030204" pitchFamily="34" charset="0"/>
              </a:rPr>
              <a:t>rentra en lui-même </a:t>
            </a:r>
            <a:r>
              <a:rPr lang="fr-FR" sz="1800" dirty="0">
                <a:effectLst/>
                <a:latin typeface="Times New Roman" panose="02020603050405020304" pitchFamily="18" charset="0"/>
                <a:ea typeface="Calibri" panose="020F0502020204030204" pitchFamily="34" charset="0"/>
              </a:rPr>
              <a:t>et se dit : “Combien d’ouvriers de mon père ont du pain en abondance, et moi, ici, je </a:t>
            </a:r>
            <a:r>
              <a:rPr lang="fr-FR" sz="1800" dirty="0">
                <a:solidFill>
                  <a:srgbClr val="FF0000"/>
                </a:solidFill>
                <a:effectLst/>
                <a:latin typeface="Times New Roman" panose="02020603050405020304" pitchFamily="18" charset="0"/>
                <a:ea typeface="Calibri" panose="020F0502020204030204" pitchFamily="34" charset="0"/>
              </a:rPr>
              <a:t>meurs de faim </a:t>
            </a:r>
            <a:r>
              <a:rPr lang="fr-FR" sz="1800" dirty="0">
                <a:effectLst/>
                <a:latin typeface="Times New Roman" panose="02020603050405020304" pitchFamily="18" charset="0"/>
                <a:ea typeface="Calibri" panose="020F0502020204030204" pitchFamily="34" charset="0"/>
              </a:rPr>
              <a:t>!</a:t>
            </a:r>
            <a:endParaRPr lang="fr-FR" sz="1800" dirty="0">
              <a:effectLst/>
              <a:latin typeface="Calibri" panose="020F0502020204030204" pitchFamily="34" charset="0"/>
              <a:ea typeface="Calibri" panose="020F0502020204030204" pitchFamily="34" charset="0"/>
            </a:endParaRPr>
          </a:p>
          <a:p>
            <a:pPr>
              <a:lnSpc>
                <a:spcPct val="115000"/>
              </a:lnSpc>
              <a:spcAft>
                <a:spcPts val="1000"/>
              </a:spcAft>
            </a:pPr>
            <a:r>
              <a:rPr lang="fr-FR" sz="1800" b="1" dirty="0">
                <a:solidFill>
                  <a:srgbClr val="FF0000"/>
                </a:solidFill>
                <a:effectLst/>
                <a:latin typeface="Times New Roman" panose="02020603050405020304" pitchFamily="18" charset="0"/>
                <a:ea typeface="Calibri" panose="020F0502020204030204" pitchFamily="34" charset="0"/>
              </a:rPr>
              <a:t>18</a:t>
            </a:r>
            <a:r>
              <a:rPr lang="fr-FR" sz="1800" dirty="0">
                <a:effectLst/>
                <a:latin typeface="Times New Roman" panose="02020603050405020304" pitchFamily="18" charset="0"/>
                <a:ea typeface="Calibri" panose="020F0502020204030204" pitchFamily="34" charset="0"/>
              </a:rPr>
              <a:t> </a:t>
            </a:r>
            <a:r>
              <a:rPr lang="fr-FR" sz="1800" dirty="0">
                <a:solidFill>
                  <a:srgbClr val="FF0000"/>
                </a:solidFill>
                <a:effectLst/>
                <a:latin typeface="Times New Roman" panose="02020603050405020304" pitchFamily="18" charset="0"/>
                <a:ea typeface="Calibri" panose="020F0502020204030204" pitchFamily="34" charset="0"/>
              </a:rPr>
              <a:t>Je me lèverai</a:t>
            </a:r>
            <a:r>
              <a:rPr lang="fr-FR" sz="1800" dirty="0">
                <a:effectLst/>
                <a:latin typeface="Times New Roman" panose="02020603050405020304" pitchFamily="18" charset="0"/>
                <a:ea typeface="Calibri" panose="020F0502020204030204" pitchFamily="34" charset="0"/>
              </a:rPr>
              <a:t>, </a:t>
            </a:r>
            <a:r>
              <a:rPr lang="fr-FR" sz="1800" dirty="0">
                <a:solidFill>
                  <a:srgbClr val="FF0000"/>
                </a:solidFill>
                <a:effectLst/>
                <a:latin typeface="Times New Roman" panose="02020603050405020304" pitchFamily="18" charset="0"/>
                <a:ea typeface="Calibri" panose="020F0502020204030204" pitchFamily="34" charset="0"/>
              </a:rPr>
              <a:t>j’irai vers mon père</a:t>
            </a:r>
            <a:r>
              <a:rPr lang="fr-FR" sz="1800" dirty="0">
                <a:effectLst/>
                <a:latin typeface="Times New Roman" panose="02020603050405020304" pitchFamily="18" charset="0"/>
                <a:ea typeface="Calibri" panose="020F0502020204030204" pitchFamily="34" charset="0"/>
              </a:rPr>
              <a:t>, et je lui dirai : Père, j’ai </a:t>
            </a:r>
            <a:r>
              <a:rPr lang="fr-FR" sz="1800" dirty="0">
                <a:solidFill>
                  <a:srgbClr val="FF0000"/>
                </a:solidFill>
                <a:effectLst/>
                <a:latin typeface="Times New Roman" panose="02020603050405020304" pitchFamily="18" charset="0"/>
                <a:ea typeface="Calibri" panose="020F0502020204030204" pitchFamily="34" charset="0"/>
              </a:rPr>
              <a:t>péché</a:t>
            </a:r>
            <a:r>
              <a:rPr lang="fr-FR" sz="1800" dirty="0">
                <a:effectLst/>
                <a:latin typeface="Times New Roman" panose="02020603050405020304" pitchFamily="18" charset="0"/>
                <a:ea typeface="Calibri" panose="020F0502020204030204" pitchFamily="34" charset="0"/>
              </a:rPr>
              <a:t> contre le ciel et envers toi.</a:t>
            </a:r>
          </a:p>
          <a:p>
            <a:pPr>
              <a:lnSpc>
                <a:spcPct val="115000"/>
              </a:lnSpc>
              <a:spcAft>
                <a:spcPts val="1000"/>
              </a:spcAft>
            </a:pPr>
            <a:r>
              <a:rPr lang="fr-FR" sz="1800" b="1" dirty="0">
                <a:solidFill>
                  <a:srgbClr val="FF0000"/>
                </a:solidFill>
                <a:effectLst/>
                <a:latin typeface="Times New Roman" panose="02020603050405020304" pitchFamily="18" charset="0"/>
                <a:ea typeface="Calibri" panose="020F0502020204030204" pitchFamily="34" charset="0"/>
              </a:rPr>
              <a:t>19</a:t>
            </a:r>
            <a:r>
              <a:rPr lang="fr-FR" sz="1800" dirty="0">
                <a:effectLst/>
                <a:latin typeface="Times New Roman" panose="02020603050405020304" pitchFamily="18" charset="0"/>
                <a:ea typeface="Calibri" panose="020F0502020204030204" pitchFamily="34" charset="0"/>
              </a:rPr>
              <a:t> Je ne suis plus </a:t>
            </a:r>
            <a:r>
              <a:rPr lang="fr-FR" sz="1800" dirty="0">
                <a:solidFill>
                  <a:srgbClr val="FF0000"/>
                </a:solidFill>
                <a:effectLst/>
                <a:latin typeface="Times New Roman" panose="02020603050405020304" pitchFamily="18" charset="0"/>
                <a:ea typeface="Calibri" panose="020F0502020204030204" pitchFamily="34" charset="0"/>
              </a:rPr>
              <a:t>digne d’être appelé ton fils</a:t>
            </a:r>
            <a:r>
              <a:rPr lang="fr-FR" sz="1800" dirty="0">
                <a:effectLst/>
                <a:latin typeface="Times New Roman" panose="02020603050405020304" pitchFamily="18" charset="0"/>
                <a:ea typeface="Calibri" panose="020F0502020204030204" pitchFamily="34" charset="0"/>
              </a:rPr>
              <a:t>. Traite-moi comme l’un de tes ouvriers.”</a:t>
            </a:r>
            <a:endParaRPr lang="fr-FR" sz="1800" dirty="0">
              <a:effectLst/>
              <a:latin typeface="Calibri" panose="020F0502020204030204" pitchFamily="34" charset="0"/>
              <a:ea typeface="Calibri" panose="020F0502020204030204" pitchFamily="34" charset="0"/>
            </a:endParaRPr>
          </a:p>
          <a:p>
            <a:pPr>
              <a:lnSpc>
                <a:spcPct val="115000"/>
              </a:lnSpc>
              <a:spcAft>
                <a:spcPts val="1000"/>
              </a:spcAft>
            </a:pPr>
            <a:endParaRPr lang="fr-FR" sz="1800" dirty="0">
              <a:effectLst/>
              <a:latin typeface="Times New Roman" panose="02020603050405020304" pitchFamily="18" charset="0"/>
              <a:ea typeface="Calibri" panose="020F0502020204030204" pitchFamily="34" charset="0"/>
            </a:endParaRPr>
          </a:p>
          <a:p>
            <a:pPr>
              <a:lnSpc>
                <a:spcPct val="115000"/>
              </a:lnSpc>
              <a:spcAft>
                <a:spcPts val="1000"/>
              </a:spcAft>
            </a:pPr>
            <a:endParaRPr lang="fr-FR" sz="1800" dirty="0">
              <a:effectLst/>
              <a:latin typeface="Calibri" panose="020F0502020204030204" pitchFamily="34" charset="0"/>
              <a:ea typeface="Calibri" panose="020F0502020204030204" pitchFamily="34" charset="0"/>
            </a:endParaRPr>
          </a:p>
        </p:txBody>
      </p:sp>
      <p:sp>
        <p:nvSpPr>
          <p:cNvPr id="2" name="Espace réservé du numéro de diapositive 1">
            <a:extLst>
              <a:ext uri="{FF2B5EF4-FFF2-40B4-BE49-F238E27FC236}">
                <a16:creationId xmlns:a16="http://schemas.microsoft.com/office/drawing/2014/main" id="{EC8F3281-F449-901A-32E5-28263E842696}"/>
              </a:ext>
            </a:extLst>
          </p:cNvPr>
          <p:cNvSpPr>
            <a:spLocks noGrp="1"/>
          </p:cNvSpPr>
          <p:nvPr>
            <p:ph type="sldNum" sz="quarter" idx="12"/>
          </p:nvPr>
        </p:nvSpPr>
        <p:spPr/>
        <p:txBody>
          <a:bodyPr/>
          <a:lstStyle/>
          <a:p>
            <a:fld id="{9E268824-B363-4558-82B1-76DB5ADEB9CB}" type="slidenum">
              <a:rPr lang="fr-FR" smtClean="0"/>
              <a:pPr/>
              <a:t>2</a:t>
            </a:fld>
            <a:endParaRPr lang="fr-FR"/>
          </a:p>
        </p:txBody>
      </p:sp>
    </p:spTree>
    <p:extLst>
      <p:ext uri="{BB962C8B-B14F-4D97-AF65-F5344CB8AC3E}">
        <p14:creationId xmlns:p14="http://schemas.microsoft.com/office/powerpoint/2010/main" val="1468412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C4774-ECA0-F3FD-9C9E-34BF5D5CE9CB}"/>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07AAEAD1-CFD4-2C0E-A2B0-56FE3DBF8D0B}"/>
              </a:ext>
            </a:extLst>
          </p:cNvPr>
          <p:cNvSpPr>
            <a:spLocks noGrp="1"/>
          </p:cNvSpPr>
          <p:nvPr>
            <p:ph type="sldNum" sz="quarter" idx="12"/>
          </p:nvPr>
        </p:nvSpPr>
        <p:spPr/>
        <p:txBody>
          <a:bodyPr/>
          <a:lstStyle/>
          <a:p>
            <a:fld id="{9E268824-B363-4558-82B1-76DB5ADEB9CB}" type="slidenum">
              <a:rPr lang="fr-FR" smtClean="0"/>
              <a:pPr/>
              <a:t>20</a:t>
            </a:fld>
            <a:endParaRPr lang="fr-FR"/>
          </a:p>
        </p:txBody>
      </p:sp>
      <p:sp>
        <p:nvSpPr>
          <p:cNvPr id="2" name="Rectangle : coins arrondis 1">
            <a:extLst>
              <a:ext uri="{FF2B5EF4-FFF2-40B4-BE49-F238E27FC236}">
                <a16:creationId xmlns:a16="http://schemas.microsoft.com/office/drawing/2014/main" id="{95D4E653-E0DD-4F7A-6C85-9284982357D7}"/>
              </a:ext>
            </a:extLst>
          </p:cNvPr>
          <p:cNvSpPr/>
          <p:nvPr/>
        </p:nvSpPr>
        <p:spPr>
          <a:xfrm>
            <a:off x="260627" y="1715620"/>
            <a:ext cx="11670746" cy="2503427"/>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2800" b="1" dirty="0">
                <a:solidFill>
                  <a:schemeClr val="tx1"/>
                </a:solidFill>
                <a:latin typeface="Times New Roman" panose="02020603050405020304" pitchFamily="18" charset="0"/>
                <a:cs typeface="Times New Roman" panose="02020603050405020304" pitchFamily="18" charset="0"/>
              </a:rPr>
              <a:t>Tobie 8, 21</a:t>
            </a:r>
            <a:r>
              <a:rPr lang="fr-FR" sz="2800" dirty="0">
                <a:solidFill>
                  <a:schemeClr val="tx1"/>
                </a:solidFill>
                <a:latin typeface="Times New Roman" panose="02020603050405020304" pitchFamily="18" charset="0"/>
                <a:cs typeface="Times New Roman" panose="02020603050405020304" pitchFamily="18" charset="0"/>
              </a:rPr>
              <a:t> </a:t>
            </a:r>
            <a:r>
              <a:rPr lang="fr-FR" sz="2800" i="1" dirty="0">
                <a:solidFill>
                  <a:schemeClr val="tx1"/>
                </a:solidFill>
                <a:latin typeface="Times New Roman" panose="02020603050405020304" pitchFamily="18" charset="0"/>
                <a:cs typeface="Times New Roman" panose="02020603050405020304" pitchFamily="18" charset="0"/>
              </a:rPr>
              <a:t>Reçois dès aujourd’hui la moitié de mes biens, puis tu retourneras en bonne santé chez ton père. Quant au reste de ma fortune, elle vous reviendra après ma mort et celle de ma femme. Confiance, mon enfant ! Je suis ton père et Edna est ta mère. Nous sommes auprès de toi et de ta sœur, nous le sommes dès maintenant et pour toujours. Confiance, mon enfant ! </a:t>
            </a:r>
            <a:endParaRPr lang="fr-FR" sz="2800" dirty="0">
              <a:solidFill>
                <a:schemeClr val="tx1"/>
              </a:solidFill>
              <a:latin typeface="Times New Roman" panose="02020603050405020304" pitchFamily="18" charset="0"/>
              <a:cs typeface="Times New Roman" panose="02020603050405020304" pitchFamily="18" charset="0"/>
            </a:endParaRPr>
          </a:p>
        </p:txBody>
      </p:sp>
      <p:sp>
        <p:nvSpPr>
          <p:cNvPr id="6" name="Rectangle : coins arrondis 5">
            <a:extLst>
              <a:ext uri="{FF2B5EF4-FFF2-40B4-BE49-F238E27FC236}">
                <a16:creationId xmlns:a16="http://schemas.microsoft.com/office/drawing/2014/main" id="{283D332F-9069-1425-FF66-0928C9735A6E}"/>
              </a:ext>
            </a:extLst>
          </p:cNvPr>
          <p:cNvSpPr/>
          <p:nvPr/>
        </p:nvSpPr>
        <p:spPr>
          <a:xfrm>
            <a:off x="564051" y="4393665"/>
            <a:ext cx="10687521" cy="1294069"/>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200" b="1" dirty="0">
                <a:solidFill>
                  <a:schemeClr val="tx1"/>
                </a:solidFill>
                <a:latin typeface="Times New Roman" panose="02020603050405020304" pitchFamily="18" charset="0"/>
                <a:cs typeface="Times New Roman" panose="02020603050405020304" pitchFamily="18" charset="0"/>
              </a:rPr>
              <a:t>Psaume 103, 24</a:t>
            </a:r>
            <a:r>
              <a:rPr lang="fr-FR" sz="3200" dirty="0">
                <a:solidFill>
                  <a:schemeClr val="tx1"/>
                </a:solidFill>
                <a:latin typeface="Times New Roman" panose="02020603050405020304" pitchFamily="18" charset="0"/>
                <a:cs typeface="Times New Roman" panose="02020603050405020304" pitchFamily="18" charset="0"/>
              </a:rPr>
              <a:t> </a:t>
            </a:r>
            <a:r>
              <a:rPr lang="fr-FR" sz="3200" i="1" dirty="0">
                <a:solidFill>
                  <a:schemeClr val="tx1"/>
                </a:solidFill>
                <a:latin typeface="Times New Roman" panose="02020603050405020304" pitchFamily="18" charset="0"/>
                <a:cs typeface="Times New Roman" panose="02020603050405020304" pitchFamily="18" charset="0"/>
              </a:rPr>
              <a:t>Quelle profusion dans tes œuvres, Seigneur ! </a:t>
            </a:r>
            <a:br>
              <a:rPr lang="fr-FR" sz="3200" i="1" dirty="0">
                <a:solidFill>
                  <a:schemeClr val="tx1"/>
                </a:solidFill>
                <a:latin typeface="Times New Roman" panose="02020603050405020304" pitchFamily="18" charset="0"/>
                <a:cs typeface="Times New Roman" panose="02020603050405020304" pitchFamily="18" charset="0"/>
              </a:rPr>
            </a:br>
            <a:r>
              <a:rPr lang="fr-FR" sz="3200" i="1" dirty="0">
                <a:solidFill>
                  <a:schemeClr val="tx1"/>
                </a:solidFill>
                <a:latin typeface="Times New Roman" panose="02020603050405020304" pitchFamily="18" charset="0"/>
                <a:cs typeface="Times New Roman" panose="02020603050405020304" pitchFamily="18" charset="0"/>
              </a:rPr>
              <a:t>Tout cela, ta sagesse l'a fait ; la terre s'emplit de tes biens.</a:t>
            </a:r>
            <a:endPar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Image 3" descr="Une image contenant dessin humoristique, habits, illustration, clipart&#10;&#10;Le contenu généré par l’IA peut être incorrect.">
            <a:extLst>
              <a:ext uri="{FF2B5EF4-FFF2-40B4-BE49-F238E27FC236}">
                <a16:creationId xmlns:a16="http://schemas.microsoft.com/office/drawing/2014/main" id="{4FC61630-DFAF-AFB3-D8EA-C0D1510B0455}"/>
              </a:ext>
            </a:extLst>
          </p:cNvPr>
          <p:cNvPicPr>
            <a:picLocks noChangeAspect="1"/>
          </p:cNvPicPr>
          <p:nvPr/>
        </p:nvPicPr>
        <p:blipFill>
          <a:blip r:embed="rId2" cstate="screen">
            <a:extLst>
              <a:ext uri="{28A0092B-C50C-407E-A947-70E740481C1C}">
                <a14:useLocalDpi xmlns:a14="http://schemas.microsoft.com/office/drawing/2010/main"/>
              </a:ext>
            </a:extLst>
          </a:blip>
          <a:srcRect l="3567" t="1990" r="4317" b="48674"/>
          <a:stretch/>
        </p:blipFill>
        <p:spPr>
          <a:xfrm>
            <a:off x="4253429" y="135407"/>
            <a:ext cx="2707519" cy="1510043"/>
          </a:xfrm>
          <a:prstGeom prst="rect">
            <a:avLst/>
          </a:prstGeom>
          <a:effectLst>
            <a:softEdge rad="368300"/>
          </a:effectLst>
        </p:spPr>
      </p:pic>
      <p:sp>
        <p:nvSpPr>
          <p:cNvPr id="7" name="ZoneTexte 6">
            <a:extLst>
              <a:ext uri="{FF2B5EF4-FFF2-40B4-BE49-F238E27FC236}">
                <a16:creationId xmlns:a16="http://schemas.microsoft.com/office/drawing/2014/main" id="{52FEC7B4-25AE-4266-C9C5-C30E0B90AAC8}"/>
              </a:ext>
            </a:extLst>
          </p:cNvPr>
          <p:cNvSpPr txBox="1"/>
          <p:nvPr/>
        </p:nvSpPr>
        <p:spPr>
          <a:xfrm>
            <a:off x="445253" y="247372"/>
            <a:ext cx="1157405"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biens</a:t>
            </a:r>
            <a:endParaRPr lang="fr-FR" dirty="0"/>
          </a:p>
        </p:txBody>
      </p:sp>
      <p:grpSp>
        <p:nvGrpSpPr>
          <p:cNvPr id="10" name="Groupe 9">
            <a:extLst>
              <a:ext uri="{FF2B5EF4-FFF2-40B4-BE49-F238E27FC236}">
                <a16:creationId xmlns:a16="http://schemas.microsoft.com/office/drawing/2014/main" id="{6E8F9431-61CF-4934-4303-276D9735795D}"/>
              </a:ext>
            </a:extLst>
          </p:cNvPr>
          <p:cNvGrpSpPr/>
          <p:nvPr/>
        </p:nvGrpSpPr>
        <p:grpSpPr>
          <a:xfrm>
            <a:off x="2138907" y="5873333"/>
            <a:ext cx="8135332" cy="631596"/>
            <a:chOff x="2960016" y="5910606"/>
            <a:chExt cx="8135332" cy="631596"/>
          </a:xfrm>
        </p:grpSpPr>
        <p:sp>
          <p:nvSpPr>
            <p:cNvPr id="5" name="Rectangle : coins arrondis 4">
              <a:extLst>
                <a:ext uri="{FF2B5EF4-FFF2-40B4-BE49-F238E27FC236}">
                  <a16:creationId xmlns:a16="http://schemas.microsoft.com/office/drawing/2014/main" id="{4C091755-A5DD-8E93-9191-727099E990AD}"/>
                </a:ext>
              </a:extLst>
            </p:cNvPr>
            <p:cNvSpPr/>
            <p:nvPr/>
          </p:nvSpPr>
          <p:spPr>
            <a:xfrm>
              <a:off x="2960016" y="5910606"/>
              <a:ext cx="8135332" cy="631596"/>
            </a:xfrm>
            <a:prstGeom prst="round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2611D27E-44CB-C214-1C33-AD22362E89A0}"/>
                </a:ext>
              </a:extLst>
            </p:cNvPr>
            <p:cNvSpPr txBox="1"/>
            <p:nvPr/>
          </p:nvSpPr>
          <p:spPr>
            <a:xfrm>
              <a:off x="3110845" y="5948812"/>
              <a:ext cx="7805394" cy="523220"/>
            </a:xfrm>
            <a:prstGeom prst="rect">
              <a:avLst/>
            </a:prstGeom>
            <a:noFill/>
          </p:spPr>
          <p:txBody>
            <a:bodyPr wrap="square">
              <a:spAutoFit/>
            </a:bodyPr>
            <a:lstStyle/>
            <a:p>
              <a:r>
                <a:rPr lang="fr-FR" sz="2800" b="1" dirty="0">
                  <a:latin typeface="Times New Roman" panose="02020603050405020304" pitchFamily="18" charset="0"/>
                  <a:cs typeface="Times New Roman" panose="02020603050405020304" pitchFamily="18" charset="0"/>
                </a:rPr>
                <a:t>Dans ces trois textes, chercher ce qui est donné</a:t>
              </a:r>
              <a:r>
                <a:rPr lang="fr-FR" sz="2800" dirty="0">
                  <a:latin typeface="Times New Roman" panose="02020603050405020304" pitchFamily="18" charset="0"/>
                  <a:cs typeface="Times New Roman" panose="02020603050405020304" pitchFamily="18" charset="0"/>
                </a:rPr>
                <a:t>. </a:t>
              </a:r>
            </a:p>
          </p:txBody>
        </p:sp>
      </p:grpSp>
    </p:spTree>
    <p:extLst>
      <p:ext uri="{BB962C8B-B14F-4D97-AF65-F5344CB8AC3E}">
        <p14:creationId xmlns:p14="http://schemas.microsoft.com/office/powerpoint/2010/main" val="363560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D79FE-9ABD-F128-6914-B099F192EC88}"/>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B542FBA4-E9E3-B8D1-0954-CE5C41329C3F}"/>
              </a:ext>
            </a:extLst>
          </p:cNvPr>
          <p:cNvSpPr/>
          <p:nvPr/>
        </p:nvSpPr>
        <p:spPr>
          <a:xfrm>
            <a:off x="275303" y="972169"/>
            <a:ext cx="11739716" cy="3760238"/>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 père est l’image du père des croyants, Abraham.</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Il est étonnant de trouver déjà dans le livre de Tobie, une annonce de la parabole : la moitié des biens est donnée à l’avance par le père et l’enfant reviendra, sain et sauf et recevra l’héritage tout entier.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 psaume nous dit que celui qui donne, c’est le Seigneur.</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 père est figure d’un autre Père, Dieu</a:t>
            </a:r>
            <a:r>
              <a:rPr lang="fr-FR" sz="2800" dirty="0">
                <a:solidFill>
                  <a:schemeClr val="tx1"/>
                </a:solidFill>
                <a:latin typeface="Times New Roman" panose="02020603050405020304" pitchFamily="18" charset="0"/>
                <a:ea typeface="Calibri" panose="020F0502020204030204" pitchFamily="34" charset="0"/>
              </a:rPr>
              <a:t>. </a:t>
            </a:r>
          </a:p>
        </p:txBody>
      </p:sp>
      <p:sp>
        <p:nvSpPr>
          <p:cNvPr id="3" name="Espace réservé du numéro de diapositive 2">
            <a:extLst>
              <a:ext uri="{FF2B5EF4-FFF2-40B4-BE49-F238E27FC236}">
                <a16:creationId xmlns:a16="http://schemas.microsoft.com/office/drawing/2014/main" id="{C16483E9-29CD-09BC-AA7B-E1BA4F434282}"/>
              </a:ext>
            </a:extLst>
          </p:cNvPr>
          <p:cNvSpPr>
            <a:spLocks noGrp="1"/>
          </p:cNvSpPr>
          <p:nvPr>
            <p:ph type="sldNum" sz="quarter" idx="12"/>
          </p:nvPr>
        </p:nvSpPr>
        <p:spPr/>
        <p:txBody>
          <a:bodyPr/>
          <a:lstStyle/>
          <a:p>
            <a:fld id="{9E268824-B363-4558-82B1-76DB5ADEB9CB}" type="slidenum">
              <a:rPr lang="fr-FR" smtClean="0"/>
              <a:pPr/>
              <a:t>21</a:t>
            </a:fld>
            <a:endParaRPr lang="fr-FR" dirty="0"/>
          </a:p>
        </p:txBody>
      </p:sp>
      <p:sp>
        <p:nvSpPr>
          <p:cNvPr id="4" name="Rectangle : coins arrondis 3">
            <a:extLst>
              <a:ext uri="{FF2B5EF4-FFF2-40B4-BE49-F238E27FC236}">
                <a16:creationId xmlns:a16="http://schemas.microsoft.com/office/drawing/2014/main" id="{C6935137-6DA3-AF6A-141B-B57E2C175D26}"/>
              </a:ext>
            </a:extLst>
          </p:cNvPr>
          <p:cNvSpPr/>
          <p:nvPr/>
        </p:nvSpPr>
        <p:spPr>
          <a:xfrm>
            <a:off x="275303" y="4932142"/>
            <a:ext cx="11739716" cy="1707503"/>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Au-delà d’une histoire d’héritage financier,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un patrimoine d’un autre ordre est en jeu entre le père et ses fils.</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Ce père donne l’essentiel : la Vie. </a:t>
            </a:r>
          </a:p>
        </p:txBody>
      </p:sp>
      <p:pic>
        <p:nvPicPr>
          <p:cNvPr id="6" name="Image 5" descr="Une image contenant dessin humoristique, habits, illustration, clipart&#10;&#10;Le contenu généré par l’IA peut être incorrect.">
            <a:extLst>
              <a:ext uri="{FF2B5EF4-FFF2-40B4-BE49-F238E27FC236}">
                <a16:creationId xmlns:a16="http://schemas.microsoft.com/office/drawing/2014/main" id="{89EC81C5-892C-5F0C-66D2-B28232C16F46}"/>
              </a:ext>
            </a:extLst>
          </p:cNvPr>
          <p:cNvPicPr>
            <a:picLocks noChangeAspect="1"/>
          </p:cNvPicPr>
          <p:nvPr/>
        </p:nvPicPr>
        <p:blipFill>
          <a:blip r:embed="rId3" cstate="screen">
            <a:extLst>
              <a:ext uri="{28A0092B-C50C-407E-A947-70E740481C1C}">
                <a14:useLocalDpi xmlns:a14="http://schemas.microsoft.com/office/drawing/2010/main"/>
              </a:ext>
            </a:extLst>
          </a:blip>
          <a:srcRect l="3567" t="1990" r="4317" b="48674"/>
          <a:stretch/>
        </p:blipFill>
        <p:spPr>
          <a:xfrm>
            <a:off x="4866970" y="0"/>
            <a:ext cx="2123766" cy="1184471"/>
          </a:xfrm>
          <a:prstGeom prst="rect">
            <a:avLst/>
          </a:prstGeom>
          <a:effectLst>
            <a:softEdge rad="215900"/>
          </a:effectLst>
        </p:spPr>
      </p:pic>
      <p:sp>
        <p:nvSpPr>
          <p:cNvPr id="7" name="ZoneTexte 6">
            <a:extLst>
              <a:ext uri="{FF2B5EF4-FFF2-40B4-BE49-F238E27FC236}">
                <a16:creationId xmlns:a16="http://schemas.microsoft.com/office/drawing/2014/main" id="{45CE3531-BCB6-27AE-F035-1C6BD9F6300E}"/>
              </a:ext>
            </a:extLst>
          </p:cNvPr>
          <p:cNvSpPr txBox="1"/>
          <p:nvPr/>
        </p:nvSpPr>
        <p:spPr>
          <a:xfrm>
            <a:off x="445253" y="247372"/>
            <a:ext cx="1157405"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biens</a:t>
            </a:r>
            <a:endParaRPr lang="fr-FR" dirty="0"/>
          </a:p>
        </p:txBody>
      </p:sp>
    </p:spTree>
    <p:extLst>
      <p:ext uri="{BB962C8B-B14F-4D97-AF65-F5344CB8AC3E}">
        <p14:creationId xmlns:p14="http://schemas.microsoft.com/office/powerpoint/2010/main" val="91287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C90AC-102A-68A3-CE96-816E9742A06F}"/>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8C6E2452-1A63-610F-E9E0-C51A4F52E50E}"/>
              </a:ext>
            </a:extLst>
          </p:cNvPr>
          <p:cNvSpPr/>
          <p:nvPr/>
        </p:nvSpPr>
        <p:spPr>
          <a:xfrm>
            <a:off x="1221658" y="3757124"/>
            <a:ext cx="10056845" cy="2425749"/>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600" b="1" dirty="0">
                <a:solidFill>
                  <a:srgbClr val="FF0000"/>
                </a:solidFill>
                <a:effectLst/>
                <a:latin typeface="Times New Roman" panose="02020603050405020304" pitchFamily="18" charset="0"/>
                <a:ea typeface="Calibri" panose="020F0502020204030204" pitchFamily="34" charset="0"/>
              </a:rPr>
              <a:t>13 </a:t>
            </a:r>
            <a:r>
              <a:rPr lang="fr-FR" sz="3600" dirty="0">
                <a:solidFill>
                  <a:schemeClr val="tx1"/>
                </a:solidFill>
                <a:effectLst/>
                <a:latin typeface="Times New Roman" panose="02020603050405020304" pitchFamily="18" charset="0"/>
                <a:ea typeface="Calibri" panose="020F0502020204030204" pitchFamily="34" charset="0"/>
              </a:rPr>
              <a:t>Peu de jours après, le plus jeune rassembla tout ce qu’il avait, et </a:t>
            </a:r>
            <a:r>
              <a:rPr lang="fr-FR" sz="3600" b="1" dirty="0">
                <a:solidFill>
                  <a:srgbClr val="FF0000"/>
                </a:solidFill>
                <a:effectLst/>
                <a:latin typeface="Times New Roman" panose="02020603050405020304" pitchFamily="18" charset="0"/>
                <a:ea typeface="Calibri" panose="020F0502020204030204" pitchFamily="34" charset="0"/>
              </a:rPr>
              <a:t>partit pour un pays lointain</a:t>
            </a:r>
            <a:r>
              <a:rPr lang="fr-FR" sz="3600" dirty="0">
                <a:solidFill>
                  <a:schemeClr val="tx1"/>
                </a:solidFill>
                <a:effectLst/>
                <a:latin typeface="Times New Roman" panose="02020603050405020304" pitchFamily="18" charset="0"/>
                <a:ea typeface="Calibri" panose="020F0502020204030204" pitchFamily="34" charset="0"/>
              </a:rPr>
              <a:t> où il dilapida sa fortune en menant une vie de désordre.</a:t>
            </a:r>
            <a:endParaRPr lang="fr-FR" sz="3600"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8C9CD179-42F9-8F6F-5DC8-AE77A410E883}"/>
              </a:ext>
            </a:extLst>
          </p:cNvPr>
          <p:cNvSpPr>
            <a:spLocks noGrp="1"/>
          </p:cNvSpPr>
          <p:nvPr>
            <p:ph type="sldNum" sz="quarter" idx="12"/>
          </p:nvPr>
        </p:nvSpPr>
        <p:spPr/>
        <p:txBody>
          <a:bodyPr/>
          <a:lstStyle/>
          <a:p>
            <a:fld id="{9E268824-B363-4558-82B1-76DB5ADEB9CB}" type="slidenum">
              <a:rPr lang="fr-FR" smtClean="0"/>
              <a:pPr/>
              <a:t>22</a:t>
            </a:fld>
            <a:endParaRPr lang="fr-FR"/>
          </a:p>
        </p:txBody>
      </p:sp>
      <p:pic>
        <p:nvPicPr>
          <p:cNvPr id="7" name="Image 6" descr="Une image contenant dessin humoristique, illustration, Dessin d’enfant, peinture&#10;&#10;Le contenu généré par l’IA peut être incorrect.">
            <a:extLst>
              <a:ext uri="{FF2B5EF4-FFF2-40B4-BE49-F238E27FC236}">
                <a16:creationId xmlns:a16="http://schemas.microsoft.com/office/drawing/2014/main" id="{9D3F7566-B7B7-313B-7C46-8E546733D998}"/>
              </a:ext>
            </a:extLst>
          </p:cNvPr>
          <p:cNvPicPr>
            <a:picLocks noChangeAspect="1"/>
          </p:cNvPicPr>
          <p:nvPr/>
        </p:nvPicPr>
        <p:blipFill>
          <a:blip r:embed="rId2" cstate="screen">
            <a:extLst>
              <a:ext uri="{28A0092B-C50C-407E-A947-70E740481C1C}">
                <a14:useLocalDpi xmlns:a14="http://schemas.microsoft.com/office/drawing/2010/main"/>
              </a:ext>
            </a:extLst>
          </a:blip>
          <a:srcRect l="7196" t="5162" r="2717" b="17563"/>
          <a:stretch/>
        </p:blipFill>
        <p:spPr>
          <a:xfrm>
            <a:off x="3639164" y="531929"/>
            <a:ext cx="3872681" cy="3051718"/>
          </a:xfrm>
          <a:prstGeom prst="rect">
            <a:avLst/>
          </a:prstGeom>
          <a:effectLst>
            <a:softEdge rad="241300"/>
          </a:effectLst>
        </p:spPr>
      </p:pic>
      <p:sp>
        <p:nvSpPr>
          <p:cNvPr id="4" name="ZoneTexte 3">
            <a:extLst>
              <a:ext uri="{FF2B5EF4-FFF2-40B4-BE49-F238E27FC236}">
                <a16:creationId xmlns:a16="http://schemas.microsoft.com/office/drawing/2014/main" id="{AF90B06C-E047-0313-7020-B61A9BB301BD}"/>
              </a:ext>
            </a:extLst>
          </p:cNvPr>
          <p:cNvSpPr txBox="1"/>
          <p:nvPr/>
        </p:nvSpPr>
        <p:spPr>
          <a:xfrm>
            <a:off x="317434" y="217658"/>
            <a:ext cx="3036370"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Pays lointain</a:t>
            </a:r>
            <a:endParaRPr lang="fr-FR" dirty="0"/>
          </a:p>
        </p:txBody>
      </p:sp>
    </p:spTree>
    <p:extLst>
      <p:ext uri="{BB962C8B-B14F-4D97-AF65-F5344CB8AC3E}">
        <p14:creationId xmlns:p14="http://schemas.microsoft.com/office/powerpoint/2010/main" val="1836782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6709D-C8AD-0896-3CB4-2AC9FF9936A8}"/>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DAE5C556-0EB5-003D-7DAA-F93405BD1DA9}"/>
              </a:ext>
            </a:extLst>
          </p:cNvPr>
          <p:cNvSpPr/>
          <p:nvPr/>
        </p:nvSpPr>
        <p:spPr>
          <a:xfrm>
            <a:off x="2003728" y="4691337"/>
            <a:ext cx="7749872" cy="970384"/>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600" dirty="0">
                <a:solidFill>
                  <a:srgbClr val="000000"/>
                </a:solidFill>
                <a:latin typeface="Times New Roman" panose="02020603050405020304" pitchFamily="18" charset="0"/>
                <a:ea typeface="Calibri" panose="020F0502020204030204" pitchFamily="34" charset="0"/>
              </a:rPr>
              <a:t>Pourquoi le jeune fils part-il et si loin ?</a:t>
            </a:r>
            <a:endParaRPr lang="fr-FR" sz="3600" dirty="0">
              <a:latin typeface="Calibri" panose="020F0502020204030204" pitchFamily="34" charset="0"/>
              <a:ea typeface="Calibri" panose="020F0502020204030204" pitchFamily="34" charset="0"/>
            </a:endParaRPr>
          </a:p>
        </p:txBody>
      </p:sp>
      <p:sp>
        <p:nvSpPr>
          <p:cNvPr id="20" name="ZoneTexte 19">
            <a:extLst>
              <a:ext uri="{FF2B5EF4-FFF2-40B4-BE49-F238E27FC236}">
                <a16:creationId xmlns:a16="http://schemas.microsoft.com/office/drawing/2014/main" id="{DD16AD0B-1F69-2336-6BF9-89CF3CB37279}"/>
              </a:ext>
            </a:extLst>
          </p:cNvPr>
          <p:cNvSpPr txBox="1"/>
          <p:nvPr/>
        </p:nvSpPr>
        <p:spPr>
          <a:xfrm>
            <a:off x="317434" y="217658"/>
            <a:ext cx="3036370"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Pays lointain</a:t>
            </a:r>
            <a:endParaRPr lang="fr-FR" dirty="0"/>
          </a:p>
        </p:txBody>
      </p:sp>
      <p:sp>
        <p:nvSpPr>
          <p:cNvPr id="8" name="Espace réservé du numéro de diapositive 7">
            <a:extLst>
              <a:ext uri="{FF2B5EF4-FFF2-40B4-BE49-F238E27FC236}">
                <a16:creationId xmlns:a16="http://schemas.microsoft.com/office/drawing/2014/main" id="{12EEC293-D510-7728-E12A-30AA697A50D1}"/>
              </a:ext>
            </a:extLst>
          </p:cNvPr>
          <p:cNvSpPr>
            <a:spLocks noGrp="1"/>
          </p:cNvSpPr>
          <p:nvPr>
            <p:ph type="sldNum" sz="quarter" idx="12"/>
          </p:nvPr>
        </p:nvSpPr>
        <p:spPr/>
        <p:txBody>
          <a:bodyPr/>
          <a:lstStyle/>
          <a:p>
            <a:fld id="{9E268824-B363-4558-82B1-76DB5ADEB9CB}" type="slidenum">
              <a:rPr lang="fr-FR" smtClean="0"/>
              <a:pPr/>
              <a:t>23</a:t>
            </a:fld>
            <a:endParaRPr lang="fr-FR"/>
          </a:p>
        </p:txBody>
      </p:sp>
      <p:pic>
        <p:nvPicPr>
          <p:cNvPr id="4" name="Image 3" descr="Une image contenant dessin humoristique, illustration, Dessin d’enfant, peinture&#10;&#10;Le contenu généré par l’IA peut être incorrect.">
            <a:extLst>
              <a:ext uri="{FF2B5EF4-FFF2-40B4-BE49-F238E27FC236}">
                <a16:creationId xmlns:a16="http://schemas.microsoft.com/office/drawing/2014/main" id="{2B67FE19-7983-007A-075F-9EA8867352F6}"/>
              </a:ext>
            </a:extLst>
          </p:cNvPr>
          <p:cNvPicPr>
            <a:picLocks noChangeAspect="1"/>
          </p:cNvPicPr>
          <p:nvPr/>
        </p:nvPicPr>
        <p:blipFill>
          <a:blip r:embed="rId2" cstate="screen">
            <a:extLst>
              <a:ext uri="{28A0092B-C50C-407E-A947-70E740481C1C}">
                <a14:useLocalDpi xmlns:a14="http://schemas.microsoft.com/office/drawing/2010/main"/>
              </a:ext>
            </a:extLst>
          </a:blip>
          <a:srcRect l="7196" t="5162" r="2717" b="17563"/>
          <a:stretch/>
        </p:blipFill>
        <p:spPr>
          <a:xfrm>
            <a:off x="2967458" y="165106"/>
            <a:ext cx="5527445" cy="4355691"/>
          </a:xfrm>
          <a:prstGeom prst="rect">
            <a:avLst/>
          </a:prstGeom>
          <a:effectLst>
            <a:softEdge rad="584200"/>
          </a:effectLst>
        </p:spPr>
      </p:pic>
    </p:spTree>
    <p:extLst>
      <p:ext uri="{BB962C8B-B14F-4D97-AF65-F5344CB8AC3E}">
        <p14:creationId xmlns:p14="http://schemas.microsoft.com/office/powerpoint/2010/main" val="25729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5939D-35F1-7632-2975-ED4297C2C7CB}"/>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04E09D7-05B1-335B-42C1-0DB9E60965DD}"/>
              </a:ext>
            </a:extLst>
          </p:cNvPr>
          <p:cNvSpPr>
            <a:spLocks noGrp="1"/>
          </p:cNvSpPr>
          <p:nvPr>
            <p:ph type="sldNum" sz="quarter" idx="12"/>
          </p:nvPr>
        </p:nvSpPr>
        <p:spPr/>
        <p:txBody>
          <a:bodyPr/>
          <a:lstStyle/>
          <a:p>
            <a:fld id="{9E268824-B363-4558-82B1-76DB5ADEB9CB}" type="slidenum">
              <a:rPr lang="fr-FR" smtClean="0"/>
              <a:pPr/>
              <a:t>24</a:t>
            </a:fld>
            <a:endParaRPr lang="fr-FR"/>
          </a:p>
        </p:txBody>
      </p:sp>
      <p:sp>
        <p:nvSpPr>
          <p:cNvPr id="4" name="Rectangle : coins arrondis 3">
            <a:extLst>
              <a:ext uri="{FF2B5EF4-FFF2-40B4-BE49-F238E27FC236}">
                <a16:creationId xmlns:a16="http://schemas.microsoft.com/office/drawing/2014/main" id="{ADE5941A-B23F-D312-884E-7D204A0FF159}"/>
              </a:ext>
            </a:extLst>
          </p:cNvPr>
          <p:cNvSpPr/>
          <p:nvPr/>
        </p:nvSpPr>
        <p:spPr>
          <a:xfrm>
            <a:off x="275302" y="967829"/>
            <a:ext cx="11621730" cy="2641289"/>
          </a:xfrm>
          <a:prstGeom prst="roundRect">
            <a:avLst>
              <a:gd name="adj" fmla="val 13529"/>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200" b="1" dirty="0">
                <a:solidFill>
                  <a:schemeClr val="tx1"/>
                </a:solidFill>
                <a:latin typeface="Times New Roman" panose="02020603050405020304" pitchFamily="18" charset="0"/>
                <a:ea typeface="Calibri" panose="020F0502020204030204" pitchFamily="34" charset="0"/>
              </a:rPr>
              <a:t>Genèse 12, 1-2</a:t>
            </a:r>
            <a:r>
              <a:rPr lang="fr-FR" sz="3200" dirty="0">
                <a:solidFill>
                  <a:schemeClr val="tx1"/>
                </a:solidFill>
                <a:latin typeface="Times New Roman" panose="02020603050405020304" pitchFamily="18" charset="0"/>
                <a:ea typeface="Calibri" panose="020F0502020204030204" pitchFamily="34" charset="0"/>
              </a:rPr>
              <a:t> </a:t>
            </a:r>
            <a:r>
              <a:rPr lang="fr-FR" sz="3200" i="1" dirty="0">
                <a:solidFill>
                  <a:schemeClr val="tx1"/>
                </a:solidFill>
                <a:latin typeface="Times New Roman" panose="02020603050405020304" pitchFamily="18" charset="0"/>
                <a:ea typeface="Calibri" panose="020F0502020204030204" pitchFamily="34" charset="0"/>
              </a:rPr>
              <a:t>Le Seigneur lui (Abraham) dit : </a:t>
            </a:r>
            <a:br>
              <a:rPr lang="fr-FR" sz="3200" i="1" dirty="0">
                <a:solidFill>
                  <a:schemeClr val="tx1"/>
                </a:solidFill>
                <a:latin typeface="Times New Roman" panose="02020603050405020304" pitchFamily="18" charset="0"/>
                <a:ea typeface="Calibri" panose="020F0502020204030204" pitchFamily="34" charset="0"/>
              </a:rPr>
            </a:br>
            <a:r>
              <a:rPr lang="fr-FR" sz="3200" i="1" dirty="0">
                <a:solidFill>
                  <a:schemeClr val="tx1"/>
                </a:solidFill>
                <a:latin typeface="Times New Roman" panose="02020603050405020304" pitchFamily="18" charset="0"/>
                <a:ea typeface="Calibri" panose="020F0502020204030204" pitchFamily="34" charset="0"/>
              </a:rPr>
              <a:t>Pars de ton pays, laisse ta famille et la maison de ton père, </a:t>
            </a:r>
            <a:br>
              <a:rPr lang="fr-FR" sz="3200" i="1" dirty="0">
                <a:solidFill>
                  <a:schemeClr val="tx1"/>
                </a:solidFill>
                <a:latin typeface="Times New Roman" panose="02020603050405020304" pitchFamily="18" charset="0"/>
                <a:ea typeface="Calibri" panose="020F0502020204030204" pitchFamily="34" charset="0"/>
              </a:rPr>
            </a:br>
            <a:r>
              <a:rPr lang="fr-FR" sz="3200" i="1" dirty="0">
                <a:solidFill>
                  <a:schemeClr val="tx1"/>
                </a:solidFill>
                <a:latin typeface="Times New Roman" panose="02020603050405020304" pitchFamily="18" charset="0"/>
                <a:ea typeface="Calibri" panose="020F0502020204030204" pitchFamily="34" charset="0"/>
              </a:rPr>
              <a:t>va dans le pays que je te montrerai.</a:t>
            </a:r>
            <a:endParaRPr lang="fr-FR" sz="3200" dirty="0">
              <a:solidFill>
                <a:schemeClr val="tx1"/>
              </a:solidFill>
              <a:latin typeface="Times New Roman" panose="02020603050405020304" pitchFamily="18" charset="0"/>
              <a:cs typeface="Times New Roman" panose="02020603050405020304" pitchFamily="18" charset="0"/>
            </a:endParaRPr>
          </a:p>
        </p:txBody>
      </p:sp>
      <p:sp>
        <p:nvSpPr>
          <p:cNvPr id="2" name="Rectangle : coins arrondis 1">
            <a:extLst>
              <a:ext uri="{FF2B5EF4-FFF2-40B4-BE49-F238E27FC236}">
                <a16:creationId xmlns:a16="http://schemas.microsoft.com/office/drawing/2014/main" id="{43267E49-C77E-880D-09E5-3580313F0ED2}"/>
              </a:ext>
            </a:extLst>
          </p:cNvPr>
          <p:cNvSpPr/>
          <p:nvPr/>
        </p:nvSpPr>
        <p:spPr>
          <a:xfrm>
            <a:off x="1158988" y="4326017"/>
            <a:ext cx="7128388" cy="1313433"/>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200" b="1" dirty="0">
                <a:solidFill>
                  <a:prstClr val="black"/>
                </a:solidFill>
                <a:latin typeface="Times New Roman" panose="02020603050405020304" pitchFamily="18" charset="0"/>
                <a:ea typeface="Calibri" panose="020F0502020204030204" pitchFamily="34" charset="0"/>
              </a:rPr>
              <a:t>Luc 18, 29</a:t>
            </a:r>
            <a:r>
              <a:rPr lang="fr-FR" sz="3200" dirty="0">
                <a:solidFill>
                  <a:prstClr val="black"/>
                </a:solidFill>
                <a:latin typeface="Times New Roman" panose="02020603050405020304" pitchFamily="18" charset="0"/>
                <a:ea typeface="Calibri" panose="020F0502020204030204" pitchFamily="34" charset="0"/>
              </a:rPr>
              <a:t> Jésus demande de tout quitter </a:t>
            </a:r>
            <a:br>
              <a:rPr lang="fr-FR" sz="3200" dirty="0">
                <a:solidFill>
                  <a:prstClr val="black"/>
                </a:solidFill>
                <a:latin typeface="Times New Roman" panose="02020603050405020304" pitchFamily="18" charset="0"/>
                <a:ea typeface="Calibri" panose="020F0502020204030204" pitchFamily="34" charset="0"/>
              </a:rPr>
            </a:br>
            <a:r>
              <a:rPr lang="fr-FR" sz="3200" dirty="0">
                <a:solidFill>
                  <a:prstClr val="black"/>
                </a:solidFill>
                <a:latin typeface="Times New Roman" panose="02020603050405020304" pitchFamily="18" charset="0"/>
                <a:ea typeface="Calibri" panose="020F0502020204030204" pitchFamily="34" charset="0"/>
              </a:rPr>
              <a:t>pour le Royaume de Dieu.</a:t>
            </a:r>
          </a:p>
        </p:txBody>
      </p:sp>
      <p:sp>
        <p:nvSpPr>
          <p:cNvPr id="7" name="ZoneTexte 6">
            <a:extLst>
              <a:ext uri="{FF2B5EF4-FFF2-40B4-BE49-F238E27FC236}">
                <a16:creationId xmlns:a16="http://schemas.microsoft.com/office/drawing/2014/main" id="{7FA17876-5A4E-151E-D2BA-D4AC272E8025}"/>
              </a:ext>
            </a:extLst>
          </p:cNvPr>
          <p:cNvSpPr txBox="1"/>
          <p:nvPr/>
        </p:nvSpPr>
        <p:spPr>
          <a:xfrm>
            <a:off x="275302" y="159310"/>
            <a:ext cx="3036370"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Pays lointain</a:t>
            </a:r>
            <a:endParaRPr lang="fr-FR" dirty="0"/>
          </a:p>
        </p:txBody>
      </p:sp>
      <p:pic>
        <p:nvPicPr>
          <p:cNvPr id="8" name="Image 7" descr="Une image contenant dessin humoristique, illustration, Dessin d’enfant, peinture&#10;&#10;Le contenu généré par l’IA peut être incorrect.">
            <a:extLst>
              <a:ext uri="{FF2B5EF4-FFF2-40B4-BE49-F238E27FC236}">
                <a16:creationId xmlns:a16="http://schemas.microsoft.com/office/drawing/2014/main" id="{5BAD68C6-72C3-0472-F48C-4E05D4B4A5D5}"/>
              </a:ext>
            </a:extLst>
          </p:cNvPr>
          <p:cNvPicPr>
            <a:picLocks noChangeAspect="1"/>
          </p:cNvPicPr>
          <p:nvPr/>
        </p:nvPicPr>
        <p:blipFill>
          <a:blip r:embed="rId2" cstate="screen">
            <a:extLst>
              <a:ext uri="{28A0092B-C50C-407E-A947-70E740481C1C}">
                <a14:useLocalDpi xmlns:a14="http://schemas.microsoft.com/office/drawing/2010/main"/>
              </a:ext>
            </a:extLst>
          </a:blip>
          <a:srcRect l="7196" t="5162" r="2717" b="17563"/>
          <a:stretch/>
        </p:blipFill>
        <p:spPr>
          <a:xfrm>
            <a:off x="8728587" y="4168331"/>
            <a:ext cx="2507226" cy="1975723"/>
          </a:xfrm>
          <a:prstGeom prst="rect">
            <a:avLst/>
          </a:prstGeom>
          <a:effectLst>
            <a:softEdge rad="279400"/>
          </a:effectLst>
        </p:spPr>
      </p:pic>
    </p:spTree>
    <p:extLst>
      <p:ext uri="{BB962C8B-B14F-4D97-AF65-F5344CB8AC3E}">
        <p14:creationId xmlns:p14="http://schemas.microsoft.com/office/powerpoint/2010/main" val="286122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50ECC-5561-0342-0715-EB596C19C7EC}"/>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AABE77A3-ADC9-9200-1165-9B6D335317FD}"/>
              </a:ext>
            </a:extLst>
          </p:cNvPr>
          <p:cNvSpPr/>
          <p:nvPr/>
        </p:nvSpPr>
        <p:spPr>
          <a:xfrm>
            <a:off x="516294" y="2112297"/>
            <a:ext cx="11159412" cy="1484671"/>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Toute l’histoire biblique évoque ce besoin, </a:t>
            </a:r>
            <a:br>
              <a:rPr lang="fr-FR"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br>
            <a:r>
              <a:rPr lang="fr-FR"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inscrit au plus profond du cœur de l’homme, de partir, de sortir.</a:t>
            </a:r>
          </a:p>
        </p:txBody>
      </p:sp>
      <p:sp>
        <p:nvSpPr>
          <p:cNvPr id="3" name="Espace réservé du numéro de diapositive 2">
            <a:extLst>
              <a:ext uri="{FF2B5EF4-FFF2-40B4-BE49-F238E27FC236}">
                <a16:creationId xmlns:a16="http://schemas.microsoft.com/office/drawing/2014/main" id="{9DC4F302-05AC-1166-2C57-F98F59202970}"/>
              </a:ext>
            </a:extLst>
          </p:cNvPr>
          <p:cNvSpPr>
            <a:spLocks noGrp="1"/>
          </p:cNvSpPr>
          <p:nvPr>
            <p:ph type="sldNum" sz="quarter" idx="12"/>
          </p:nvPr>
        </p:nvSpPr>
        <p:spPr/>
        <p:txBody>
          <a:bodyPr/>
          <a:lstStyle/>
          <a:p>
            <a:fld id="{9E268824-B363-4558-82B1-76DB5ADEB9CB}" type="slidenum">
              <a:rPr lang="fr-FR" smtClean="0"/>
              <a:pPr/>
              <a:t>25</a:t>
            </a:fld>
            <a:endParaRPr lang="fr-FR" dirty="0"/>
          </a:p>
        </p:txBody>
      </p:sp>
      <p:sp>
        <p:nvSpPr>
          <p:cNvPr id="6" name="ZoneTexte 5">
            <a:extLst>
              <a:ext uri="{FF2B5EF4-FFF2-40B4-BE49-F238E27FC236}">
                <a16:creationId xmlns:a16="http://schemas.microsoft.com/office/drawing/2014/main" id="{30D36C9D-B590-3B1C-DE2A-B7933623AEA0}"/>
              </a:ext>
            </a:extLst>
          </p:cNvPr>
          <p:cNvSpPr txBox="1"/>
          <p:nvPr/>
        </p:nvSpPr>
        <p:spPr>
          <a:xfrm>
            <a:off x="565247" y="172817"/>
            <a:ext cx="3036370"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Pays lointain</a:t>
            </a:r>
            <a:endParaRPr lang="fr-FR" dirty="0"/>
          </a:p>
        </p:txBody>
      </p:sp>
      <p:pic>
        <p:nvPicPr>
          <p:cNvPr id="4" name="Image 3" descr="Une image contenant dessin humoristique, illustration, Dessin d’enfant, peinture&#10;&#10;Le contenu généré par l’IA peut être incorrect.">
            <a:extLst>
              <a:ext uri="{FF2B5EF4-FFF2-40B4-BE49-F238E27FC236}">
                <a16:creationId xmlns:a16="http://schemas.microsoft.com/office/drawing/2014/main" id="{83DB348B-C304-5E4F-900F-3E165E1ED808}"/>
              </a:ext>
            </a:extLst>
          </p:cNvPr>
          <p:cNvPicPr>
            <a:picLocks noChangeAspect="1"/>
          </p:cNvPicPr>
          <p:nvPr/>
        </p:nvPicPr>
        <p:blipFill>
          <a:blip r:embed="rId3" cstate="screen">
            <a:extLst>
              <a:ext uri="{28A0092B-C50C-407E-A947-70E740481C1C}">
                <a14:useLocalDpi xmlns:a14="http://schemas.microsoft.com/office/drawing/2010/main"/>
              </a:ext>
            </a:extLst>
          </a:blip>
          <a:srcRect l="7196" t="5162" r="2717" b="17563"/>
          <a:stretch/>
        </p:blipFill>
        <p:spPr>
          <a:xfrm>
            <a:off x="4778478" y="134044"/>
            <a:ext cx="2442489" cy="1924710"/>
          </a:xfrm>
          <a:prstGeom prst="rect">
            <a:avLst/>
          </a:prstGeom>
          <a:effectLst>
            <a:softEdge rad="381000"/>
          </a:effectLst>
        </p:spPr>
      </p:pic>
      <p:sp>
        <p:nvSpPr>
          <p:cNvPr id="7" name="ZoneTexte 6">
            <a:extLst>
              <a:ext uri="{FF2B5EF4-FFF2-40B4-BE49-F238E27FC236}">
                <a16:creationId xmlns:a16="http://schemas.microsoft.com/office/drawing/2014/main" id="{A1FDE27E-2DF5-4D13-C849-3FA5399069DF}"/>
              </a:ext>
            </a:extLst>
          </p:cNvPr>
          <p:cNvSpPr txBox="1"/>
          <p:nvPr/>
        </p:nvSpPr>
        <p:spPr>
          <a:xfrm>
            <a:off x="516294" y="3858877"/>
            <a:ext cx="11159412" cy="2826306"/>
          </a:xfrm>
          <a:prstGeom prst="roundRect">
            <a:avLst/>
          </a:prstGeom>
          <a:noFill/>
          <a:ln w="5715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sz="3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Partir ! </a:t>
            </a:r>
          </a:p>
          <a:p>
            <a:pPr algn="ctr"/>
            <a:r>
              <a:rPr lang="fr-FR"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Partir de sa terre, quitter ses proches : </a:t>
            </a:r>
          </a:p>
          <a:p>
            <a:pPr algn="ctr"/>
            <a:r>
              <a:rPr lang="fr-FR"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réaliser sa vocation propre ! </a:t>
            </a:r>
          </a:p>
          <a:p>
            <a:pPr algn="ct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Partir peut vouloir dire aussi s’éloigner de son Dieu. </a:t>
            </a:r>
          </a:p>
          <a:p>
            <a:pPr algn="ct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Ce jeune fils, va vivre cette expérience. </a:t>
            </a:r>
          </a:p>
        </p:txBody>
      </p:sp>
    </p:spTree>
    <p:extLst>
      <p:ext uri="{BB962C8B-B14F-4D97-AF65-F5344CB8AC3E}">
        <p14:creationId xmlns:p14="http://schemas.microsoft.com/office/powerpoint/2010/main" val="288619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EF74F-E228-0D63-3697-D2999B079239}"/>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6C49189D-70E8-99E3-2E11-95AA8C9D24B0}"/>
              </a:ext>
            </a:extLst>
          </p:cNvPr>
          <p:cNvSpPr/>
          <p:nvPr/>
        </p:nvSpPr>
        <p:spPr>
          <a:xfrm>
            <a:off x="1355949" y="3924976"/>
            <a:ext cx="9843795" cy="2293721"/>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600" b="1" dirty="0">
                <a:solidFill>
                  <a:srgbClr val="FF0000"/>
                </a:solidFill>
                <a:effectLst/>
                <a:latin typeface="Times New Roman" panose="02020603050405020304" pitchFamily="18" charset="0"/>
                <a:ea typeface="Calibri" panose="020F0502020204030204" pitchFamily="34" charset="0"/>
              </a:rPr>
              <a:t>13 </a:t>
            </a:r>
            <a:r>
              <a:rPr lang="fr-FR" sz="3600" dirty="0">
                <a:solidFill>
                  <a:schemeClr val="tx1"/>
                </a:solidFill>
                <a:effectLst/>
                <a:latin typeface="Times New Roman" panose="02020603050405020304" pitchFamily="18" charset="0"/>
                <a:ea typeface="Calibri" panose="020F0502020204030204" pitchFamily="34" charset="0"/>
              </a:rPr>
              <a:t>Peu de jours après, le plus jeune rassembla tout ce qu’il avait, et partit pour un pays lointain où il </a:t>
            </a:r>
            <a:r>
              <a:rPr lang="fr-FR" sz="3600" b="1" dirty="0">
                <a:solidFill>
                  <a:srgbClr val="FF0000"/>
                </a:solidFill>
                <a:effectLst/>
                <a:latin typeface="Times New Roman" panose="02020603050405020304" pitchFamily="18" charset="0"/>
                <a:ea typeface="Calibri" panose="020F0502020204030204" pitchFamily="34" charset="0"/>
              </a:rPr>
              <a:t>dilapida</a:t>
            </a:r>
            <a:r>
              <a:rPr lang="fr-FR" sz="3600" dirty="0">
                <a:solidFill>
                  <a:schemeClr val="tx1"/>
                </a:solidFill>
                <a:effectLst/>
                <a:latin typeface="Times New Roman" panose="02020603050405020304" pitchFamily="18" charset="0"/>
                <a:ea typeface="Calibri" panose="020F0502020204030204" pitchFamily="34" charset="0"/>
              </a:rPr>
              <a:t> sa fortune en menant une vie de désordre.</a:t>
            </a:r>
            <a:endParaRPr lang="fr-FR" sz="3600"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6F36F7BD-D9B2-0AAD-2A54-476DC2958962}"/>
              </a:ext>
            </a:extLst>
          </p:cNvPr>
          <p:cNvSpPr>
            <a:spLocks noGrp="1"/>
          </p:cNvSpPr>
          <p:nvPr>
            <p:ph type="sldNum" sz="quarter" idx="12"/>
          </p:nvPr>
        </p:nvSpPr>
        <p:spPr/>
        <p:txBody>
          <a:bodyPr/>
          <a:lstStyle/>
          <a:p>
            <a:fld id="{9E268824-B363-4558-82B1-76DB5ADEB9CB}" type="slidenum">
              <a:rPr lang="fr-FR" smtClean="0"/>
              <a:pPr/>
              <a:t>26</a:t>
            </a:fld>
            <a:endParaRPr lang="fr-FR"/>
          </a:p>
        </p:txBody>
      </p:sp>
      <p:pic>
        <p:nvPicPr>
          <p:cNvPr id="5" name="Image 4" descr="Une image contenant dessin humoristique, habits, Dessin animé, clipart&#10;&#10;Le contenu généré par l’IA peut être incorrect.">
            <a:extLst>
              <a:ext uri="{FF2B5EF4-FFF2-40B4-BE49-F238E27FC236}">
                <a16:creationId xmlns:a16="http://schemas.microsoft.com/office/drawing/2014/main" id="{BED48610-092A-B7DB-DF01-3EAC99C955D8}"/>
              </a:ext>
            </a:extLst>
          </p:cNvPr>
          <p:cNvPicPr>
            <a:picLocks noChangeAspect="1"/>
          </p:cNvPicPr>
          <p:nvPr/>
        </p:nvPicPr>
        <p:blipFill>
          <a:blip r:embed="rId2" cstate="screen">
            <a:extLst>
              <a:ext uri="{28A0092B-C50C-407E-A947-70E740481C1C}">
                <a14:useLocalDpi xmlns:a14="http://schemas.microsoft.com/office/drawing/2010/main"/>
              </a:ext>
            </a:extLst>
          </a:blip>
          <a:srcRect l="18157" r="-3146" b="29175"/>
          <a:stretch/>
        </p:blipFill>
        <p:spPr>
          <a:xfrm>
            <a:off x="4068046" y="639303"/>
            <a:ext cx="4419600" cy="3233223"/>
          </a:xfrm>
          <a:prstGeom prst="rect">
            <a:avLst/>
          </a:prstGeom>
          <a:effectLst>
            <a:softEdge rad="444500"/>
          </a:effectLst>
        </p:spPr>
      </p:pic>
      <p:sp>
        <p:nvSpPr>
          <p:cNvPr id="4" name="ZoneTexte 3">
            <a:extLst>
              <a:ext uri="{FF2B5EF4-FFF2-40B4-BE49-F238E27FC236}">
                <a16:creationId xmlns:a16="http://schemas.microsoft.com/office/drawing/2014/main" id="{2D501B7E-2870-778F-F95B-FB76E78A9630}"/>
              </a:ext>
            </a:extLst>
          </p:cNvPr>
          <p:cNvSpPr txBox="1"/>
          <p:nvPr/>
        </p:nvSpPr>
        <p:spPr>
          <a:xfrm>
            <a:off x="455086" y="280597"/>
            <a:ext cx="1531030" cy="461665"/>
          </a:xfrm>
          <a:prstGeom prst="rect">
            <a:avLst/>
          </a:prstGeom>
          <a:noFill/>
        </p:spPr>
        <p:txBody>
          <a:bodyPr wrap="square">
            <a:spAutoFit/>
          </a:bodyPr>
          <a:lstStyle/>
          <a:p>
            <a:r>
              <a:rPr lang="fr-FR" sz="2400" dirty="0">
                <a:solidFill>
                  <a:srgbClr val="FF0000"/>
                </a:solidFill>
                <a:latin typeface="Times New Roman" panose="02020603050405020304" pitchFamily="18" charset="0"/>
                <a:ea typeface="Calibri" panose="020F0502020204030204" pitchFamily="34" charset="0"/>
              </a:rPr>
              <a:t>dilapida</a:t>
            </a:r>
            <a:endParaRPr lang="fr-FR" dirty="0"/>
          </a:p>
        </p:txBody>
      </p:sp>
    </p:spTree>
    <p:extLst>
      <p:ext uri="{BB962C8B-B14F-4D97-AF65-F5344CB8AC3E}">
        <p14:creationId xmlns:p14="http://schemas.microsoft.com/office/powerpoint/2010/main" val="157329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79987-4D41-F626-3DE6-26D59F23D5C6}"/>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CD43043F-2E14-5162-3BD6-5FB43B6A7F83}"/>
              </a:ext>
            </a:extLst>
          </p:cNvPr>
          <p:cNvSpPr/>
          <p:nvPr/>
        </p:nvSpPr>
        <p:spPr>
          <a:xfrm>
            <a:off x="1220601" y="2441831"/>
            <a:ext cx="9793235" cy="3784101"/>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Littéralement : </a:t>
            </a: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dispersa sa possession – éparpilla.</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 jeune fils n’a-t-il pas le droit de faire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ce qu’il veut de son argent ?</a:t>
            </a:r>
            <a:r>
              <a:rPr lang="fr-FR"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Si « </a:t>
            </a: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part d’héritage</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 se traduit par «</a:t>
            </a: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substance</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que dilapide-t-il en fait ?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A-t-il ou non le droit de faire ce qu’il veut de sa vie ?</a:t>
            </a:r>
          </a:p>
        </p:txBody>
      </p:sp>
      <p:sp>
        <p:nvSpPr>
          <p:cNvPr id="20" name="ZoneTexte 19">
            <a:extLst>
              <a:ext uri="{FF2B5EF4-FFF2-40B4-BE49-F238E27FC236}">
                <a16:creationId xmlns:a16="http://schemas.microsoft.com/office/drawing/2014/main" id="{0D2A59F9-4877-E87C-3106-50B09780EF8E}"/>
              </a:ext>
            </a:extLst>
          </p:cNvPr>
          <p:cNvSpPr txBox="1"/>
          <p:nvPr/>
        </p:nvSpPr>
        <p:spPr>
          <a:xfrm>
            <a:off x="455086" y="280597"/>
            <a:ext cx="1531030" cy="461665"/>
          </a:xfrm>
          <a:prstGeom prst="rect">
            <a:avLst/>
          </a:prstGeom>
          <a:noFill/>
        </p:spPr>
        <p:txBody>
          <a:bodyPr wrap="square">
            <a:spAutoFit/>
          </a:bodyPr>
          <a:lstStyle/>
          <a:p>
            <a:r>
              <a:rPr lang="fr-FR" sz="2400" dirty="0">
                <a:solidFill>
                  <a:srgbClr val="FF0000"/>
                </a:solidFill>
                <a:latin typeface="Times New Roman" panose="02020603050405020304" pitchFamily="18" charset="0"/>
                <a:ea typeface="Calibri" panose="020F0502020204030204" pitchFamily="34" charset="0"/>
              </a:rPr>
              <a:t>dilapida</a:t>
            </a:r>
            <a:endParaRPr lang="fr-FR" dirty="0"/>
          </a:p>
        </p:txBody>
      </p:sp>
      <p:sp>
        <p:nvSpPr>
          <p:cNvPr id="8" name="Espace réservé du numéro de diapositive 7">
            <a:extLst>
              <a:ext uri="{FF2B5EF4-FFF2-40B4-BE49-F238E27FC236}">
                <a16:creationId xmlns:a16="http://schemas.microsoft.com/office/drawing/2014/main" id="{99852704-AF8F-4EB2-D002-C9B67340E01B}"/>
              </a:ext>
            </a:extLst>
          </p:cNvPr>
          <p:cNvSpPr>
            <a:spLocks noGrp="1"/>
          </p:cNvSpPr>
          <p:nvPr>
            <p:ph type="sldNum" sz="quarter" idx="12"/>
          </p:nvPr>
        </p:nvSpPr>
        <p:spPr/>
        <p:txBody>
          <a:bodyPr/>
          <a:lstStyle/>
          <a:p>
            <a:fld id="{9E268824-B363-4558-82B1-76DB5ADEB9CB}" type="slidenum">
              <a:rPr lang="fr-FR" smtClean="0"/>
              <a:pPr/>
              <a:t>27</a:t>
            </a:fld>
            <a:endParaRPr lang="fr-FR"/>
          </a:p>
        </p:txBody>
      </p:sp>
      <p:pic>
        <p:nvPicPr>
          <p:cNvPr id="4" name="Image 3" descr="Une image contenant dessin humoristique, habits, Dessin animé, clipart&#10;&#10;Le contenu généré par l’IA peut être incorrect.">
            <a:extLst>
              <a:ext uri="{FF2B5EF4-FFF2-40B4-BE49-F238E27FC236}">
                <a16:creationId xmlns:a16="http://schemas.microsoft.com/office/drawing/2014/main" id="{969286F2-2CDA-C476-51F3-804D60BB772F}"/>
              </a:ext>
            </a:extLst>
          </p:cNvPr>
          <p:cNvPicPr>
            <a:picLocks noChangeAspect="1"/>
          </p:cNvPicPr>
          <p:nvPr/>
        </p:nvPicPr>
        <p:blipFill>
          <a:blip r:embed="rId2" cstate="screen">
            <a:extLst>
              <a:ext uri="{28A0092B-C50C-407E-A947-70E740481C1C}">
                <a14:useLocalDpi xmlns:a14="http://schemas.microsoft.com/office/drawing/2010/main"/>
              </a:ext>
            </a:extLst>
          </a:blip>
          <a:srcRect l="18157" r="-3146" b="29175"/>
          <a:stretch/>
        </p:blipFill>
        <p:spPr>
          <a:xfrm>
            <a:off x="4125418" y="151456"/>
            <a:ext cx="3130789" cy="2290375"/>
          </a:xfrm>
          <a:prstGeom prst="rect">
            <a:avLst/>
          </a:prstGeom>
          <a:effectLst>
            <a:softEdge rad="368300"/>
          </a:effectLst>
        </p:spPr>
      </p:pic>
    </p:spTree>
    <p:extLst>
      <p:ext uri="{BB962C8B-B14F-4D97-AF65-F5344CB8AC3E}">
        <p14:creationId xmlns:p14="http://schemas.microsoft.com/office/powerpoint/2010/main" val="1663300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7080D-CB39-870D-7794-138EC9DE7949}"/>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B2C665D-07B4-58B0-9272-71C409129DCD}"/>
              </a:ext>
            </a:extLst>
          </p:cNvPr>
          <p:cNvSpPr>
            <a:spLocks noGrp="1"/>
          </p:cNvSpPr>
          <p:nvPr>
            <p:ph type="sldNum" sz="quarter" idx="12"/>
          </p:nvPr>
        </p:nvSpPr>
        <p:spPr/>
        <p:txBody>
          <a:bodyPr/>
          <a:lstStyle/>
          <a:p>
            <a:fld id="{9E268824-B363-4558-82B1-76DB5ADEB9CB}" type="slidenum">
              <a:rPr lang="fr-FR" smtClean="0"/>
              <a:pPr/>
              <a:t>28</a:t>
            </a:fld>
            <a:endParaRPr lang="fr-FR"/>
          </a:p>
        </p:txBody>
      </p:sp>
      <p:sp>
        <p:nvSpPr>
          <p:cNvPr id="6" name="Rectangle : coins arrondis 5">
            <a:extLst>
              <a:ext uri="{FF2B5EF4-FFF2-40B4-BE49-F238E27FC236}">
                <a16:creationId xmlns:a16="http://schemas.microsoft.com/office/drawing/2014/main" id="{A1C1488E-1077-1E47-00FE-AF1DEA7BD31E}"/>
              </a:ext>
            </a:extLst>
          </p:cNvPr>
          <p:cNvSpPr/>
          <p:nvPr/>
        </p:nvSpPr>
        <p:spPr>
          <a:xfrm>
            <a:off x="694353" y="2720814"/>
            <a:ext cx="10803293" cy="3167081"/>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200" b="1" dirty="0">
                <a:solidFill>
                  <a:schemeClr val="tx1"/>
                </a:solidFill>
                <a:latin typeface="Times New Roman" panose="02020603050405020304" pitchFamily="18" charset="0"/>
                <a:ea typeface="Calibri" panose="020F0502020204030204" pitchFamily="34" charset="0"/>
              </a:rPr>
              <a:t>Luc 16,</a:t>
            </a:r>
            <a:r>
              <a:rPr lang="fr-FR" sz="3200" dirty="0">
                <a:solidFill>
                  <a:schemeClr val="tx1"/>
                </a:solidFill>
                <a:latin typeface="Times New Roman" panose="02020603050405020304" pitchFamily="18" charset="0"/>
                <a:ea typeface="Calibri" panose="020F0502020204030204" pitchFamily="34" charset="0"/>
              </a:rPr>
              <a:t> </a:t>
            </a:r>
            <a:r>
              <a:rPr lang="fr-FR" sz="3200" b="1" dirty="0">
                <a:solidFill>
                  <a:schemeClr val="tx1"/>
                </a:solidFill>
                <a:latin typeface="Times New Roman" panose="02020603050405020304" pitchFamily="18" charset="0"/>
                <a:ea typeface="Calibri" panose="020F0502020204030204" pitchFamily="34" charset="0"/>
              </a:rPr>
              <a:t>01</a:t>
            </a:r>
            <a:r>
              <a:rPr lang="fr-FR" sz="3200" dirty="0">
                <a:solidFill>
                  <a:schemeClr val="tx1"/>
                </a:solidFill>
                <a:latin typeface="Times New Roman" panose="02020603050405020304" pitchFamily="18" charset="0"/>
                <a:ea typeface="Calibri" panose="020F0502020204030204" pitchFamily="34" charset="0"/>
              </a:rPr>
              <a:t> </a:t>
            </a:r>
            <a:r>
              <a:rPr lang="fr-FR" sz="3200" i="1" dirty="0">
                <a:solidFill>
                  <a:schemeClr val="tx1"/>
                </a:solidFill>
                <a:latin typeface="Times New Roman" panose="02020603050405020304" pitchFamily="18" charset="0"/>
                <a:ea typeface="Calibri" panose="020F0502020204030204" pitchFamily="34" charset="0"/>
              </a:rPr>
              <a:t>Jésus disait encore aux disciples : Un homme riche avait un gérant qui lui fut dénoncé comme dilapidant ses biens.</a:t>
            </a:r>
            <a:br>
              <a:rPr lang="fr-FR" sz="3200" i="1" dirty="0">
                <a:solidFill>
                  <a:schemeClr val="tx1"/>
                </a:solidFill>
                <a:latin typeface="Times New Roman" panose="02020603050405020304" pitchFamily="18" charset="0"/>
                <a:ea typeface="Calibri" panose="020F0502020204030204" pitchFamily="34" charset="0"/>
              </a:rPr>
            </a:br>
            <a:r>
              <a:rPr lang="fr-FR" sz="3200" b="1" dirty="0">
                <a:solidFill>
                  <a:schemeClr val="tx1"/>
                </a:solidFill>
                <a:latin typeface="Times New Roman" panose="02020603050405020304" pitchFamily="18" charset="0"/>
                <a:ea typeface="Calibri" panose="020F0502020204030204" pitchFamily="34" charset="0"/>
              </a:rPr>
              <a:t>2 Corinthiens 12, 15</a:t>
            </a:r>
            <a:r>
              <a:rPr lang="fr-FR" sz="3200" dirty="0">
                <a:solidFill>
                  <a:schemeClr val="tx1"/>
                </a:solidFill>
                <a:latin typeface="Times New Roman" panose="02020603050405020304" pitchFamily="18" charset="0"/>
                <a:ea typeface="Calibri" panose="020F0502020204030204" pitchFamily="34" charset="0"/>
              </a:rPr>
              <a:t> </a:t>
            </a:r>
            <a:r>
              <a:rPr lang="fr-FR" sz="3200" i="1" dirty="0">
                <a:solidFill>
                  <a:schemeClr val="tx1"/>
                </a:solidFill>
                <a:latin typeface="Times New Roman" panose="02020603050405020304" pitchFamily="18" charset="0"/>
                <a:ea typeface="Calibri" panose="020F0502020204030204" pitchFamily="34" charset="0"/>
              </a:rPr>
              <a:t>Et moi, je serai très heureux de dépenser et de me dépenser tout entier pour vous. Si je vous aime davantage, faut-il qu’en retour je sois moins aimé ?</a:t>
            </a:r>
            <a:endPar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5B3747D3-EB5E-B1CC-651D-76A96C83889D}"/>
              </a:ext>
            </a:extLst>
          </p:cNvPr>
          <p:cNvSpPr txBox="1"/>
          <p:nvPr/>
        </p:nvSpPr>
        <p:spPr>
          <a:xfrm>
            <a:off x="342917" y="207150"/>
            <a:ext cx="3036370" cy="461665"/>
          </a:xfrm>
          <a:prstGeom prst="rect">
            <a:avLst/>
          </a:prstGeom>
          <a:noFill/>
        </p:spPr>
        <p:txBody>
          <a:bodyPr wrap="square">
            <a:spAutoFit/>
          </a:bodyPr>
          <a:lstStyle/>
          <a:p>
            <a:r>
              <a:rPr lang="fr-FR" sz="2400" dirty="0">
                <a:solidFill>
                  <a:srgbClr val="FF0000"/>
                </a:solidFill>
                <a:latin typeface="Times New Roman" panose="02020603050405020304" pitchFamily="18" charset="0"/>
                <a:ea typeface="Calibri" panose="020F0502020204030204" pitchFamily="34" charset="0"/>
              </a:rPr>
              <a:t>dilapida</a:t>
            </a:r>
            <a:endParaRPr lang="fr-FR" dirty="0"/>
          </a:p>
        </p:txBody>
      </p:sp>
      <p:pic>
        <p:nvPicPr>
          <p:cNvPr id="2" name="Image 1" descr="Une image contenant dessin humoristique, habits, Dessin animé, clipart&#10;&#10;Le contenu généré par l’IA peut être incorrect.">
            <a:extLst>
              <a:ext uri="{FF2B5EF4-FFF2-40B4-BE49-F238E27FC236}">
                <a16:creationId xmlns:a16="http://schemas.microsoft.com/office/drawing/2014/main" id="{04711A92-7A3F-E2EA-10A4-0E8B91A3BF23}"/>
              </a:ext>
            </a:extLst>
          </p:cNvPr>
          <p:cNvPicPr>
            <a:picLocks noChangeAspect="1"/>
          </p:cNvPicPr>
          <p:nvPr/>
        </p:nvPicPr>
        <p:blipFill>
          <a:blip r:embed="rId2" cstate="screen">
            <a:extLst>
              <a:ext uri="{28A0092B-C50C-407E-A947-70E740481C1C}">
                <a14:useLocalDpi xmlns:a14="http://schemas.microsoft.com/office/drawing/2010/main"/>
              </a:ext>
            </a:extLst>
          </a:blip>
          <a:srcRect l="18157" r="-3146" b="29175"/>
          <a:stretch/>
        </p:blipFill>
        <p:spPr>
          <a:xfrm>
            <a:off x="4149199" y="396383"/>
            <a:ext cx="3215163" cy="2352099"/>
          </a:xfrm>
          <a:prstGeom prst="rect">
            <a:avLst/>
          </a:prstGeom>
          <a:effectLst>
            <a:softEdge rad="381000"/>
          </a:effectLst>
        </p:spPr>
      </p:pic>
    </p:spTree>
    <p:extLst>
      <p:ext uri="{BB962C8B-B14F-4D97-AF65-F5344CB8AC3E}">
        <p14:creationId xmlns:p14="http://schemas.microsoft.com/office/powerpoint/2010/main" val="2592732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8ED56-1AA1-D1EF-52C1-9550EB3C49B8}"/>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F77B229E-2649-1A9C-0D7F-850F460689DD}"/>
              </a:ext>
            </a:extLst>
          </p:cNvPr>
          <p:cNvSpPr/>
          <p:nvPr/>
        </p:nvSpPr>
        <p:spPr>
          <a:xfrm>
            <a:off x="306670" y="1511755"/>
            <a:ext cx="11394052" cy="2503683"/>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600"/>
              </a:spcAft>
            </a:pP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 jeune fils dilapide ce qu’il a reçu de son père :  Il veut se débarrasser de tout ce que son père lui a transmis, il veut                 « dilapider Dieu », se débarrasser de tout et de Dieu. </a:t>
            </a:r>
          </a:p>
          <a:p>
            <a:pPr algn="ctr">
              <a:lnSpc>
                <a:spcPct val="115000"/>
              </a:lnSpc>
              <a:spcAft>
                <a:spcPts val="600"/>
              </a:spcAft>
            </a:pP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Peut-on vivre sans Dieu ?</a:t>
            </a:r>
          </a:p>
        </p:txBody>
      </p:sp>
      <p:sp>
        <p:nvSpPr>
          <p:cNvPr id="3" name="Espace réservé du numéro de diapositive 2">
            <a:extLst>
              <a:ext uri="{FF2B5EF4-FFF2-40B4-BE49-F238E27FC236}">
                <a16:creationId xmlns:a16="http://schemas.microsoft.com/office/drawing/2014/main" id="{A019A6A7-7BDF-5609-2AB6-8F294FFAB9CD}"/>
              </a:ext>
            </a:extLst>
          </p:cNvPr>
          <p:cNvSpPr>
            <a:spLocks noGrp="1"/>
          </p:cNvSpPr>
          <p:nvPr>
            <p:ph type="sldNum" sz="quarter" idx="12"/>
          </p:nvPr>
        </p:nvSpPr>
        <p:spPr/>
        <p:txBody>
          <a:bodyPr/>
          <a:lstStyle/>
          <a:p>
            <a:fld id="{9E268824-B363-4558-82B1-76DB5ADEB9CB}" type="slidenum">
              <a:rPr lang="fr-FR" smtClean="0"/>
              <a:pPr/>
              <a:t>29</a:t>
            </a:fld>
            <a:endParaRPr lang="fr-FR" dirty="0"/>
          </a:p>
        </p:txBody>
      </p:sp>
      <p:sp>
        <p:nvSpPr>
          <p:cNvPr id="4" name="Rectangle : coins arrondis 3">
            <a:extLst>
              <a:ext uri="{FF2B5EF4-FFF2-40B4-BE49-F238E27FC236}">
                <a16:creationId xmlns:a16="http://schemas.microsoft.com/office/drawing/2014/main" id="{4E29931D-64B1-0F59-F97D-EE1B07707BE8}"/>
              </a:ext>
            </a:extLst>
          </p:cNvPr>
          <p:cNvSpPr/>
          <p:nvPr/>
        </p:nvSpPr>
        <p:spPr>
          <a:xfrm>
            <a:off x="306670" y="4213781"/>
            <a:ext cx="11578660" cy="2325131"/>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Mais Paul, nous invite à se dépenser tout entier pour les autres.</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Jésus est accusé par les pharisiens de dilapider Dieu, d’offrir l’amour de Dieu à tous en se rendant impur en mangeant </a:t>
            </a:r>
          </a:p>
          <a:p>
            <a:pPr algn="ct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avec les pécheurs. </a:t>
            </a:r>
          </a:p>
        </p:txBody>
      </p:sp>
      <p:sp>
        <p:nvSpPr>
          <p:cNvPr id="6" name="ZoneTexte 5">
            <a:extLst>
              <a:ext uri="{FF2B5EF4-FFF2-40B4-BE49-F238E27FC236}">
                <a16:creationId xmlns:a16="http://schemas.microsoft.com/office/drawing/2014/main" id="{55746E89-CDC8-6115-0EC0-C557CE1BBA5E}"/>
              </a:ext>
            </a:extLst>
          </p:cNvPr>
          <p:cNvSpPr txBox="1"/>
          <p:nvPr/>
        </p:nvSpPr>
        <p:spPr>
          <a:xfrm>
            <a:off x="767816" y="368719"/>
            <a:ext cx="3036370" cy="461665"/>
          </a:xfrm>
          <a:prstGeom prst="rect">
            <a:avLst/>
          </a:prstGeom>
          <a:noFill/>
        </p:spPr>
        <p:txBody>
          <a:bodyPr wrap="square">
            <a:spAutoFit/>
          </a:bodyPr>
          <a:lstStyle/>
          <a:p>
            <a:r>
              <a:rPr lang="fr-FR" sz="2400" dirty="0">
                <a:solidFill>
                  <a:srgbClr val="FF0000"/>
                </a:solidFill>
                <a:latin typeface="Times New Roman" panose="02020603050405020304" pitchFamily="18" charset="0"/>
                <a:ea typeface="Calibri" panose="020F0502020204030204" pitchFamily="34" charset="0"/>
              </a:rPr>
              <a:t>dilapida</a:t>
            </a:r>
            <a:endParaRPr lang="fr-FR" dirty="0"/>
          </a:p>
        </p:txBody>
      </p:sp>
      <p:pic>
        <p:nvPicPr>
          <p:cNvPr id="2" name="Image 1" descr="Une image contenant dessin humoristique, habits, Dessin animé, clipart&#10;&#10;Le contenu généré par l’IA peut être incorrect.">
            <a:extLst>
              <a:ext uri="{FF2B5EF4-FFF2-40B4-BE49-F238E27FC236}">
                <a16:creationId xmlns:a16="http://schemas.microsoft.com/office/drawing/2014/main" id="{CE4A4C03-199F-0A14-3666-95B9FBBE8D75}"/>
              </a:ext>
            </a:extLst>
          </p:cNvPr>
          <p:cNvPicPr>
            <a:picLocks noChangeAspect="1"/>
          </p:cNvPicPr>
          <p:nvPr/>
        </p:nvPicPr>
        <p:blipFill>
          <a:blip r:embed="rId3" cstate="screen">
            <a:extLst>
              <a:ext uri="{28A0092B-C50C-407E-A947-70E740481C1C}">
                <a14:useLocalDpi xmlns:a14="http://schemas.microsoft.com/office/drawing/2010/main"/>
              </a:ext>
            </a:extLst>
          </a:blip>
          <a:srcRect l="18157" r="-3146" b="29175"/>
          <a:stretch/>
        </p:blipFill>
        <p:spPr>
          <a:xfrm>
            <a:off x="4912085" y="128273"/>
            <a:ext cx="2216302" cy="1621368"/>
          </a:xfrm>
          <a:prstGeom prst="rect">
            <a:avLst/>
          </a:prstGeom>
          <a:effectLst>
            <a:softEdge rad="330200"/>
          </a:effectLst>
        </p:spPr>
      </p:pic>
    </p:spTree>
    <p:extLst>
      <p:ext uri="{BB962C8B-B14F-4D97-AF65-F5344CB8AC3E}">
        <p14:creationId xmlns:p14="http://schemas.microsoft.com/office/powerpoint/2010/main" val="265728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398C324-FF8F-362C-58C9-9A6C635E7B8F}"/>
              </a:ext>
            </a:extLst>
          </p:cNvPr>
          <p:cNvSpPr txBox="1"/>
          <p:nvPr/>
        </p:nvSpPr>
        <p:spPr>
          <a:xfrm>
            <a:off x="586274" y="253772"/>
            <a:ext cx="10767526" cy="8166338"/>
          </a:xfrm>
          <a:prstGeom prst="rect">
            <a:avLst/>
          </a:prstGeom>
          <a:noFill/>
        </p:spPr>
        <p:txBody>
          <a:bodyPr wrap="square">
            <a:spAutoFit/>
          </a:bodyPr>
          <a:lstStyle/>
          <a:p>
            <a:pPr>
              <a:lnSpc>
                <a:spcPct val="115000"/>
              </a:lnSpc>
              <a:spcAft>
                <a:spcPts val="1000"/>
              </a:spcAft>
            </a:pPr>
            <a:r>
              <a:rPr lang="fr-FR" sz="2000" b="1" dirty="0">
                <a:solidFill>
                  <a:srgbClr val="FF0000"/>
                </a:solidFill>
                <a:effectLst/>
                <a:latin typeface="Times New Roman" panose="02020603050405020304" pitchFamily="18" charset="0"/>
                <a:ea typeface="Calibri" panose="020F0502020204030204" pitchFamily="34" charset="0"/>
              </a:rPr>
              <a:t>20</a:t>
            </a:r>
            <a:r>
              <a:rPr lang="fr-FR" sz="2000" dirty="0">
                <a:effectLst/>
                <a:latin typeface="Times New Roman" panose="02020603050405020304" pitchFamily="18" charset="0"/>
                <a:ea typeface="Calibri" panose="020F0502020204030204" pitchFamily="34" charset="0"/>
              </a:rPr>
              <a:t> Il se leva et s’en alla vers son père. Comme il était encore loin, son père l’aperçut et fut saisi de compassion ; il courut se jeter à son cou et le couvrit de baisers.</a:t>
            </a:r>
            <a:endParaRPr lang="fr-FR" sz="2000" dirty="0">
              <a:effectLst/>
              <a:latin typeface="Calibri" panose="020F0502020204030204" pitchFamily="34" charset="0"/>
              <a:ea typeface="Calibri" panose="020F0502020204030204" pitchFamily="34" charset="0"/>
            </a:endParaRPr>
          </a:p>
          <a:p>
            <a:pPr>
              <a:lnSpc>
                <a:spcPct val="115000"/>
              </a:lnSpc>
              <a:spcAft>
                <a:spcPts val="1000"/>
              </a:spcAft>
            </a:pPr>
            <a:r>
              <a:rPr lang="fr-FR" sz="2000" b="1" dirty="0">
                <a:solidFill>
                  <a:srgbClr val="FF0000"/>
                </a:solidFill>
                <a:effectLst/>
                <a:latin typeface="Times New Roman" panose="02020603050405020304" pitchFamily="18" charset="0"/>
                <a:ea typeface="Calibri" panose="020F0502020204030204" pitchFamily="34" charset="0"/>
              </a:rPr>
              <a:t>21</a:t>
            </a:r>
            <a:r>
              <a:rPr lang="fr-FR" sz="2000" dirty="0">
                <a:effectLst/>
                <a:latin typeface="Times New Roman" panose="02020603050405020304" pitchFamily="18" charset="0"/>
                <a:ea typeface="Calibri" panose="020F0502020204030204" pitchFamily="34" charset="0"/>
              </a:rPr>
              <a:t> Le fils lui dit : “Père, j’ai péché contre le ciel et envers toi. Je ne suis plus digne d’être appelé ton fils.”</a:t>
            </a:r>
            <a:endParaRPr lang="fr-FR" sz="2000" dirty="0">
              <a:effectLst/>
              <a:latin typeface="Calibri" panose="020F0502020204030204" pitchFamily="34" charset="0"/>
              <a:ea typeface="Calibri" panose="020F0502020204030204" pitchFamily="34" charset="0"/>
            </a:endParaRPr>
          </a:p>
          <a:p>
            <a:pPr>
              <a:lnSpc>
                <a:spcPct val="115000"/>
              </a:lnSpc>
              <a:spcAft>
                <a:spcPts val="1000"/>
              </a:spcAft>
            </a:pPr>
            <a:r>
              <a:rPr lang="fr-FR" sz="2000" b="1" dirty="0">
                <a:solidFill>
                  <a:srgbClr val="FF0000"/>
                </a:solidFill>
                <a:effectLst/>
                <a:latin typeface="Times New Roman" panose="02020603050405020304" pitchFamily="18" charset="0"/>
                <a:ea typeface="Calibri" panose="020F0502020204030204" pitchFamily="34" charset="0"/>
              </a:rPr>
              <a:t>22</a:t>
            </a:r>
            <a:r>
              <a:rPr lang="fr-FR" sz="2000" dirty="0">
                <a:effectLst/>
                <a:latin typeface="Times New Roman" panose="02020603050405020304" pitchFamily="18" charset="0"/>
                <a:ea typeface="Calibri" panose="020F0502020204030204" pitchFamily="34" charset="0"/>
              </a:rPr>
              <a:t> Mais le père dit à ses serviteurs : “Vite, apportez le plus beau vêtement pour l’habiller, mettez-lui une bague au doigt et des sandales aux pieds,</a:t>
            </a:r>
            <a:endParaRPr lang="fr-FR" sz="2000" dirty="0">
              <a:effectLst/>
              <a:latin typeface="Calibri" panose="020F0502020204030204" pitchFamily="34" charset="0"/>
              <a:ea typeface="Calibri" panose="020F0502020204030204" pitchFamily="34" charset="0"/>
            </a:endParaRPr>
          </a:p>
          <a:p>
            <a:pPr>
              <a:lnSpc>
                <a:spcPct val="115000"/>
              </a:lnSpc>
              <a:spcAft>
                <a:spcPts val="1000"/>
              </a:spcAft>
            </a:pPr>
            <a:r>
              <a:rPr lang="fr-FR" sz="2000" b="1" dirty="0">
                <a:solidFill>
                  <a:srgbClr val="FF0000"/>
                </a:solidFill>
                <a:effectLst/>
                <a:latin typeface="Times New Roman" panose="02020603050405020304" pitchFamily="18" charset="0"/>
                <a:ea typeface="Calibri" panose="020F0502020204030204" pitchFamily="34" charset="0"/>
              </a:rPr>
              <a:t>23</a:t>
            </a:r>
            <a:r>
              <a:rPr lang="fr-FR" sz="2000" dirty="0">
                <a:effectLst/>
                <a:latin typeface="Times New Roman" panose="02020603050405020304" pitchFamily="18" charset="0"/>
                <a:ea typeface="Calibri" panose="020F0502020204030204" pitchFamily="34" charset="0"/>
              </a:rPr>
              <a:t> allez </a:t>
            </a:r>
            <a:r>
              <a:rPr lang="fr-FR" sz="2000" dirty="0">
                <a:solidFill>
                  <a:srgbClr val="FF0000"/>
                </a:solidFill>
                <a:effectLst/>
                <a:latin typeface="Times New Roman" panose="02020603050405020304" pitchFamily="18" charset="0"/>
                <a:ea typeface="Calibri" panose="020F0502020204030204" pitchFamily="34" charset="0"/>
              </a:rPr>
              <a:t>chercher le veau gras</a:t>
            </a:r>
            <a:r>
              <a:rPr lang="fr-FR" sz="2000" dirty="0">
                <a:effectLst/>
                <a:latin typeface="Times New Roman" panose="02020603050405020304" pitchFamily="18" charset="0"/>
                <a:ea typeface="Calibri" panose="020F0502020204030204" pitchFamily="34" charset="0"/>
              </a:rPr>
              <a:t>, tuez-le, </a:t>
            </a:r>
            <a:r>
              <a:rPr lang="fr-FR" sz="2000" dirty="0">
                <a:solidFill>
                  <a:srgbClr val="FF0000"/>
                </a:solidFill>
                <a:effectLst/>
                <a:latin typeface="Times New Roman" panose="02020603050405020304" pitchFamily="18" charset="0"/>
                <a:ea typeface="Calibri" panose="020F0502020204030204" pitchFamily="34" charset="0"/>
              </a:rPr>
              <a:t>mangeons et festoyons</a:t>
            </a:r>
            <a:r>
              <a:rPr lang="fr-FR" sz="2000" dirty="0">
                <a:effectLst/>
                <a:latin typeface="Times New Roman" panose="02020603050405020304" pitchFamily="18" charset="0"/>
                <a:ea typeface="Calibri" panose="020F0502020204030204" pitchFamily="34" charset="0"/>
              </a:rPr>
              <a:t>,</a:t>
            </a:r>
            <a:endParaRPr lang="fr-FR" sz="2000" dirty="0">
              <a:effectLst/>
              <a:latin typeface="Calibri" panose="020F0502020204030204" pitchFamily="34" charset="0"/>
              <a:ea typeface="Calibri" panose="020F0502020204030204" pitchFamily="34" charset="0"/>
            </a:endParaRPr>
          </a:p>
          <a:p>
            <a:pPr>
              <a:lnSpc>
                <a:spcPct val="115000"/>
              </a:lnSpc>
              <a:spcAft>
                <a:spcPts val="1000"/>
              </a:spcAft>
            </a:pPr>
            <a:r>
              <a:rPr lang="fr-FR" sz="2000" b="1" dirty="0">
                <a:solidFill>
                  <a:srgbClr val="FF0000"/>
                </a:solidFill>
                <a:effectLst/>
                <a:latin typeface="Times New Roman" panose="02020603050405020304" pitchFamily="18" charset="0"/>
                <a:ea typeface="Calibri" panose="020F0502020204030204" pitchFamily="34" charset="0"/>
              </a:rPr>
              <a:t>24</a:t>
            </a:r>
            <a:r>
              <a:rPr lang="fr-FR" sz="2000" dirty="0">
                <a:effectLst/>
                <a:latin typeface="Times New Roman" panose="02020603050405020304" pitchFamily="18" charset="0"/>
                <a:ea typeface="Calibri" panose="020F0502020204030204" pitchFamily="34" charset="0"/>
              </a:rPr>
              <a:t> car mon fils que voilà était </a:t>
            </a:r>
            <a:r>
              <a:rPr lang="fr-FR" sz="2000" dirty="0">
                <a:solidFill>
                  <a:srgbClr val="FF0000"/>
                </a:solidFill>
                <a:effectLst/>
                <a:latin typeface="Times New Roman" panose="02020603050405020304" pitchFamily="18" charset="0"/>
                <a:ea typeface="Calibri" panose="020F0502020204030204" pitchFamily="34" charset="0"/>
              </a:rPr>
              <a:t>mort</a:t>
            </a:r>
            <a:r>
              <a:rPr lang="fr-FR" sz="2000" dirty="0">
                <a:effectLst/>
                <a:latin typeface="Times New Roman" panose="02020603050405020304" pitchFamily="18" charset="0"/>
                <a:ea typeface="Calibri" panose="020F0502020204030204" pitchFamily="34" charset="0"/>
              </a:rPr>
              <a:t>, et il est </a:t>
            </a:r>
            <a:r>
              <a:rPr lang="fr-FR" sz="2000" dirty="0">
                <a:solidFill>
                  <a:srgbClr val="FF0000"/>
                </a:solidFill>
                <a:effectLst/>
                <a:latin typeface="Times New Roman" panose="02020603050405020304" pitchFamily="18" charset="0"/>
                <a:ea typeface="Calibri" panose="020F0502020204030204" pitchFamily="34" charset="0"/>
              </a:rPr>
              <a:t>revenu à la vie </a:t>
            </a:r>
            <a:r>
              <a:rPr lang="fr-FR" sz="2000" dirty="0">
                <a:effectLst/>
                <a:latin typeface="Times New Roman" panose="02020603050405020304" pitchFamily="18" charset="0"/>
                <a:ea typeface="Calibri" panose="020F0502020204030204" pitchFamily="34" charset="0"/>
              </a:rPr>
              <a:t>; il était </a:t>
            </a:r>
            <a:r>
              <a:rPr lang="fr-FR" sz="2000" dirty="0">
                <a:solidFill>
                  <a:srgbClr val="FF0000"/>
                </a:solidFill>
                <a:effectLst/>
                <a:latin typeface="Times New Roman" panose="02020603050405020304" pitchFamily="18" charset="0"/>
                <a:ea typeface="Calibri" panose="020F0502020204030204" pitchFamily="34" charset="0"/>
              </a:rPr>
              <a:t>perdu</a:t>
            </a:r>
            <a:r>
              <a:rPr lang="fr-FR" sz="2000" dirty="0">
                <a:effectLst/>
                <a:latin typeface="Times New Roman" panose="02020603050405020304" pitchFamily="18" charset="0"/>
                <a:ea typeface="Calibri" panose="020F0502020204030204" pitchFamily="34" charset="0"/>
              </a:rPr>
              <a:t>, et il est </a:t>
            </a:r>
            <a:r>
              <a:rPr lang="fr-FR" sz="2000" dirty="0">
                <a:solidFill>
                  <a:srgbClr val="FF0000"/>
                </a:solidFill>
                <a:effectLst/>
                <a:latin typeface="Times New Roman" panose="02020603050405020304" pitchFamily="18" charset="0"/>
                <a:ea typeface="Calibri" panose="020F0502020204030204" pitchFamily="34" charset="0"/>
              </a:rPr>
              <a:t>retrouvé</a:t>
            </a:r>
            <a:r>
              <a:rPr lang="fr-FR" sz="2000" dirty="0">
                <a:effectLst/>
                <a:latin typeface="Times New Roman" panose="02020603050405020304" pitchFamily="18" charset="0"/>
                <a:ea typeface="Calibri" panose="020F0502020204030204" pitchFamily="34" charset="0"/>
              </a:rPr>
              <a:t>.” Et ils commencèrent à festoyer.</a:t>
            </a:r>
            <a:endParaRPr lang="fr-FR" sz="2000" dirty="0">
              <a:effectLst/>
              <a:latin typeface="Calibri" panose="020F0502020204030204" pitchFamily="34" charset="0"/>
              <a:ea typeface="Calibri" panose="020F0502020204030204" pitchFamily="34" charset="0"/>
            </a:endParaRPr>
          </a:p>
          <a:p>
            <a:pPr>
              <a:lnSpc>
                <a:spcPct val="115000"/>
              </a:lnSpc>
              <a:spcAft>
                <a:spcPts val="1000"/>
              </a:spcAft>
            </a:pPr>
            <a:r>
              <a:rPr lang="fr-FR" sz="2000" b="1" dirty="0">
                <a:solidFill>
                  <a:srgbClr val="FF0000"/>
                </a:solidFill>
                <a:effectLst/>
                <a:latin typeface="Times New Roman" panose="02020603050405020304" pitchFamily="18" charset="0"/>
                <a:ea typeface="Calibri" panose="020F0502020204030204" pitchFamily="34" charset="0"/>
              </a:rPr>
              <a:t>25</a:t>
            </a:r>
            <a:r>
              <a:rPr lang="fr-FR" sz="2000" dirty="0">
                <a:effectLst/>
                <a:latin typeface="Times New Roman" panose="02020603050405020304" pitchFamily="18" charset="0"/>
                <a:ea typeface="Calibri" panose="020F0502020204030204" pitchFamily="34" charset="0"/>
              </a:rPr>
              <a:t> Or le </a:t>
            </a:r>
            <a:r>
              <a:rPr lang="fr-FR" sz="2000" dirty="0">
                <a:solidFill>
                  <a:srgbClr val="FF0000"/>
                </a:solidFill>
                <a:effectLst/>
                <a:latin typeface="Times New Roman" panose="02020603050405020304" pitchFamily="18" charset="0"/>
                <a:ea typeface="Calibri" panose="020F0502020204030204" pitchFamily="34" charset="0"/>
              </a:rPr>
              <a:t>fils aîné </a:t>
            </a:r>
            <a:r>
              <a:rPr lang="fr-FR" sz="2000" dirty="0">
                <a:effectLst/>
                <a:latin typeface="Times New Roman" panose="02020603050405020304" pitchFamily="18" charset="0"/>
                <a:ea typeface="Calibri" panose="020F0502020204030204" pitchFamily="34" charset="0"/>
              </a:rPr>
              <a:t>était aux champs. Quand il revint et fut près de la maison, il entendit la musique et les danses.</a:t>
            </a:r>
            <a:endParaRPr lang="fr-FR" sz="2000" dirty="0">
              <a:effectLst/>
              <a:latin typeface="Calibri" panose="020F0502020204030204" pitchFamily="34" charset="0"/>
              <a:ea typeface="Calibri" panose="020F0502020204030204" pitchFamily="34" charset="0"/>
            </a:endParaRPr>
          </a:p>
          <a:p>
            <a:pPr>
              <a:lnSpc>
                <a:spcPct val="115000"/>
              </a:lnSpc>
              <a:spcAft>
                <a:spcPts val="1000"/>
              </a:spcAft>
            </a:pPr>
            <a:r>
              <a:rPr lang="fr-FR" sz="2000" b="1" dirty="0">
                <a:solidFill>
                  <a:srgbClr val="FF0000"/>
                </a:solidFill>
                <a:effectLst/>
                <a:latin typeface="Times New Roman" panose="02020603050405020304" pitchFamily="18" charset="0"/>
                <a:ea typeface="Calibri" panose="020F0502020204030204" pitchFamily="34" charset="0"/>
              </a:rPr>
              <a:t>26</a:t>
            </a:r>
            <a:r>
              <a:rPr lang="fr-FR" sz="2000" dirty="0">
                <a:effectLst/>
                <a:latin typeface="Times New Roman" panose="02020603050405020304" pitchFamily="18" charset="0"/>
                <a:ea typeface="Calibri" panose="020F0502020204030204" pitchFamily="34" charset="0"/>
              </a:rPr>
              <a:t> Appelant un des serviteurs, il s’informa de ce qui se passait.</a:t>
            </a:r>
          </a:p>
          <a:p>
            <a:pPr>
              <a:lnSpc>
                <a:spcPct val="115000"/>
              </a:lnSpc>
              <a:spcAft>
                <a:spcPts val="1000"/>
              </a:spcAft>
            </a:pPr>
            <a:r>
              <a:rPr lang="fr-FR" sz="2000" b="1" dirty="0">
                <a:solidFill>
                  <a:srgbClr val="FF0000"/>
                </a:solidFill>
                <a:effectLst/>
                <a:latin typeface="Times New Roman" panose="02020603050405020304" pitchFamily="18" charset="0"/>
                <a:ea typeface="Calibri" panose="020F0502020204030204" pitchFamily="34" charset="0"/>
              </a:rPr>
              <a:t>27</a:t>
            </a:r>
            <a:r>
              <a:rPr lang="fr-FR" sz="2000" dirty="0">
                <a:effectLst/>
                <a:latin typeface="Times New Roman" panose="02020603050405020304" pitchFamily="18" charset="0"/>
                <a:ea typeface="Calibri" panose="020F0502020204030204" pitchFamily="34" charset="0"/>
              </a:rPr>
              <a:t> Celui-ci répondit : “Ton frère est arrivé, et ton père a tué le veau gras, parce qu’il a retrouvé ton frère en bonne santé.”</a:t>
            </a:r>
            <a:endParaRPr lang="fr-FR" sz="2000" dirty="0">
              <a:effectLst/>
              <a:latin typeface="Calibri" panose="020F0502020204030204" pitchFamily="34" charset="0"/>
              <a:ea typeface="Calibri" panose="020F0502020204030204" pitchFamily="34" charset="0"/>
            </a:endParaRPr>
          </a:p>
          <a:p>
            <a:pPr>
              <a:lnSpc>
                <a:spcPct val="115000"/>
              </a:lnSpc>
              <a:spcAft>
                <a:spcPts val="1000"/>
              </a:spcAft>
            </a:pPr>
            <a:r>
              <a:rPr lang="fr-FR" sz="2000" b="1" dirty="0">
                <a:solidFill>
                  <a:srgbClr val="FF0000"/>
                </a:solidFill>
                <a:effectLst/>
                <a:latin typeface="Times New Roman" panose="02020603050405020304" pitchFamily="18" charset="0"/>
                <a:ea typeface="Calibri" panose="020F0502020204030204" pitchFamily="34" charset="0"/>
              </a:rPr>
              <a:t>28</a:t>
            </a:r>
            <a:r>
              <a:rPr lang="fr-FR" sz="2000" dirty="0">
                <a:effectLst/>
                <a:latin typeface="Times New Roman" panose="02020603050405020304" pitchFamily="18" charset="0"/>
                <a:ea typeface="Calibri" panose="020F0502020204030204" pitchFamily="34" charset="0"/>
              </a:rPr>
              <a:t> Alors le fils aîné se mit en colère, et il refusait d’entrer. Son père sortit le supplier.</a:t>
            </a:r>
            <a:endParaRPr lang="fr-FR" sz="2000" dirty="0">
              <a:effectLst/>
              <a:latin typeface="Calibri" panose="020F0502020204030204" pitchFamily="34" charset="0"/>
              <a:ea typeface="Calibri" panose="020F0502020204030204" pitchFamily="34" charset="0"/>
            </a:endParaRPr>
          </a:p>
          <a:p>
            <a:pPr>
              <a:lnSpc>
                <a:spcPct val="115000"/>
              </a:lnSpc>
              <a:spcAft>
                <a:spcPts val="1000"/>
              </a:spcAft>
            </a:pPr>
            <a:endParaRPr lang="fr-FR" sz="2000" dirty="0">
              <a:effectLst/>
              <a:latin typeface="Calibri" panose="020F0502020204030204" pitchFamily="34" charset="0"/>
              <a:ea typeface="Calibri" panose="020F0502020204030204" pitchFamily="34" charset="0"/>
            </a:endParaRPr>
          </a:p>
          <a:p>
            <a:pPr>
              <a:defRPr/>
            </a:pPr>
            <a:endParaRPr lang="fr-FR" sz="20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fr-FR" sz="2000" dirty="0">
                <a:effectLst/>
                <a:latin typeface="Times New Roman" panose="02020603050405020304" pitchFamily="18" charset="0"/>
                <a:ea typeface="Calibri" panose="020F0502020204030204" pitchFamily="34" charset="0"/>
              </a:rPr>
            </a:br>
            <a:br>
              <a:rPr lang="fr-FR" sz="2000" baseline="-25000" dirty="0">
                <a:effectLst/>
                <a:latin typeface="Times New Roman" panose="02020603050405020304" pitchFamily="18" charset="0"/>
                <a:ea typeface="Calibri" panose="020F0502020204030204" pitchFamily="34" charset="0"/>
              </a:rPr>
            </a:br>
            <a:endParaRPr lang="fr-FR" sz="2000" dirty="0">
              <a:effectLst/>
              <a:latin typeface="Calibri" panose="020F0502020204030204" pitchFamily="34" charset="0"/>
              <a:ea typeface="Calibri" panose="020F0502020204030204" pitchFamily="34" charset="0"/>
            </a:endParaRPr>
          </a:p>
        </p:txBody>
      </p:sp>
      <p:sp>
        <p:nvSpPr>
          <p:cNvPr id="2" name="Espace réservé du numéro de diapositive 1">
            <a:extLst>
              <a:ext uri="{FF2B5EF4-FFF2-40B4-BE49-F238E27FC236}">
                <a16:creationId xmlns:a16="http://schemas.microsoft.com/office/drawing/2014/main" id="{F54D2A5D-1352-9DB1-4E1B-C5ECE6726594}"/>
              </a:ext>
            </a:extLst>
          </p:cNvPr>
          <p:cNvSpPr>
            <a:spLocks noGrp="1"/>
          </p:cNvSpPr>
          <p:nvPr>
            <p:ph type="sldNum" sz="quarter" idx="12"/>
          </p:nvPr>
        </p:nvSpPr>
        <p:spPr/>
        <p:txBody>
          <a:bodyPr/>
          <a:lstStyle/>
          <a:p>
            <a:fld id="{9E268824-B363-4558-82B1-76DB5ADEB9CB}" type="slidenum">
              <a:rPr lang="fr-FR" smtClean="0"/>
              <a:pPr/>
              <a:t>3</a:t>
            </a:fld>
            <a:endParaRPr lang="fr-FR"/>
          </a:p>
        </p:txBody>
      </p:sp>
    </p:spTree>
    <p:extLst>
      <p:ext uri="{BB962C8B-B14F-4D97-AF65-F5344CB8AC3E}">
        <p14:creationId xmlns:p14="http://schemas.microsoft.com/office/powerpoint/2010/main" val="3026327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9E118-EE1A-9B39-DFF2-8E35DCC78619}"/>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F68EC29-2FE3-E791-2160-52BC458C0FC5}"/>
              </a:ext>
            </a:extLst>
          </p:cNvPr>
          <p:cNvSpPr/>
          <p:nvPr/>
        </p:nvSpPr>
        <p:spPr>
          <a:xfrm>
            <a:off x="2800490" y="1851275"/>
            <a:ext cx="8644259" cy="2681396"/>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600" b="1" dirty="0">
                <a:solidFill>
                  <a:srgbClr val="FF0000"/>
                </a:solidFill>
                <a:effectLst/>
                <a:latin typeface="Times New Roman" panose="02020603050405020304" pitchFamily="18" charset="0"/>
                <a:ea typeface="Calibri" panose="020F0502020204030204" pitchFamily="34" charset="0"/>
              </a:rPr>
              <a:t>14 </a:t>
            </a:r>
            <a:r>
              <a:rPr lang="fr-FR" sz="3600" dirty="0">
                <a:solidFill>
                  <a:schemeClr val="tx1"/>
                </a:solidFill>
                <a:effectLst/>
                <a:latin typeface="Times New Roman" panose="02020603050405020304" pitchFamily="18" charset="0"/>
                <a:ea typeface="Calibri" panose="020F0502020204030204" pitchFamily="34" charset="0"/>
              </a:rPr>
              <a:t>Il avait tout dépensé, quand une grande famine survint dans ce pays, </a:t>
            </a:r>
            <a:br>
              <a:rPr lang="fr-FR" sz="3600" dirty="0">
                <a:solidFill>
                  <a:schemeClr val="tx1"/>
                </a:solidFill>
                <a:effectLst/>
                <a:latin typeface="Times New Roman" panose="02020603050405020304" pitchFamily="18" charset="0"/>
                <a:ea typeface="Calibri" panose="020F0502020204030204" pitchFamily="34" charset="0"/>
              </a:rPr>
            </a:br>
            <a:r>
              <a:rPr lang="fr-FR" sz="3600" dirty="0">
                <a:solidFill>
                  <a:schemeClr val="tx1"/>
                </a:solidFill>
                <a:effectLst/>
                <a:latin typeface="Times New Roman" panose="02020603050405020304" pitchFamily="18" charset="0"/>
                <a:ea typeface="Calibri" panose="020F0502020204030204" pitchFamily="34" charset="0"/>
              </a:rPr>
              <a:t>et il commença à se trouver </a:t>
            </a:r>
            <a:r>
              <a:rPr lang="fr-FR" sz="3600" b="1" dirty="0">
                <a:solidFill>
                  <a:srgbClr val="FF0000"/>
                </a:solidFill>
                <a:effectLst/>
                <a:latin typeface="Times New Roman" panose="02020603050405020304" pitchFamily="18" charset="0"/>
                <a:ea typeface="Calibri" panose="020F0502020204030204" pitchFamily="34" charset="0"/>
              </a:rPr>
              <a:t>dans le besoin</a:t>
            </a:r>
            <a:r>
              <a:rPr lang="fr-FR" sz="3600" dirty="0">
                <a:solidFill>
                  <a:schemeClr val="tx1"/>
                </a:solidFill>
                <a:effectLst/>
                <a:latin typeface="Times New Roman" panose="02020603050405020304" pitchFamily="18" charset="0"/>
                <a:ea typeface="Calibri" panose="020F0502020204030204" pitchFamily="34" charset="0"/>
              </a:rPr>
              <a:t>.</a:t>
            </a:r>
            <a:endParaRPr lang="fr-FR" sz="3600"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0A7BD4E4-D9C6-8C3A-672F-E9A3EE718527}"/>
              </a:ext>
            </a:extLst>
          </p:cNvPr>
          <p:cNvSpPr>
            <a:spLocks noGrp="1"/>
          </p:cNvSpPr>
          <p:nvPr>
            <p:ph type="sldNum" sz="quarter" idx="12"/>
          </p:nvPr>
        </p:nvSpPr>
        <p:spPr/>
        <p:txBody>
          <a:bodyPr/>
          <a:lstStyle/>
          <a:p>
            <a:fld id="{9E268824-B363-4558-82B1-76DB5ADEB9CB}" type="slidenum">
              <a:rPr lang="fr-FR" smtClean="0"/>
              <a:pPr/>
              <a:t>30</a:t>
            </a:fld>
            <a:endParaRPr lang="fr-FR"/>
          </a:p>
        </p:txBody>
      </p:sp>
      <p:pic>
        <p:nvPicPr>
          <p:cNvPr id="8" name="Image 7" descr="Une image contenant dessin humoristique, clipart, illustration, Dessin animé&#10;&#10;Le contenu généré par l’IA peut être incorrect.">
            <a:extLst>
              <a:ext uri="{FF2B5EF4-FFF2-40B4-BE49-F238E27FC236}">
                <a16:creationId xmlns:a16="http://schemas.microsoft.com/office/drawing/2014/main" id="{C8F9F800-67E1-FAEB-FF6F-F4F9AFA832C6}"/>
              </a:ext>
            </a:extLst>
          </p:cNvPr>
          <p:cNvPicPr>
            <a:picLocks noChangeAspect="1"/>
          </p:cNvPicPr>
          <p:nvPr/>
        </p:nvPicPr>
        <p:blipFill>
          <a:blip r:embed="rId2" cstate="screen">
            <a:extLst>
              <a:ext uri="{28A0092B-C50C-407E-A947-70E740481C1C}">
                <a14:useLocalDpi xmlns:a14="http://schemas.microsoft.com/office/drawing/2010/main"/>
              </a:ext>
            </a:extLst>
          </a:blip>
          <a:srcRect l="9091" t="6021" r="5861" b="7314"/>
          <a:stretch/>
        </p:blipFill>
        <p:spPr>
          <a:xfrm>
            <a:off x="448826" y="2126578"/>
            <a:ext cx="2111679" cy="4039450"/>
          </a:xfrm>
          <a:prstGeom prst="rect">
            <a:avLst/>
          </a:prstGeom>
          <a:effectLst>
            <a:softEdge rad="533400"/>
          </a:effectLst>
        </p:spPr>
      </p:pic>
      <p:sp>
        <p:nvSpPr>
          <p:cNvPr id="4" name="ZoneTexte 3">
            <a:extLst>
              <a:ext uri="{FF2B5EF4-FFF2-40B4-BE49-F238E27FC236}">
                <a16:creationId xmlns:a16="http://schemas.microsoft.com/office/drawing/2014/main" id="{5B359C04-EF46-51B7-40A3-ACD8F75BF884}"/>
              </a:ext>
            </a:extLst>
          </p:cNvPr>
          <p:cNvSpPr txBox="1"/>
          <p:nvPr/>
        </p:nvSpPr>
        <p:spPr>
          <a:xfrm>
            <a:off x="448826" y="270817"/>
            <a:ext cx="2314039"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dans le besoin</a:t>
            </a:r>
            <a:endParaRPr lang="fr-FR" dirty="0"/>
          </a:p>
        </p:txBody>
      </p:sp>
    </p:spTree>
    <p:extLst>
      <p:ext uri="{BB962C8B-B14F-4D97-AF65-F5344CB8AC3E}">
        <p14:creationId xmlns:p14="http://schemas.microsoft.com/office/powerpoint/2010/main" val="3251870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F7373-E634-FBFA-F09E-00653C97C5ED}"/>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9AF4F401-FC9F-6144-9F6E-8BA9B955773F}"/>
              </a:ext>
            </a:extLst>
          </p:cNvPr>
          <p:cNvSpPr/>
          <p:nvPr/>
        </p:nvSpPr>
        <p:spPr>
          <a:xfrm>
            <a:off x="2664066" y="1506580"/>
            <a:ext cx="9079108" cy="1787226"/>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600" dirty="0">
                <a:solidFill>
                  <a:schemeClr val="tx1"/>
                </a:solidFill>
                <a:latin typeface="Times New Roman" panose="02020603050405020304" pitchFamily="18" charset="0"/>
                <a:ea typeface="Calibri" panose="020F0502020204030204" pitchFamily="34" charset="0"/>
              </a:rPr>
              <a:t>Littéralement : </a:t>
            </a:r>
          </a:p>
          <a:p>
            <a:pPr algn="ctr">
              <a:lnSpc>
                <a:spcPct val="115000"/>
              </a:lnSpc>
              <a:spcAft>
                <a:spcPts val="1000"/>
              </a:spcAft>
            </a:pPr>
            <a:r>
              <a:rPr lang="fr-FR" sz="3600" i="1" dirty="0">
                <a:solidFill>
                  <a:schemeClr val="tx1"/>
                </a:solidFill>
                <a:latin typeface="Times New Roman" panose="02020603050405020304" pitchFamily="18" charset="0"/>
                <a:ea typeface="Calibri" panose="020F0502020204030204" pitchFamily="34" charset="0"/>
              </a:rPr>
              <a:t>à être privé - à être dans le besoin sans cesse</a:t>
            </a:r>
            <a:r>
              <a:rPr lang="fr-FR" sz="2800" i="1" dirty="0">
                <a:solidFill>
                  <a:schemeClr val="tx1"/>
                </a:solidFill>
                <a:latin typeface="Times New Roman" panose="02020603050405020304" pitchFamily="18" charset="0"/>
                <a:ea typeface="Calibri" panose="020F0502020204030204" pitchFamily="34" charset="0"/>
              </a:rPr>
              <a:t>.</a:t>
            </a:r>
            <a:endParaRPr lang="fr-FR" sz="2800" dirty="0">
              <a:solidFill>
                <a:schemeClr val="tx1"/>
              </a:solidFill>
              <a:latin typeface="Calibri" panose="020F0502020204030204" pitchFamily="34" charset="0"/>
              <a:ea typeface="Calibri" panose="020F0502020204030204" pitchFamily="34" charset="0"/>
            </a:endParaRPr>
          </a:p>
        </p:txBody>
      </p:sp>
      <p:sp>
        <p:nvSpPr>
          <p:cNvPr id="20" name="ZoneTexte 19">
            <a:extLst>
              <a:ext uri="{FF2B5EF4-FFF2-40B4-BE49-F238E27FC236}">
                <a16:creationId xmlns:a16="http://schemas.microsoft.com/office/drawing/2014/main" id="{0DB87097-10FF-1751-7EBF-C5C869638DB2}"/>
              </a:ext>
            </a:extLst>
          </p:cNvPr>
          <p:cNvSpPr txBox="1"/>
          <p:nvPr/>
        </p:nvSpPr>
        <p:spPr>
          <a:xfrm>
            <a:off x="448826" y="270817"/>
            <a:ext cx="2314039"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dans le besoin</a:t>
            </a:r>
            <a:endParaRPr lang="fr-FR" dirty="0"/>
          </a:p>
        </p:txBody>
      </p:sp>
      <p:sp>
        <p:nvSpPr>
          <p:cNvPr id="8" name="Espace réservé du numéro de diapositive 7">
            <a:extLst>
              <a:ext uri="{FF2B5EF4-FFF2-40B4-BE49-F238E27FC236}">
                <a16:creationId xmlns:a16="http://schemas.microsoft.com/office/drawing/2014/main" id="{3A2D133F-C5E7-1C89-E1DA-AE1D50DEEBD8}"/>
              </a:ext>
            </a:extLst>
          </p:cNvPr>
          <p:cNvSpPr>
            <a:spLocks noGrp="1"/>
          </p:cNvSpPr>
          <p:nvPr>
            <p:ph type="sldNum" sz="quarter" idx="12"/>
          </p:nvPr>
        </p:nvSpPr>
        <p:spPr/>
        <p:txBody>
          <a:bodyPr/>
          <a:lstStyle/>
          <a:p>
            <a:fld id="{9E268824-B363-4558-82B1-76DB5ADEB9CB}" type="slidenum">
              <a:rPr lang="fr-FR" smtClean="0"/>
              <a:pPr/>
              <a:t>31</a:t>
            </a:fld>
            <a:endParaRPr lang="fr-FR"/>
          </a:p>
        </p:txBody>
      </p:sp>
      <p:sp>
        <p:nvSpPr>
          <p:cNvPr id="3" name="Rectangle : coins arrondis 2">
            <a:extLst>
              <a:ext uri="{FF2B5EF4-FFF2-40B4-BE49-F238E27FC236}">
                <a16:creationId xmlns:a16="http://schemas.microsoft.com/office/drawing/2014/main" id="{BB0E1E68-3D24-2098-A1B6-F1F1F178C09F}"/>
              </a:ext>
            </a:extLst>
          </p:cNvPr>
          <p:cNvSpPr/>
          <p:nvPr/>
        </p:nvSpPr>
        <p:spPr>
          <a:xfrm>
            <a:off x="4489916" y="4237102"/>
            <a:ext cx="5427408" cy="1165834"/>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Times New Roman" panose="02020603050405020304" pitchFamily="18" charset="0"/>
                <a:ea typeface="Calibri" panose="020F0502020204030204" pitchFamily="34" charset="0"/>
              </a:rPr>
              <a:t>De quoi a-t-il besoin ? </a:t>
            </a:r>
            <a:endParaRPr lang="fr-FR" sz="3600" dirty="0">
              <a:solidFill>
                <a:schemeClr val="tx1"/>
              </a:solidFill>
              <a:latin typeface="Calibri" panose="020F0502020204030204" pitchFamily="34" charset="0"/>
              <a:ea typeface="Calibri" panose="020F0502020204030204" pitchFamily="34" charset="0"/>
            </a:endParaRPr>
          </a:p>
        </p:txBody>
      </p:sp>
      <p:pic>
        <p:nvPicPr>
          <p:cNvPr id="4" name="Image 3" descr="Une image contenant dessin humoristique, clipart, illustration, Dessin animé&#10;&#10;Le contenu généré par l’IA peut être incorrect.">
            <a:extLst>
              <a:ext uri="{FF2B5EF4-FFF2-40B4-BE49-F238E27FC236}">
                <a16:creationId xmlns:a16="http://schemas.microsoft.com/office/drawing/2014/main" id="{DE5F2BC8-A42F-7F2D-E259-4266EA2DF04F}"/>
              </a:ext>
            </a:extLst>
          </p:cNvPr>
          <p:cNvPicPr>
            <a:picLocks noChangeAspect="1"/>
          </p:cNvPicPr>
          <p:nvPr/>
        </p:nvPicPr>
        <p:blipFill>
          <a:blip r:embed="rId2" cstate="screen">
            <a:extLst>
              <a:ext uri="{28A0092B-C50C-407E-A947-70E740481C1C}">
                <a14:useLocalDpi xmlns:a14="http://schemas.microsoft.com/office/drawing/2010/main"/>
              </a:ext>
            </a:extLst>
          </a:blip>
          <a:srcRect l="9091" t="6021" r="5861" b="7314"/>
          <a:stretch/>
        </p:blipFill>
        <p:spPr>
          <a:xfrm>
            <a:off x="662878" y="2339265"/>
            <a:ext cx="2099987" cy="4017085"/>
          </a:xfrm>
          <a:prstGeom prst="rect">
            <a:avLst/>
          </a:prstGeom>
          <a:effectLst>
            <a:softEdge rad="355600"/>
          </a:effectLst>
        </p:spPr>
      </p:pic>
    </p:spTree>
    <p:extLst>
      <p:ext uri="{BB962C8B-B14F-4D97-AF65-F5344CB8AC3E}">
        <p14:creationId xmlns:p14="http://schemas.microsoft.com/office/powerpoint/2010/main" val="309622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B79FF-6A46-8FCB-C14B-4E35661AA84D}"/>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052FD633-211B-44D2-6133-22D5481731DF}"/>
              </a:ext>
            </a:extLst>
          </p:cNvPr>
          <p:cNvSpPr>
            <a:spLocks noGrp="1"/>
          </p:cNvSpPr>
          <p:nvPr>
            <p:ph type="sldNum" sz="quarter" idx="12"/>
          </p:nvPr>
        </p:nvSpPr>
        <p:spPr/>
        <p:txBody>
          <a:bodyPr/>
          <a:lstStyle/>
          <a:p>
            <a:fld id="{9E268824-B363-4558-82B1-76DB5ADEB9CB}" type="slidenum">
              <a:rPr lang="fr-FR" smtClean="0"/>
              <a:pPr/>
              <a:t>32</a:t>
            </a:fld>
            <a:endParaRPr lang="fr-FR"/>
          </a:p>
        </p:txBody>
      </p:sp>
      <p:sp>
        <p:nvSpPr>
          <p:cNvPr id="4" name="Rectangle : coins arrondis 3">
            <a:extLst>
              <a:ext uri="{FF2B5EF4-FFF2-40B4-BE49-F238E27FC236}">
                <a16:creationId xmlns:a16="http://schemas.microsoft.com/office/drawing/2014/main" id="{70A494B0-2C30-99B6-8554-FA4D29D2C3BC}"/>
              </a:ext>
            </a:extLst>
          </p:cNvPr>
          <p:cNvSpPr/>
          <p:nvPr/>
        </p:nvSpPr>
        <p:spPr>
          <a:xfrm>
            <a:off x="651587" y="746403"/>
            <a:ext cx="10888825" cy="2891532"/>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620">
              <a:lnSpc>
                <a:spcPct val="115000"/>
              </a:lnSpc>
              <a:spcAft>
                <a:spcPts val="600"/>
              </a:spcAft>
            </a:pPr>
            <a:r>
              <a:rPr lang="fr-FR" sz="3200" b="1" dirty="0">
                <a:solidFill>
                  <a:schemeClr val="tx1"/>
                </a:solidFill>
                <a:latin typeface="Times New Roman" panose="02020603050405020304" pitchFamily="18" charset="0"/>
                <a:ea typeface="Calibri" panose="020F0502020204030204" pitchFamily="34" charset="0"/>
              </a:rPr>
              <a:t>Deutéronome 8, 3</a:t>
            </a:r>
            <a:r>
              <a:rPr lang="fr-FR" sz="3200" dirty="0">
                <a:solidFill>
                  <a:schemeClr val="tx1"/>
                </a:solidFill>
                <a:latin typeface="Times New Roman" panose="02020603050405020304" pitchFamily="18" charset="0"/>
                <a:ea typeface="Calibri" panose="020F0502020204030204" pitchFamily="34" charset="0"/>
              </a:rPr>
              <a:t> </a:t>
            </a:r>
            <a:r>
              <a:rPr lang="fr-FR" sz="3200" i="1" dirty="0">
                <a:solidFill>
                  <a:schemeClr val="tx1"/>
                </a:solidFill>
                <a:latin typeface="Times New Roman" panose="02020603050405020304" pitchFamily="18" charset="0"/>
                <a:ea typeface="Calibri" panose="020F0502020204030204" pitchFamily="34" charset="0"/>
              </a:rPr>
              <a:t>Il t'a fait connaître la pauvreté, il t'a fait sentir la faim, et il t'a donné à manger la manne - cette nourriture que ni toi ni tes pères n'aviez connue - pour te faire découvrir que l'homme ne vit pas seulement de pain, mais de tout ce qui vient de la bouche du Seigneur</a:t>
            </a:r>
            <a:r>
              <a:rPr lang="fr-FR" sz="2800" i="1" dirty="0">
                <a:solidFill>
                  <a:schemeClr val="tx1"/>
                </a:solidFill>
                <a:latin typeface="Times New Roman" panose="02020603050405020304" pitchFamily="18" charset="0"/>
                <a:ea typeface="Calibri" panose="020F0502020204030204" pitchFamily="34" charset="0"/>
              </a:rPr>
              <a:t>.</a:t>
            </a:r>
            <a:endParaRPr lang="fr-FR" sz="2800" dirty="0">
              <a:solidFill>
                <a:schemeClr val="tx1"/>
              </a:solidFill>
              <a:latin typeface="Calibri" panose="020F0502020204030204" pitchFamily="34" charset="0"/>
              <a:ea typeface="Calibri" panose="020F0502020204030204" pitchFamily="34" charset="0"/>
            </a:endParaRPr>
          </a:p>
        </p:txBody>
      </p:sp>
      <p:sp>
        <p:nvSpPr>
          <p:cNvPr id="2" name="Rectangle : coins arrondis 1">
            <a:extLst>
              <a:ext uri="{FF2B5EF4-FFF2-40B4-BE49-F238E27FC236}">
                <a16:creationId xmlns:a16="http://schemas.microsoft.com/office/drawing/2014/main" id="{903C80FD-53C1-F7CD-7F31-147E85A9CF96}"/>
              </a:ext>
            </a:extLst>
          </p:cNvPr>
          <p:cNvSpPr/>
          <p:nvPr/>
        </p:nvSpPr>
        <p:spPr>
          <a:xfrm>
            <a:off x="3382548" y="4073212"/>
            <a:ext cx="7971252" cy="1847860"/>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200" b="1" dirty="0">
                <a:solidFill>
                  <a:schemeClr val="tx1"/>
                </a:solidFill>
                <a:latin typeface="Times New Roman" panose="02020603050405020304" pitchFamily="18" charset="0"/>
                <a:ea typeface="Calibri" panose="020F0502020204030204" pitchFamily="34" charset="0"/>
              </a:rPr>
              <a:t>Luc 4, 4 </a:t>
            </a:r>
            <a:r>
              <a:rPr lang="fr-FR" sz="3200" i="1" dirty="0">
                <a:solidFill>
                  <a:schemeClr val="tx1"/>
                </a:solidFill>
                <a:latin typeface="Times New Roman" panose="02020603050405020304" pitchFamily="18" charset="0"/>
                <a:ea typeface="Calibri" panose="020F0502020204030204" pitchFamily="34" charset="0"/>
              </a:rPr>
              <a:t>Jésus répondit : Il est écrit : </a:t>
            </a:r>
            <a:br>
              <a:rPr lang="fr-FR" sz="3200" i="1" dirty="0">
                <a:solidFill>
                  <a:schemeClr val="tx1"/>
                </a:solidFill>
                <a:latin typeface="Times New Roman" panose="02020603050405020304" pitchFamily="18" charset="0"/>
                <a:ea typeface="Calibri" panose="020F0502020204030204" pitchFamily="34" charset="0"/>
              </a:rPr>
            </a:br>
            <a:r>
              <a:rPr lang="fr-FR" sz="3200" i="1" dirty="0">
                <a:solidFill>
                  <a:schemeClr val="tx1"/>
                </a:solidFill>
                <a:latin typeface="Times New Roman" panose="02020603050405020304" pitchFamily="18" charset="0"/>
                <a:ea typeface="Calibri" panose="020F0502020204030204" pitchFamily="34" charset="0"/>
              </a:rPr>
              <a:t>Ce n'est pas seulement de pain que l'homme doit vivre. </a:t>
            </a:r>
            <a:endPar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84487D1F-A37B-60E0-2D25-ADC4DBD9123D}"/>
              </a:ext>
            </a:extLst>
          </p:cNvPr>
          <p:cNvSpPr txBox="1"/>
          <p:nvPr/>
        </p:nvSpPr>
        <p:spPr>
          <a:xfrm>
            <a:off x="221476" y="73433"/>
            <a:ext cx="3036370"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dans le besoin</a:t>
            </a:r>
            <a:endParaRPr lang="fr-FR" dirty="0"/>
          </a:p>
        </p:txBody>
      </p:sp>
      <p:pic>
        <p:nvPicPr>
          <p:cNvPr id="6" name="Image 5" descr="Une image contenant dessin humoristique, clipart, illustration, Dessin animé&#10;&#10;Le contenu généré par l’IA peut être incorrect.">
            <a:extLst>
              <a:ext uri="{FF2B5EF4-FFF2-40B4-BE49-F238E27FC236}">
                <a16:creationId xmlns:a16="http://schemas.microsoft.com/office/drawing/2014/main" id="{A0805D01-1416-2190-3E96-1B95ED0DCEEC}"/>
              </a:ext>
            </a:extLst>
          </p:cNvPr>
          <p:cNvPicPr>
            <a:picLocks noChangeAspect="1"/>
          </p:cNvPicPr>
          <p:nvPr/>
        </p:nvPicPr>
        <p:blipFill>
          <a:blip r:embed="rId2" cstate="screen">
            <a:extLst>
              <a:ext uri="{28A0092B-C50C-407E-A947-70E740481C1C}">
                <a14:useLocalDpi xmlns:a14="http://schemas.microsoft.com/office/drawing/2010/main"/>
              </a:ext>
            </a:extLst>
          </a:blip>
          <a:srcRect l="9091" t="6021" r="5861" b="7314"/>
          <a:stretch/>
        </p:blipFill>
        <p:spPr>
          <a:xfrm>
            <a:off x="1517456" y="3849240"/>
            <a:ext cx="1501501" cy="2872235"/>
          </a:xfrm>
          <a:prstGeom prst="rect">
            <a:avLst/>
          </a:prstGeom>
          <a:effectLst>
            <a:softEdge rad="215900"/>
          </a:effectLst>
        </p:spPr>
      </p:pic>
    </p:spTree>
    <p:extLst>
      <p:ext uri="{BB962C8B-B14F-4D97-AF65-F5344CB8AC3E}">
        <p14:creationId xmlns:p14="http://schemas.microsoft.com/office/powerpoint/2010/main" val="189218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79AAB-5522-8422-4E39-8BE151A67510}"/>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27EF8BAA-7154-5AAB-93F5-08B4D6C5B46B}"/>
              </a:ext>
            </a:extLst>
          </p:cNvPr>
          <p:cNvSpPr/>
          <p:nvPr/>
        </p:nvSpPr>
        <p:spPr>
          <a:xfrm>
            <a:off x="681487" y="906083"/>
            <a:ext cx="10743875" cy="2320196"/>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rPr>
              <a:t>Le Seigneur fait découvrir une autre faim.  </a:t>
            </a:r>
            <a:br>
              <a:rPr lang="fr-FR" sz="3200" dirty="0">
                <a:solidFill>
                  <a:schemeClr val="tx1"/>
                </a:solidFill>
                <a:latin typeface="Times New Roman" panose="02020603050405020304" pitchFamily="18" charset="0"/>
                <a:ea typeface="Calibri" panose="020F0502020204030204" pitchFamily="34" charset="0"/>
              </a:rPr>
            </a:br>
            <a:r>
              <a:rPr lang="fr-FR" sz="3200" dirty="0">
                <a:solidFill>
                  <a:schemeClr val="tx1"/>
                </a:solidFill>
                <a:latin typeface="Times New Roman" panose="02020603050405020304" pitchFamily="18" charset="0"/>
                <a:ea typeface="Calibri" panose="020F0502020204030204" pitchFamily="34" charset="0"/>
              </a:rPr>
              <a:t>Au-delà de sa faim de pain, le jeune fils réalise son besoin de retrouver son père, son humanité juive, de retrouver Dieu.</a:t>
            </a:r>
          </a:p>
        </p:txBody>
      </p:sp>
      <p:sp>
        <p:nvSpPr>
          <p:cNvPr id="3" name="Espace réservé du numéro de diapositive 2">
            <a:extLst>
              <a:ext uri="{FF2B5EF4-FFF2-40B4-BE49-F238E27FC236}">
                <a16:creationId xmlns:a16="http://schemas.microsoft.com/office/drawing/2014/main" id="{F1545BC1-A222-2928-A134-68DC50B0C9EA}"/>
              </a:ext>
            </a:extLst>
          </p:cNvPr>
          <p:cNvSpPr>
            <a:spLocks noGrp="1"/>
          </p:cNvSpPr>
          <p:nvPr>
            <p:ph type="sldNum" sz="quarter" idx="12"/>
          </p:nvPr>
        </p:nvSpPr>
        <p:spPr/>
        <p:txBody>
          <a:bodyPr/>
          <a:lstStyle/>
          <a:p>
            <a:fld id="{9E268824-B363-4558-82B1-76DB5ADEB9CB}" type="slidenum">
              <a:rPr lang="fr-FR" smtClean="0"/>
              <a:pPr/>
              <a:t>33</a:t>
            </a:fld>
            <a:endParaRPr lang="fr-FR" dirty="0"/>
          </a:p>
        </p:txBody>
      </p:sp>
      <p:sp>
        <p:nvSpPr>
          <p:cNvPr id="4" name="Rectangle : coins arrondis 3">
            <a:extLst>
              <a:ext uri="{FF2B5EF4-FFF2-40B4-BE49-F238E27FC236}">
                <a16:creationId xmlns:a16="http://schemas.microsoft.com/office/drawing/2014/main" id="{46112E7F-EFEB-FCD7-623D-2B0129082DBB}"/>
              </a:ext>
            </a:extLst>
          </p:cNvPr>
          <p:cNvSpPr/>
          <p:nvPr/>
        </p:nvSpPr>
        <p:spPr>
          <a:xfrm>
            <a:off x="4238329" y="4328535"/>
            <a:ext cx="6042347" cy="1128280"/>
          </a:xfrm>
          <a:prstGeom prst="round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15000"/>
              </a:lnSpc>
              <a:spcAft>
                <a:spcPts val="600"/>
              </a:spcAft>
            </a:pPr>
            <a:r>
              <a:rPr lang="fr-FR" sz="3600" dirty="0">
                <a:solidFill>
                  <a:schemeClr val="tx1"/>
                </a:solidFill>
                <a:latin typeface="Times New Roman" panose="02020603050405020304" pitchFamily="18" charset="0"/>
                <a:ea typeface="Calibri" panose="020F0502020204030204" pitchFamily="34" charset="0"/>
              </a:rPr>
              <a:t>Avons-nous faim de Dieu ? </a:t>
            </a:r>
            <a:endParaRPr lang="fr-FR" sz="3600" dirty="0">
              <a:solidFill>
                <a:schemeClr val="tx1"/>
              </a:solidFill>
              <a:latin typeface="Calibri" panose="020F0502020204030204" pitchFamily="34" charset="0"/>
              <a:ea typeface="Calibri" panose="020F0502020204030204" pitchFamily="34" charset="0"/>
            </a:endParaRPr>
          </a:p>
        </p:txBody>
      </p:sp>
      <p:sp>
        <p:nvSpPr>
          <p:cNvPr id="2" name="ZoneTexte 1">
            <a:extLst>
              <a:ext uri="{FF2B5EF4-FFF2-40B4-BE49-F238E27FC236}">
                <a16:creationId xmlns:a16="http://schemas.microsoft.com/office/drawing/2014/main" id="{951A7EF4-41D3-369C-8EFB-DB2CCA9D7F7E}"/>
              </a:ext>
            </a:extLst>
          </p:cNvPr>
          <p:cNvSpPr txBox="1"/>
          <p:nvPr/>
        </p:nvSpPr>
        <p:spPr>
          <a:xfrm>
            <a:off x="256629" y="58052"/>
            <a:ext cx="3036370"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dans le besoin</a:t>
            </a:r>
            <a:endParaRPr lang="fr-FR" dirty="0"/>
          </a:p>
        </p:txBody>
      </p:sp>
      <p:pic>
        <p:nvPicPr>
          <p:cNvPr id="6" name="Image 5" descr="Une image contenant dessin humoristique, clipart, illustration, Dessin animé&#10;&#10;Le contenu généré par l’IA peut être incorrect.">
            <a:extLst>
              <a:ext uri="{FF2B5EF4-FFF2-40B4-BE49-F238E27FC236}">
                <a16:creationId xmlns:a16="http://schemas.microsoft.com/office/drawing/2014/main" id="{9FC705A7-40B6-BDBF-E4C8-FCC5A945FE77}"/>
              </a:ext>
            </a:extLst>
          </p:cNvPr>
          <p:cNvPicPr>
            <a:picLocks noChangeAspect="1"/>
          </p:cNvPicPr>
          <p:nvPr/>
        </p:nvPicPr>
        <p:blipFill>
          <a:blip r:embed="rId3" cstate="screen">
            <a:extLst>
              <a:ext uri="{28A0092B-C50C-407E-A947-70E740481C1C}">
                <a14:useLocalDpi xmlns:a14="http://schemas.microsoft.com/office/drawing/2010/main"/>
              </a:ext>
            </a:extLst>
          </a:blip>
          <a:srcRect l="9091" t="6021" r="5861" b="7314"/>
          <a:stretch/>
        </p:blipFill>
        <p:spPr>
          <a:xfrm>
            <a:off x="2347668" y="3241337"/>
            <a:ext cx="1890661" cy="3616663"/>
          </a:xfrm>
          <a:prstGeom prst="rect">
            <a:avLst/>
          </a:prstGeom>
          <a:effectLst>
            <a:softEdge rad="393700"/>
          </a:effectLst>
        </p:spPr>
      </p:pic>
    </p:spTree>
    <p:extLst>
      <p:ext uri="{BB962C8B-B14F-4D97-AF65-F5344CB8AC3E}">
        <p14:creationId xmlns:p14="http://schemas.microsoft.com/office/powerpoint/2010/main" val="23984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FFAF3-0F08-224D-5E6D-817AEC98C34E}"/>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459C438E-DD98-CE4F-5179-9316378433E8}"/>
              </a:ext>
            </a:extLst>
          </p:cNvPr>
          <p:cNvSpPr/>
          <p:nvPr/>
        </p:nvSpPr>
        <p:spPr>
          <a:xfrm>
            <a:off x="2989809" y="2519436"/>
            <a:ext cx="8200791" cy="2745900"/>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600" b="1" dirty="0">
                <a:solidFill>
                  <a:srgbClr val="FF0000"/>
                </a:solidFill>
                <a:effectLst/>
                <a:latin typeface="Times New Roman" panose="02020603050405020304" pitchFamily="18" charset="0"/>
                <a:ea typeface="Calibri" panose="020F0502020204030204" pitchFamily="34" charset="0"/>
              </a:rPr>
              <a:t>17</a:t>
            </a:r>
            <a:r>
              <a:rPr lang="fr-FR" sz="3600" dirty="0">
                <a:effectLst/>
                <a:latin typeface="Times New Roman" panose="02020603050405020304" pitchFamily="18" charset="0"/>
                <a:ea typeface="Calibri" panose="020F0502020204030204" pitchFamily="34" charset="0"/>
              </a:rPr>
              <a:t> </a:t>
            </a:r>
            <a:r>
              <a:rPr lang="fr-FR" sz="3600" dirty="0">
                <a:solidFill>
                  <a:schemeClr val="tx1"/>
                </a:solidFill>
                <a:effectLst/>
                <a:latin typeface="Times New Roman" panose="02020603050405020304" pitchFamily="18" charset="0"/>
                <a:ea typeface="Calibri" panose="020F0502020204030204" pitchFamily="34" charset="0"/>
              </a:rPr>
              <a:t>Alors</a:t>
            </a:r>
            <a:r>
              <a:rPr lang="fr-FR" sz="3600" dirty="0">
                <a:effectLst/>
                <a:latin typeface="Times New Roman" panose="02020603050405020304" pitchFamily="18" charset="0"/>
                <a:ea typeface="Calibri" panose="020F0502020204030204" pitchFamily="34" charset="0"/>
              </a:rPr>
              <a:t> </a:t>
            </a:r>
            <a:r>
              <a:rPr lang="fr-FR" sz="3600" b="1" dirty="0">
                <a:solidFill>
                  <a:srgbClr val="FF0000"/>
                </a:solidFill>
                <a:effectLst/>
                <a:latin typeface="Times New Roman" panose="02020603050405020304" pitchFamily="18" charset="0"/>
                <a:ea typeface="Calibri" panose="020F0502020204030204" pitchFamily="34" charset="0"/>
              </a:rPr>
              <a:t>il rentra en lui-même </a:t>
            </a:r>
            <a:r>
              <a:rPr lang="fr-FR" sz="3600" dirty="0">
                <a:solidFill>
                  <a:schemeClr val="tx1"/>
                </a:solidFill>
                <a:effectLst/>
                <a:latin typeface="Times New Roman" panose="02020603050405020304" pitchFamily="18" charset="0"/>
                <a:ea typeface="Calibri" panose="020F0502020204030204" pitchFamily="34" charset="0"/>
              </a:rPr>
              <a:t>et se dit : “Combien d’ouvriers de mon père ont du pain en abondance, et moi, ici, je meurs de faim !</a:t>
            </a:r>
            <a:endParaRPr lang="fr-FR" sz="3600" b="1"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4476EADB-6161-F038-B4CB-D51B71147BBC}"/>
              </a:ext>
            </a:extLst>
          </p:cNvPr>
          <p:cNvSpPr>
            <a:spLocks noGrp="1"/>
          </p:cNvSpPr>
          <p:nvPr>
            <p:ph type="sldNum" sz="quarter" idx="12"/>
          </p:nvPr>
        </p:nvSpPr>
        <p:spPr/>
        <p:txBody>
          <a:bodyPr/>
          <a:lstStyle/>
          <a:p>
            <a:fld id="{9E268824-B363-4558-82B1-76DB5ADEB9CB}" type="slidenum">
              <a:rPr lang="fr-FR" smtClean="0"/>
              <a:pPr/>
              <a:t>34</a:t>
            </a:fld>
            <a:endParaRPr lang="fr-FR"/>
          </a:p>
        </p:txBody>
      </p:sp>
      <p:pic>
        <p:nvPicPr>
          <p:cNvPr id="4" name="Image 3" descr="Une image contenant dessin humoristique, clipart, illustration, Dessin animé&#10;&#10;Le contenu généré par l’IA peut être incorrect.">
            <a:extLst>
              <a:ext uri="{FF2B5EF4-FFF2-40B4-BE49-F238E27FC236}">
                <a16:creationId xmlns:a16="http://schemas.microsoft.com/office/drawing/2014/main" id="{59B93BDC-DF93-A3DC-889A-4D42A3F7F45F}"/>
              </a:ext>
            </a:extLst>
          </p:cNvPr>
          <p:cNvPicPr>
            <a:picLocks noChangeAspect="1"/>
          </p:cNvPicPr>
          <p:nvPr/>
        </p:nvPicPr>
        <p:blipFill>
          <a:blip r:embed="rId2" cstate="screen">
            <a:extLst>
              <a:ext uri="{28A0092B-C50C-407E-A947-70E740481C1C}">
                <a14:useLocalDpi xmlns:a14="http://schemas.microsoft.com/office/drawing/2010/main"/>
              </a:ext>
            </a:extLst>
          </a:blip>
          <a:srcRect l="9091" t="6021" r="5861" b="7314"/>
          <a:stretch/>
        </p:blipFill>
        <p:spPr>
          <a:xfrm>
            <a:off x="773624" y="2151884"/>
            <a:ext cx="2323498" cy="4444641"/>
          </a:xfrm>
          <a:prstGeom prst="rect">
            <a:avLst/>
          </a:prstGeom>
          <a:effectLst>
            <a:softEdge rad="266700"/>
          </a:effectLst>
        </p:spPr>
      </p:pic>
      <p:sp>
        <p:nvSpPr>
          <p:cNvPr id="5" name="ZoneTexte 4">
            <a:extLst>
              <a:ext uri="{FF2B5EF4-FFF2-40B4-BE49-F238E27FC236}">
                <a16:creationId xmlns:a16="http://schemas.microsoft.com/office/drawing/2014/main" id="{0C72AA69-38C7-9186-F501-2F682D41A77C}"/>
              </a:ext>
            </a:extLst>
          </p:cNvPr>
          <p:cNvSpPr txBox="1"/>
          <p:nvPr/>
        </p:nvSpPr>
        <p:spPr>
          <a:xfrm>
            <a:off x="417188" y="261475"/>
            <a:ext cx="3036370"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il rentra en lui-même</a:t>
            </a:r>
            <a:endParaRPr lang="fr-FR" dirty="0"/>
          </a:p>
        </p:txBody>
      </p:sp>
    </p:spTree>
    <p:extLst>
      <p:ext uri="{BB962C8B-B14F-4D97-AF65-F5344CB8AC3E}">
        <p14:creationId xmlns:p14="http://schemas.microsoft.com/office/powerpoint/2010/main" val="757306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F9CE0-7C24-359D-78FB-8B1F3A36026A}"/>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42E4E8B7-A7A1-49BD-EA8B-B48B2C694BF5}"/>
              </a:ext>
            </a:extLst>
          </p:cNvPr>
          <p:cNvSpPr/>
          <p:nvPr/>
        </p:nvSpPr>
        <p:spPr>
          <a:xfrm>
            <a:off x="3261145" y="1131059"/>
            <a:ext cx="8574832" cy="2153197"/>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600" dirty="0">
                <a:solidFill>
                  <a:schemeClr val="tx1"/>
                </a:solidFill>
                <a:latin typeface="Times New Roman" panose="02020603050405020304" pitchFamily="18" charset="0"/>
                <a:ea typeface="Calibri" panose="020F0502020204030204" pitchFamily="34" charset="0"/>
              </a:rPr>
              <a:t>Littéralement : </a:t>
            </a:r>
            <a:r>
              <a:rPr lang="fr-FR" sz="3600" i="1" dirty="0">
                <a:solidFill>
                  <a:schemeClr val="tx1"/>
                </a:solidFill>
                <a:latin typeface="Times New Roman" panose="02020603050405020304" pitchFamily="18" charset="0"/>
                <a:ea typeface="Calibri" panose="020F0502020204030204" pitchFamily="34" charset="0"/>
              </a:rPr>
              <a:t>étant venu en lui-même </a:t>
            </a:r>
            <a:br>
              <a:rPr lang="fr-FR" sz="3600" i="1" dirty="0">
                <a:solidFill>
                  <a:schemeClr val="tx1"/>
                </a:solidFill>
                <a:latin typeface="Times New Roman" panose="02020603050405020304" pitchFamily="18" charset="0"/>
                <a:ea typeface="Calibri" panose="020F0502020204030204" pitchFamily="34" charset="0"/>
              </a:rPr>
            </a:br>
            <a:r>
              <a:rPr lang="fr-FR" sz="3600" i="1" dirty="0">
                <a:solidFill>
                  <a:schemeClr val="tx1"/>
                </a:solidFill>
                <a:latin typeface="Times New Roman" panose="02020603050405020304" pitchFamily="18" charset="0"/>
                <a:ea typeface="Calibri" panose="020F0502020204030204" pitchFamily="34" charset="0"/>
              </a:rPr>
              <a:t>- il revint à lui-même </a:t>
            </a:r>
            <a:br>
              <a:rPr lang="fr-FR" sz="3600" i="1" dirty="0">
                <a:solidFill>
                  <a:schemeClr val="tx1"/>
                </a:solidFill>
                <a:latin typeface="Times New Roman" panose="02020603050405020304" pitchFamily="18" charset="0"/>
                <a:ea typeface="Calibri" panose="020F0502020204030204" pitchFamily="34" charset="0"/>
              </a:rPr>
            </a:br>
            <a:r>
              <a:rPr lang="fr-FR" sz="3600" i="1" dirty="0">
                <a:solidFill>
                  <a:schemeClr val="tx1"/>
                </a:solidFill>
                <a:latin typeface="Times New Roman" panose="02020603050405020304" pitchFamily="18" charset="0"/>
                <a:ea typeface="Calibri" panose="020F0502020204030204" pitchFamily="34" charset="0"/>
              </a:rPr>
              <a:t>- lorsqu’il vint à son âme.</a:t>
            </a:r>
            <a:endParaRPr lang="fr-FR" sz="3600" dirty="0">
              <a:solidFill>
                <a:schemeClr val="tx1"/>
              </a:solidFill>
              <a:latin typeface="Calibri" panose="020F0502020204030204" pitchFamily="34" charset="0"/>
              <a:ea typeface="Calibri" panose="020F0502020204030204" pitchFamily="34" charset="0"/>
            </a:endParaRPr>
          </a:p>
        </p:txBody>
      </p:sp>
      <p:sp>
        <p:nvSpPr>
          <p:cNvPr id="20" name="ZoneTexte 19">
            <a:extLst>
              <a:ext uri="{FF2B5EF4-FFF2-40B4-BE49-F238E27FC236}">
                <a16:creationId xmlns:a16="http://schemas.microsoft.com/office/drawing/2014/main" id="{EABB1D17-837F-7190-3027-7188AD391673}"/>
              </a:ext>
            </a:extLst>
          </p:cNvPr>
          <p:cNvSpPr txBox="1"/>
          <p:nvPr/>
        </p:nvSpPr>
        <p:spPr>
          <a:xfrm>
            <a:off x="417188" y="261475"/>
            <a:ext cx="3036370"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il rentra en lui-même</a:t>
            </a:r>
            <a:endParaRPr lang="fr-FR" dirty="0"/>
          </a:p>
        </p:txBody>
      </p:sp>
      <p:sp>
        <p:nvSpPr>
          <p:cNvPr id="8" name="Espace réservé du numéro de diapositive 7">
            <a:extLst>
              <a:ext uri="{FF2B5EF4-FFF2-40B4-BE49-F238E27FC236}">
                <a16:creationId xmlns:a16="http://schemas.microsoft.com/office/drawing/2014/main" id="{B9D8D8C7-1910-9BD3-857F-1148CC534429}"/>
              </a:ext>
            </a:extLst>
          </p:cNvPr>
          <p:cNvSpPr>
            <a:spLocks noGrp="1"/>
          </p:cNvSpPr>
          <p:nvPr>
            <p:ph type="sldNum" sz="quarter" idx="12"/>
          </p:nvPr>
        </p:nvSpPr>
        <p:spPr/>
        <p:txBody>
          <a:bodyPr/>
          <a:lstStyle/>
          <a:p>
            <a:fld id="{9E268824-B363-4558-82B1-76DB5ADEB9CB}" type="slidenum">
              <a:rPr lang="fr-FR" smtClean="0"/>
              <a:pPr/>
              <a:t>35</a:t>
            </a:fld>
            <a:endParaRPr lang="fr-FR"/>
          </a:p>
        </p:txBody>
      </p:sp>
      <p:sp>
        <p:nvSpPr>
          <p:cNvPr id="6" name="Rectangle : coins arrondis 5">
            <a:extLst>
              <a:ext uri="{FF2B5EF4-FFF2-40B4-BE49-F238E27FC236}">
                <a16:creationId xmlns:a16="http://schemas.microsoft.com/office/drawing/2014/main" id="{07255A2C-66D2-916B-A35D-FA47F95CE454}"/>
              </a:ext>
            </a:extLst>
          </p:cNvPr>
          <p:cNvSpPr/>
          <p:nvPr/>
        </p:nvSpPr>
        <p:spPr>
          <a:xfrm>
            <a:off x="4028061" y="3981664"/>
            <a:ext cx="6816920" cy="1991749"/>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600" dirty="0">
                <a:solidFill>
                  <a:schemeClr val="tx1"/>
                </a:solidFill>
                <a:latin typeface="Times New Roman" panose="02020603050405020304" pitchFamily="18" charset="0"/>
                <a:ea typeface="Calibri" panose="020F0502020204030204" pitchFamily="34" charset="0"/>
              </a:rPr>
              <a:t>Quel est le sens de cette </a:t>
            </a:r>
            <a:br>
              <a:rPr lang="fr-FR" sz="3600" dirty="0">
                <a:solidFill>
                  <a:schemeClr val="tx1"/>
                </a:solidFill>
                <a:latin typeface="Times New Roman" panose="02020603050405020304" pitchFamily="18" charset="0"/>
                <a:ea typeface="Calibri" panose="020F0502020204030204" pitchFamily="34" charset="0"/>
              </a:rPr>
            </a:br>
            <a:r>
              <a:rPr lang="fr-FR" sz="3600" dirty="0">
                <a:solidFill>
                  <a:schemeClr val="tx1"/>
                </a:solidFill>
                <a:latin typeface="Times New Roman" panose="02020603050405020304" pitchFamily="18" charset="0"/>
                <a:ea typeface="Calibri" panose="020F0502020204030204" pitchFamily="34" charset="0"/>
              </a:rPr>
              <a:t>« rentrée en lui-même » </a:t>
            </a:r>
            <a:r>
              <a:rPr lang="fr-FR" sz="2800" dirty="0">
                <a:solidFill>
                  <a:schemeClr val="tx1"/>
                </a:solidFill>
                <a:latin typeface="Times New Roman" panose="02020603050405020304" pitchFamily="18" charset="0"/>
                <a:ea typeface="Calibri" panose="020F0502020204030204" pitchFamily="34" charset="0"/>
              </a:rPr>
              <a:t>?</a:t>
            </a:r>
            <a:endParaRPr lang="fr-FR" sz="2800" dirty="0">
              <a:solidFill>
                <a:schemeClr val="tx1"/>
              </a:solidFill>
              <a:latin typeface="Calibri" panose="020F0502020204030204" pitchFamily="34" charset="0"/>
              <a:ea typeface="Calibri" panose="020F0502020204030204" pitchFamily="34" charset="0"/>
            </a:endParaRPr>
          </a:p>
        </p:txBody>
      </p:sp>
      <p:pic>
        <p:nvPicPr>
          <p:cNvPr id="3" name="Image 2" descr="Une image contenant dessin humoristique, clipart, illustration, Dessin animé&#10;&#10;Le contenu généré par l’IA peut être incorrect.">
            <a:extLst>
              <a:ext uri="{FF2B5EF4-FFF2-40B4-BE49-F238E27FC236}">
                <a16:creationId xmlns:a16="http://schemas.microsoft.com/office/drawing/2014/main" id="{FBC67CD4-9493-6726-B552-C72C9CBA1E35}"/>
              </a:ext>
            </a:extLst>
          </p:cNvPr>
          <p:cNvPicPr>
            <a:picLocks noChangeAspect="1"/>
          </p:cNvPicPr>
          <p:nvPr/>
        </p:nvPicPr>
        <p:blipFill>
          <a:blip r:embed="rId2" cstate="screen">
            <a:extLst>
              <a:ext uri="{28A0092B-C50C-407E-A947-70E740481C1C}">
                <a14:useLocalDpi xmlns:a14="http://schemas.microsoft.com/office/drawing/2010/main"/>
              </a:ext>
            </a:extLst>
          </a:blip>
          <a:srcRect l="9091" t="6021" r="5861" b="7314"/>
          <a:stretch/>
        </p:blipFill>
        <p:spPr>
          <a:xfrm>
            <a:off x="730045" y="1362846"/>
            <a:ext cx="2651544" cy="5072162"/>
          </a:xfrm>
          <a:prstGeom prst="rect">
            <a:avLst/>
          </a:prstGeom>
          <a:effectLst>
            <a:softEdge rad="355600"/>
          </a:effectLst>
        </p:spPr>
      </p:pic>
    </p:spTree>
    <p:extLst>
      <p:ext uri="{BB962C8B-B14F-4D97-AF65-F5344CB8AC3E}">
        <p14:creationId xmlns:p14="http://schemas.microsoft.com/office/powerpoint/2010/main" val="355795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D35C3-CCEE-307E-527A-2E92EF06524A}"/>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9F717DC-06BA-3F06-2CE2-E32FE0FB2AAA}"/>
              </a:ext>
            </a:extLst>
          </p:cNvPr>
          <p:cNvSpPr>
            <a:spLocks noGrp="1"/>
          </p:cNvSpPr>
          <p:nvPr>
            <p:ph type="sldNum" sz="quarter" idx="12"/>
          </p:nvPr>
        </p:nvSpPr>
        <p:spPr/>
        <p:txBody>
          <a:bodyPr/>
          <a:lstStyle/>
          <a:p>
            <a:fld id="{9E268824-B363-4558-82B1-76DB5ADEB9CB}" type="slidenum">
              <a:rPr lang="fr-FR" smtClean="0"/>
              <a:pPr/>
              <a:t>36</a:t>
            </a:fld>
            <a:endParaRPr lang="fr-FR"/>
          </a:p>
        </p:txBody>
      </p:sp>
      <p:sp>
        <p:nvSpPr>
          <p:cNvPr id="4" name="Rectangle : coins arrondis 3">
            <a:extLst>
              <a:ext uri="{FF2B5EF4-FFF2-40B4-BE49-F238E27FC236}">
                <a16:creationId xmlns:a16="http://schemas.microsoft.com/office/drawing/2014/main" id="{D997DF7E-38D5-209C-F0D8-0A6FF70ECF33}"/>
              </a:ext>
            </a:extLst>
          </p:cNvPr>
          <p:cNvSpPr/>
          <p:nvPr/>
        </p:nvSpPr>
        <p:spPr>
          <a:xfrm>
            <a:off x="2279374" y="816076"/>
            <a:ext cx="9499471" cy="2733367"/>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200" b="1" dirty="0">
                <a:solidFill>
                  <a:srgbClr val="000000"/>
                </a:solidFill>
                <a:latin typeface="Times New Roman" panose="02020603050405020304" pitchFamily="18" charset="0"/>
                <a:ea typeface="Calibri" panose="020F0502020204030204" pitchFamily="34" charset="0"/>
              </a:rPr>
              <a:t>Jonas 2, 2-3</a:t>
            </a:r>
            <a:r>
              <a:rPr lang="fr-FR" sz="3200" dirty="0">
                <a:solidFill>
                  <a:srgbClr val="000000"/>
                </a:solidFill>
                <a:latin typeface="Times New Roman" panose="02020603050405020304" pitchFamily="18" charset="0"/>
                <a:ea typeface="Calibri" panose="020F0502020204030204" pitchFamily="34" charset="0"/>
              </a:rPr>
              <a:t> </a:t>
            </a:r>
            <a:r>
              <a:rPr lang="fr-FR" sz="3200" i="1" dirty="0">
                <a:solidFill>
                  <a:srgbClr val="000000"/>
                </a:solidFill>
                <a:latin typeface="Times New Roman" panose="02020603050405020304" pitchFamily="18" charset="0"/>
                <a:ea typeface="Calibri" panose="020F0502020204030204" pitchFamily="34" charset="0"/>
              </a:rPr>
              <a:t>Depuis les entrailles du poisson, il pria le Seigneur son Dieu. Il disait : Dans ma détresse, je crie vers le Seigneur, et lui me répond ; du ventre des enfers j’appelle : tu écoutes ma voix.</a:t>
            </a:r>
            <a:endParaRPr lang="fr-FR" sz="3200" dirty="0">
              <a:solidFill>
                <a:schemeClr val="tx1"/>
              </a:solidFill>
              <a:latin typeface="Calibri" panose="020F0502020204030204" pitchFamily="34" charset="0"/>
              <a:ea typeface="Calibri" panose="020F0502020204030204" pitchFamily="34" charset="0"/>
            </a:endParaRPr>
          </a:p>
        </p:txBody>
      </p:sp>
      <p:sp>
        <p:nvSpPr>
          <p:cNvPr id="5" name="ZoneTexte 4">
            <a:extLst>
              <a:ext uri="{FF2B5EF4-FFF2-40B4-BE49-F238E27FC236}">
                <a16:creationId xmlns:a16="http://schemas.microsoft.com/office/drawing/2014/main" id="{DB8F08BF-5647-F077-BE8C-375FDC9EE7F8}"/>
              </a:ext>
            </a:extLst>
          </p:cNvPr>
          <p:cNvSpPr txBox="1"/>
          <p:nvPr/>
        </p:nvSpPr>
        <p:spPr>
          <a:xfrm>
            <a:off x="122092" y="39985"/>
            <a:ext cx="3036370"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il rentra en lui-même</a:t>
            </a:r>
            <a:endParaRPr lang="fr-FR" dirty="0"/>
          </a:p>
        </p:txBody>
      </p:sp>
      <p:sp>
        <p:nvSpPr>
          <p:cNvPr id="7" name="Rectangle : coins arrondis 6">
            <a:extLst>
              <a:ext uri="{FF2B5EF4-FFF2-40B4-BE49-F238E27FC236}">
                <a16:creationId xmlns:a16="http://schemas.microsoft.com/office/drawing/2014/main" id="{38A5E777-AB44-1390-5D38-A750462C6B58}"/>
              </a:ext>
            </a:extLst>
          </p:cNvPr>
          <p:cNvSpPr/>
          <p:nvPr/>
        </p:nvSpPr>
        <p:spPr>
          <a:xfrm>
            <a:off x="2883310" y="4376444"/>
            <a:ext cx="8059993" cy="1300389"/>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200" b="1" dirty="0">
                <a:solidFill>
                  <a:srgbClr val="000000"/>
                </a:solidFill>
                <a:latin typeface="Times New Roman" panose="02020603050405020304" pitchFamily="18" charset="0"/>
                <a:ea typeface="Calibri" panose="020F0502020204030204" pitchFamily="34" charset="0"/>
              </a:rPr>
              <a:t>Luc 2, 19</a:t>
            </a:r>
            <a:r>
              <a:rPr lang="fr-FR" sz="3200" dirty="0">
                <a:solidFill>
                  <a:srgbClr val="000000"/>
                </a:solidFill>
                <a:latin typeface="Times New Roman" panose="02020603050405020304" pitchFamily="18" charset="0"/>
                <a:ea typeface="Calibri" panose="020F0502020204030204" pitchFamily="34" charset="0"/>
              </a:rPr>
              <a:t> </a:t>
            </a:r>
            <a:r>
              <a:rPr lang="fr-FR" sz="3200" i="1" dirty="0">
                <a:solidFill>
                  <a:srgbClr val="000000"/>
                </a:solidFill>
                <a:latin typeface="Times New Roman" panose="02020603050405020304" pitchFamily="18" charset="0"/>
                <a:ea typeface="Calibri" panose="020F0502020204030204" pitchFamily="34" charset="0"/>
              </a:rPr>
              <a:t>Marie, cependant, retenait tous ces événements et les méditait dans son cœur.</a:t>
            </a:r>
            <a:endParaRPr lang="fr-FR" sz="3200" dirty="0">
              <a:solidFill>
                <a:schemeClr val="tx1"/>
              </a:solidFill>
              <a:latin typeface="Calibri" panose="020F0502020204030204" pitchFamily="34" charset="0"/>
              <a:ea typeface="Calibri" panose="020F0502020204030204" pitchFamily="34" charset="0"/>
            </a:endParaRPr>
          </a:p>
        </p:txBody>
      </p:sp>
      <p:pic>
        <p:nvPicPr>
          <p:cNvPr id="2" name="Image 1" descr="Une image contenant dessin humoristique, clipart, illustration, Dessin animé&#10;&#10;Le contenu généré par l’IA peut être incorrect.">
            <a:extLst>
              <a:ext uri="{FF2B5EF4-FFF2-40B4-BE49-F238E27FC236}">
                <a16:creationId xmlns:a16="http://schemas.microsoft.com/office/drawing/2014/main" id="{88D4895E-7D81-601A-96BD-A24FC17DC2C0}"/>
              </a:ext>
            </a:extLst>
          </p:cNvPr>
          <p:cNvPicPr>
            <a:picLocks noChangeAspect="1"/>
          </p:cNvPicPr>
          <p:nvPr/>
        </p:nvPicPr>
        <p:blipFill>
          <a:blip r:embed="rId2" cstate="screen">
            <a:extLst>
              <a:ext uri="{28A0092B-C50C-407E-A947-70E740481C1C}">
                <a14:useLocalDpi xmlns:a14="http://schemas.microsoft.com/office/drawing/2010/main"/>
              </a:ext>
            </a:extLst>
          </a:blip>
          <a:srcRect l="9091" t="6021" r="5861" b="7314"/>
          <a:stretch/>
        </p:blipFill>
        <p:spPr>
          <a:xfrm>
            <a:off x="216310" y="1727109"/>
            <a:ext cx="2064773" cy="3949724"/>
          </a:xfrm>
          <a:prstGeom prst="rect">
            <a:avLst/>
          </a:prstGeom>
          <a:effectLst>
            <a:softEdge rad="342900"/>
          </a:effectLst>
        </p:spPr>
      </p:pic>
    </p:spTree>
    <p:extLst>
      <p:ext uri="{BB962C8B-B14F-4D97-AF65-F5344CB8AC3E}">
        <p14:creationId xmlns:p14="http://schemas.microsoft.com/office/powerpoint/2010/main" val="393350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CF649-B5E4-AAF0-3ECD-6629CD5F47AB}"/>
            </a:ext>
          </a:extLst>
        </p:cNvPr>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7CDE9F3F-FA67-B525-9063-1A63FA72D176}"/>
              </a:ext>
            </a:extLst>
          </p:cNvPr>
          <p:cNvSpPr/>
          <p:nvPr/>
        </p:nvSpPr>
        <p:spPr>
          <a:xfrm>
            <a:off x="1221434" y="3429000"/>
            <a:ext cx="10832842" cy="2771850"/>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Rentrer en soi-même, réfléchir au fond de soi</a:t>
            </a:r>
          </a:p>
          <a:p>
            <a:pPr algn="ct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c’est le début d’une conversion, d’une relation avec Dieu.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L’homme doit pouvoir reconnaître son péché, ce qui le coupe des autres, de lui-même, ce qui le détourne de sa vraie Vie d’homme, ce qui le détourne de Dieu.</a:t>
            </a:r>
          </a:p>
        </p:txBody>
      </p:sp>
      <p:sp>
        <p:nvSpPr>
          <p:cNvPr id="3" name="Espace réservé du numéro de diapositive 2">
            <a:extLst>
              <a:ext uri="{FF2B5EF4-FFF2-40B4-BE49-F238E27FC236}">
                <a16:creationId xmlns:a16="http://schemas.microsoft.com/office/drawing/2014/main" id="{0014833F-7533-35D4-7117-48431BD334D2}"/>
              </a:ext>
            </a:extLst>
          </p:cNvPr>
          <p:cNvSpPr>
            <a:spLocks noGrp="1"/>
          </p:cNvSpPr>
          <p:nvPr>
            <p:ph type="sldNum" sz="quarter" idx="12"/>
          </p:nvPr>
        </p:nvSpPr>
        <p:spPr/>
        <p:txBody>
          <a:bodyPr/>
          <a:lstStyle/>
          <a:p>
            <a:fld id="{9E268824-B363-4558-82B1-76DB5ADEB9CB}" type="slidenum">
              <a:rPr lang="fr-FR" smtClean="0"/>
              <a:pPr/>
              <a:t>37</a:t>
            </a:fld>
            <a:endParaRPr lang="fr-FR" dirty="0"/>
          </a:p>
        </p:txBody>
      </p:sp>
      <p:sp>
        <p:nvSpPr>
          <p:cNvPr id="4" name="ZoneTexte 3">
            <a:extLst>
              <a:ext uri="{FF2B5EF4-FFF2-40B4-BE49-F238E27FC236}">
                <a16:creationId xmlns:a16="http://schemas.microsoft.com/office/drawing/2014/main" id="{87C6DC2E-A847-7302-34C9-E9D255D171B8}"/>
              </a:ext>
            </a:extLst>
          </p:cNvPr>
          <p:cNvSpPr txBox="1"/>
          <p:nvPr/>
        </p:nvSpPr>
        <p:spPr>
          <a:xfrm>
            <a:off x="137724" y="39985"/>
            <a:ext cx="3036370"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il rentra en lui-même</a:t>
            </a:r>
            <a:endParaRPr lang="fr-FR" dirty="0"/>
          </a:p>
        </p:txBody>
      </p:sp>
      <p:sp>
        <p:nvSpPr>
          <p:cNvPr id="5" name="Rectangle : coins arrondis 4">
            <a:extLst>
              <a:ext uri="{FF2B5EF4-FFF2-40B4-BE49-F238E27FC236}">
                <a16:creationId xmlns:a16="http://schemas.microsoft.com/office/drawing/2014/main" id="{6389DD1C-84E0-821B-FA19-7742A05FA458}"/>
              </a:ext>
            </a:extLst>
          </p:cNvPr>
          <p:cNvSpPr/>
          <p:nvPr/>
        </p:nvSpPr>
        <p:spPr>
          <a:xfrm>
            <a:off x="374778" y="657150"/>
            <a:ext cx="11679498" cy="2355980"/>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Dans la bible, la rentrée en soi-même permet de s’éloigner des idoles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pour découvrir le Dieu unique.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Marie retient tous les événements qui lui permettent de comprendre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que son fils est Fils de Dieu. </a:t>
            </a:r>
          </a:p>
        </p:txBody>
      </p:sp>
      <p:pic>
        <p:nvPicPr>
          <p:cNvPr id="2" name="Image 1" descr="Une image contenant dessin humoristique, clipart, illustration, Dessin animé&#10;&#10;Le contenu généré par l’IA peut être incorrect.">
            <a:extLst>
              <a:ext uri="{FF2B5EF4-FFF2-40B4-BE49-F238E27FC236}">
                <a16:creationId xmlns:a16="http://schemas.microsoft.com/office/drawing/2014/main" id="{EC8B2523-FD2E-6506-9B1B-76CF37091BF0}"/>
              </a:ext>
            </a:extLst>
          </p:cNvPr>
          <p:cNvPicPr>
            <a:picLocks noChangeAspect="1"/>
          </p:cNvPicPr>
          <p:nvPr/>
        </p:nvPicPr>
        <p:blipFill>
          <a:blip r:embed="rId3" cstate="screen">
            <a:alphaModFix/>
            <a:extLst>
              <a:ext uri="{28A0092B-C50C-407E-A947-70E740481C1C}">
                <a14:useLocalDpi xmlns:a14="http://schemas.microsoft.com/office/drawing/2010/main"/>
              </a:ext>
            </a:extLst>
          </a:blip>
          <a:srcRect l="9091" t="6021" r="5861" b="7314"/>
          <a:stretch/>
        </p:blipFill>
        <p:spPr>
          <a:xfrm>
            <a:off x="47821" y="3298815"/>
            <a:ext cx="1517080" cy="2902035"/>
          </a:xfrm>
          <a:prstGeom prst="rect">
            <a:avLst/>
          </a:prstGeom>
          <a:effectLst>
            <a:softEdge rad="190500"/>
          </a:effectLst>
        </p:spPr>
      </p:pic>
    </p:spTree>
    <p:extLst>
      <p:ext uri="{BB962C8B-B14F-4D97-AF65-F5344CB8AC3E}">
        <p14:creationId xmlns:p14="http://schemas.microsoft.com/office/powerpoint/2010/main" val="38543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6740A-1776-BE61-975B-EC7828A1E7E4}"/>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16597EF0-F191-2004-5A33-700DC47809DA}"/>
              </a:ext>
            </a:extLst>
          </p:cNvPr>
          <p:cNvSpPr/>
          <p:nvPr/>
        </p:nvSpPr>
        <p:spPr>
          <a:xfrm>
            <a:off x="2685761" y="2080037"/>
            <a:ext cx="8926136" cy="2855757"/>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600" b="1" dirty="0">
                <a:solidFill>
                  <a:srgbClr val="FF0000"/>
                </a:solidFill>
                <a:effectLst/>
                <a:latin typeface="Times New Roman" panose="02020603050405020304" pitchFamily="18" charset="0"/>
                <a:ea typeface="Calibri" panose="020F0502020204030204" pitchFamily="34" charset="0"/>
              </a:rPr>
              <a:t>17</a:t>
            </a:r>
            <a:r>
              <a:rPr lang="fr-FR" sz="3600" dirty="0">
                <a:effectLst/>
                <a:latin typeface="Times New Roman" panose="02020603050405020304" pitchFamily="18" charset="0"/>
                <a:ea typeface="Calibri" panose="020F0502020204030204" pitchFamily="34" charset="0"/>
              </a:rPr>
              <a:t> </a:t>
            </a:r>
            <a:r>
              <a:rPr lang="fr-FR" sz="3600" dirty="0">
                <a:solidFill>
                  <a:schemeClr val="tx1"/>
                </a:solidFill>
                <a:effectLst/>
                <a:latin typeface="Times New Roman" panose="02020603050405020304" pitchFamily="18" charset="0"/>
                <a:ea typeface="Calibri" panose="020F0502020204030204" pitchFamily="34" charset="0"/>
              </a:rPr>
              <a:t>Alors</a:t>
            </a:r>
            <a:r>
              <a:rPr lang="fr-FR" sz="3600" dirty="0">
                <a:effectLst/>
                <a:latin typeface="Times New Roman" panose="02020603050405020304" pitchFamily="18" charset="0"/>
                <a:ea typeface="Calibri" panose="020F0502020204030204" pitchFamily="34" charset="0"/>
              </a:rPr>
              <a:t> </a:t>
            </a:r>
            <a:r>
              <a:rPr lang="fr-FR" sz="3600" dirty="0">
                <a:solidFill>
                  <a:schemeClr val="tx1"/>
                </a:solidFill>
                <a:effectLst/>
                <a:latin typeface="Times New Roman" panose="02020603050405020304" pitchFamily="18" charset="0"/>
                <a:ea typeface="Calibri" panose="020F0502020204030204" pitchFamily="34" charset="0"/>
              </a:rPr>
              <a:t>il rentra en lui-même et se dit : “Combien d’ouvriers de mon père ont du pain en abondance, et moi, ici, </a:t>
            </a:r>
            <a:r>
              <a:rPr lang="fr-FR" sz="3600" b="1" dirty="0">
                <a:solidFill>
                  <a:srgbClr val="FF0000"/>
                </a:solidFill>
                <a:effectLst/>
                <a:latin typeface="Times New Roman" panose="02020603050405020304" pitchFamily="18" charset="0"/>
                <a:ea typeface="Calibri" panose="020F0502020204030204" pitchFamily="34" charset="0"/>
              </a:rPr>
              <a:t>je meurs de faim </a:t>
            </a:r>
            <a:r>
              <a:rPr lang="fr-FR" sz="3600" dirty="0">
                <a:solidFill>
                  <a:schemeClr val="tx1"/>
                </a:solidFill>
                <a:effectLst/>
                <a:latin typeface="Times New Roman" panose="02020603050405020304" pitchFamily="18" charset="0"/>
                <a:ea typeface="Calibri" panose="020F0502020204030204" pitchFamily="34" charset="0"/>
              </a:rPr>
              <a:t>!</a:t>
            </a:r>
            <a:endParaRPr lang="fr-FR" sz="3600" b="1"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3521C3DA-0513-AC58-3579-AD5359B89622}"/>
              </a:ext>
            </a:extLst>
          </p:cNvPr>
          <p:cNvSpPr>
            <a:spLocks noGrp="1"/>
          </p:cNvSpPr>
          <p:nvPr>
            <p:ph type="sldNum" sz="quarter" idx="12"/>
          </p:nvPr>
        </p:nvSpPr>
        <p:spPr/>
        <p:txBody>
          <a:bodyPr/>
          <a:lstStyle/>
          <a:p>
            <a:fld id="{9E268824-B363-4558-82B1-76DB5ADEB9CB}" type="slidenum">
              <a:rPr lang="fr-FR" smtClean="0"/>
              <a:pPr/>
              <a:t>38</a:t>
            </a:fld>
            <a:endParaRPr lang="fr-FR"/>
          </a:p>
        </p:txBody>
      </p:sp>
      <p:sp>
        <p:nvSpPr>
          <p:cNvPr id="5" name="ZoneTexte 4">
            <a:extLst>
              <a:ext uri="{FF2B5EF4-FFF2-40B4-BE49-F238E27FC236}">
                <a16:creationId xmlns:a16="http://schemas.microsoft.com/office/drawing/2014/main" id="{83EC379F-C5EE-E036-20DF-F0520024A395}"/>
              </a:ext>
            </a:extLst>
          </p:cNvPr>
          <p:cNvSpPr txBox="1"/>
          <p:nvPr/>
        </p:nvSpPr>
        <p:spPr>
          <a:xfrm>
            <a:off x="317434" y="148833"/>
            <a:ext cx="3036370" cy="461665"/>
          </a:xfrm>
          <a:prstGeom prst="rect">
            <a:avLst/>
          </a:prstGeom>
          <a:noFill/>
        </p:spPr>
        <p:txBody>
          <a:bodyPr wrap="square">
            <a:spAutoFit/>
          </a:bodyPr>
          <a:lstStyle/>
          <a:p>
            <a:r>
              <a:rPr kumimoji="0" lang="fr-FR" sz="240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je meurs de faim </a:t>
            </a:r>
            <a:endParaRPr lang="fr-FR" dirty="0"/>
          </a:p>
        </p:txBody>
      </p:sp>
      <p:pic>
        <p:nvPicPr>
          <p:cNvPr id="4" name="Image 3" descr="Une image contenant dessin humoristique, clipart, illustration, Dessin animé&#10;&#10;Le contenu généré par l’IA peut être incorrect.">
            <a:extLst>
              <a:ext uri="{FF2B5EF4-FFF2-40B4-BE49-F238E27FC236}">
                <a16:creationId xmlns:a16="http://schemas.microsoft.com/office/drawing/2014/main" id="{47A586EC-4D6D-33DE-CA9B-272803399C78}"/>
              </a:ext>
            </a:extLst>
          </p:cNvPr>
          <p:cNvPicPr>
            <a:picLocks noChangeAspect="1"/>
          </p:cNvPicPr>
          <p:nvPr/>
        </p:nvPicPr>
        <p:blipFill>
          <a:blip r:embed="rId2" cstate="screen">
            <a:extLst>
              <a:ext uri="{28A0092B-C50C-407E-A947-70E740481C1C}">
                <a14:useLocalDpi xmlns:a14="http://schemas.microsoft.com/office/drawing/2010/main"/>
              </a:ext>
            </a:extLst>
          </a:blip>
          <a:srcRect l="9091" t="6021" r="5861" b="7314"/>
          <a:stretch/>
        </p:blipFill>
        <p:spPr>
          <a:xfrm>
            <a:off x="882578" y="2080037"/>
            <a:ext cx="1906081" cy="3646160"/>
          </a:xfrm>
          <a:prstGeom prst="rect">
            <a:avLst/>
          </a:prstGeom>
          <a:effectLst>
            <a:softEdge rad="165100"/>
          </a:effectLst>
        </p:spPr>
      </p:pic>
    </p:spTree>
    <p:extLst>
      <p:ext uri="{BB962C8B-B14F-4D97-AF65-F5344CB8AC3E}">
        <p14:creationId xmlns:p14="http://schemas.microsoft.com/office/powerpoint/2010/main" val="16947456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DF7EF-203B-6F9F-89A8-01C7C217888E}"/>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02F2ABA1-406E-94E6-B889-B5014A5BF1A8}"/>
              </a:ext>
            </a:extLst>
          </p:cNvPr>
          <p:cNvSpPr/>
          <p:nvPr/>
        </p:nvSpPr>
        <p:spPr>
          <a:xfrm>
            <a:off x="2729668" y="2110775"/>
            <a:ext cx="9289402" cy="1615649"/>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600" dirty="0">
                <a:solidFill>
                  <a:schemeClr val="tx1"/>
                </a:solidFill>
                <a:latin typeface="Times New Roman" panose="02020603050405020304" pitchFamily="18" charset="0"/>
                <a:ea typeface="Calibri" panose="020F0502020204030204" pitchFamily="34" charset="0"/>
              </a:rPr>
              <a:t>Littéralement : </a:t>
            </a:r>
            <a:br>
              <a:rPr lang="fr-FR" sz="3600" dirty="0">
                <a:solidFill>
                  <a:schemeClr val="tx1"/>
                </a:solidFill>
                <a:latin typeface="Times New Roman" panose="02020603050405020304" pitchFamily="18" charset="0"/>
                <a:ea typeface="Calibri" panose="020F0502020204030204" pitchFamily="34" charset="0"/>
              </a:rPr>
            </a:br>
            <a:r>
              <a:rPr lang="fr-FR" sz="3600" i="1" dirty="0">
                <a:solidFill>
                  <a:schemeClr val="tx1"/>
                </a:solidFill>
                <a:latin typeface="Times New Roman" panose="02020603050405020304" pitchFamily="18" charset="0"/>
                <a:ea typeface="Calibri" panose="020F0502020204030204" pitchFamily="34" charset="0"/>
              </a:rPr>
              <a:t>je péris - je me perds de famine - je suis perdu</a:t>
            </a:r>
            <a:endParaRPr lang="fr-FR" sz="3600" dirty="0">
              <a:solidFill>
                <a:schemeClr val="tx1"/>
              </a:solidFill>
              <a:latin typeface="Calibri" panose="020F0502020204030204" pitchFamily="34" charset="0"/>
              <a:ea typeface="Calibri" panose="020F0502020204030204" pitchFamily="34" charset="0"/>
            </a:endParaRPr>
          </a:p>
        </p:txBody>
      </p:sp>
      <p:sp>
        <p:nvSpPr>
          <p:cNvPr id="20" name="ZoneTexte 19">
            <a:extLst>
              <a:ext uri="{FF2B5EF4-FFF2-40B4-BE49-F238E27FC236}">
                <a16:creationId xmlns:a16="http://schemas.microsoft.com/office/drawing/2014/main" id="{F47A0E78-0C26-8670-7D96-C7E84D5BAAC7}"/>
              </a:ext>
            </a:extLst>
          </p:cNvPr>
          <p:cNvSpPr txBox="1"/>
          <p:nvPr/>
        </p:nvSpPr>
        <p:spPr>
          <a:xfrm>
            <a:off x="317434" y="148833"/>
            <a:ext cx="3036370" cy="461665"/>
          </a:xfrm>
          <a:prstGeom prst="rect">
            <a:avLst/>
          </a:prstGeom>
          <a:noFill/>
        </p:spPr>
        <p:txBody>
          <a:bodyPr wrap="square">
            <a:spAutoFit/>
          </a:bodyPr>
          <a:lstStyle/>
          <a:p>
            <a:r>
              <a:rPr kumimoji="0" lang="fr-FR" sz="240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je meurs de faim </a:t>
            </a:r>
            <a:endParaRPr lang="fr-FR" dirty="0"/>
          </a:p>
        </p:txBody>
      </p:sp>
      <p:sp>
        <p:nvSpPr>
          <p:cNvPr id="8" name="Espace réservé du numéro de diapositive 7">
            <a:extLst>
              <a:ext uri="{FF2B5EF4-FFF2-40B4-BE49-F238E27FC236}">
                <a16:creationId xmlns:a16="http://schemas.microsoft.com/office/drawing/2014/main" id="{6C196152-07BD-26E3-B389-C629342DF42B}"/>
              </a:ext>
            </a:extLst>
          </p:cNvPr>
          <p:cNvSpPr>
            <a:spLocks noGrp="1"/>
          </p:cNvSpPr>
          <p:nvPr>
            <p:ph type="sldNum" sz="quarter" idx="12"/>
          </p:nvPr>
        </p:nvSpPr>
        <p:spPr/>
        <p:txBody>
          <a:bodyPr/>
          <a:lstStyle/>
          <a:p>
            <a:fld id="{9E268824-B363-4558-82B1-76DB5ADEB9CB}" type="slidenum">
              <a:rPr lang="fr-FR" smtClean="0"/>
              <a:pPr/>
              <a:t>39</a:t>
            </a:fld>
            <a:endParaRPr lang="fr-FR"/>
          </a:p>
        </p:txBody>
      </p:sp>
      <p:pic>
        <p:nvPicPr>
          <p:cNvPr id="3" name="Image 2" descr="Une image contenant dessin humoristique, clipart, illustration, Dessin animé&#10;&#10;Le contenu généré par l’IA peut être incorrect.">
            <a:extLst>
              <a:ext uri="{FF2B5EF4-FFF2-40B4-BE49-F238E27FC236}">
                <a16:creationId xmlns:a16="http://schemas.microsoft.com/office/drawing/2014/main" id="{01888925-FC29-78F0-CC8A-E245CCEF9F4D}"/>
              </a:ext>
            </a:extLst>
          </p:cNvPr>
          <p:cNvPicPr>
            <a:picLocks noChangeAspect="1"/>
          </p:cNvPicPr>
          <p:nvPr/>
        </p:nvPicPr>
        <p:blipFill>
          <a:blip r:embed="rId2" cstate="screen">
            <a:extLst>
              <a:ext uri="{28A0092B-C50C-407E-A947-70E740481C1C}">
                <a14:useLocalDpi xmlns:a14="http://schemas.microsoft.com/office/drawing/2010/main"/>
              </a:ext>
            </a:extLst>
          </a:blip>
          <a:srcRect l="9091" t="6021" r="5861" b="7314"/>
          <a:stretch/>
        </p:blipFill>
        <p:spPr>
          <a:xfrm>
            <a:off x="602569" y="1874448"/>
            <a:ext cx="2127099" cy="4068947"/>
          </a:xfrm>
          <a:prstGeom prst="rect">
            <a:avLst/>
          </a:prstGeom>
          <a:effectLst>
            <a:softEdge rad="381000"/>
          </a:effectLst>
        </p:spPr>
      </p:pic>
    </p:spTree>
    <p:extLst>
      <p:ext uri="{BB962C8B-B14F-4D97-AF65-F5344CB8AC3E}">
        <p14:creationId xmlns:p14="http://schemas.microsoft.com/office/powerpoint/2010/main" val="2495163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51E92-3FAC-6C9B-9CDD-C2396D6AE952}"/>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92B6B704-D2A2-E539-2F50-DFBE5D3A9E8B}"/>
              </a:ext>
            </a:extLst>
          </p:cNvPr>
          <p:cNvSpPr txBox="1"/>
          <p:nvPr/>
        </p:nvSpPr>
        <p:spPr>
          <a:xfrm>
            <a:off x="520956" y="556403"/>
            <a:ext cx="10946365" cy="3652025"/>
          </a:xfrm>
          <a:prstGeom prst="rect">
            <a:avLst/>
          </a:prstGeom>
          <a:noFill/>
        </p:spPr>
        <p:txBody>
          <a:bodyPr wrap="square">
            <a:spAutoFit/>
          </a:bodyPr>
          <a:lstStyle/>
          <a:p>
            <a:pPr>
              <a:lnSpc>
                <a:spcPct val="115000"/>
              </a:lnSpc>
              <a:spcAft>
                <a:spcPts val="1000"/>
              </a:spcAft>
            </a:pPr>
            <a:br>
              <a:rPr lang="fr-FR" sz="2000" baseline="30000" dirty="0">
                <a:latin typeface="Times New Roman" panose="02020603050405020304" pitchFamily="18" charset="0"/>
                <a:ea typeface="Calibri" panose="020F0502020204030204" pitchFamily="34" charset="0"/>
              </a:rPr>
            </a:br>
            <a:r>
              <a:rPr lang="fr-FR" sz="2000" b="1" dirty="0">
                <a:effectLst/>
                <a:latin typeface="Times New Roman" panose="02020603050405020304" pitchFamily="18" charset="0"/>
                <a:ea typeface="Calibri" panose="020F0502020204030204" pitchFamily="34" charset="0"/>
              </a:rPr>
              <a:t>29</a:t>
            </a:r>
            <a:r>
              <a:rPr lang="fr-FR" sz="2000" dirty="0">
                <a:effectLst/>
                <a:latin typeface="Times New Roman" panose="02020603050405020304" pitchFamily="18" charset="0"/>
                <a:ea typeface="Calibri" panose="020F0502020204030204" pitchFamily="34" charset="0"/>
              </a:rPr>
              <a:t> Mais il répliqua à son père : “Il y a tant d’années que je suis à ton service sans avoir jamais transgressé tes ordres, et jamais tu ne m’as donné un chevreau pour festoyer avec mes amis.</a:t>
            </a:r>
            <a:endParaRPr lang="fr-FR" sz="2000" dirty="0">
              <a:effectLst/>
              <a:latin typeface="Calibri" panose="020F0502020204030204" pitchFamily="34" charset="0"/>
              <a:ea typeface="Calibri" panose="020F0502020204030204" pitchFamily="34" charset="0"/>
            </a:endParaRPr>
          </a:p>
          <a:p>
            <a:pPr>
              <a:lnSpc>
                <a:spcPct val="115000"/>
              </a:lnSpc>
              <a:spcAft>
                <a:spcPts val="1000"/>
              </a:spcAft>
            </a:pPr>
            <a:r>
              <a:rPr lang="fr-FR" sz="2000" b="1" dirty="0">
                <a:effectLst/>
                <a:latin typeface="Times New Roman" panose="02020603050405020304" pitchFamily="18" charset="0"/>
                <a:ea typeface="Calibri" panose="020F0502020204030204" pitchFamily="34" charset="0"/>
              </a:rPr>
              <a:t>30</a:t>
            </a:r>
            <a:r>
              <a:rPr lang="fr-FR" sz="2000" dirty="0">
                <a:effectLst/>
                <a:latin typeface="Times New Roman" panose="02020603050405020304" pitchFamily="18" charset="0"/>
                <a:ea typeface="Calibri" panose="020F0502020204030204" pitchFamily="34" charset="0"/>
              </a:rPr>
              <a:t> Mais, quand ton fils que voilà est revenu après avoir dévoré ton bien avec des prostituées, tu as fait tuer pour lui le veau gras !”</a:t>
            </a:r>
            <a:endParaRPr lang="fr-FR" sz="2000" dirty="0">
              <a:effectLst/>
              <a:latin typeface="Calibri" panose="020F0502020204030204" pitchFamily="34" charset="0"/>
              <a:ea typeface="Calibri" panose="020F0502020204030204" pitchFamily="34" charset="0"/>
            </a:endParaRPr>
          </a:p>
          <a:p>
            <a:pPr>
              <a:lnSpc>
                <a:spcPct val="115000"/>
              </a:lnSpc>
              <a:spcAft>
                <a:spcPts val="1000"/>
              </a:spcAft>
            </a:pPr>
            <a:r>
              <a:rPr lang="fr-FR" sz="2000" b="1" dirty="0">
                <a:effectLst/>
                <a:latin typeface="Times New Roman" panose="02020603050405020304" pitchFamily="18" charset="0"/>
                <a:ea typeface="Calibri" panose="020F0502020204030204" pitchFamily="34" charset="0"/>
              </a:rPr>
              <a:t>31</a:t>
            </a:r>
            <a:r>
              <a:rPr lang="fr-FR" sz="2000" dirty="0">
                <a:effectLst/>
                <a:latin typeface="Times New Roman" panose="02020603050405020304" pitchFamily="18" charset="0"/>
                <a:ea typeface="Calibri" panose="020F0502020204030204" pitchFamily="34" charset="0"/>
              </a:rPr>
              <a:t> Le père répondit : “</a:t>
            </a:r>
            <a:r>
              <a:rPr lang="fr-FR" sz="2000" dirty="0">
                <a:solidFill>
                  <a:srgbClr val="FF0000"/>
                </a:solidFill>
                <a:effectLst/>
                <a:latin typeface="Times New Roman" panose="02020603050405020304" pitchFamily="18" charset="0"/>
                <a:ea typeface="Calibri" panose="020F0502020204030204" pitchFamily="34" charset="0"/>
              </a:rPr>
              <a:t>Toi, mon enfant, tu es toujours avec moi, et tout ce qui est à moi est à toi</a:t>
            </a:r>
            <a:r>
              <a:rPr lang="fr-FR" sz="2000" dirty="0">
                <a:effectLst/>
                <a:latin typeface="Times New Roman" panose="02020603050405020304" pitchFamily="18" charset="0"/>
                <a:ea typeface="Calibri" panose="020F0502020204030204" pitchFamily="34" charset="0"/>
              </a:rPr>
              <a:t>.</a:t>
            </a:r>
            <a:endParaRPr lang="fr-FR" sz="2000" dirty="0">
              <a:effectLst/>
              <a:latin typeface="Calibri" panose="020F0502020204030204" pitchFamily="34" charset="0"/>
              <a:ea typeface="Calibri" panose="020F0502020204030204" pitchFamily="34" charset="0"/>
            </a:endParaRPr>
          </a:p>
          <a:p>
            <a:pPr>
              <a:lnSpc>
                <a:spcPct val="115000"/>
              </a:lnSpc>
              <a:spcAft>
                <a:spcPts val="1000"/>
              </a:spcAft>
            </a:pPr>
            <a:r>
              <a:rPr lang="fr-FR" sz="2000" b="1" dirty="0">
                <a:effectLst/>
                <a:latin typeface="Times New Roman" panose="02020603050405020304" pitchFamily="18" charset="0"/>
                <a:ea typeface="Calibri" panose="020F0502020204030204" pitchFamily="34" charset="0"/>
              </a:rPr>
              <a:t>32</a:t>
            </a:r>
            <a:r>
              <a:rPr lang="fr-FR" sz="2000" dirty="0">
                <a:effectLst/>
                <a:latin typeface="Times New Roman" panose="02020603050405020304" pitchFamily="18" charset="0"/>
                <a:ea typeface="Calibri" panose="020F0502020204030204" pitchFamily="34" charset="0"/>
              </a:rPr>
              <a:t> Il fallait festoyer et se réjouir ; </a:t>
            </a:r>
            <a:r>
              <a:rPr lang="fr-FR" sz="2000" dirty="0">
                <a:solidFill>
                  <a:srgbClr val="FF0000"/>
                </a:solidFill>
                <a:effectLst/>
                <a:latin typeface="Times New Roman" panose="02020603050405020304" pitchFamily="18" charset="0"/>
                <a:ea typeface="Calibri" panose="020F0502020204030204" pitchFamily="34" charset="0"/>
              </a:rPr>
              <a:t>car ton frère que voilà était mort, et il est revenu à la vie </a:t>
            </a:r>
            <a:r>
              <a:rPr lang="fr-FR" sz="2000" dirty="0">
                <a:effectLst/>
                <a:latin typeface="Times New Roman" panose="02020603050405020304" pitchFamily="18" charset="0"/>
                <a:ea typeface="Calibri" panose="020F0502020204030204" pitchFamily="34" charset="0"/>
              </a:rPr>
              <a:t>; il était perdu, et il est retrouvé !” »</a:t>
            </a:r>
            <a:endParaRPr lang="fr-FR" sz="2000" dirty="0">
              <a:effectLst/>
              <a:latin typeface="Calibri" panose="020F0502020204030204" pitchFamily="34" charset="0"/>
              <a:ea typeface="Calibri" panose="020F0502020204030204" pitchFamily="34" charset="0"/>
            </a:endParaRPr>
          </a:p>
          <a:p>
            <a:pPr>
              <a:lnSpc>
                <a:spcPct val="115000"/>
              </a:lnSpc>
              <a:spcAft>
                <a:spcPts val="1000"/>
              </a:spcAft>
            </a:pPr>
            <a:endParaRPr lang="fr-FR" sz="2000" dirty="0">
              <a:effectLst/>
              <a:latin typeface="Calibri" panose="020F0502020204030204" pitchFamily="34" charset="0"/>
              <a:ea typeface="Calibri" panose="020F0502020204030204" pitchFamily="34" charset="0"/>
            </a:endParaRPr>
          </a:p>
        </p:txBody>
      </p:sp>
      <p:sp>
        <p:nvSpPr>
          <p:cNvPr id="2" name="Espace réservé du numéro de diapositive 1">
            <a:extLst>
              <a:ext uri="{FF2B5EF4-FFF2-40B4-BE49-F238E27FC236}">
                <a16:creationId xmlns:a16="http://schemas.microsoft.com/office/drawing/2014/main" id="{9D877BC5-2A4F-99BD-431A-9AB1CED8CD4D}"/>
              </a:ext>
            </a:extLst>
          </p:cNvPr>
          <p:cNvSpPr>
            <a:spLocks noGrp="1"/>
          </p:cNvSpPr>
          <p:nvPr>
            <p:ph type="sldNum" sz="quarter" idx="12"/>
          </p:nvPr>
        </p:nvSpPr>
        <p:spPr/>
        <p:txBody>
          <a:bodyPr/>
          <a:lstStyle/>
          <a:p>
            <a:fld id="{9E268824-B363-4558-82B1-76DB5ADEB9CB}" type="slidenum">
              <a:rPr lang="fr-FR" smtClean="0"/>
              <a:pPr/>
              <a:t>4</a:t>
            </a:fld>
            <a:endParaRPr lang="fr-FR"/>
          </a:p>
        </p:txBody>
      </p:sp>
    </p:spTree>
    <p:extLst>
      <p:ext uri="{BB962C8B-B14F-4D97-AF65-F5344CB8AC3E}">
        <p14:creationId xmlns:p14="http://schemas.microsoft.com/office/powerpoint/2010/main" val="17323376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B91B7-DE20-8A28-7D7D-5FC83042DAAF}"/>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99FD1F2-DBC5-59E6-22F0-5CBDC10F8C6D}"/>
              </a:ext>
            </a:extLst>
          </p:cNvPr>
          <p:cNvSpPr>
            <a:spLocks noGrp="1"/>
          </p:cNvSpPr>
          <p:nvPr>
            <p:ph type="sldNum" sz="quarter" idx="12"/>
          </p:nvPr>
        </p:nvSpPr>
        <p:spPr/>
        <p:txBody>
          <a:bodyPr/>
          <a:lstStyle/>
          <a:p>
            <a:fld id="{9E268824-B363-4558-82B1-76DB5ADEB9CB}" type="slidenum">
              <a:rPr lang="fr-FR" smtClean="0"/>
              <a:pPr/>
              <a:t>40</a:t>
            </a:fld>
            <a:endParaRPr lang="fr-FR"/>
          </a:p>
        </p:txBody>
      </p:sp>
      <p:sp>
        <p:nvSpPr>
          <p:cNvPr id="4" name="Rectangle : coins arrondis 3">
            <a:extLst>
              <a:ext uri="{FF2B5EF4-FFF2-40B4-BE49-F238E27FC236}">
                <a16:creationId xmlns:a16="http://schemas.microsoft.com/office/drawing/2014/main" id="{F2AFD93A-23ED-A8FB-2F52-28E8F18AA296}"/>
              </a:ext>
            </a:extLst>
          </p:cNvPr>
          <p:cNvSpPr/>
          <p:nvPr/>
        </p:nvSpPr>
        <p:spPr>
          <a:xfrm>
            <a:off x="3003449" y="1500911"/>
            <a:ext cx="8834590" cy="3503708"/>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600" dirty="0">
                <a:solidFill>
                  <a:srgbClr val="000000"/>
                </a:solidFill>
                <a:latin typeface="Times New Roman" panose="02020603050405020304" pitchFamily="18" charset="0"/>
                <a:ea typeface="Calibri" panose="020F0502020204030204" pitchFamily="34" charset="0"/>
              </a:rPr>
              <a:t>Le fils a faim comme le peuple du désert dans l’Exode avait faim et a été nourri par la manne, venu du ciel. </a:t>
            </a:r>
            <a:br>
              <a:rPr lang="fr-FR" sz="3600" dirty="0">
                <a:solidFill>
                  <a:srgbClr val="000000"/>
                </a:solidFill>
                <a:latin typeface="Times New Roman" panose="02020603050405020304" pitchFamily="18" charset="0"/>
                <a:ea typeface="Calibri" panose="020F0502020204030204" pitchFamily="34" charset="0"/>
              </a:rPr>
            </a:br>
            <a:r>
              <a:rPr lang="fr-FR" sz="3600" dirty="0">
                <a:solidFill>
                  <a:srgbClr val="000000"/>
                </a:solidFill>
                <a:latin typeface="Times New Roman" panose="02020603050405020304" pitchFamily="18" charset="0"/>
                <a:ea typeface="Calibri" panose="020F0502020204030204" pitchFamily="34" charset="0"/>
              </a:rPr>
              <a:t>En hébreu </a:t>
            </a:r>
            <a:r>
              <a:rPr lang="fr-FR" sz="3600" i="1" dirty="0" err="1">
                <a:solidFill>
                  <a:srgbClr val="000000"/>
                </a:solidFill>
                <a:latin typeface="Times New Roman" panose="02020603050405020304" pitchFamily="18" charset="0"/>
                <a:ea typeface="Calibri" panose="020F0502020204030204" pitchFamily="34" charset="0"/>
              </a:rPr>
              <a:t>man’houm</a:t>
            </a:r>
            <a:r>
              <a:rPr lang="fr-FR" sz="3600" dirty="0">
                <a:solidFill>
                  <a:srgbClr val="000000"/>
                </a:solidFill>
                <a:latin typeface="Times New Roman" panose="02020603050405020304" pitchFamily="18" charset="0"/>
                <a:ea typeface="Calibri" panose="020F0502020204030204" pitchFamily="34" charset="0"/>
              </a:rPr>
              <a:t> : </a:t>
            </a:r>
            <a:r>
              <a:rPr lang="fr-FR" sz="3600" i="1" dirty="0">
                <a:solidFill>
                  <a:srgbClr val="000000"/>
                </a:solidFill>
                <a:latin typeface="Times New Roman" panose="02020603050405020304" pitchFamily="18" charset="0"/>
                <a:ea typeface="Calibri" panose="020F0502020204030204" pitchFamily="34" charset="0"/>
              </a:rPr>
              <a:t>Qu’est-ce que c’est ?</a:t>
            </a:r>
            <a:r>
              <a:rPr lang="fr-FR" sz="3600" dirty="0">
                <a:solidFill>
                  <a:srgbClr val="000000"/>
                </a:solidFill>
                <a:latin typeface="Times New Roman" panose="02020603050405020304" pitchFamily="18" charset="0"/>
                <a:ea typeface="Calibri" panose="020F0502020204030204" pitchFamily="34" charset="0"/>
              </a:rPr>
              <a:t> </a:t>
            </a:r>
            <a:endParaRPr lang="fr-FR" sz="3600" dirty="0">
              <a:solidFill>
                <a:schemeClr val="tx1"/>
              </a:solidFill>
              <a:latin typeface="Calibri" panose="020F0502020204030204" pitchFamily="34" charset="0"/>
              <a:ea typeface="Calibri" panose="020F0502020204030204" pitchFamily="34" charset="0"/>
            </a:endParaRPr>
          </a:p>
        </p:txBody>
      </p:sp>
      <p:sp>
        <p:nvSpPr>
          <p:cNvPr id="5" name="ZoneTexte 4">
            <a:extLst>
              <a:ext uri="{FF2B5EF4-FFF2-40B4-BE49-F238E27FC236}">
                <a16:creationId xmlns:a16="http://schemas.microsoft.com/office/drawing/2014/main" id="{15ABB398-91BF-5DAD-E069-7790339EEB85}"/>
              </a:ext>
            </a:extLst>
          </p:cNvPr>
          <p:cNvSpPr txBox="1"/>
          <p:nvPr/>
        </p:nvSpPr>
        <p:spPr>
          <a:xfrm>
            <a:off x="259744" y="118681"/>
            <a:ext cx="3036370" cy="461665"/>
          </a:xfrm>
          <a:prstGeom prst="rect">
            <a:avLst/>
          </a:prstGeom>
          <a:noFill/>
        </p:spPr>
        <p:txBody>
          <a:bodyPr wrap="square">
            <a:spAutoFit/>
          </a:bodyPr>
          <a:lstStyle/>
          <a:p>
            <a:r>
              <a:rPr kumimoji="0" lang="fr-FR" sz="240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je meurs de faim </a:t>
            </a:r>
            <a:endParaRPr lang="fr-FR" dirty="0"/>
          </a:p>
        </p:txBody>
      </p:sp>
      <p:pic>
        <p:nvPicPr>
          <p:cNvPr id="2" name="Image 1" descr="Une image contenant dessin humoristique, clipart, illustration, Dessin animé&#10;&#10;Le contenu généré par l’IA peut être incorrect.">
            <a:extLst>
              <a:ext uri="{FF2B5EF4-FFF2-40B4-BE49-F238E27FC236}">
                <a16:creationId xmlns:a16="http://schemas.microsoft.com/office/drawing/2014/main" id="{9059D890-2F91-6C80-9A62-7CB69DE7FF4D}"/>
              </a:ext>
            </a:extLst>
          </p:cNvPr>
          <p:cNvPicPr>
            <a:picLocks noChangeAspect="1"/>
          </p:cNvPicPr>
          <p:nvPr/>
        </p:nvPicPr>
        <p:blipFill>
          <a:blip r:embed="rId2" cstate="screen">
            <a:extLst>
              <a:ext uri="{28A0092B-C50C-407E-A947-70E740481C1C}">
                <a14:useLocalDpi xmlns:a14="http://schemas.microsoft.com/office/drawing/2010/main"/>
              </a:ext>
            </a:extLst>
          </a:blip>
          <a:srcRect l="9091" t="6021" r="5861" b="7314"/>
          <a:stretch/>
        </p:blipFill>
        <p:spPr>
          <a:xfrm>
            <a:off x="1022555" y="2481726"/>
            <a:ext cx="1890661" cy="3616663"/>
          </a:xfrm>
          <a:prstGeom prst="rect">
            <a:avLst/>
          </a:prstGeom>
          <a:effectLst>
            <a:softEdge rad="368300"/>
          </a:effectLst>
        </p:spPr>
      </p:pic>
    </p:spTree>
    <p:extLst>
      <p:ext uri="{BB962C8B-B14F-4D97-AF65-F5344CB8AC3E}">
        <p14:creationId xmlns:p14="http://schemas.microsoft.com/office/powerpoint/2010/main" val="15425174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A3870-A822-354B-AACA-FF525E95D56F}"/>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115472D-CFA7-0026-BE35-4D76C623E922}"/>
              </a:ext>
            </a:extLst>
          </p:cNvPr>
          <p:cNvSpPr>
            <a:spLocks noGrp="1"/>
          </p:cNvSpPr>
          <p:nvPr>
            <p:ph type="sldNum" sz="quarter" idx="12"/>
          </p:nvPr>
        </p:nvSpPr>
        <p:spPr/>
        <p:txBody>
          <a:bodyPr/>
          <a:lstStyle/>
          <a:p>
            <a:fld id="{9E268824-B363-4558-82B1-76DB5ADEB9CB}" type="slidenum">
              <a:rPr lang="fr-FR" smtClean="0"/>
              <a:pPr/>
              <a:t>41</a:t>
            </a:fld>
            <a:endParaRPr lang="fr-FR" dirty="0"/>
          </a:p>
        </p:txBody>
      </p:sp>
      <p:sp>
        <p:nvSpPr>
          <p:cNvPr id="4" name="ZoneTexte 3">
            <a:extLst>
              <a:ext uri="{FF2B5EF4-FFF2-40B4-BE49-F238E27FC236}">
                <a16:creationId xmlns:a16="http://schemas.microsoft.com/office/drawing/2014/main" id="{80742A5F-A00B-03DA-900C-E2BA869A0CCC}"/>
              </a:ext>
            </a:extLst>
          </p:cNvPr>
          <p:cNvSpPr txBox="1"/>
          <p:nvPr/>
        </p:nvSpPr>
        <p:spPr>
          <a:xfrm>
            <a:off x="249711" y="140847"/>
            <a:ext cx="3036370"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je meurs de faim </a:t>
            </a:r>
            <a:endParaRPr lang="fr-FR" dirty="0"/>
          </a:p>
        </p:txBody>
      </p:sp>
      <p:sp>
        <p:nvSpPr>
          <p:cNvPr id="6" name="Rectangle : coins arrondis 5">
            <a:extLst>
              <a:ext uri="{FF2B5EF4-FFF2-40B4-BE49-F238E27FC236}">
                <a16:creationId xmlns:a16="http://schemas.microsoft.com/office/drawing/2014/main" id="{27AFB399-0508-AC65-4056-849A5817F1EB}"/>
              </a:ext>
            </a:extLst>
          </p:cNvPr>
          <p:cNvSpPr/>
          <p:nvPr/>
        </p:nvSpPr>
        <p:spPr>
          <a:xfrm>
            <a:off x="1593637" y="1114644"/>
            <a:ext cx="10225548" cy="2914250"/>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Times New Roman" panose="02020603050405020304" pitchFamily="18" charset="0"/>
                <a:ea typeface="Calibri" panose="020F0502020204030204" pitchFamily="34" charset="0"/>
              </a:rPr>
              <a:t>Tout homme a faim, aspire à autre chose. </a:t>
            </a:r>
          </a:p>
          <a:p>
            <a:pPr algn="ctr"/>
            <a:r>
              <a:rPr lang="fr-FR" sz="3200" dirty="0">
                <a:solidFill>
                  <a:schemeClr val="tx1"/>
                </a:solidFill>
                <a:latin typeface="Times New Roman" panose="02020603050405020304" pitchFamily="18" charset="0"/>
                <a:ea typeface="Calibri" panose="020F0502020204030204" pitchFamily="34" charset="0"/>
              </a:rPr>
              <a:t>Il a faim de la Parole de Dieu, de la Parole de Vie. </a:t>
            </a:r>
          </a:p>
          <a:p>
            <a:pPr algn="ctr"/>
            <a:r>
              <a:rPr lang="fr-FR" sz="3200" dirty="0">
                <a:solidFill>
                  <a:schemeClr val="tx1"/>
                </a:solidFill>
                <a:latin typeface="Times New Roman" panose="02020603050405020304" pitchFamily="18" charset="0"/>
                <a:ea typeface="Calibri" panose="020F0502020204030204" pitchFamily="34" charset="0"/>
              </a:rPr>
              <a:t>Il a faim d’une nourriture </a:t>
            </a:r>
          </a:p>
          <a:p>
            <a:pPr algn="ctr"/>
            <a:r>
              <a:rPr lang="fr-FR" sz="3200" dirty="0">
                <a:solidFill>
                  <a:schemeClr val="tx1"/>
                </a:solidFill>
                <a:latin typeface="Times New Roman" panose="02020603050405020304" pitchFamily="18" charset="0"/>
                <a:ea typeface="Calibri" panose="020F0502020204030204" pitchFamily="34" charset="0"/>
              </a:rPr>
              <a:t>qu’il ne peut se donner à lui-même, il a faim de spiritualité. </a:t>
            </a:r>
          </a:p>
          <a:p>
            <a:pPr algn="ctr"/>
            <a:r>
              <a:rPr lang="fr-FR" sz="3200" dirty="0">
                <a:solidFill>
                  <a:schemeClr val="tx1"/>
                </a:solidFill>
                <a:latin typeface="Times New Roman" panose="02020603050405020304" pitchFamily="18" charset="0"/>
                <a:ea typeface="Calibri" panose="020F0502020204030204" pitchFamily="34" charset="0"/>
              </a:rPr>
              <a:t>Cette nourriture-là, il ne peut que la recevoir d’un autre.</a:t>
            </a:r>
            <a:endParaRPr lang="fr-FR" sz="3200" dirty="0">
              <a:solidFill>
                <a:schemeClr val="tx1"/>
              </a:solidFill>
              <a:latin typeface="Calibri" panose="020F0502020204030204" pitchFamily="34" charset="0"/>
              <a:ea typeface="Calibri" panose="020F0502020204030204" pitchFamily="34" charset="0"/>
            </a:endParaRPr>
          </a:p>
        </p:txBody>
      </p:sp>
      <p:pic>
        <p:nvPicPr>
          <p:cNvPr id="2" name="Image 1" descr="Une image contenant dessin humoristique, clipart, illustration, Dessin animé&#10;&#10;Le contenu généré par l’IA peut être incorrect.">
            <a:extLst>
              <a:ext uri="{FF2B5EF4-FFF2-40B4-BE49-F238E27FC236}">
                <a16:creationId xmlns:a16="http://schemas.microsoft.com/office/drawing/2014/main" id="{3F79934F-3AC6-2AEF-ACE3-0FB08246B459}"/>
              </a:ext>
            </a:extLst>
          </p:cNvPr>
          <p:cNvPicPr>
            <a:picLocks noChangeAspect="1"/>
          </p:cNvPicPr>
          <p:nvPr/>
        </p:nvPicPr>
        <p:blipFill>
          <a:blip r:embed="rId3" cstate="screen">
            <a:extLst>
              <a:ext uri="{28A0092B-C50C-407E-A947-70E740481C1C}">
                <a14:useLocalDpi xmlns:a14="http://schemas.microsoft.com/office/drawing/2010/main"/>
              </a:ext>
            </a:extLst>
          </a:blip>
          <a:srcRect l="9091" t="6021" r="5861" b="7314"/>
          <a:stretch/>
        </p:blipFill>
        <p:spPr>
          <a:xfrm>
            <a:off x="0" y="2912417"/>
            <a:ext cx="1895801" cy="3626495"/>
          </a:xfrm>
          <a:prstGeom prst="rect">
            <a:avLst/>
          </a:prstGeom>
          <a:effectLst>
            <a:softEdge rad="330200"/>
          </a:effectLst>
        </p:spPr>
      </p:pic>
      <p:grpSp>
        <p:nvGrpSpPr>
          <p:cNvPr id="10" name="Groupe 9">
            <a:extLst>
              <a:ext uri="{FF2B5EF4-FFF2-40B4-BE49-F238E27FC236}">
                <a16:creationId xmlns:a16="http://schemas.microsoft.com/office/drawing/2014/main" id="{7B0F507A-BBEE-A3BD-C6A7-E64169D9807E}"/>
              </a:ext>
            </a:extLst>
          </p:cNvPr>
          <p:cNvGrpSpPr/>
          <p:nvPr/>
        </p:nvGrpSpPr>
        <p:grpSpPr>
          <a:xfrm>
            <a:off x="2630078" y="4675695"/>
            <a:ext cx="8917757" cy="1178350"/>
            <a:chOff x="2630078" y="4675695"/>
            <a:chExt cx="8917757" cy="1178350"/>
          </a:xfrm>
        </p:grpSpPr>
        <p:sp>
          <p:nvSpPr>
            <p:cNvPr id="7" name="Rectangle : coins arrondis 6">
              <a:extLst>
                <a:ext uri="{FF2B5EF4-FFF2-40B4-BE49-F238E27FC236}">
                  <a16:creationId xmlns:a16="http://schemas.microsoft.com/office/drawing/2014/main" id="{AE878FB6-7B5D-B449-8ECF-3615F3C00B91}"/>
                </a:ext>
              </a:extLst>
            </p:cNvPr>
            <p:cNvSpPr/>
            <p:nvPr/>
          </p:nvSpPr>
          <p:spPr>
            <a:xfrm>
              <a:off x="2630078" y="4675695"/>
              <a:ext cx="8917757" cy="1178350"/>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39AD9000-B038-80AF-4D1B-924FAB3F6CDA}"/>
                </a:ext>
              </a:extLst>
            </p:cNvPr>
            <p:cNvSpPr txBox="1"/>
            <p:nvPr/>
          </p:nvSpPr>
          <p:spPr>
            <a:xfrm>
              <a:off x="2696066" y="4776827"/>
              <a:ext cx="8657733" cy="1077218"/>
            </a:xfrm>
            <a:prstGeom prst="rect">
              <a:avLst/>
            </a:prstGeom>
            <a:noFill/>
          </p:spPr>
          <p:txBody>
            <a:bodyPr wrap="square">
              <a:spAutoFit/>
            </a:bodyPr>
            <a:lstStyle/>
            <a:p>
              <a:r>
                <a:rPr lang="fr-FR" sz="3200" dirty="0">
                  <a:latin typeface="Times New Roman" panose="02020603050405020304" pitchFamily="18" charset="0"/>
                  <a:cs typeface="Times New Roman" panose="02020603050405020304" pitchFamily="18" charset="0"/>
                </a:rPr>
                <a:t>Le fils aurait-il faim de retourner vers son père pour assouvir cette faim ?</a:t>
              </a:r>
            </a:p>
          </p:txBody>
        </p:sp>
      </p:grpSp>
    </p:spTree>
    <p:extLst>
      <p:ext uri="{BB962C8B-B14F-4D97-AF65-F5344CB8AC3E}">
        <p14:creationId xmlns:p14="http://schemas.microsoft.com/office/powerpoint/2010/main" val="186673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2EAD3-8BA6-2799-E065-784B7EB074CF}"/>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CB257815-82D9-1D14-31CE-F60C701866DC}"/>
              </a:ext>
            </a:extLst>
          </p:cNvPr>
          <p:cNvSpPr/>
          <p:nvPr/>
        </p:nvSpPr>
        <p:spPr>
          <a:xfrm>
            <a:off x="914400" y="3267121"/>
            <a:ext cx="10579510" cy="1953808"/>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600" b="1" dirty="0">
                <a:solidFill>
                  <a:srgbClr val="FF0000"/>
                </a:solidFill>
                <a:effectLst/>
                <a:latin typeface="Times New Roman" panose="02020603050405020304" pitchFamily="18" charset="0"/>
                <a:ea typeface="Calibri" panose="020F0502020204030204" pitchFamily="34" charset="0"/>
              </a:rPr>
              <a:t>18</a:t>
            </a:r>
            <a:r>
              <a:rPr lang="fr-FR" sz="3600" dirty="0">
                <a:effectLst/>
                <a:latin typeface="Times New Roman" panose="02020603050405020304" pitchFamily="18" charset="0"/>
                <a:ea typeface="Calibri" panose="020F0502020204030204" pitchFamily="34" charset="0"/>
              </a:rPr>
              <a:t> </a:t>
            </a:r>
            <a:r>
              <a:rPr lang="fr-FR" sz="3600" b="1" dirty="0">
                <a:solidFill>
                  <a:srgbClr val="FF0000"/>
                </a:solidFill>
                <a:effectLst/>
                <a:latin typeface="Times New Roman" panose="02020603050405020304" pitchFamily="18" charset="0"/>
                <a:ea typeface="Calibri" panose="020F0502020204030204" pitchFamily="34" charset="0"/>
              </a:rPr>
              <a:t>Je me lèverai</a:t>
            </a:r>
            <a:r>
              <a:rPr lang="fr-FR" sz="3600" dirty="0">
                <a:solidFill>
                  <a:schemeClr val="tx1"/>
                </a:solidFill>
                <a:effectLst/>
                <a:latin typeface="Times New Roman" panose="02020603050405020304" pitchFamily="18" charset="0"/>
                <a:ea typeface="Calibri" panose="020F0502020204030204" pitchFamily="34" charset="0"/>
              </a:rPr>
              <a:t>, j’irai vers mon père, et je lui dirai : </a:t>
            </a:r>
            <a:br>
              <a:rPr lang="fr-FR" sz="3600" dirty="0">
                <a:solidFill>
                  <a:schemeClr val="tx1"/>
                </a:solidFill>
                <a:effectLst/>
                <a:latin typeface="Times New Roman" panose="02020603050405020304" pitchFamily="18" charset="0"/>
                <a:ea typeface="Calibri" panose="020F0502020204030204" pitchFamily="34" charset="0"/>
              </a:rPr>
            </a:br>
            <a:r>
              <a:rPr lang="fr-FR" sz="3600" dirty="0">
                <a:solidFill>
                  <a:schemeClr val="tx1"/>
                </a:solidFill>
                <a:effectLst/>
                <a:latin typeface="Times New Roman" panose="02020603050405020304" pitchFamily="18" charset="0"/>
                <a:ea typeface="Calibri" panose="020F0502020204030204" pitchFamily="34" charset="0"/>
              </a:rPr>
              <a:t>Père, j’ai péché contre le ciel et envers toi</a:t>
            </a:r>
            <a:endParaRPr lang="fr-FR" sz="3600" b="1"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CBA663B8-F242-B3FD-716D-AD28FAE1B178}"/>
              </a:ext>
            </a:extLst>
          </p:cNvPr>
          <p:cNvSpPr>
            <a:spLocks noGrp="1"/>
          </p:cNvSpPr>
          <p:nvPr>
            <p:ph type="sldNum" sz="quarter" idx="12"/>
          </p:nvPr>
        </p:nvSpPr>
        <p:spPr/>
        <p:txBody>
          <a:bodyPr/>
          <a:lstStyle/>
          <a:p>
            <a:fld id="{9E268824-B363-4558-82B1-76DB5ADEB9CB}" type="slidenum">
              <a:rPr lang="fr-FR" smtClean="0"/>
              <a:pPr/>
              <a:t>42</a:t>
            </a:fld>
            <a:endParaRPr lang="fr-FR"/>
          </a:p>
        </p:txBody>
      </p:sp>
      <p:pic>
        <p:nvPicPr>
          <p:cNvPr id="4" name="Image 3" descr="Une image contenant dessin humoristique, illustration, Dessin d’enfant, peinture&#10;&#10;Le contenu généré par l’IA peut être incorrect.">
            <a:extLst>
              <a:ext uri="{FF2B5EF4-FFF2-40B4-BE49-F238E27FC236}">
                <a16:creationId xmlns:a16="http://schemas.microsoft.com/office/drawing/2014/main" id="{07C34991-7C65-62F6-24AD-9C439B946C1A}"/>
              </a:ext>
            </a:extLst>
          </p:cNvPr>
          <p:cNvPicPr>
            <a:picLocks noChangeAspect="1"/>
          </p:cNvPicPr>
          <p:nvPr/>
        </p:nvPicPr>
        <p:blipFill>
          <a:blip r:embed="rId2" cstate="screen">
            <a:extLst>
              <a:ext uri="{28A0092B-C50C-407E-A947-70E740481C1C}">
                <a14:useLocalDpi xmlns:a14="http://schemas.microsoft.com/office/drawing/2010/main"/>
              </a:ext>
            </a:extLst>
          </a:blip>
          <a:srcRect l="7196" t="5162" r="2717" b="17563"/>
          <a:stretch/>
        </p:blipFill>
        <p:spPr>
          <a:xfrm>
            <a:off x="4159044" y="335645"/>
            <a:ext cx="3746091" cy="2951964"/>
          </a:xfrm>
          <a:prstGeom prst="rect">
            <a:avLst/>
          </a:prstGeom>
          <a:effectLst>
            <a:softEdge rad="127000"/>
          </a:effectLst>
        </p:spPr>
      </p:pic>
      <p:sp>
        <p:nvSpPr>
          <p:cNvPr id="5" name="ZoneTexte 4">
            <a:extLst>
              <a:ext uri="{FF2B5EF4-FFF2-40B4-BE49-F238E27FC236}">
                <a16:creationId xmlns:a16="http://schemas.microsoft.com/office/drawing/2014/main" id="{67DB40E9-7998-5F4C-6B67-1488E65D78F9}"/>
              </a:ext>
            </a:extLst>
          </p:cNvPr>
          <p:cNvSpPr txBox="1"/>
          <p:nvPr/>
        </p:nvSpPr>
        <p:spPr>
          <a:xfrm>
            <a:off x="222654" y="104813"/>
            <a:ext cx="3036370" cy="461665"/>
          </a:xfrm>
          <a:prstGeom prst="rect">
            <a:avLst/>
          </a:prstGeom>
          <a:noFill/>
        </p:spPr>
        <p:txBody>
          <a:bodyPr wrap="square">
            <a:spAutoFit/>
          </a:bodyPr>
          <a:lstStyle/>
          <a:p>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Je me lèverai</a:t>
            </a:r>
            <a:endParaRPr lang="fr-FR" dirty="0"/>
          </a:p>
        </p:txBody>
      </p:sp>
    </p:spTree>
    <p:extLst>
      <p:ext uri="{BB962C8B-B14F-4D97-AF65-F5344CB8AC3E}">
        <p14:creationId xmlns:p14="http://schemas.microsoft.com/office/powerpoint/2010/main" val="6537159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AEDEA-A407-E6D5-B41A-3A23EDB559D4}"/>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26DA51F1-FB24-577C-DC30-7F11545CCDFE}"/>
              </a:ext>
            </a:extLst>
          </p:cNvPr>
          <p:cNvSpPr/>
          <p:nvPr/>
        </p:nvSpPr>
        <p:spPr>
          <a:xfrm>
            <a:off x="1376517" y="4459029"/>
            <a:ext cx="9265462" cy="1617306"/>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600" dirty="0">
                <a:solidFill>
                  <a:srgbClr val="000000"/>
                </a:solidFill>
                <a:latin typeface="Times New Roman" panose="02020603050405020304" pitchFamily="18" charset="0"/>
                <a:ea typeface="Calibri" panose="020F0502020204030204" pitchFamily="34" charset="0"/>
              </a:rPr>
              <a:t>En grec : </a:t>
            </a:r>
            <a:r>
              <a:rPr lang="fr-FR" sz="3600" i="1" dirty="0" err="1">
                <a:solidFill>
                  <a:srgbClr val="000000"/>
                </a:solidFill>
                <a:latin typeface="Times New Roman" panose="02020603050405020304" pitchFamily="18" charset="0"/>
                <a:ea typeface="Calibri" panose="020F0502020204030204" pitchFamily="34" charset="0"/>
              </a:rPr>
              <a:t>anistemi</a:t>
            </a:r>
            <a:r>
              <a:rPr lang="fr-FR" sz="3600" i="1" dirty="0">
                <a:solidFill>
                  <a:srgbClr val="000000"/>
                </a:solidFill>
                <a:latin typeface="Times New Roman" panose="02020603050405020304" pitchFamily="18" charset="0"/>
                <a:ea typeface="Calibri" panose="020F0502020204030204" pitchFamily="34" charset="0"/>
              </a:rPr>
              <a:t> </a:t>
            </a:r>
            <a:r>
              <a:rPr lang="fr-FR" sz="3600" dirty="0">
                <a:solidFill>
                  <a:srgbClr val="000000"/>
                </a:solidFill>
                <a:latin typeface="Times New Roman" panose="02020603050405020304" pitchFamily="18" charset="0"/>
                <a:ea typeface="Calibri" panose="020F0502020204030204" pitchFamily="34" charset="0"/>
              </a:rPr>
              <a:t>qui donnera </a:t>
            </a:r>
            <a:r>
              <a:rPr lang="fr-FR" sz="3600" i="1" dirty="0" err="1">
                <a:solidFill>
                  <a:schemeClr val="tx1"/>
                </a:solidFill>
                <a:latin typeface="Times New Roman" panose="02020603050405020304" pitchFamily="18" charset="0"/>
                <a:ea typeface="Calibri" panose="020F0502020204030204" pitchFamily="34" charset="0"/>
              </a:rPr>
              <a:t>anastasis</a:t>
            </a:r>
            <a:r>
              <a:rPr lang="fr-FR" sz="3600" i="1" dirty="0">
                <a:solidFill>
                  <a:schemeClr val="tx1"/>
                </a:solidFill>
                <a:latin typeface="Times New Roman" panose="02020603050405020304" pitchFamily="18" charset="0"/>
                <a:ea typeface="Calibri" panose="020F0502020204030204" pitchFamily="34" charset="0"/>
              </a:rPr>
              <a:t> </a:t>
            </a:r>
            <a:br>
              <a:rPr lang="fr-FR" sz="3600" i="1" dirty="0">
                <a:solidFill>
                  <a:schemeClr val="tx1"/>
                </a:solidFill>
                <a:latin typeface="Times New Roman" panose="02020603050405020304" pitchFamily="18" charset="0"/>
                <a:ea typeface="Calibri" panose="020F0502020204030204" pitchFamily="34" charset="0"/>
              </a:rPr>
            </a:br>
            <a:r>
              <a:rPr lang="fr-FR" sz="3600" dirty="0">
                <a:solidFill>
                  <a:schemeClr val="tx1"/>
                </a:solidFill>
                <a:latin typeface="Times New Roman" panose="02020603050405020304" pitchFamily="18" charset="0"/>
                <a:ea typeface="Calibri" panose="020F0502020204030204" pitchFamily="34" charset="0"/>
              </a:rPr>
              <a:t>Littéralement : </a:t>
            </a:r>
            <a:r>
              <a:rPr lang="fr-FR" sz="3600" i="1" dirty="0">
                <a:solidFill>
                  <a:schemeClr val="tx1"/>
                </a:solidFill>
                <a:latin typeface="Times New Roman" panose="02020603050405020304" pitchFamily="18" charset="0"/>
                <a:ea typeface="Calibri" panose="020F0502020204030204" pitchFamily="34" charset="0"/>
              </a:rPr>
              <a:t>s’être levé – ressuscité</a:t>
            </a:r>
            <a:r>
              <a:rPr lang="fr-FR" sz="3600" i="1" dirty="0">
                <a:latin typeface="Times New Roman" panose="02020603050405020304" pitchFamily="18" charset="0"/>
                <a:ea typeface="Calibri" panose="020F0502020204030204" pitchFamily="34" charset="0"/>
              </a:rPr>
              <a:t>.</a:t>
            </a:r>
            <a:endParaRPr lang="fr-FR" sz="3600" dirty="0">
              <a:solidFill>
                <a:schemeClr val="tx1"/>
              </a:solidFill>
              <a:latin typeface="Calibri" panose="020F0502020204030204" pitchFamily="34" charset="0"/>
              <a:ea typeface="Calibri" panose="020F0502020204030204" pitchFamily="34" charset="0"/>
            </a:endParaRPr>
          </a:p>
        </p:txBody>
      </p:sp>
      <p:sp>
        <p:nvSpPr>
          <p:cNvPr id="20" name="ZoneTexte 19">
            <a:extLst>
              <a:ext uri="{FF2B5EF4-FFF2-40B4-BE49-F238E27FC236}">
                <a16:creationId xmlns:a16="http://schemas.microsoft.com/office/drawing/2014/main" id="{6F8A5336-568A-1A80-FC6C-804D50BD31E9}"/>
              </a:ext>
            </a:extLst>
          </p:cNvPr>
          <p:cNvSpPr txBox="1"/>
          <p:nvPr/>
        </p:nvSpPr>
        <p:spPr>
          <a:xfrm>
            <a:off x="222654" y="104813"/>
            <a:ext cx="3036370" cy="461665"/>
          </a:xfrm>
          <a:prstGeom prst="rect">
            <a:avLst/>
          </a:prstGeom>
          <a:noFill/>
        </p:spPr>
        <p:txBody>
          <a:bodyPr wrap="square">
            <a:spAutoFit/>
          </a:bodyPr>
          <a:lstStyle/>
          <a:p>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Je me lèverai</a:t>
            </a:r>
            <a:endParaRPr lang="fr-FR" dirty="0"/>
          </a:p>
        </p:txBody>
      </p:sp>
      <p:sp>
        <p:nvSpPr>
          <p:cNvPr id="8" name="Espace réservé du numéro de diapositive 7">
            <a:extLst>
              <a:ext uri="{FF2B5EF4-FFF2-40B4-BE49-F238E27FC236}">
                <a16:creationId xmlns:a16="http://schemas.microsoft.com/office/drawing/2014/main" id="{FA5157B2-1789-94A7-56B5-4BC3F12F5B53}"/>
              </a:ext>
            </a:extLst>
          </p:cNvPr>
          <p:cNvSpPr>
            <a:spLocks noGrp="1"/>
          </p:cNvSpPr>
          <p:nvPr>
            <p:ph type="sldNum" sz="quarter" idx="12"/>
          </p:nvPr>
        </p:nvSpPr>
        <p:spPr/>
        <p:txBody>
          <a:bodyPr/>
          <a:lstStyle/>
          <a:p>
            <a:fld id="{9E268824-B363-4558-82B1-76DB5ADEB9CB}" type="slidenum">
              <a:rPr lang="fr-FR" smtClean="0"/>
              <a:pPr/>
              <a:t>43</a:t>
            </a:fld>
            <a:endParaRPr lang="fr-FR"/>
          </a:p>
        </p:txBody>
      </p:sp>
      <p:pic>
        <p:nvPicPr>
          <p:cNvPr id="3" name="Image 2" descr="Une image contenant dessin humoristique, illustration, Dessin d’enfant, peinture&#10;&#10;Le contenu généré par l’IA peut être incorrect.">
            <a:extLst>
              <a:ext uri="{FF2B5EF4-FFF2-40B4-BE49-F238E27FC236}">
                <a16:creationId xmlns:a16="http://schemas.microsoft.com/office/drawing/2014/main" id="{5D75EB31-00B4-50A5-F353-522F9BABAA0A}"/>
              </a:ext>
            </a:extLst>
          </p:cNvPr>
          <p:cNvPicPr>
            <a:picLocks noChangeAspect="1"/>
          </p:cNvPicPr>
          <p:nvPr/>
        </p:nvPicPr>
        <p:blipFill>
          <a:blip r:embed="rId2" cstate="screen">
            <a:extLst>
              <a:ext uri="{28A0092B-C50C-407E-A947-70E740481C1C}">
                <a14:useLocalDpi xmlns:a14="http://schemas.microsoft.com/office/drawing/2010/main"/>
              </a:ext>
            </a:extLst>
          </a:blip>
          <a:srcRect l="7196" t="5162" r="2717" b="17563"/>
          <a:stretch/>
        </p:blipFill>
        <p:spPr>
          <a:xfrm>
            <a:off x="3657350" y="866589"/>
            <a:ext cx="4415251" cy="3479269"/>
          </a:xfrm>
          <a:prstGeom prst="rect">
            <a:avLst/>
          </a:prstGeom>
          <a:effectLst>
            <a:softEdge rad="101600"/>
          </a:effectLst>
        </p:spPr>
      </p:pic>
    </p:spTree>
    <p:extLst>
      <p:ext uri="{BB962C8B-B14F-4D97-AF65-F5344CB8AC3E}">
        <p14:creationId xmlns:p14="http://schemas.microsoft.com/office/powerpoint/2010/main" val="25589934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69CED-46FA-8278-189B-326F48C5C6A6}"/>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E546D86-4A9D-939F-22D7-FA77B619250F}"/>
              </a:ext>
            </a:extLst>
          </p:cNvPr>
          <p:cNvSpPr>
            <a:spLocks noGrp="1"/>
          </p:cNvSpPr>
          <p:nvPr>
            <p:ph type="sldNum" sz="quarter" idx="12"/>
          </p:nvPr>
        </p:nvSpPr>
        <p:spPr/>
        <p:txBody>
          <a:bodyPr/>
          <a:lstStyle/>
          <a:p>
            <a:fld id="{9E268824-B363-4558-82B1-76DB5ADEB9CB}" type="slidenum">
              <a:rPr lang="fr-FR" smtClean="0"/>
              <a:pPr/>
              <a:t>44</a:t>
            </a:fld>
            <a:endParaRPr lang="fr-FR"/>
          </a:p>
        </p:txBody>
      </p:sp>
      <p:sp>
        <p:nvSpPr>
          <p:cNvPr id="4" name="Rectangle : coins arrondis 3">
            <a:extLst>
              <a:ext uri="{FF2B5EF4-FFF2-40B4-BE49-F238E27FC236}">
                <a16:creationId xmlns:a16="http://schemas.microsoft.com/office/drawing/2014/main" id="{D4AC5874-CC47-C199-F59D-DCA7E592DFE2}"/>
              </a:ext>
            </a:extLst>
          </p:cNvPr>
          <p:cNvSpPr/>
          <p:nvPr/>
        </p:nvSpPr>
        <p:spPr>
          <a:xfrm>
            <a:off x="1048984" y="4089383"/>
            <a:ext cx="10464590" cy="2103509"/>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600" b="1" dirty="0">
                <a:solidFill>
                  <a:srgbClr val="000000"/>
                </a:solidFill>
                <a:latin typeface="Times New Roman" panose="02020603050405020304" pitchFamily="18" charset="0"/>
                <a:ea typeface="Calibri" panose="020F0502020204030204" pitchFamily="34" charset="0"/>
              </a:rPr>
              <a:t>Luc 24, 46</a:t>
            </a:r>
            <a:r>
              <a:rPr lang="fr-FR" sz="3600" dirty="0">
                <a:solidFill>
                  <a:srgbClr val="000000"/>
                </a:solidFill>
                <a:latin typeface="Times New Roman" panose="02020603050405020304" pitchFamily="18" charset="0"/>
                <a:ea typeface="Calibri" panose="020F0502020204030204" pitchFamily="34" charset="0"/>
              </a:rPr>
              <a:t> </a:t>
            </a:r>
            <a:r>
              <a:rPr lang="fr-FR" sz="3600" i="1" dirty="0">
                <a:solidFill>
                  <a:srgbClr val="333333"/>
                </a:solidFill>
                <a:latin typeface="Times New Roman" panose="02020603050405020304" pitchFamily="18" charset="0"/>
                <a:ea typeface="Calibri" panose="020F0502020204030204" pitchFamily="34" charset="0"/>
              </a:rPr>
              <a:t>Et il leur dit : Ainsi il est écrit que le Christ souffrirait, et qu'il ressusciterait (</a:t>
            </a:r>
            <a:r>
              <a:rPr lang="fr-FR" sz="3600" i="1" dirty="0" err="1">
                <a:solidFill>
                  <a:srgbClr val="333333"/>
                </a:solidFill>
                <a:latin typeface="Times New Roman" panose="02020603050405020304" pitchFamily="18" charset="0"/>
                <a:ea typeface="Calibri" panose="020F0502020204030204" pitchFamily="34" charset="0"/>
              </a:rPr>
              <a:t>anistemi</a:t>
            </a:r>
            <a:r>
              <a:rPr lang="fr-FR" sz="3600" i="1" dirty="0">
                <a:solidFill>
                  <a:srgbClr val="333333"/>
                </a:solidFill>
                <a:latin typeface="Times New Roman" panose="02020603050405020304" pitchFamily="18" charset="0"/>
                <a:ea typeface="Calibri" panose="020F0502020204030204" pitchFamily="34" charset="0"/>
              </a:rPr>
              <a:t>) des morts le troisième jour</a:t>
            </a:r>
            <a:r>
              <a:rPr lang="fr-FR" sz="2800" i="1" dirty="0">
                <a:solidFill>
                  <a:srgbClr val="333333"/>
                </a:solidFill>
                <a:latin typeface="Times New Roman" panose="02020603050405020304" pitchFamily="18" charset="0"/>
                <a:ea typeface="Calibri" panose="020F0502020204030204" pitchFamily="34" charset="0"/>
              </a:rPr>
              <a:t>.</a:t>
            </a:r>
            <a:endParaRPr lang="fr-FR" sz="2800" dirty="0">
              <a:solidFill>
                <a:schemeClr val="tx1"/>
              </a:solidFill>
              <a:latin typeface="Calibri" panose="020F0502020204030204" pitchFamily="34" charset="0"/>
              <a:ea typeface="Calibri" panose="020F0502020204030204" pitchFamily="34" charset="0"/>
            </a:endParaRPr>
          </a:p>
        </p:txBody>
      </p:sp>
      <p:sp>
        <p:nvSpPr>
          <p:cNvPr id="5" name="ZoneTexte 4">
            <a:extLst>
              <a:ext uri="{FF2B5EF4-FFF2-40B4-BE49-F238E27FC236}">
                <a16:creationId xmlns:a16="http://schemas.microsoft.com/office/drawing/2014/main" id="{0240FFFB-1C4C-EFB4-D032-E6DBDAD7703A}"/>
              </a:ext>
            </a:extLst>
          </p:cNvPr>
          <p:cNvSpPr txBox="1"/>
          <p:nvPr/>
        </p:nvSpPr>
        <p:spPr>
          <a:xfrm>
            <a:off x="131925" y="79351"/>
            <a:ext cx="3036370" cy="461665"/>
          </a:xfrm>
          <a:prstGeom prst="rect">
            <a:avLst/>
          </a:prstGeom>
          <a:noFill/>
        </p:spPr>
        <p:txBody>
          <a:bodyPr wrap="square">
            <a:spAutoFit/>
          </a:bodyPr>
          <a:lstStyle/>
          <a:p>
            <a:r>
              <a:rPr kumimoji="0" lang="fr-FR" sz="2400" b="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Je me lèverai</a:t>
            </a:r>
            <a:endParaRPr lang="fr-FR" dirty="0"/>
          </a:p>
        </p:txBody>
      </p:sp>
      <p:pic>
        <p:nvPicPr>
          <p:cNvPr id="2" name="Image 1" descr="Une image contenant dessin humoristique, illustration, Dessin d’enfant, peinture&#10;&#10;Le contenu généré par l’IA peut être incorrect.">
            <a:extLst>
              <a:ext uri="{FF2B5EF4-FFF2-40B4-BE49-F238E27FC236}">
                <a16:creationId xmlns:a16="http://schemas.microsoft.com/office/drawing/2014/main" id="{7ACA82A4-9D72-FFF7-CE45-E1554E7327C9}"/>
              </a:ext>
            </a:extLst>
          </p:cNvPr>
          <p:cNvPicPr>
            <a:picLocks noChangeAspect="1"/>
          </p:cNvPicPr>
          <p:nvPr/>
        </p:nvPicPr>
        <p:blipFill>
          <a:blip r:embed="rId2" cstate="screen">
            <a:extLst>
              <a:ext uri="{28A0092B-C50C-407E-A947-70E740481C1C}">
                <a14:useLocalDpi xmlns:a14="http://schemas.microsoft.com/office/drawing/2010/main"/>
              </a:ext>
            </a:extLst>
          </a:blip>
          <a:srcRect l="7196" t="5162" r="2717" b="17563"/>
          <a:stretch/>
        </p:blipFill>
        <p:spPr>
          <a:xfrm>
            <a:off x="3800168" y="665108"/>
            <a:ext cx="4252452" cy="3350981"/>
          </a:xfrm>
          <a:prstGeom prst="rect">
            <a:avLst/>
          </a:prstGeom>
          <a:effectLst>
            <a:softEdge rad="114300"/>
          </a:effectLst>
        </p:spPr>
      </p:pic>
    </p:spTree>
    <p:extLst>
      <p:ext uri="{BB962C8B-B14F-4D97-AF65-F5344CB8AC3E}">
        <p14:creationId xmlns:p14="http://schemas.microsoft.com/office/powerpoint/2010/main" val="26436673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FDDBA-4C25-ED35-7F2E-67CBC30C3221}"/>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25CD52FA-0E7E-3DB8-04F4-F680E2550346}"/>
              </a:ext>
            </a:extLst>
          </p:cNvPr>
          <p:cNvSpPr/>
          <p:nvPr/>
        </p:nvSpPr>
        <p:spPr>
          <a:xfrm>
            <a:off x="1536035" y="4013510"/>
            <a:ext cx="9119930" cy="1650172"/>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600" dirty="0">
                <a:solidFill>
                  <a:schemeClr val="tx1"/>
                </a:solidFill>
                <a:latin typeface="Times New Roman" panose="02020603050405020304" pitchFamily="18" charset="0"/>
                <a:ea typeface="Calibri" panose="020F0502020204030204" pitchFamily="34" charset="0"/>
              </a:rPr>
              <a:t>Le fils se lève, comme s’il revenait à la vie, </a:t>
            </a:r>
            <a:br>
              <a:rPr lang="fr-FR" sz="3600" dirty="0">
                <a:solidFill>
                  <a:schemeClr val="tx1"/>
                </a:solidFill>
                <a:latin typeface="Times New Roman" panose="02020603050405020304" pitchFamily="18" charset="0"/>
                <a:ea typeface="Calibri" panose="020F0502020204030204" pitchFamily="34" charset="0"/>
              </a:rPr>
            </a:br>
            <a:r>
              <a:rPr lang="fr-FR" sz="3600" dirty="0">
                <a:solidFill>
                  <a:schemeClr val="tx1"/>
                </a:solidFill>
                <a:latin typeface="Times New Roman" panose="02020603050405020304" pitchFamily="18" charset="0"/>
                <a:ea typeface="Calibri" panose="020F0502020204030204" pitchFamily="34" charset="0"/>
              </a:rPr>
              <a:t>comme s’il ressuscitait.</a:t>
            </a:r>
            <a:endParaRPr lang="fr-FR" sz="3600" dirty="0">
              <a:solidFill>
                <a:schemeClr val="tx1"/>
              </a:solidFill>
              <a:latin typeface="Calibri" panose="020F0502020204030204" pitchFamily="34" charset="0"/>
              <a:ea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01CC6F1C-86BD-2662-39BE-A43DA342B3BD}"/>
              </a:ext>
            </a:extLst>
          </p:cNvPr>
          <p:cNvSpPr>
            <a:spLocks noGrp="1"/>
          </p:cNvSpPr>
          <p:nvPr>
            <p:ph type="sldNum" sz="quarter" idx="12"/>
          </p:nvPr>
        </p:nvSpPr>
        <p:spPr/>
        <p:txBody>
          <a:bodyPr/>
          <a:lstStyle/>
          <a:p>
            <a:fld id="{9E268824-B363-4558-82B1-76DB5ADEB9CB}" type="slidenum">
              <a:rPr lang="fr-FR" smtClean="0"/>
              <a:pPr/>
              <a:t>45</a:t>
            </a:fld>
            <a:endParaRPr lang="fr-FR" dirty="0"/>
          </a:p>
        </p:txBody>
      </p:sp>
      <p:sp>
        <p:nvSpPr>
          <p:cNvPr id="4" name="ZoneTexte 3">
            <a:extLst>
              <a:ext uri="{FF2B5EF4-FFF2-40B4-BE49-F238E27FC236}">
                <a16:creationId xmlns:a16="http://schemas.microsoft.com/office/drawing/2014/main" id="{D7EF4F2C-F6C0-4ABE-57DC-0C2E98E36B7B}"/>
              </a:ext>
            </a:extLst>
          </p:cNvPr>
          <p:cNvSpPr txBox="1"/>
          <p:nvPr/>
        </p:nvSpPr>
        <p:spPr>
          <a:xfrm>
            <a:off x="92395" y="111725"/>
            <a:ext cx="3036370" cy="461665"/>
          </a:xfrm>
          <a:prstGeom prst="rect">
            <a:avLst/>
          </a:prstGeom>
          <a:noFill/>
        </p:spPr>
        <p:txBody>
          <a:bodyPr wrap="square">
            <a:spAutoFit/>
          </a:bodyPr>
          <a:lstStyle/>
          <a:p>
            <a:r>
              <a:rPr lang="fr-FR" sz="2400">
                <a:solidFill>
                  <a:srgbClr val="FF0000"/>
                </a:solidFill>
                <a:effectLst/>
                <a:latin typeface="Times New Roman" panose="02020603050405020304" pitchFamily="18" charset="0"/>
                <a:ea typeface="Calibri" panose="020F0502020204030204" pitchFamily="34" charset="0"/>
              </a:rPr>
              <a:t>Je me lèverai</a:t>
            </a:r>
            <a:endParaRPr lang="fr-FR" dirty="0"/>
          </a:p>
        </p:txBody>
      </p:sp>
      <p:pic>
        <p:nvPicPr>
          <p:cNvPr id="2" name="Image 1" descr="Une image contenant dessin humoristique, illustration, Dessin d’enfant, peinture&#10;&#10;Le contenu généré par l’IA peut être incorrect.">
            <a:extLst>
              <a:ext uri="{FF2B5EF4-FFF2-40B4-BE49-F238E27FC236}">
                <a16:creationId xmlns:a16="http://schemas.microsoft.com/office/drawing/2014/main" id="{B5D4A93B-3CA8-D775-38E9-C87C742E7BED}"/>
              </a:ext>
            </a:extLst>
          </p:cNvPr>
          <p:cNvPicPr>
            <a:picLocks noChangeAspect="1"/>
          </p:cNvPicPr>
          <p:nvPr/>
        </p:nvPicPr>
        <p:blipFill>
          <a:blip r:embed="rId3" cstate="screen">
            <a:extLst>
              <a:ext uri="{28A0092B-C50C-407E-A947-70E740481C1C}">
                <a14:useLocalDpi xmlns:a14="http://schemas.microsoft.com/office/drawing/2010/main"/>
              </a:ext>
            </a:extLst>
          </a:blip>
          <a:srcRect l="7196" t="5162" r="2717" b="17563"/>
          <a:stretch/>
        </p:blipFill>
        <p:spPr>
          <a:xfrm>
            <a:off x="4001729" y="712890"/>
            <a:ext cx="4188542" cy="3300620"/>
          </a:xfrm>
          <a:prstGeom prst="rect">
            <a:avLst/>
          </a:prstGeom>
          <a:effectLst>
            <a:softEdge rad="254000"/>
          </a:effectLst>
        </p:spPr>
      </p:pic>
    </p:spTree>
    <p:extLst>
      <p:ext uri="{BB962C8B-B14F-4D97-AF65-F5344CB8AC3E}">
        <p14:creationId xmlns:p14="http://schemas.microsoft.com/office/powerpoint/2010/main" val="37241068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10EB0-8EA1-7BEE-E6E8-1D636E8F2F1E}"/>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728EC720-B99A-1766-99C9-F8A0FEBF693C}"/>
              </a:ext>
            </a:extLst>
          </p:cNvPr>
          <p:cNvSpPr/>
          <p:nvPr/>
        </p:nvSpPr>
        <p:spPr>
          <a:xfrm>
            <a:off x="823419" y="3576935"/>
            <a:ext cx="9843795" cy="1547840"/>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600" b="1" dirty="0">
                <a:solidFill>
                  <a:srgbClr val="FF0000"/>
                </a:solidFill>
                <a:effectLst/>
                <a:latin typeface="Times New Roman" panose="02020603050405020304" pitchFamily="18" charset="0"/>
                <a:ea typeface="Calibri" panose="020F0502020204030204" pitchFamily="34" charset="0"/>
              </a:rPr>
              <a:t>18</a:t>
            </a:r>
            <a:r>
              <a:rPr lang="fr-FR" sz="3600" dirty="0">
                <a:effectLst/>
                <a:latin typeface="Times New Roman" panose="02020603050405020304" pitchFamily="18" charset="0"/>
                <a:ea typeface="Calibri" panose="020F0502020204030204" pitchFamily="34" charset="0"/>
              </a:rPr>
              <a:t> </a:t>
            </a:r>
            <a:r>
              <a:rPr lang="fr-FR" sz="3600" dirty="0">
                <a:solidFill>
                  <a:schemeClr val="tx1"/>
                </a:solidFill>
                <a:effectLst/>
                <a:latin typeface="Times New Roman" panose="02020603050405020304" pitchFamily="18" charset="0"/>
                <a:ea typeface="Calibri" panose="020F0502020204030204" pitchFamily="34" charset="0"/>
              </a:rPr>
              <a:t>Je me lèverai, </a:t>
            </a:r>
            <a:r>
              <a:rPr lang="fr-FR" sz="3600" b="1" dirty="0">
                <a:solidFill>
                  <a:srgbClr val="FF0000"/>
                </a:solidFill>
                <a:effectLst/>
                <a:latin typeface="Times New Roman" panose="02020603050405020304" pitchFamily="18" charset="0"/>
                <a:ea typeface="Calibri" panose="020F0502020204030204" pitchFamily="34" charset="0"/>
              </a:rPr>
              <a:t>j’irai vers mon père</a:t>
            </a:r>
            <a:r>
              <a:rPr lang="fr-FR" sz="3600" dirty="0">
                <a:solidFill>
                  <a:schemeClr val="tx1"/>
                </a:solidFill>
                <a:effectLst/>
                <a:latin typeface="Times New Roman" panose="02020603050405020304" pitchFamily="18" charset="0"/>
                <a:ea typeface="Calibri" panose="020F0502020204030204" pitchFamily="34" charset="0"/>
              </a:rPr>
              <a:t>, et je lui dirai : Père, j’ai péché contre le ciel et envers toi</a:t>
            </a:r>
            <a:endParaRPr lang="fr-FR" sz="3600" b="1"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0082A38A-3E76-EF7B-AB8B-0B23474B4810}"/>
              </a:ext>
            </a:extLst>
          </p:cNvPr>
          <p:cNvSpPr>
            <a:spLocks noGrp="1"/>
          </p:cNvSpPr>
          <p:nvPr>
            <p:ph type="sldNum" sz="quarter" idx="12"/>
          </p:nvPr>
        </p:nvSpPr>
        <p:spPr/>
        <p:txBody>
          <a:bodyPr/>
          <a:lstStyle/>
          <a:p>
            <a:fld id="{9E268824-B363-4558-82B1-76DB5ADEB9CB}" type="slidenum">
              <a:rPr lang="fr-FR" smtClean="0"/>
              <a:pPr/>
              <a:t>46</a:t>
            </a:fld>
            <a:endParaRPr lang="fr-FR"/>
          </a:p>
        </p:txBody>
      </p:sp>
      <p:pic>
        <p:nvPicPr>
          <p:cNvPr id="4" name="Image 3" descr="Une image contenant dessin humoristique, illustration, Dessin d’enfant, peinture&#10;&#10;Le contenu généré par l’IA peut être incorrect.">
            <a:extLst>
              <a:ext uri="{FF2B5EF4-FFF2-40B4-BE49-F238E27FC236}">
                <a16:creationId xmlns:a16="http://schemas.microsoft.com/office/drawing/2014/main" id="{142BEFB2-C309-CA88-A818-82F5DFA77480}"/>
              </a:ext>
            </a:extLst>
          </p:cNvPr>
          <p:cNvPicPr>
            <a:picLocks noChangeAspect="1"/>
          </p:cNvPicPr>
          <p:nvPr/>
        </p:nvPicPr>
        <p:blipFill>
          <a:blip r:embed="rId2" cstate="screen">
            <a:extLst>
              <a:ext uri="{28A0092B-C50C-407E-A947-70E740481C1C}">
                <a14:useLocalDpi xmlns:a14="http://schemas.microsoft.com/office/drawing/2010/main"/>
              </a:ext>
            </a:extLst>
          </a:blip>
          <a:srcRect l="7196" t="5162" r="2717" b="17563"/>
          <a:stretch/>
        </p:blipFill>
        <p:spPr>
          <a:xfrm>
            <a:off x="3932904" y="430550"/>
            <a:ext cx="3805084" cy="2998450"/>
          </a:xfrm>
          <a:prstGeom prst="rect">
            <a:avLst/>
          </a:prstGeom>
          <a:effectLst>
            <a:softEdge rad="114300"/>
          </a:effectLst>
        </p:spPr>
      </p:pic>
      <p:sp>
        <p:nvSpPr>
          <p:cNvPr id="5" name="ZoneTexte 4">
            <a:extLst>
              <a:ext uri="{FF2B5EF4-FFF2-40B4-BE49-F238E27FC236}">
                <a16:creationId xmlns:a16="http://schemas.microsoft.com/office/drawing/2014/main" id="{5812047D-4E7F-1A87-7DFC-B11ED1C1FC16}"/>
              </a:ext>
            </a:extLst>
          </p:cNvPr>
          <p:cNvSpPr txBox="1"/>
          <p:nvPr/>
        </p:nvSpPr>
        <p:spPr>
          <a:xfrm>
            <a:off x="120788" y="104813"/>
            <a:ext cx="3036370" cy="461665"/>
          </a:xfrm>
          <a:prstGeom prst="rect">
            <a:avLst/>
          </a:prstGeom>
          <a:noFill/>
        </p:spPr>
        <p:txBody>
          <a:bodyPr wrap="square">
            <a:spAutoFit/>
          </a:bodyPr>
          <a:lstStyle/>
          <a:p>
            <a:r>
              <a:rPr kumimoji="0" lang="fr-FR" sz="2400" b="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j’irai vers mon père</a:t>
            </a:r>
            <a:endParaRPr lang="fr-FR" dirty="0"/>
          </a:p>
        </p:txBody>
      </p:sp>
    </p:spTree>
    <p:extLst>
      <p:ext uri="{BB962C8B-B14F-4D97-AF65-F5344CB8AC3E}">
        <p14:creationId xmlns:p14="http://schemas.microsoft.com/office/powerpoint/2010/main" val="27404312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067DC-0BE7-BF78-016A-E3EADE82A8D9}"/>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0553A029-0FBE-26D1-0764-32ED099EDC00}"/>
              </a:ext>
            </a:extLst>
          </p:cNvPr>
          <p:cNvSpPr/>
          <p:nvPr/>
        </p:nvSpPr>
        <p:spPr>
          <a:xfrm>
            <a:off x="2267124" y="4276181"/>
            <a:ext cx="6977743" cy="1157822"/>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600" dirty="0">
                <a:solidFill>
                  <a:schemeClr val="tx1"/>
                </a:solidFill>
                <a:latin typeface="Times New Roman" panose="02020603050405020304" pitchFamily="18" charset="0"/>
                <a:ea typeface="Calibri" panose="020F0502020204030204" pitchFamily="34" charset="0"/>
              </a:rPr>
              <a:t>Quel est ce retour vers le père ?</a:t>
            </a:r>
            <a:endParaRPr lang="fr-FR" sz="3600" dirty="0">
              <a:solidFill>
                <a:schemeClr val="tx1"/>
              </a:solidFill>
              <a:latin typeface="Calibri" panose="020F0502020204030204" pitchFamily="34" charset="0"/>
              <a:ea typeface="Calibri" panose="020F0502020204030204" pitchFamily="34" charset="0"/>
            </a:endParaRPr>
          </a:p>
        </p:txBody>
      </p:sp>
      <p:sp>
        <p:nvSpPr>
          <p:cNvPr id="20" name="ZoneTexte 19">
            <a:extLst>
              <a:ext uri="{FF2B5EF4-FFF2-40B4-BE49-F238E27FC236}">
                <a16:creationId xmlns:a16="http://schemas.microsoft.com/office/drawing/2014/main" id="{C94B8A7B-0C78-5637-DAD2-F97E088BBF32}"/>
              </a:ext>
            </a:extLst>
          </p:cNvPr>
          <p:cNvSpPr txBox="1"/>
          <p:nvPr/>
        </p:nvSpPr>
        <p:spPr>
          <a:xfrm>
            <a:off x="120788" y="104813"/>
            <a:ext cx="3036370" cy="461665"/>
          </a:xfrm>
          <a:prstGeom prst="rect">
            <a:avLst/>
          </a:prstGeom>
          <a:noFill/>
        </p:spPr>
        <p:txBody>
          <a:bodyPr wrap="square">
            <a:spAutoFit/>
          </a:bodyPr>
          <a:lstStyle/>
          <a:p>
            <a:r>
              <a:rPr kumimoji="0" lang="fr-FR" sz="2400" b="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j’irai vers mon père</a:t>
            </a:r>
            <a:endParaRPr lang="fr-FR" dirty="0"/>
          </a:p>
        </p:txBody>
      </p:sp>
      <p:sp>
        <p:nvSpPr>
          <p:cNvPr id="8" name="Espace réservé du numéro de diapositive 7">
            <a:extLst>
              <a:ext uri="{FF2B5EF4-FFF2-40B4-BE49-F238E27FC236}">
                <a16:creationId xmlns:a16="http://schemas.microsoft.com/office/drawing/2014/main" id="{E2CC5F6C-0052-3EA7-4638-A43BC92F219B}"/>
              </a:ext>
            </a:extLst>
          </p:cNvPr>
          <p:cNvSpPr>
            <a:spLocks noGrp="1"/>
          </p:cNvSpPr>
          <p:nvPr>
            <p:ph type="sldNum" sz="quarter" idx="12"/>
          </p:nvPr>
        </p:nvSpPr>
        <p:spPr/>
        <p:txBody>
          <a:bodyPr/>
          <a:lstStyle/>
          <a:p>
            <a:fld id="{9E268824-B363-4558-82B1-76DB5ADEB9CB}" type="slidenum">
              <a:rPr lang="fr-FR" smtClean="0"/>
              <a:pPr/>
              <a:t>47</a:t>
            </a:fld>
            <a:endParaRPr lang="fr-FR"/>
          </a:p>
        </p:txBody>
      </p:sp>
      <p:pic>
        <p:nvPicPr>
          <p:cNvPr id="3" name="Image 2" descr="Une image contenant dessin humoristique, illustration, Dessin d’enfant, peinture&#10;&#10;Le contenu généré par l’IA peut être incorrect.">
            <a:extLst>
              <a:ext uri="{FF2B5EF4-FFF2-40B4-BE49-F238E27FC236}">
                <a16:creationId xmlns:a16="http://schemas.microsoft.com/office/drawing/2014/main" id="{44C74BA8-C0D2-4664-387D-5DA96E24CEA6}"/>
              </a:ext>
            </a:extLst>
          </p:cNvPr>
          <p:cNvPicPr>
            <a:picLocks noChangeAspect="1"/>
          </p:cNvPicPr>
          <p:nvPr/>
        </p:nvPicPr>
        <p:blipFill>
          <a:blip r:embed="rId2" cstate="screen">
            <a:extLst>
              <a:ext uri="{28A0092B-C50C-407E-A947-70E740481C1C}">
                <a14:useLocalDpi xmlns:a14="http://schemas.microsoft.com/office/drawing/2010/main"/>
              </a:ext>
            </a:extLst>
          </a:blip>
          <a:srcRect l="7196" t="5162" r="2717" b="17563"/>
          <a:stretch/>
        </p:blipFill>
        <p:spPr>
          <a:xfrm>
            <a:off x="3233232" y="566478"/>
            <a:ext cx="4563749" cy="3596288"/>
          </a:xfrm>
          <a:prstGeom prst="rect">
            <a:avLst/>
          </a:prstGeom>
          <a:effectLst>
            <a:softEdge rad="152400"/>
          </a:effectLst>
        </p:spPr>
      </p:pic>
    </p:spTree>
    <p:extLst>
      <p:ext uri="{BB962C8B-B14F-4D97-AF65-F5344CB8AC3E}">
        <p14:creationId xmlns:p14="http://schemas.microsoft.com/office/powerpoint/2010/main" val="4594115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93771-F148-3D92-47A4-80A8A326F412}"/>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E7BECDF-88C7-2863-93F1-2777987DBA00}"/>
              </a:ext>
            </a:extLst>
          </p:cNvPr>
          <p:cNvSpPr>
            <a:spLocks noGrp="1"/>
          </p:cNvSpPr>
          <p:nvPr>
            <p:ph type="sldNum" sz="quarter" idx="12"/>
          </p:nvPr>
        </p:nvSpPr>
        <p:spPr/>
        <p:txBody>
          <a:bodyPr/>
          <a:lstStyle/>
          <a:p>
            <a:fld id="{9E268824-B363-4558-82B1-76DB5ADEB9CB}" type="slidenum">
              <a:rPr lang="fr-FR" smtClean="0"/>
              <a:pPr/>
              <a:t>48</a:t>
            </a:fld>
            <a:endParaRPr lang="fr-FR"/>
          </a:p>
        </p:txBody>
      </p:sp>
      <p:sp>
        <p:nvSpPr>
          <p:cNvPr id="5" name="ZoneTexte 4">
            <a:extLst>
              <a:ext uri="{FF2B5EF4-FFF2-40B4-BE49-F238E27FC236}">
                <a16:creationId xmlns:a16="http://schemas.microsoft.com/office/drawing/2014/main" id="{84C2A5B8-891C-4E16-6FA1-7CCCF8971E93}"/>
              </a:ext>
            </a:extLst>
          </p:cNvPr>
          <p:cNvSpPr txBox="1"/>
          <p:nvPr/>
        </p:nvSpPr>
        <p:spPr>
          <a:xfrm>
            <a:off x="210583" y="122237"/>
            <a:ext cx="3036370" cy="461665"/>
          </a:xfrm>
          <a:prstGeom prst="rect">
            <a:avLst/>
          </a:prstGeom>
          <a:noFill/>
        </p:spPr>
        <p:txBody>
          <a:bodyPr wrap="square">
            <a:spAutoFit/>
          </a:bodyPr>
          <a:lstStyle/>
          <a:p>
            <a:r>
              <a:rPr kumimoji="0" lang="fr-FR" sz="2400" b="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j’irai vers mon père</a:t>
            </a:r>
            <a:endParaRPr lang="fr-FR" dirty="0"/>
          </a:p>
        </p:txBody>
      </p:sp>
      <p:sp>
        <p:nvSpPr>
          <p:cNvPr id="2" name="Rectangle : coins arrondis 1">
            <a:extLst>
              <a:ext uri="{FF2B5EF4-FFF2-40B4-BE49-F238E27FC236}">
                <a16:creationId xmlns:a16="http://schemas.microsoft.com/office/drawing/2014/main" id="{F8FA2DD7-0C78-50A2-071E-689707CBFBA0}"/>
              </a:ext>
            </a:extLst>
          </p:cNvPr>
          <p:cNvSpPr/>
          <p:nvPr/>
        </p:nvSpPr>
        <p:spPr>
          <a:xfrm>
            <a:off x="378542" y="2292807"/>
            <a:ext cx="11434915" cy="1655463"/>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Jean 16,28 </a:t>
            </a: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Jésus dit : Je suis sorti du Père, et je suis venu dans le monde ; maintenant, je quitte le monde, et je pars vers le Père. </a:t>
            </a:r>
          </a:p>
        </p:txBody>
      </p:sp>
      <p:pic>
        <p:nvPicPr>
          <p:cNvPr id="6" name="Image 5" descr="Une image contenant dessin humoristique, illustration, Dessin d’enfant, peinture&#10;&#10;Le contenu généré par l’IA peut être incorrect.">
            <a:extLst>
              <a:ext uri="{FF2B5EF4-FFF2-40B4-BE49-F238E27FC236}">
                <a16:creationId xmlns:a16="http://schemas.microsoft.com/office/drawing/2014/main" id="{AEE924EF-52B5-F2B0-4D52-E6C2A6DA297C}"/>
              </a:ext>
            </a:extLst>
          </p:cNvPr>
          <p:cNvPicPr>
            <a:picLocks noChangeAspect="1"/>
          </p:cNvPicPr>
          <p:nvPr/>
        </p:nvPicPr>
        <p:blipFill>
          <a:blip r:embed="rId2" cstate="screen">
            <a:extLst>
              <a:ext uri="{28A0092B-C50C-407E-A947-70E740481C1C}">
                <a14:useLocalDpi xmlns:a14="http://schemas.microsoft.com/office/drawing/2010/main"/>
              </a:ext>
            </a:extLst>
          </a:blip>
          <a:srcRect l="7196" t="5162" r="2717" b="17563"/>
          <a:stretch/>
        </p:blipFill>
        <p:spPr>
          <a:xfrm>
            <a:off x="4347117" y="93385"/>
            <a:ext cx="2791103" cy="2199422"/>
          </a:xfrm>
          <a:prstGeom prst="rect">
            <a:avLst/>
          </a:prstGeom>
          <a:effectLst>
            <a:softEdge rad="139700"/>
          </a:effectLst>
        </p:spPr>
      </p:pic>
      <p:grpSp>
        <p:nvGrpSpPr>
          <p:cNvPr id="9" name="Groupe 8">
            <a:extLst>
              <a:ext uri="{FF2B5EF4-FFF2-40B4-BE49-F238E27FC236}">
                <a16:creationId xmlns:a16="http://schemas.microsoft.com/office/drawing/2014/main" id="{ECC8CD2C-4D7D-4227-3D9A-4EE965E52908}"/>
              </a:ext>
            </a:extLst>
          </p:cNvPr>
          <p:cNvGrpSpPr/>
          <p:nvPr/>
        </p:nvGrpSpPr>
        <p:grpSpPr>
          <a:xfrm>
            <a:off x="1483210" y="4247955"/>
            <a:ext cx="9624767" cy="2286364"/>
            <a:chOff x="1574276" y="4319850"/>
            <a:chExt cx="9624767" cy="2036499"/>
          </a:xfrm>
        </p:grpSpPr>
        <p:sp>
          <p:nvSpPr>
            <p:cNvPr id="4" name="Rectangle : coins arrondis 3">
              <a:extLst>
                <a:ext uri="{FF2B5EF4-FFF2-40B4-BE49-F238E27FC236}">
                  <a16:creationId xmlns:a16="http://schemas.microsoft.com/office/drawing/2014/main" id="{F1B58EC4-739B-9246-324D-7B64C16DE42E}"/>
                </a:ext>
              </a:extLst>
            </p:cNvPr>
            <p:cNvSpPr/>
            <p:nvPr/>
          </p:nvSpPr>
          <p:spPr>
            <a:xfrm>
              <a:off x="1574276" y="4319850"/>
              <a:ext cx="9624767" cy="2036499"/>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endParaRPr lang="fr-FR" sz="2800" dirty="0">
                <a:solidFill>
                  <a:schemeClr val="tx1"/>
                </a:solidFill>
                <a:latin typeface="Calibri" panose="020F0502020204030204" pitchFamily="34" charset="0"/>
                <a:ea typeface="Calibri" panose="020F0502020204030204" pitchFamily="34" charset="0"/>
              </a:endParaRPr>
            </a:p>
          </p:txBody>
        </p:sp>
        <p:sp>
          <p:nvSpPr>
            <p:cNvPr id="8" name="ZoneTexte 7">
              <a:extLst>
                <a:ext uri="{FF2B5EF4-FFF2-40B4-BE49-F238E27FC236}">
                  <a16:creationId xmlns:a16="http://schemas.microsoft.com/office/drawing/2014/main" id="{438342E6-ADF2-BA81-7850-2B608BABDED2}"/>
                </a:ext>
              </a:extLst>
            </p:cNvPr>
            <p:cNvSpPr txBox="1"/>
            <p:nvPr/>
          </p:nvSpPr>
          <p:spPr>
            <a:xfrm>
              <a:off x="1743959" y="4394263"/>
              <a:ext cx="9323109" cy="1836747"/>
            </a:xfrm>
            <a:prstGeom prst="rect">
              <a:avLst/>
            </a:prstGeom>
            <a:noFill/>
          </p:spPr>
          <p:txBody>
            <a:bodyPr wrap="square">
              <a:spAutoFit/>
            </a:bodyPr>
            <a:lstStyle/>
            <a:p>
              <a:r>
                <a:rPr lang="fr-FR" sz="3200" b="1" dirty="0">
                  <a:latin typeface="Times New Roman" panose="02020603050405020304" pitchFamily="18" charset="0"/>
                  <a:cs typeface="Times New Roman" panose="02020603050405020304" pitchFamily="18" charset="0"/>
                </a:rPr>
                <a:t>Cherche dans les paroles de la prière du Notre Père des rapports avec cette histoire :  </a:t>
              </a:r>
            </a:p>
            <a:p>
              <a:r>
                <a:rPr lang="fr-FR" sz="3200" dirty="0">
                  <a:latin typeface="Times New Roman" panose="02020603050405020304" pitchFamily="18" charset="0"/>
                  <a:cs typeface="Times New Roman" panose="02020603050405020304" pitchFamily="18" charset="0"/>
                </a:rPr>
                <a:t>père – donne-nous – pardonne-nous </a:t>
              </a:r>
              <a:br>
                <a:rPr lang="fr-FR" sz="3200" dirty="0">
                  <a:latin typeface="Times New Roman" panose="02020603050405020304" pitchFamily="18" charset="0"/>
                  <a:cs typeface="Times New Roman" panose="02020603050405020304" pitchFamily="18" charset="0"/>
                </a:rPr>
              </a:br>
              <a:r>
                <a:rPr lang="fr-FR" sz="3200" dirty="0">
                  <a:latin typeface="Times New Roman" panose="02020603050405020304" pitchFamily="18" charset="0"/>
                  <a:cs typeface="Times New Roman" panose="02020603050405020304" pitchFamily="18" charset="0"/>
                </a:rPr>
                <a:t>entrer en tentation – délivre-nous du mal… </a:t>
              </a:r>
            </a:p>
          </p:txBody>
        </p:sp>
      </p:grpSp>
    </p:spTree>
    <p:extLst>
      <p:ext uri="{BB962C8B-B14F-4D97-AF65-F5344CB8AC3E}">
        <p14:creationId xmlns:p14="http://schemas.microsoft.com/office/powerpoint/2010/main" val="263717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8DB3E-CD7A-E229-85EE-AF5926292CD8}"/>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5D2E8D36-3469-486F-7667-381F74E648D8}"/>
              </a:ext>
            </a:extLst>
          </p:cNvPr>
          <p:cNvSpPr/>
          <p:nvPr/>
        </p:nvSpPr>
        <p:spPr>
          <a:xfrm>
            <a:off x="301657" y="3867989"/>
            <a:ext cx="11217897" cy="2259433"/>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Times New Roman" panose="02020603050405020304" pitchFamily="18" charset="0"/>
                <a:ea typeface="Calibri" panose="020F0502020204030204" pitchFamily="34" charset="0"/>
              </a:rPr>
              <a:t>L’humanité revient vers son père. Ce qui compte, c’est d’avoir conscience d’aller vers le Père, de s’approcher, de reconnaître en Dieu ce Père miséricordieux, qui attend de toute éternité. Ce qui compte, c’est de revenir vers lui.</a:t>
            </a:r>
            <a:endParaRPr lang="fr-FR" sz="3600" dirty="0">
              <a:solidFill>
                <a:schemeClr val="tx1"/>
              </a:solidFill>
              <a:latin typeface="Calibri" panose="020F0502020204030204" pitchFamily="34" charset="0"/>
              <a:ea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F77FB13B-394D-99AB-4354-53CAE6326457}"/>
              </a:ext>
            </a:extLst>
          </p:cNvPr>
          <p:cNvSpPr>
            <a:spLocks noGrp="1"/>
          </p:cNvSpPr>
          <p:nvPr>
            <p:ph type="sldNum" sz="quarter" idx="12"/>
          </p:nvPr>
        </p:nvSpPr>
        <p:spPr/>
        <p:txBody>
          <a:bodyPr/>
          <a:lstStyle/>
          <a:p>
            <a:fld id="{9E268824-B363-4558-82B1-76DB5ADEB9CB}" type="slidenum">
              <a:rPr lang="fr-FR" smtClean="0"/>
              <a:pPr/>
              <a:t>49</a:t>
            </a:fld>
            <a:endParaRPr lang="fr-FR" dirty="0"/>
          </a:p>
        </p:txBody>
      </p:sp>
      <p:sp>
        <p:nvSpPr>
          <p:cNvPr id="4" name="ZoneTexte 3">
            <a:extLst>
              <a:ext uri="{FF2B5EF4-FFF2-40B4-BE49-F238E27FC236}">
                <a16:creationId xmlns:a16="http://schemas.microsoft.com/office/drawing/2014/main" id="{E07FD1DD-FFF4-71EC-DA7D-18C295E8C578}"/>
              </a:ext>
            </a:extLst>
          </p:cNvPr>
          <p:cNvSpPr txBox="1"/>
          <p:nvPr/>
        </p:nvSpPr>
        <p:spPr>
          <a:xfrm>
            <a:off x="141556" y="98774"/>
            <a:ext cx="3036370" cy="461665"/>
          </a:xfrm>
          <a:prstGeom prst="rect">
            <a:avLst/>
          </a:prstGeom>
          <a:noFill/>
        </p:spPr>
        <p:txBody>
          <a:bodyPr wrap="square">
            <a:spAutoFit/>
          </a:bodyPr>
          <a:lstStyle/>
          <a:p>
            <a:r>
              <a:rPr kumimoji="0" lang="fr-FR" sz="2400" b="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j’irai vers mon père</a:t>
            </a:r>
            <a:endParaRPr lang="fr-FR" dirty="0"/>
          </a:p>
        </p:txBody>
      </p:sp>
      <p:pic>
        <p:nvPicPr>
          <p:cNvPr id="2" name="Image 1" descr="Une image contenant dessin humoristique, illustration, Dessin d’enfant, peinture&#10;&#10;Le contenu généré par l’IA peut être incorrect.">
            <a:extLst>
              <a:ext uri="{FF2B5EF4-FFF2-40B4-BE49-F238E27FC236}">
                <a16:creationId xmlns:a16="http://schemas.microsoft.com/office/drawing/2014/main" id="{BCF4D7A6-2E09-39FF-D72D-CCD92FA026CD}"/>
              </a:ext>
            </a:extLst>
          </p:cNvPr>
          <p:cNvPicPr>
            <a:picLocks noChangeAspect="1"/>
          </p:cNvPicPr>
          <p:nvPr/>
        </p:nvPicPr>
        <p:blipFill>
          <a:blip r:embed="rId3" cstate="screen">
            <a:extLst>
              <a:ext uri="{28A0092B-C50C-407E-A947-70E740481C1C}">
                <a14:useLocalDpi xmlns:a14="http://schemas.microsoft.com/office/drawing/2010/main"/>
              </a:ext>
            </a:extLst>
          </a:blip>
          <a:srcRect l="7196" t="5162" r="2717" b="17563"/>
          <a:stretch/>
        </p:blipFill>
        <p:spPr>
          <a:xfrm>
            <a:off x="3967315" y="711918"/>
            <a:ext cx="3593691" cy="2831871"/>
          </a:xfrm>
          <a:prstGeom prst="rect">
            <a:avLst/>
          </a:prstGeom>
          <a:effectLst>
            <a:softEdge rad="101600"/>
          </a:effectLst>
        </p:spPr>
      </p:pic>
    </p:spTree>
    <p:extLst>
      <p:ext uri="{BB962C8B-B14F-4D97-AF65-F5344CB8AC3E}">
        <p14:creationId xmlns:p14="http://schemas.microsoft.com/office/powerpoint/2010/main" val="1476982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027E1-B457-EEA6-781C-141A53DF9B4A}"/>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3DB6C611-3EB0-9A3F-C1EE-20DC90EBB135}"/>
              </a:ext>
            </a:extLst>
          </p:cNvPr>
          <p:cNvSpPr/>
          <p:nvPr/>
        </p:nvSpPr>
        <p:spPr>
          <a:xfrm>
            <a:off x="245097" y="744230"/>
            <a:ext cx="11783505" cy="5369540"/>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endParaRPr lang="fr-FR" sz="3200" dirty="0">
              <a:solidFill>
                <a:schemeClr val="tx1"/>
              </a:solidFill>
              <a:effectLst/>
              <a:latin typeface="Calibri" panose="020F0502020204030204" pitchFamily="34" charset="0"/>
              <a:ea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F3567448-3526-86B1-60BA-0B0545DB6F8E}"/>
              </a:ext>
            </a:extLst>
          </p:cNvPr>
          <p:cNvSpPr>
            <a:spLocks noGrp="1"/>
          </p:cNvSpPr>
          <p:nvPr>
            <p:ph type="sldNum" sz="quarter" idx="12"/>
          </p:nvPr>
        </p:nvSpPr>
        <p:spPr/>
        <p:txBody>
          <a:bodyPr/>
          <a:lstStyle/>
          <a:p>
            <a:fld id="{9E268824-B363-4558-82B1-76DB5ADEB9CB}" type="slidenum">
              <a:rPr lang="fr-FR" smtClean="0"/>
              <a:pPr/>
              <a:t>5</a:t>
            </a:fld>
            <a:endParaRPr lang="fr-FR"/>
          </a:p>
        </p:txBody>
      </p:sp>
      <p:sp>
        <p:nvSpPr>
          <p:cNvPr id="5" name="ZoneTexte 4">
            <a:extLst>
              <a:ext uri="{FF2B5EF4-FFF2-40B4-BE49-F238E27FC236}">
                <a16:creationId xmlns:a16="http://schemas.microsoft.com/office/drawing/2014/main" id="{74C30098-E85A-7628-7C77-085215A24A19}"/>
              </a:ext>
            </a:extLst>
          </p:cNvPr>
          <p:cNvSpPr txBox="1"/>
          <p:nvPr/>
        </p:nvSpPr>
        <p:spPr>
          <a:xfrm>
            <a:off x="337820" y="973087"/>
            <a:ext cx="11338560" cy="4832092"/>
          </a:xfrm>
          <a:prstGeom prst="rect">
            <a:avLst/>
          </a:prstGeom>
          <a:noFill/>
        </p:spPr>
        <p:txBody>
          <a:bodyPr wrap="square">
            <a:spAutoFit/>
          </a:bodyPr>
          <a:lstStyle/>
          <a:p>
            <a:pPr algn="ctr"/>
            <a:r>
              <a:rPr lang="fr-FR" sz="2800" b="1" dirty="0">
                <a:effectLst/>
                <a:latin typeface="Times New Roman" panose="02020603050405020304" pitchFamily="18" charset="0"/>
                <a:ea typeface="Calibri" panose="020F0502020204030204" pitchFamily="34" charset="0"/>
                <a:cs typeface="Times New Roman" panose="02020603050405020304" pitchFamily="18" charset="0"/>
              </a:rPr>
              <a:t>Conseils pédagogiques</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Une parabole est un texte difficile ; l’histoire parait simple </a:t>
            </a:r>
            <a:br>
              <a:rPr lang="fr-FR" sz="2800" dirty="0">
                <a:effectLst/>
                <a:latin typeface="Times New Roman" panose="02020603050405020304" pitchFamily="18" charset="0"/>
                <a:ea typeface="Calibri" panose="020F0502020204030204" pitchFamily="34" charset="0"/>
                <a:cs typeface="Times New Roman" panose="02020603050405020304" pitchFamily="18" charset="0"/>
              </a:rPr>
            </a:b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donc dans un premier temps accessible à tous. </a:t>
            </a:r>
          </a:p>
          <a:p>
            <a:pPr algn="ct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Les interprétations par contre sont très complexes.</a:t>
            </a:r>
            <a:br>
              <a:rPr lang="fr-FR" sz="2800" dirty="0">
                <a:effectLst/>
                <a:latin typeface="Times New Roman" panose="02020603050405020304" pitchFamily="18" charset="0"/>
                <a:ea typeface="Calibri" panose="020F0502020204030204" pitchFamily="34" charset="0"/>
                <a:cs typeface="Times New Roman" panose="02020603050405020304" pitchFamily="18" charset="0"/>
              </a:rPr>
            </a:br>
            <a:r>
              <a:rPr lang="fr-FR" sz="2800" b="1" dirty="0">
                <a:effectLst/>
                <a:latin typeface="Times New Roman" panose="02020603050405020304" pitchFamily="18" charset="0"/>
                <a:ea typeface="Calibri" panose="020F0502020204030204" pitchFamily="34" charset="0"/>
                <a:cs typeface="Times New Roman" panose="02020603050405020304" pitchFamily="18" charset="0"/>
              </a:rPr>
              <a:t>Avec des enfants</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 : choisir quelques mots, </a:t>
            </a:r>
          </a:p>
          <a:p>
            <a:pPr algn="ct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ceux qui leur ont posé question ou ceux-ci :</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Je meurs de faim – j’irai vers mon père – péché - Mort/retrouvé Mort/revenu à la vie - tu es toujours avec moi, et tout ce qui est à moi est à toi</a:t>
            </a:r>
            <a:br>
              <a:rPr lang="fr-FR" sz="2800" dirty="0">
                <a:effectLst/>
                <a:latin typeface="Times New Roman" panose="02020603050405020304" pitchFamily="18" charset="0"/>
                <a:ea typeface="Calibri" panose="020F0502020204030204" pitchFamily="34" charset="0"/>
                <a:cs typeface="Times New Roman" panose="02020603050405020304" pitchFamily="18" charset="0"/>
              </a:rPr>
            </a:b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Le jeu interactif ou les jeux proposés dans l’onglet Jeu seront plus accessibles. </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fr-FR" sz="2800" b="1" dirty="0">
                <a:effectLst/>
                <a:latin typeface="Times New Roman" panose="02020603050405020304" pitchFamily="18" charset="0"/>
                <a:ea typeface="Calibri" panose="020F0502020204030204" pitchFamily="34" charset="0"/>
                <a:cs typeface="Times New Roman" panose="02020603050405020304" pitchFamily="18" charset="0"/>
              </a:rPr>
              <a:t>Avec des jeunes et des adultes recommençants : </a:t>
            </a:r>
            <a:r>
              <a:rPr lang="fr-FR" sz="2800" dirty="0">
                <a:effectLst/>
                <a:latin typeface="Times New Roman" panose="02020603050405020304" pitchFamily="18" charset="0"/>
                <a:ea typeface="Calibri" panose="020F0502020204030204" pitchFamily="34" charset="0"/>
                <a:cs typeface="Times New Roman" panose="02020603050405020304" pitchFamily="18" charset="0"/>
              </a:rPr>
              <a:t>il est possible d’aller encore plus loin grâce aux infobulles adultes sur la page Bienvenue.</a:t>
            </a:r>
            <a:r>
              <a:rPr lang="fr-FR" sz="2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96957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C01E2-5471-D580-117C-D367F9F75B8F}"/>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8CE5F470-6D39-7321-5805-681087A0C3AA}"/>
              </a:ext>
            </a:extLst>
          </p:cNvPr>
          <p:cNvSpPr/>
          <p:nvPr/>
        </p:nvSpPr>
        <p:spPr>
          <a:xfrm>
            <a:off x="914399" y="3451473"/>
            <a:ext cx="10028903" cy="1956269"/>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600" b="1" dirty="0">
                <a:solidFill>
                  <a:srgbClr val="FF0000"/>
                </a:solidFill>
                <a:effectLst/>
                <a:latin typeface="Times New Roman" panose="02020603050405020304" pitchFamily="18" charset="0"/>
                <a:ea typeface="Calibri" panose="020F0502020204030204" pitchFamily="34" charset="0"/>
              </a:rPr>
              <a:t>18</a:t>
            </a:r>
            <a:r>
              <a:rPr lang="fr-FR" sz="3600" dirty="0">
                <a:effectLst/>
                <a:latin typeface="Times New Roman" panose="02020603050405020304" pitchFamily="18" charset="0"/>
                <a:ea typeface="Calibri" panose="020F0502020204030204" pitchFamily="34" charset="0"/>
              </a:rPr>
              <a:t> </a:t>
            </a:r>
            <a:r>
              <a:rPr lang="fr-FR" sz="3600" dirty="0">
                <a:solidFill>
                  <a:schemeClr val="tx1"/>
                </a:solidFill>
                <a:effectLst/>
                <a:latin typeface="Times New Roman" panose="02020603050405020304" pitchFamily="18" charset="0"/>
                <a:ea typeface="Calibri" panose="020F0502020204030204" pitchFamily="34" charset="0"/>
              </a:rPr>
              <a:t>Je me lèverai, j’irai vers mon père, et je lui dirai : </a:t>
            </a:r>
            <a:br>
              <a:rPr lang="fr-FR" sz="3600" dirty="0">
                <a:solidFill>
                  <a:schemeClr val="tx1"/>
                </a:solidFill>
                <a:effectLst/>
                <a:latin typeface="Times New Roman" panose="02020603050405020304" pitchFamily="18" charset="0"/>
                <a:ea typeface="Calibri" panose="020F0502020204030204" pitchFamily="34" charset="0"/>
              </a:rPr>
            </a:br>
            <a:r>
              <a:rPr lang="fr-FR" sz="3600" dirty="0">
                <a:solidFill>
                  <a:schemeClr val="tx1"/>
                </a:solidFill>
                <a:effectLst/>
                <a:latin typeface="Times New Roman" panose="02020603050405020304" pitchFamily="18" charset="0"/>
                <a:ea typeface="Calibri" panose="020F0502020204030204" pitchFamily="34" charset="0"/>
              </a:rPr>
              <a:t>Père, j’ai </a:t>
            </a:r>
            <a:r>
              <a:rPr lang="fr-FR" sz="3600" b="1" dirty="0">
                <a:solidFill>
                  <a:srgbClr val="FF0000"/>
                </a:solidFill>
                <a:effectLst/>
                <a:latin typeface="Times New Roman" panose="02020603050405020304" pitchFamily="18" charset="0"/>
                <a:ea typeface="Calibri" panose="020F0502020204030204" pitchFamily="34" charset="0"/>
              </a:rPr>
              <a:t>péché</a:t>
            </a:r>
            <a:r>
              <a:rPr lang="fr-FR" sz="3600" dirty="0">
                <a:solidFill>
                  <a:schemeClr val="tx1"/>
                </a:solidFill>
                <a:effectLst/>
                <a:latin typeface="Times New Roman" panose="02020603050405020304" pitchFamily="18" charset="0"/>
                <a:ea typeface="Calibri" panose="020F0502020204030204" pitchFamily="34" charset="0"/>
              </a:rPr>
              <a:t> contre le ciel et envers toi</a:t>
            </a:r>
            <a:endParaRPr lang="fr-FR" sz="3600" b="1"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1BD60302-4454-B8EE-A19E-B6414EDACE08}"/>
              </a:ext>
            </a:extLst>
          </p:cNvPr>
          <p:cNvSpPr>
            <a:spLocks noGrp="1"/>
          </p:cNvSpPr>
          <p:nvPr>
            <p:ph type="sldNum" sz="quarter" idx="12"/>
          </p:nvPr>
        </p:nvSpPr>
        <p:spPr/>
        <p:txBody>
          <a:bodyPr/>
          <a:lstStyle/>
          <a:p>
            <a:fld id="{9E268824-B363-4558-82B1-76DB5ADEB9CB}" type="slidenum">
              <a:rPr lang="fr-FR" smtClean="0"/>
              <a:pPr/>
              <a:t>50</a:t>
            </a:fld>
            <a:endParaRPr lang="fr-FR"/>
          </a:p>
        </p:txBody>
      </p:sp>
      <p:pic>
        <p:nvPicPr>
          <p:cNvPr id="5" name="Image 4" descr="Une image contenant habits, illustration, Dessin animé, clipart&#10;&#10;Le contenu généré par l’IA peut être incorrect.">
            <a:extLst>
              <a:ext uri="{FF2B5EF4-FFF2-40B4-BE49-F238E27FC236}">
                <a16:creationId xmlns:a16="http://schemas.microsoft.com/office/drawing/2014/main" id="{C36ADE7B-5272-C288-BBE5-154EFAECE99E}"/>
              </a:ext>
            </a:extLst>
          </p:cNvPr>
          <p:cNvPicPr>
            <a:picLocks noChangeAspect="1"/>
          </p:cNvPicPr>
          <p:nvPr/>
        </p:nvPicPr>
        <p:blipFill>
          <a:blip r:embed="rId2" cstate="screen">
            <a:extLst>
              <a:ext uri="{28A0092B-C50C-407E-A947-70E740481C1C}">
                <a14:useLocalDpi xmlns:a14="http://schemas.microsoft.com/office/drawing/2010/main"/>
              </a:ext>
            </a:extLst>
          </a:blip>
          <a:srcRect l="34079" t="14050" r="13701" b="40645"/>
          <a:stretch/>
        </p:blipFill>
        <p:spPr>
          <a:xfrm>
            <a:off x="4080386" y="322006"/>
            <a:ext cx="4031227" cy="3106994"/>
          </a:xfrm>
          <a:prstGeom prst="rect">
            <a:avLst/>
          </a:prstGeom>
          <a:effectLst>
            <a:softEdge rad="482600"/>
          </a:effectLst>
        </p:spPr>
      </p:pic>
      <p:sp>
        <p:nvSpPr>
          <p:cNvPr id="4" name="ZoneTexte 3">
            <a:extLst>
              <a:ext uri="{FF2B5EF4-FFF2-40B4-BE49-F238E27FC236}">
                <a16:creationId xmlns:a16="http://schemas.microsoft.com/office/drawing/2014/main" id="{D7E5794B-1C7F-9D08-8CC5-2089AB7AE227}"/>
              </a:ext>
            </a:extLst>
          </p:cNvPr>
          <p:cNvSpPr txBox="1"/>
          <p:nvPr/>
        </p:nvSpPr>
        <p:spPr>
          <a:xfrm>
            <a:off x="307601" y="89840"/>
            <a:ext cx="1363883" cy="461665"/>
          </a:xfrm>
          <a:prstGeom prst="rect">
            <a:avLst/>
          </a:prstGeom>
          <a:noFill/>
        </p:spPr>
        <p:txBody>
          <a:bodyPr wrap="square">
            <a:spAutoFit/>
          </a:bodyPr>
          <a:lstStyle/>
          <a:p>
            <a:r>
              <a:rPr kumimoji="0" lang="fr-FR" sz="240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péché</a:t>
            </a:r>
            <a:endParaRPr lang="fr-FR" dirty="0"/>
          </a:p>
        </p:txBody>
      </p:sp>
    </p:spTree>
    <p:extLst>
      <p:ext uri="{BB962C8B-B14F-4D97-AF65-F5344CB8AC3E}">
        <p14:creationId xmlns:p14="http://schemas.microsoft.com/office/powerpoint/2010/main" val="35266681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5297F-482B-FA84-1A7F-2B200C611370}"/>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3F921A23-C8FE-5813-ABE4-5FBD04220FF1}"/>
              </a:ext>
            </a:extLst>
          </p:cNvPr>
          <p:cNvSpPr/>
          <p:nvPr/>
        </p:nvSpPr>
        <p:spPr>
          <a:xfrm>
            <a:off x="2761366" y="2656677"/>
            <a:ext cx="6893911" cy="971426"/>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600" dirty="0">
                <a:solidFill>
                  <a:srgbClr val="000000"/>
                </a:solidFill>
                <a:latin typeface="Times New Roman" panose="02020603050405020304" pitchFamily="18" charset="0"/>
                <a:ea typeface="Calibri" panose="020F0502020204030204" pitchFamily="34" charset="0"/>
              </a:rPr>
              <a:t>Qu’est-ce que le péché ?</a:t>
            </a:r>
            <a:endParaRPr lang="fr-FR" sz="3600" dirty="0">
              <a:latin typeface="Calibri" panose="020F0502020204030204" pitchFamily="34" charset="0"/>
              <a:ea typeface="Calibri" panose="020F0502020204030204" pitchFamily="34" charset="0"/>
            </a:endParaRPr>
          </a:p>
        </p:txBody>
      </p:sp>
      <p:sp>
        <p:nvSpPr>
          <p:cNvPr id="20" name="ZoneTexte 19">
            <a:extLst>
              <a:ext uri="{FF2B5EF4-FFF2-40B4-BE49-F238E27FC236}">
                <a16:creationId xmlns:a16="http://schemas.microsoft.com/office/drawing/2014/main" id="{665A17E7-B770-B3C0-674F-29B1FB3E6BC9}"/>
              </a:ext>
            </a:extLst>
          </p:cNvPr>
          <p:cNvSpPr txBox="1"/>
          <p:nvPr/>
        </p:nvSpPr>
        <p:spPr>
          <a:xfrm>
            <a:off x="307601" y="89840"/>
            <a:ext cx="1363883" cy="461665"/>
          </a:xfrm>
          <a:prstGeom prst="rect">
            <a:avLst/>
          </a:prstGeom>
          <a:noFill/>
        </p:spPr>
        <p:txBody>
          <a:bodyPr wrap="square">
            <a:spAutoFit/>
          </a:bodyPr>
          <a:lstStyle/>
          <a:p>
            <a:r>
              <a:rPr kumimoji="0" lang="fr-FR" sz="240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péché</a:t>
            </a:r>
            <a:endParaRPr lang="fr-FR" dirty="0"/>
          </a:p>
        </p:txBody>
      </p:sp>
      <p:sp>
        <p:nvSpPr>
          <p:cNvPr id="8" name="Espace réservé du numéro de diapositive 7">
            <a:extLst>
              <a:ext uri="{FF2B5EF4-FFF2-40B4-BE49-F238E27FC236}">
                <a16:creationId xmlns:a16="http://schemas.microsoft.com/office/drawing/2014/main" id="{D910051E-54A4-3D23-8808-5367B9B94985}"/>
              </a:ext>
            </a:extLst>
          </p:cNvPr>
          <p:cNvSpPr>
            <a:spLocks noGrp="1"/>
          </p:cNvSpPr>
          <p:nvPr>
            <p:ph type="sldNum" sz="quarter" idx="12"/>
          </p:nvPr>
        </p:nvSpPr>
        <p:spPr/>
        <p:txBody>
          <a:bodyPr/>
          <a:lstStyle/>
          <a:p>
            <a:fld id="{9E268824-B363-4558-82B1-76DB5ADEB9CB}" type="slidenum">
              <a:rPr lang="fr-FR" smtClean="0"/>
              <a:pPr/>
              <a:t>51</a:t>
            </a:fld>
            <a:endParaRPr lang="fr-FR"/>
          </a:p>
        </p:txBody>
      </p:sp>
      <p:sp>
        <p:nvSpPr>
          <p:cNvPr id="3" name="Rectangle : coins arrondis 2">
            <a:extLst>
              <a:ext uri="{FF2B5EF4-FFF2-40B4-BE49-F238E27FC236}">
                <a16:creationId xmlns:a16="http://schemas.microsoft.com/office/drawing/2014/main" id="{A8B06CE3-88C8-03EE-15F2-478A3A4ABC82}"/>
              </a:ext>
            </a:extLst>
          </p:cNvPr>
          <p:cNvSpPr/>
          <p:nvPr/>
        </p:nvSpPr>
        <p:spPr>
          <a:xfrm>
            <a:off x="2181263" y="4008682"/>
            <a:ext cx="8054116" cy="808572"/>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rgbClr val="000000"/>
                </a:solidFill>
                <a:latin typeface="Times New Roman" panose="02020603050405020304" pitchFamily="18" charset="0"/>
                <a:ea typeface="Calibri" panose="020F0502020204030204" pitchFamily="34" charset="0"/>
              </a:rPr>
              <a:t>Pourquoi le fils dit-il qu’il a péché ? </a:t>
            </a:r>
            <a:endParaRPr lang="fr-FR" sz="3600" dirty="0">
              <a:solidFill>
                <a:schemeClr val="tx1"/>
              </a:solidFill>
              <a:latin typeface="Calibri" panose="020F0502020204030204" pitchFamily="34" charset="0"/>
              <a:ea typeface="Calibri" panose="020F0502020204030204" pitchFamily="34" charset="0"/>
            </a:endParaRPr>
          </a:p>
        </p:txBody>
      </p:sp>
      <p:sp>
        <p:nvSpPr>
          <p:cNvPr id="4" name="Rectangle : coins arrondis 3">
            <a:extLst>
              <a:ext uri="{FF2B5EF4-FFF2-40B4-BE49-F238E27FC236}">
                <a16:creationId xmlns:a16="http://schemas.microsoft.com/office/drawing/2014/main" id="{3BC495CB-7B3C-664B-589E-24FEB3AF7376}"/>
              </a:ext>
            </a:extLst>
          </p:cNvPr>
          <p:cNvSpPr/>
          <p:nvPr/>
        </p:nvSpPr>
        <p:spPr>
          <a:xfrm>
            <a:off x="1671484" y="5206722"/>
            <a:ext cx="9315887" cy="808572"/>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rgbClr val="000000"/>
                </a:solidFill>
                <a:latin typeface="Times New Roman" panose="02020603050405020304" pitchFamily="18" charset="0"/>
                <a:ea typeface="Calibri" panose="020F0502020204030204" pitchFamily="34" charset="0"/>
              </a:rPr>
              <a:t>Que veut dire </a:t>
            </a:r>
            <a:r>
              <a:rPr lang="fr-FR" sz="3600" dirty="0">
                <a:solidFill>
                  <a:schemeClr val="tx1"/>
                </a:solidFill>
                <a:latin typeface="Times New Roman" panose="02020603050405020304" pitchFamily="18" charset="0"/>
                <a:ea typeface="Calibri" panose="020F0502020204030204" pitchFamily="34" charset="0"/>
              </a:rPr>
              <a:t>pécher contre le ciel et envers toi ?</a:t>
            </a:r>
            <a:endParaRPr lang="fr-FR" sz="3600" dirty="0">
              <a:solidFill>
                <a:schemeClr val="tx1"/>
              </a:solidFill>
              <a:latin typeface="Calibri" panose="020F0502020204030204" pitchFamily="34" charset="0"/>
              <a:ea typeface="Calibri" panose="020F0502020204030204" pitchFamily="34" charset="0"/>
            </a:endParaRPr>
          </a:p>
        </p:txBody>
      </p:sp>
      <p:pic>
        <p:nvPicPr>
          <p:cNvPr id="5" name="Image 4" descr="Une image contenant habits, illustration, Dessin animé, clipart&#10;&#10;Le contenu généré par l’IA peut être incorrect.">
            <a:extLst>
              <a:ext uri="{FF2B5EF4-FFF2-40B4-BE49-F238E27FC236}">
                <a16:creationId xmlns:a16="http://schemas.microsoft.com/office/drawing/2014/main" id="{C0C6819F-0924-5D76-7049-F65BAE8CE89B}"/>
              </a:ext>
            </a:extLst>
          </p:cNvPr>
          <p:cNvPicPr>
            <a:picLocks noChangeAspect="1"/>
          </p:cNvPicPr>
          <p:nvPr/>
        </p:nvPicPr>
        <p:blipFill>
          <a:blip r:embed="rId3" cstate="screen">
            <a:extLst>
              <a:ext uri="{28A0092B-C50C-407E-A947-70E740481C1C}">
                <a14:useLocalDpi xmlns:a14="http://schemas.microsoft.com/office/drawing/2010/main"/>
              </a:ext>
            </a:extLst>
          </a:blip>
          <a:srcRect l="34079" t="14050" r="13701" b="40645"/>
          <a:stretch/>
        </p:blipFill>
        <p:spPr>
          <a:xfrm>
            <a:off x="4685070" y="481781"/>
            <a:ext cx="2821859" cy="2174896"/>
          </a:xfrm>
          <a:prstGeom prst="rect">
            <a:avLst/>
          </a:prstGeom>
          <a:effectLst>
            <a:softEdge rad="342900"/>
          </a:effectLst>
        </p:spPr>
      </p:pic>
    </p:spTree>
    <p:extLst>
      <p:ext uri="{BB962C8B-B14F-4D97-AF65-F5344CB8AC3E}">
        <p14:creationId xmlns:p14="http://schemas.microsoft.com/office/powerpoint/2010/main" val="278168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DB761-FC20-01BC-6CFC-E182D7A96818}"/>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2188381-A5E6-2ECF-A4B2-27760F96CFA9}"/>
              </a:ext>
            </a:extLst>
          </p:cNvPr>
          <p:cNvSpPr>
            <a:spLocks noGrp="1"/>
          </p:cNvSpPr>
          <p:nvPr>
            <p:ph type="sldNum" sz="quarter" idx="12"/>
          </p:nvPr>
        </p:nvSpPr>
        <p:spPr/>
        <p:txBody>
          <a:bodyPr/>
          <a:lstStyle/>
          <a:p>
            <a:fld id="{9E268824-B363-4558-82B1-76DB5ADEB9CB}" type="slidenum">
              <a:rPr lang="fr-FR" smtClean="0"/>
              <a:pPr/>
              <a:t>52</a:t>
            </a:fld>
            <a:endParaRPr lang="fr-FR"/>
          </a:p>
        </p:txBody>
      </p:sp>
      <p:sp>
        <p:nvSpPr>
          <p:cNvPr id="5" name="ZoneTexte 4">
            <a:extLst>
              <a:ext uri="{FF2B5EF4-FFF2-40B4-BE49-F238E27FC236}">
                <a16:creationId xmlns:a16="http://schemas.microsoft.com/office/drawing/2014/main" id="{EF5E8564-85BF-6891-7480-E17EC3AD61C5}"/>
              </a:ext>
            </a:extLst>
          </p:cNvPr>
          <p:cNvSpPr txBox="1"/>
          <p:nvPr/>
        </p:nvSpPr>
        <p:spPr>
          <a:xfrm>
            <a:off x="210582" y="88254"/>
            <a:ext cx="3036370" cy="461665"/>
          </a:xfrm>
          <a:prstGeom prst="rect">
            <a:avLst/>
          </a:prstGeom>
          <a:noFill/>
        </p:spPr>
        <p:txBody>
          <a:bodyPr wrap="square">
            <a:spAutoFit/>
          </a:bodyPr>
          <a:lstStyle/>
          <a:p>
            <a:r>
              <a:rPr kumimoji="0" lang="fr-FR" sz="240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péché</a:t>
            </a:r>
            <a:endParaRPr lang="fr-FR" dirty="0"/>
          </a:p>
        </p:txBody>
      </p:sp>
      <p:sp>
        <p:nvSpPr>
          <p:cNvPr id="2" name="Rectangle : coins arrondis 1">
            <a:extLst>
              <a:ext uri="{FF2B5EF4-FFF2-40B4-BE49-F238E27FC236}">
                <a16:creationId xmlns:a16="http://schemas.microsoft.com/office/drawing/2014/main" id="{AC95F140-2D39-2BC1-2EC3-09DCA0BC3911}"/>
              </a:ext>
            </a:extLst>
          </p:cNvPr>
          <p:cNvSpPr/>
          <p:nvPr/>
        </p:nvSpPr>
        <p:spPr>
          <a:xfrm>
            <a:off x="3823374" y="1053647"/>
            <a:ext cx="8158044" cy="4129980"/>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Psaume 51 </a:t>
            </a: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Pitié pour moi, Dieu, en ta bonté,</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en ta grande tendresse efface mon péché,</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lave-moi tout entier de mon mal</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et de ma faute purifie-moi</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Contre toi, toi seul, j’ai péché. </a:t>
            </a:r>
            <a:b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Ce qui est mal à tes yeux, je l’ai fait.</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4" name="Image 3" descr="Une image contenant habits, illustration, Dessin animé, clipart&#10;&#10;Le contenu généré par l’IA peut être incorrect.">
            <a:extLst>
              <a:ext uri="{FF2B5EF4-FFF2-40B4-BE49-F238E27FC236}">
                <a16:creationId xmlns:a16="http://schemas.microsoft.com/office/drawing/2014/main" id="{415E36D3-D7E5-9670-40CD-3FF379203441}"/>
              </a:ext>
            </a:extLst>
          </p:cNvPr>
          <p:cNvPicPr>
            <a:picLocks noChangeAspect="1"/>
          </p:cNvPicPr>
          <p:nvPr/>
        </p:nvPicPr>
        <p:blipFill>
          <a:blip r:embed="rId2" cstate="screen">
            <a:extLst>
              <a:ext uri="{28A0092B-C50C-407E-A947-70E740481C1C}">
                <a14:useLocalDpi xmlns:a14="http://schemas.microsoft.com/office/drawing/2010/main"/>
              </a:ext>
            </a:extLst>
          </a:blip>
          <a:srcRect l="34079" t="14050" r="13701" b="40645"/>
          <a:stretch/>
        </p:blipFill>
        <p:spPr>
          <a:xfrm>
            <a:off x="285996" y="1894396"/>
            <a:ext cx="3393375" cy="2615381"/>
          </a:xfrm>
          <a:prstGeom prst="rect">
            <a:avLst/>
          </a:prstGeom>
          <a:effectLst>
            <a:softEdge rad="101600"/>
          </a:effectLst>
        </p:spPr>
      </p:pic>
    </p:spTree>
    <p:extLst>
      <p:ext uri="{BB962C8B-B14F-4D97-AF65-F5344CB8AC3E}">
        <p14:creationId xmlns:p14="http://schemas.microsoft.com/office/powerpoint/2010/main" val="37160786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849FE-B88A-029B-54CF-AE179D3D49C1}"/>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B4AE7F64-7996-F28B-D392-18381421952A}"/>
              </a:ext>
            </a:extLst>
          </p:cNvPr>
          <p:cNvSpPr/>
          <p:nvPr/>
        </p:nvSpPr>
        <p:spPr>
          <a:xfrm>
            <a:off x="200549" y="3332685"/>
            <a:ext cx="11572569" cy="3106994"/>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 péché est une offense faite à Dieu. </a:t>
            </a:r>
          </a:p>
          <a:p>
            <a:pPr algn="ct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 péché se dresse contre l’amour de Dieu pour nous, </a:t>
            </a:r>
          </a:p>
          <a:p>
            <a:pPr algn="ct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et en détourne nos cœurs.</a:t>
            </a:r>
          </a:p>
          <a:p>
            <a:pPr algn="ct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 péché, c’est se détourner de Dieu, se couper de la relation. </a:t>
            </a:r>
          </a:p>
          <a:p>
            <a:pPr algn="ct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 péché est une rupture d’alliance, d’amour avec Dieu.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endPar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BE08E578-0627-C89D-87E5-2974304607BB}"/>
              </a:ext>
            </a:extLst>
          </p:cNvPr>
          <p:cNvSpPr>
            <a:spLocks noGrp="1"/>
          </p:cNvSpPr>
          <p:nvPr>
            <p:ph type="sldNum" sz="quarter" idx="12"/>
          </p:nvPr>
        </p:nvSpPr>
        <p:spPr/>
        <p:txBody>
          <a:bodyPr/>
          <a:lstStyle/>
          <a:p>
            <a:fld id="{9E268824-B363-4558-82B1-76DB5ADEB9CB}" type="slidenum">
              <a:rPr lang="fr-FR" smtClean="0"/>
              <a:pPr/>
              <a:t>53</a:t>
            </a:fld>
            <a:endParaRPr lang="fr-FR" dirty="0"/>
          </a:p>
        </p:txBody>
      </p:sp>
      <p:sp>
        <p:nvSpPr>
          <p:cNvPr id="4" name="ZoneTexte 3">
            <a:extLst>
              <a:ext uri="{FF2B5EF4-FFF2-40B4-BE49-F238E27FC236}">
                <a16:creationId xmlns:a16="http://schemas.microsoft.com/office/drawing/2014/main" id="{2B1922A9-0E58-7BA2-33FD-CC34FD57E502}"/>
              </a:ext>
            </a:extLst>
          </p:cNvPr>
          <p:cNvSpPr txBox="1"/>
          <p:nvPr/>
        </p:nvSpPr>
        <p:spPr>
          <a:xfrm>
            <a:off x="200549" y="111725"/>
            <a:ext cx="3036370" cy="461665"/>
          </a:xfrm>
          <a:prstGeom prst="rect">
            <a:avLst/>
          </a:prstGeom>
          <a:noFill/>
        </p:spPr>
        <p:txBody>
          <a:bodyPr wrap="square">
            <a:spAutoFit/>
          </a:bodyPr>
          <a:lstStyle/>
          <a:p>
            <a:r>
              <a:rPr lang="fr-FR" sz="2400">
                <a:solidFill>
                  <a:srgbClr val="FF0000"/>
                </a:solidFill>
                <a:effectLst/>
                <a:latin typeface="Times New Roman" panose="02020603050405020304" pitchFamily="18" charset="0"/>
                <a:ea typeface="Calibri" panose="020F0502020204030204" pitchFamily="34" charset="0"/>
              </a:rPr>
              <a:t>péché</a:t>
            </a:r>
            <a:endParaRPr lang="fr-FR" dirty="0"/>
          </a:p>
        </p:txBody>
      </p:sp>
      <p:pic>
        <p:nvPicPr>
          <p:cNvPr id="2" name="Image 1" descr="Une image contenant habits, illustration, Dessin animé, clipart&#10;&#10;Le contenu généré par l’IA peut être incorrect.">
            <a:extLst>
              <a:ext uri="{FF2B5EF4-FFF2-40B4-BE49-F238E27FC236}">
                <a16:creationId xmlns:a16="http://schemas.microsoft.com/office/drawing/2014/main" id="{70C9E73D-3AC4-64DB-4395-CCDE7FA8B367}"/>
              </a:ext>
            </a:extLst>
          </p:cNvPr>
          <p:cNvPicPr>
            <a:picLocks noChangeAspect="1"/>
          </p:cNvPicPr>
          <p:nvPr/>
        </p:nvPicPr>
        <p:blipFill>
          <a:blip r:embed="rId3" cstate="screen">
            <a:extLst>
              <a:ext uri="{28A0092B-C50C-407E-A947-70E740481C1C}">
                <a14:useLocalDpi xmlns:a14="http://schemas.microsoft.com/office/drawing/2010/main"/>
              </a:ext>
            </a:extLst>
          </a:blip>
          <a:srcRect l="34079" t="14050" r="13701" b="40645"/>
          <a:stretch/>
        </p:blipFill>
        <p:spPr>
          <a:xfrm>
            <a:off x="4080386" y="0"/>
            <a:ext cx="4031227" cy="3106994"/>
          </a:xfrm>
          <a:prstGeom prst="rect">
            <a:avLst/>
          </a:prstGeom>
          <a:effectLst>
            <a:softEdge rad="165100"/>
          </a:effectLst>
        </p:spPr>
      </p:pic>
    </p:spTree>
    <p:extLst>
      <p:ext uri="{BB962C8B-B14F-4D97-AF65-F5344CB8AC3E}">
        <p14:creationId xmlns:p14="http://schemas.microsoft.com/office/powerpoint/2010/main" val="26676066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B69EF-16B6-B6DF-77BE-F758F6A898FD}"/>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4C78EDD1-5511-77D5-7812-8FABF7647CD4}"/>
              </a:ext>
            </a:extLst>
          </p:cNvPr>
          <p:cNvSpPr/>
          <p:nvPr/>
        </p:nvSpPr>
        <p:spPr>
          <a:xfrm>
            <a:off x="1607574" y="3656251"/>
            <a:ext cx="9153832" cy="1757164"/>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600" b="1" dirty="0">
                <a:solidFill>
                  <a:srgbClr val="FF0000"/>
                </a:solidFill>
                <a:effectLst/>
                <a:latin typeface="Times New Roman" panose="02020603050405020304" pitchFamily="18" charset="0"/>
                <a:ea typeface="Calibri" panose="020F0502020204030204" pitchFamily="34" charset="0"/>
              </a:rPr>
              <a:t>19</a:t>
            </a:r>
            <a:r>
              <a:rPr lang="fr-FR" sz="3600" dirty="0">
                <a:effectLst/>
                <a:latin typeface="Times New Roman" panose="02020603050405020304" pitchFamily="18" charset="0"/>
                <a:ea typeface="Calibri" panose="020F0502020204030204" pitchFamily="34" charset="0"/>
              </a:rPr>
              <a:t> </a:t>
            </a:r>
            <a:r>
              <a:rPr lang="fr-FR" sz="3600" dirty="0">
                <a:solidFill>
                  <a:schemeClr val="tx1"/>
                </a:solidFill>
                <a:effectLst/>
                <a:latin typeface="Times New Roman" panose="02020603050405020304" pitchFamily="18" charset="0"/>
                <a:ea typeface="Calibri" panose="020F0502020204030204" pitchFamily="34" charset="0"/>
              </a:rPr>
              <a:t>Je ne suis plus </a:t>
            </a:r>
            <a:r>
              <a:rPr lang="fr-FR" sz="3600" dirty="0">
                <a:solidFill>
                  <a:srgbClr val="FF0000"/>
                </a:solidFill>
                <a:effectLst/>
                <a:latin typeface="Times New Roman" panose="02020603050405020304" pitchFamily="18" charset="0"/>
                <a:ea typeface="Calibri" panose="020F0502020204030204" pitchFamily="34" charset="0"/>
              </a:rPr>
              <a:t>digne d’être appelé ton fils</a:t>
            </a:r>
            <a:br>
              <a:rPr lang="fr-FR" sz="3600" dirty="0">
                <a:solidFill>
                  <a:srgbClr val="FF0000"/>
                </a:solidFill>
                <a:latin typeface="Times New Roman" panose="02020603050405020304" pitchFamily="18" charset="0"/>
                <a:ea typeface="Calibri" panose="020F0502020204030204" pitchFamily="34" charset="0"/>
              </a:rPr>
            </a:br>
            <a:r>
              <a:rPr lang="fr-FR" sz="3600" dirty="0">
                <a:solidFill>
                  <a:schemeClr val="tx1"/>
                </a:solidFill>
                <a:effectLst/>
                <a:latin typeface="Times New Roman" panose="02020603050405020304" pitchFamily="18" charset="0"/>
                <a:ea typeface="Calibri" panose="020F0502020204030204" pitchFamily="34" charset="0"/>
              </a:rPr>
              <a:t>Traite-moi comme l’un de tes ouvriers.</a:t>
            </a:r>
            <a:endParaRPr lang="fr-FR" sz="3600" b="1"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78C8F610-E8AF-6595-3C1A-345DA9287978}"/>
              </a:ext>
            </a:extLst>
          </p:cNvPr>
          <p:cNvSpPr>
            <a:spLocks noGrp="1"/>
          </p:cNvSpPr>
          <p:nvPr>
            <p:ph type="sldNum" sz="quarter" idx="12"/>
          </p:nvPr>
        </p:nvSpPr>
        <p:spPr/>
        <p:txBody>
          <a:bodyPr/>
          <a:lstStyle/>
          <a:p>
            <a:fld id="{9E268824-B363-4558-82B1-76DB5ADEB9CB}" type="slidenum">
              <a:rPr lang="fr-FR" smtClean="0"/>
              <a:pPr/>
              <a:t>54</a:t>
            </a:fld>
            <a:endParaRPr lang="fr-FR"/>
          </a:p>
        </p:txBody>
      </p:sp>
      <p:sp>
        <p:nvSpPr>
          <p:cNvPr id="4" name="ZoneTexte 3">
            <a:extLst>
              <a:ext uri="{FF2B5EF4-FFF2-40B4-BE49-F238E27FC236}">
                <a16:creationId xmlns:a16="http://schemas.microsoft.com/office/drawing/2014/main" id="{C8A6D669-5135-2452-35F8-F77DD5448F1B}"/>
              </a:ext>
            </a:extLst>
          </p:cNvPr>
          <p:cNvSpPr txBox="1"/>
          <p:nvPr/>
        </p:nvSpPr>
        <p:spPr>
          <a:xfrm>
            <a:off x="238775" y="139001"/>
            <a:ext cx="4174704" cy="461665"/>
          </a:xfrm>
          <a:prstGeom prst="rect">
            <a:avLst/>
          </a:prstGeom>
          <a:noFill/>
        </p:spPr>
        <p:txBody>
          <a:bodyPr wrap="square">
            <a:spAutoFit/>
          </a:bodyPr>
          <a:lstStyle/>
          <a:p>
            <a:r>
              <a:rPr kumimoji="0" lang="fr-FR" sz="240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digne d’être appelé ton fils</a:t>
            </a:r>
            <a:endParaRPr lang="fr-FR" dirty="0"/>
          </a:p>
        </p:txBody>
      </p:sp>
      <p:pic>
        <p:nvPicPr>
          <p:cNvPr id="6" name="Image 5" descr="Une image contenant habits, Visage humain, personne, dessin humoristique&#10;&#10;Le contenu généré par l’IA peut être incorrect.">
            <a:extLst>
              <a:ext uri="{FF2B5EF4-FFF2-40B4-BE49-F238E27FC236}">
                <a16:creationId xmlns:a16="http://schemas.microsoft.com/office/drawing/2014/main" id="{091C5CB6-40A8-E335-2AF2-E9801E8BD3E5}"/>
              </a:ext>
            </a:extLst>
          </p:cNvPr>
          <p:cNvPicPr>
            <a:picLocks noChangeAspect="1"/>
          </p:cNvPicPr>
          <p:nvPr/>
        </p:nvPicPr>
        <p:blipFill>
          <a:blip r:embed="rId2" cstate="screen">
            <a:extLst>
              <a:ext uri="{28A0092B-C50C-407E-A947-70E740481C1C}">
                <a14:useLocalDpi xmlns:a14="http://schemas.microsoft.com/office/drawing/2010/main"/>
              </a:ext>
            </a:extLst>
          </a:blip>
          <a:srcRect l="19339" t="7168" r="29419" b="53979"/>
          <a:stretch/>
        </p:blipFill>
        <p:spPr>
          <a:xfrm>
            <a:off x="4385186" y="991709"/>
            <a:ext cx="3598607" cy="2664542"/>
          </a:xfrm>
          <a:prstGeom prst="rect">
            <a:avLst/>
          </a:prstGeom>
          <a:effectLst>
            <a:softEdge rad="114300"/>
          </a:effectLst>
        </p:spPr>
      </p:pic>
    </p:spTree>
    <p:extLst>
      <p:ext uri="{BB962C8B-B14F-4D97-AF65-F5344CB8AC3E}">
        <p14:creationId xmlns:p14="http://schemas.microsoft.com/office/powerpoint/2010/main" val="20618375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065B0-35D7-E337-7D6A-1A28CB1D2175}"/>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4B3423DB-9344-D094-2301-AE60E649F726}"/>
              </a:ext>
            </a:extLst>
          </p:cNvPr>
          <p:cNvSpPr/>
          <p:nvPr/>
        </p:nvSpPr>
        <p:spPr>
          <a:xfrm>
            <a:off x="1794337" y="3010821"/>
            <a:ext cx="8782531" cy="1964169"/>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Je ne mérite plus</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6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TOB</a:t>
            </a: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br>
              <a:rPr lang="fr-FR" sz="3600" dirty="0">
                <a:latin typeface="Times New Roman" panose="02020603050405020304" pitchFamily="18" charset="0"/>
                <a:ea typeface="Calibri" panose="020F0502020204030204" pitchFamily="34" charset="0"/>
                <a:cs typeface="Times New Roman" panose="02020603050405020304" pitchFamily="18" charset="0"/>
              </a:rPr>
            </a:b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Cette traduction que l’on peut rencontrer </a:t>
            </a:r>
            <a:b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fr-FR"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enlève la notion de dignité</a:t>
            </a:r>
            <a:r>
              <a:rPr lang="fr-FR" sz="2800" dirty="0">
                <a:solidFill>
                  <a:srgbClr val="000000"/>
                </a:solidFill>
                <a:latin typeface="Times New Roman" panose="02020603050405020304" pitchFamily="18" charset="0"/>
                <a:ea typeface="Calibri" panose="020F0502020204030204" pitchFamily="34" charset="0"/>
              </a:rPr>
              <a:t>.</a:t>
            </a:r>
            <a:endParaRPr lang="fr-FR" sz="2800" dirty="0">
              <a:latin typeface="Calibri" panose="020F0502020204030204" pitchFamily="34" charset="0"/>
              <a:ea typeface="Calibri" panose="020F0502020204030204" pitchFamily="34" charset="0"/>
            </a:endParaRPr>
          </a:p>
        </p:txBody>
      </p:sp>
      <p:sp>
        <p:nvSpPr>
          <p:cNvPr id="20" name="ZoneTexte 19">
            <a:extLst>
              <a:ext uri="{FF2B5EF4-FFF2-40B4-BE49-F238E27FC236}">
                <a16:creationId xmlns:a16="http://schemas.microsoft.com/office/drawing/2014/main" id="{B4E93A78-D487-824C-5BF8-B7777D76167B}"/>
              </a:ext>
            </a:extLst>
          </p:cNvPr>
          <p:cNvSpPr txBox="1"/>
          <p:nvPr/>
        </p:nvSpPr>
        <p:spPr>
          <a:xfrm>
            <a:off x="238775" y="139001"/>
            <a:ext cx="4174704" cy="461665"/>
          </a:xfrm>
          <a:prstGeom prst="rect">
            <a:avLst/>
          </a:prstGeom>
          <a:noFill/>
        </p:spPr>
        <p:txBody>
          <a:bodyPr wrap="square">
            <a:spAutoFit/>
          </a:bodyPr>
          <a:lstStyle/>
          <a:p>
            <a:r>
              <a:rPr kumimoji="0" lang="fr-FR" sz="240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digne d’être appelé ton fils</a:t>
            </a:r>
            <a:endParaRPr lang="fr-FR" dirty="0"/>
          </a:p>
        </p:txBody>
      </p:sp>
      <p:sp>
        <p:nvSpPr>
          <p:cNvPr id="8" name="Espace réservé du numéro de diapositive 7">
            <a:extLst>
              <a:ext uri="{FF2B5EF4-FFF2-40B4-BE49-F238E27FC236}">
                <a16:creationId xmlns:a16="http://schemas.microsoft.com/office/drawing/2014/main" id="{9469A288-2A81-E10D-3510-02051B6E02A2}"/>
              </a:ext>
            </a:extLst>
          </p:cNvPr>
          <p:cNvSpPr>
            <a:spLocks noGrp="1"/>
          </p:cNvSpPr>
          <p:nvPr>
            <p:ph type="sldNum" sz="quarter" idx="12"/>
          </p:nvPr>
        </p:nvSpPr>
        <p:spPr/>
        <p:txBody>
          <a:bodyPr/>
          <a:lstStyle/>
          <a:p>
            <a:fld id="{9E268824-B363-4558-82B1-76DB5ADEB9CB}" type="slidenum">
              <a:rPr lang="fr-FR" smtClean="0"/>
              <a:pPr/>
              <a:t>55</a:t>
            </a:fld>
            <a:endParaRPr lang="fr-FR"/>
          </a:p>
        </p:txBody>
      </p:sp>
      <p:sp>
        <p:nvSpPr>
          <p:cNvPr id="3" name="Rectangle : coins arrondis 2">
            <a:extLst>
              <a:ext uri="{FF2B5EF4-FFF2-40B4-BE49-F238E27FC236}">
                <a16:creationId xmlns:a16="http://schemas.microsoft.com/office/drawing/2014/main" id="{B4D2E6BE-F0BE-FFE0-7781-175DB22128A2}"/>
              </a:ext>
            </a:extLst>
          </p:cNvPr>
          <p:cNvSpPr/>
          <p:nvPr/>
        </p:nvSpPr>
        <p:spPr>
          <a:xfrm>
            <a:off x="2550306" y="5157553"/>
            <a:ext cx="7270591" cy="1381359"/>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rgbClr val="000000"/>
                </a:solidFill>
                <a:latin typeface="Times New Roman" panose="02020603050405020304" pitchFamily="18" charset="0"/>
                <a:ea typeface="Calibri" panose="020F0502020204030204" pitchFamily="34" charset="0"/>
              </a:rPr>
              <a:t>Qu’est-ce que la dignité ? </a:t>
            </a:r>
            <a:br>
              <a:rPr lang="fr-FR" sz="3600" dirty="0">
                <a:solidFill>
                  <a:srgbClr val="000000"/>
                </a:solidFill>
                <a:latin typeface="Times New Roman" panose="02020603050405020304" pitchFamily="18" charset="0"/>
                <a:ea typeface="Calibri" panose="020F0502020204030204" pitchFamily="34" charset="0"/>
              </a:rPr>
            </a:br>
            <a:r>
              <a:rPr lang="fr-FR" sz="3600" dirty="0">
                <a:solidFill>
                  <a:srgbClr val="000000"/>
                </a:solidFill>
                <a:latin typeface="Times New Roman" panose="02020603050405020304" pitchFamily="18" charset="0"/>
                <a:ea typeface="Calibri" panose="020F0502020204030204" pitchFamily="34" charset="0"/>
              </a:rPr>
              <a:t>La dignité d’être fils ?</a:t>
            </a:r>
            <a:endParaRPr lang="fr-FR" sz="3600" dirty="0">
              <a:solidFill>
                <a:schemeClr val="tx1"/>
              </a:solidFill>
              <a:latin typeface="Calibri" panose="020F0502020204030204" pitchFamily="34" charset="0"/>
              <a:ea typeface="Calibri" panose="020F0502020204030204" pitchFamily="34" charset="0"/>
            </a:endParaRPr>
          </a:p>
        </p:txBody>
      </p:sp>
      <p:pic>
        <p:nvPicPr>
          <p:cNvPr id="4" name="Image 3" descr="Une image contenant habits, Visage humain, personne, dessin humoristique&#10;&#10;Le contenu généré par l’IA peut être incorrect.">
            <a:extLst>
              <a:ext uri="{FF2B5EF4-FFF2-40B4-BE49-F238E27FC236}">
                <a16:creationId xmlns:a16="http://schemas.microsoft.com/office/drawing/2014/main" id="{52D3E6CB-76A1-C522-4FE5-95F7425A64EA}"/>
              </a:ext>
            </a:extLst>
          </p:cNvPr>
          <p:cNvPicPr>
            <a:picLocks noChangeAspect="1"/>
          </p:cNvPicPr>
          <p:nvPr/>
        </p:nvPicPr>
        <p:blipFill>
          <a:blip r:embed="rId2" cstate="screen">
            <a:extLst>
              <a:ext uri="{28A0092B-C50C-407E-A947-70E740481C1C}">
                <a14:useLocalDpi xmlns:a14="http://schemas.microsoft.com/office/drawing/2010/main"/>
              </a:ext>
            </a:extLst>
          </a:blip>
          <a:srcRect l="19339" t="7168" r="29419" b="53979"/>
          <a:stretch/>
        </p:blipFill>
        <p:spPr>
          <a:xfrm>
            <a:off x="4386297" y="346279"/>
            <a:ext cx="3598607" cy="2664542"/>
          </a:xfrm>
          <a:prstGeom prst="rect">
            <a:avLst/>
          </a:prstGeom>
          <a:effectLst>
            <a:softEdge rad="63500"/>
          </a:effectLst>
        </p:spPr>
      </p:pic>
    </p:spTree>
    <p:extLst>
      <p:ext uri="{BB962C8B-B14F-4D97-AF65-F5344CB8AC3E}">
        <p14:creationId xmlns:p14="http://schemas.microsoft.com/office/powerpoint/2010/main" val="368855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7D539-7E6E-4471-6D79-C7E328DDABAE}"/>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4244525-2C52-D132-09B3-543D0FA0B84D}"/>
              </a:ext>
            </a:extLst>
          </p:cNvPr>
          <p:cNvSpPr>
            <a:spLocks noGrp="1"/>
          </p:cNvSpPr>
          <p:nvPr>
            <p:ph type="sldNum" sz="quarter" idx="12"/>
          </p:nvPr>
        </p:nvSpPr>
        <p:spPr/>
        <p:txBody>
          <a:bodyPr/>
          <a:lstStyle/>
          <a:p>
            <a:fld id="{9E268824-B363-4558-82B1-76DB5ADEB9CB}" type="slidenum">
              <a:rPr lang="fr-FR" smtClean="0"/>
              <a:pPr/>
              <a:t>56</a:t>
            </a:fld>
            <a:endParaRPr lang="fr-FR"/>
          </a:p>
        </p:txBody>
      </p:sp>
      <p:sp>
        <p:nvSpPr>
          <p:cNvPr id="5" name="ZoneTexte 4">
            <a:extLst>
              <a:ext uri="{FF2B5EF4-FFF2-40B4-BE49-F238E27FC236}">
                <a16:creationId xmlns:a16="http://schemas.microsoft.com/office/drawing/2014/main" id="{87F9A99B-B3E9-8BB9-B705-756A9CB1598D}"/>
              </a:ext>
            </a:extLst>
          </p:cNvPr>
          <p:cNvSpPr txBox="1"/>
          <p:nvPr/>
        </p:nvSpPr>
        <p:spPr>
          <a:xfrm>
            <a:off x="143922" y="24801"/>
            <a:ext cx="3782819" cy="461665"/>
          </a:xfrm>
          <a:prstGeom prst="rect">
            <a:avLst/>
          </a:prstGeom>
          <a:noFill/>
        </p:spPr>
        <p:txBody>
          <a:bodyPr wrap="square">
            <a:spAutoFit/>
          </a:bodyPr>
          <a:lstStyle/>
          <a:p>
            <a:r>
              <a:rPr kumimoji="0" lang="fr-FR" sz="240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digne d’être appelé ton fils</a:t>
            </a:r>
            <a:endParaRPr lang="fr-FR" dirty="0"/>
          </a:p>
        </p:txBody>
      </p:sp>
      <p:sp>
        <p:nvSpPr>
          <p:cNvPr id="2" name="Rectangle : coins arrondis 1">
            <a:extLst>
              <a:ext uri="{FF2B5EF4-FFF2-40B4-BE49-F238E27FC236}">
                <a16:creationId xmlns:a16="http://schemas.microsoft.com/office/drawing/2014/main" id="{9972E8E1-977A-CD60-418D-EF940AF615E8}"/>
              </a:ext>
            </a:extLst>
          </p:cNvPr>
          <p:cNvSpPr/>
          <p:nvPr/>
        </p:nvSpPr>
        <p:spPr>
          <a:xfrm>
            <a:off x="405526" y="1363648"/>
            <a:ext cx="11211259" cy="1880185"/>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600" b="1" dirty="0">
                <a:solidFill>
                  <a:srgbClr val="000000"/>
                </a:solidFill>
                <a:latin typeface="Times New Roman" panose="02020603050405020304" pitchFamily="18" charset="0"/>
                <a:ea typeface="Calibri" panose="020F0502020204030204" pitchFamily="34" charset="0"/>
              </a:rPr>
              <a:t>Genèse 1, 26</a:t>
            </a:r>
            <a:r>
              <a:rPr lang="fr-FR" sz="3600" dirty="0">
                <a:solidFill>
                  <a:srgbClr val="000000"/>
                </a:solidFill>
                <a:latin typeface="Times New Roman" panose="02020603050405020304" pitchFamily="18" charset="0"/>
                <a:ea typeface="Calibri" panose="020F0502020204030204" pitchFamily="34" charset="0"/>
              </a:rPr>
              <a:t> </a:t>
            </a:r>
            <a:r>
              <a:rPr lang="fr-FR" sz="3600" i="1" dirty="0">
                <a:solidFill>
                  <a:srgbClr val="000000"/>
                </a:solidFill>
                <a:latin typeface="Times New Roman" panose="02020603050405020304" pitchFamily="18" charset="0"/>
                <a:ea typeface="Calibri" panose="020F0502020204030204" pitchFamily="34" charset="0"/>
              </a:rPr>
              <a:t>Dieu dit : Faisons l’homme à notre image, selon notre ressemblance</a:t>
            </a:r>
            <a:r>
              <a:rPr lang="fr-FR" sz="2800" i="1" dirty="0">
                <a:solidFill>
                  <a:srgbClr val="000000"/>
                </a:solidFill>
                <a:latin typeface="Times New Roman" panose="02020603050405020304" pitchFamily="18" charset="0"/>
                <a:ea typeface="Calibri" panose="020F0502020204030204" pitchFamily="34" charset="0"/>
              </a:rPr>
              <a:t>.</a:t>
            </a:r>
            <a:endParaRPr lang="fr-FR" sz="2800" dirty="0">
              <a:latin typeface="Calibri" panose="020F0502020204030204" pitchFamily="34" charset="0"/>
              <a:ea typeface="Calibri" panose="020F0502020204030204" pitchFamily="34" charset="0"/>
            </a:endParaRPr>
          </a:p>
        </p:txBody>
      </p:sp>
      <p:pic>
        <p:nvPicPr>
          <p:cNvPr id="7" name="Image 6" descr="Une image contenant habits, Visage humain, personne, dessin humoristique&#10;&#10;Le contenu généré par l’IA peut être incorrect.">
            <a:extLst>
              <a:ext uri="{FF2B5EF4-FFF2-40B4-BE49-F238E27FC236}">
                <a16:creationId xmlns:a16="http://schemas.microsoft.com/office/drawing/2014/main" id="{55D54C4B-4F3C-CEE8-DBAF-472DFC469D53}"/>
              </a:ext>
            </a:extLst>
          </p:cNvPr>
          <p:cNvPicPr>
            <a:picLocks noChangeAspect="1"/>
          </p:cNvPicPr>
          <p:nvPr/>
        </p:nvPicPr>
        <p:blipFill>
          <a:blip r:embed="rId2" cstate="screen">
            <a:extLst>
              <a:ext uri="{28A0092B-C50C-407E-A947-70E740481C1C}">
                <a14:useLocalDpi xmlns:a14="http://schemas.microsoft.com/office/drawing/2010/main"/>
              </a:ext>
            </a:extLst>
          </a:blip>
          <a:srcRect l="19339" t="7168" r="29419" b="53979"/>
          <a:stretch/>
        </p:blipFill>
        <p:spPr>
          <a:xfrm>
            <a:off x="9684774" y="136526"/>
            <a:ext cx="2018097" cy="1494274"/>
          </a:xfrm>
          <a:prstGeom prst="rect">
            <a:avLst/>
          </a:prstGeom>
          <a:effectLst>
            <a:softEdge rad="114300"/>
          </a:effectLst>
        </p:spPr>
      </p:pic>
      <p:sp>
        <p:nvSpPr>
          <p:cNvPr id="6" name="Rectangle : coins arrondis 5">
            <a:extLst>
              <a:ext uri="{FF2B5EF4-FFF2-40B4-BE49-F238E27FC236}">
                <a16:creationId xmlns:a16="http://schemas.microsoft.com/office/drawing/2014/main" id="{DBC50EA7-3839-4FA8-65EF-BDB2DB6F812E}"/>
              </a:ext>
            </a:extLst>
          </p:cNvPr>
          <p:cNvSpPr/>
          <p:nvPr/>
        </p:nvSpPr>
        <p:spPr>
          <a:xfrm>
            <a:off x="453065" y="3429000"/>
            <a:ext cx="11116180" cy="2927797"/>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Matthieu 8, 8</a:t>
            </a:r>
            <a:r>
              <a:rPr lang="fr-FR"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Le centurion reprit :  Seigneur, je ne suis pas digne que tu entres sous mon toit, mais dis seulement une parole et mon serviteur sera guéri.</a:t>
            </a:r>
            <a:endParaRPr lang="fr-FR" sz="3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L’expression </a:t>
            </a:r>
            <a:r>
              <a:rPr lang="fr-FR"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je ne suis pas digne de te recevoir </a:t>
            </a:r>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est reprise à la messe  juste avant la communion au Corps du Christ. </a:t>
            </a:r>
            <a:endParaRPr lang="fr-FR" sz="32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254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68CEE-AA71-425A-9A80-2126E3371539}"/>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416CAE0D-DF88-33C2-76D5-27A92538F5D0}"/>
              </a:ext>
            </a:extLst>
          </p:cNvPr>
          <p:cNvSpPr/>
          <p:nvPr/>
        </p:nvSpPr>
        <p:spPr>
          <a:xfrm>
            <a:off x="162156" y="2545237"/>
            <a:ext cx="11867688" cy="2779860"/>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rgbClr val="000000"/>
                </a:solidFill>
                <a:latin typeface="Times New Roman" panose="02020603050405020304" pitchFamily="18" charset="0"/>
                <a:ea typeface="Calibri" panose="020F0502020204030204" pitchFamily="34" charset="0"/>
              </a:rPr>
              <a:t>Le fils se voit comme le païen. </a:t>
            </a:r>
            <a:br>
              <a:rPr lang="fr-FR" sz="3200" dirty="0">
                <a:solidFill>
                  <a:srgbClr val="000000"/>
                </a:solidFill>
                <a:latin typeface="Times New Roman" panose="02020603050405020304" pitchFamily="18" charset="0"/>
                <a:ea typeface="Calibri" panose="020F0502020204030204" pitchFamily="34" charset="0"/>
              </a:rPr>
            </a:br>
            <a:br>
              <a:rPr lang="fr-FR" sz="3200" dirty="0">
                <a:solidFill>
                  <a:srgbClr val="000000"/>
                </a:solidFill>
                <a:latin typeface="Times New Roman" panose="02020603050405020304" pitchFamily="18" charset="0"/>
                <a:ea typeface="Calibri" panose="020F0502020204030204" pitchFamily="34" charset="0"/>
              </a:rPr>
            </a:br>
            <a:r>
              <a:rPr lang="fr-FR" sz="3200" dirty="0">
                <a:solidFill>
                  <a:srgbClr val="000000"/>
                </a:solidFill>
                <a:latin typeface="Times New Roman" panose="02020603050405020304" pitchFamily="18" charset="0"/>
                <a:ea typeface="Calibri" panose="020F0502020204030204" pitchFamily="34" charset="0"/>
              </a:rPr>
              <a:t>La dignité n’est pas liée au mérite</a:t>
            </a:r>
            <a:r>
              <a:rPr lang="fr-FR" sz="3200" dirty="0">
                <a:solidFill>
                  <a:schemeClr val="tx1"/>
                </a:solidFill>
                <a:latin typeface="Times New Roman" panose="02020603050405020304" pitchFamily="18" charset="0"/>
                <a:ea typeface="Calibri" panose="020F0502020204030204" pitchFamily="34" charset="0"/>
              </a:rPr>
              <a:t>. </a:t>
            </a:r>
            <a:br>
              <a:rPr lang="fr-FR" sz="3200" dirty="0">
                <a:solidFill>
                  <a:schemeClr val="tx1"/>
                </a:solidFill>
                <a:latin typeface="Times New Roman" panose="02020603050405020304" pitchFamily="18" charset="0"/>
                <a:ea typeface="Calibri" panose="020F0502020204030204" pitchFamily="34" charset="0"/>
              </a:rPr>
            </a:br>
            <a:r>
              <a:rPr lang="fr-FR" sz="3200" dirty="0">
                <a:solidFill>
                  <a:schemeClr val="tx1"/>
                </a:solidFill>
                <a:latin typeface="Times New Roman" panose="02020603050405020304" pitchFamily="18" charset="0"/>
                <a:ea typeface="Calibri" panose="020F0502020204030204" pitchFamily="34" charset="0"/>
              </a:rPr>
              <a:t>La dignité, c’est d’être enfant de Dieu, être fils. </a:t>
            </a:r>
            <a:r>
              <a:rPr lang="fr-FR" sz="3200" i="1" baseline="30000" dirty="0">
                <a:solidFill>
                  <a:schemeClr val="tx1"/>
                </a:solidFill>
                <a:latin typeface="Times New Roman" panose="02020603050405020304" pitchFamily="18" charset="0"/>
                <a:ea typeface="Calibri" panose="020F0502020204030204" pitchFamily="34" charset="0"/>
              </a:rPr>
              <a:t>D’après </a:t>
            </a:r>
            <a:r>
              <a:rPr lang="fr-FR" sz="3200" baseline="30000" dirty="0">
                <a:solidFill>
                  <a:schemeClr val="tx1"/>
                </a:solidFill>
                <a:latin typeface="Times New Roman" panose="02020603050405020304" pitchFamily="18" charset="0"/>
                <a:ea typeface="Calibri" panose="020F0502020204030204" pitchFamily="34" charset="0"/>
              </a:rPr>
              <a:t>Stéphane </a:t>
            </a:r>
            <a:r>
              <a:rPr lang="fr-FR" sz="3200" baseline="30000" dirty="0" err="1">
                <a:solidFill>
                  <a:schemeClr val="tx1"/>
                </a:solidFill>
                <a:latin typeface="Times New Roman" panose="02020603050405020304" pitchFamily="18" charset="0"/>
                <a:ea typeface="Calibri" panose="020F0502020204030204" pitchFamily="34" charset="0"/>
              </a:rPr>
              <a:t>Beaubeuf</a:t>
            </a:r>
            <a:r>
              <a:rPr lang="fr-FR" sz="3200" baseline="30000" dirty="0">
                <a:solidFill>
                  <a:schemeClr val="tx1"/>
                </a:solidFill>
                <a:latin typeface="Times New Roman" panose="02020603050405020304" pitchFamily="18" charset="0"/>
                <a:ea typeface="Calibri" panose="020F0502020204030204" pitchFamily="34" charset="0"/>
              </a:rPr>
              <a:t> </a:t>
            </a:r>
            <a:endParaRPr lang="fr-FR" sz="3200" dirty="0">
              <a:solidFill>
                <a:schemeClr val="tx1"/>
              </a:solidFill>
              <a:latin typeface="Calibri" panose="020F0502020204030204" pitchFamily="34" charset="0"/>
              <a:ea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FA06D6AC-41E8-A5C9-4E5A-78FB7178455D}"/>
              </a:ext>
            </a:extLst>
          </p:cNvPr>
          <p:cNvSpPr>
            <a:spLocks noGrp="1"/>
          </p:cNvSpPr>
          <p:nvPr>
            <p:ph type="sldNum" sz="quarter" idx="12"/>
          </p:nvPr>
        </p:nvSpPr>
        <p:spPr/>
        <p:txBody>
          <a:bodyPr/>
          <a:lstStyle/>
          <a:p>
            <a:fld id="{9E268824-B363-4558-82B1-76DB5ADEB9CB}" type="slidenum">
              <a:rPr lang="fr-FR" smtClean="0"/>
              <a:pPr/>
              <a:t>57</a:t>
            </a:fld>
            <a:endParaRPr lang="fr-FR" dirty="0"/>
          </a:p>
        </p:txBody>
      </p:sp>
      <p:sp>
        <p:nvSpPr>
          <p:cNvPr id="4" name="ZoneTexte 3">
            <a:extLst>
              <a:ext uri="{FF2B5EF4-FFF2-40B4-BE49-F238E27FC236}">
                <a16:creationId xmlns:a16="http://schemas.microsoft.com/office/drawing/2014/main" id="{7451D032-0B74-BAFB-A070-41CCDC4BCA03}"/>
              </a:ext>
            </a:extLst>
          </p:cNvPr>
          <p:cNvSpPr txBox="1"/>
          <p:nvPr/>
        </p:nvSpPr>
        <p:spPr>
          <a:xfrm>
            <a:off x="84184" y="0"/>
            <a:ext cx="4249350" cy="461665"/>
          </a:xfrm>
          <a:prstGeom prst="rect">
            <a:avLst/>
          </a:prstGeom>
          <a:noFill/>
        </p:spPr>
        <p:txBody>
          <a:bodyPr wrap="square">
            <a:spAutoFit/>
          </a:bodyPr>
          <a:lstStyle/>
          <a:p>
            <a:r>
              <a:rPr kumimoji="0" lang="fr-FR" sz="240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digne d’être appelé ton fils</a:t>
            </a:r>
            <a:endParaRPr lang="fr-FR" dirty="0"/>
          </a:p>
        </p:txBody>
      </p:sp>
      <p:pic>
        <p:nvPicPr>
          <p:cNvPr id="6" name="Image 5" descr="Une image contenant habits, Visage humain, personne, dessin humoristique&#10;&#10;Le contenu généré par l’IA peut être incorrect.">
            <a:extLst>
              <a:ext uri="{FF2B5EF4-FFF2-40B4-BE49-F238E27FC236}">
                <a16:creationId xmlns:a16="http://schemas.microsoft.com/office/drawing/2014/main" id="{AB4E27CA-0766-DC91-5E8F-09C2D4212182}"/>
              </a:ext>
            </a:extLst>
          </p:cNvPr>
          <p:cNvPicPr>
            <a:picLocks noChangeAspect="1"/>
          </p:cNvPicPr>
          <p:nvPr/>
        </p:nvPicPr>
        <p:blipFill>
          <a:blip r:embed="rId3" cstate="screen">
            <a:extLst>
              <a:ext uri="{28A0092B-C50C-407E-A947-70E740481C1C}">
                <a14:useLocalDpi xmlns:a14="http://schemas.microsoft.com/office/drawing/2010/main"/>
              </a:ext>
            </a:extLst>
          </a:blip>
          <a:srcRect l="19339" t="7168" r="29419" b="53979"/>
          <a:stretch/>
        </p:blipFill>
        <p:spPr>
          <a:xfrm>
            <a:off x="4333534" y="768121"/>
            <a:ext cx="2253782" cy="1668784"/>
          </a:xfrm>
          <a:prstGeom prst="rect">
            <a:avLst/>
          </a:prstGeom>
          <a:effectLst>
            <a:softEdge rad="114300"/>
          </a:effectLst>
        </p:spPr>
      </p:pic>
    </p:spTree>
    <p:extLst>
      <p:ext uri="{BB962C8B-B14F-4D97-AF65-F5344CB8AC3E}">
        <p14:creationId xmlns:p14="http://schemas.microsoft.com/office/powerpoint/2010/main" val="36729501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AFDDC-1413-2238-29F7-91015C30104E}"/>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5EFB0852-D4A3-411B-7E87-E939B5F97C10}"/>
              </a:ext>
            </a:extLst>
          </p:cNvPr>
          <p:cNvSpPr/>
          <p:nvPr/>
        </p:nvSpPr>
        <p:spPr>
          <a:xfrm>
            <a:off x="4786537" y="2539336"/>
            <a:ext cx="6191668" cy="1779323"/>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600" b="1" dirty="0">
                <a:solidFill>
                  <a:srgbClr val="FF0000"/>
                </a:solidFill>
                <a:effectLst/>
                <a:latin typeface="Times New Roman" panose="02020603050405020304" pitchFamily="18" charset="0"/>
                <a:ea typeface="Calibri" panose="020F0502020204030204" pitchFamily="34" charset="0"/>
              </a:rPr>
              <a:t>23</a:t>
            </a:r>
            <a:r>
              <a:rPr lang="fr-FR" sz="3600" dirty="0">
                <a:effectLst/>
                <a:latin typeface="Times New Roman" panose="02020603050405020304" pitchFamily="18" charset="0"/>
                <a:ea typeface="Calibri" panose="020F0502020204030204" pitchFamily="34" charset="0"/>
              </a:rPr>
              <a:t> </a:t>
            </a:r>
            <a:r>
              <a:rPr lang="fr-FR" sz="3600" dirty="0">
                <a:solidFill>
                  <a:schemeClr val="tx1"/>
                </a:solidFill>
                <a:effectLst/>
                <a:latin typeface="Times New Roman" panose="02020603050405020304" pitchFamily="18" charset="0"/>
                <a:ea typeface="Calibri" panose="020F0502020204030204" pitchFamily="34" charset="0"/>
              </a:rPr>
              <a:t>allez</a:t>
            </a:r>
            <a:r>
              <a:rPr lang="fr-FR" sz="3600" dirty="0">
                <a:effectLst/>
                <a:latin typeface="Times New Roman" panose="02020603050405020304" pitchFamily="18" charset="0"/>
                <a:ea typeface="Calibri" panose="020F0502020204030204" pitchFamily="34" charset="0"/>
              </a:rPr>
              <a:t> </a:t>
            </a:r>
            <a:r>
              <a:rPr lang="fr-FR" sz="3600" b="1" dirty="0">
                <a:solidFill>
                  <a:srgbClr val="FF0000"/>
                </a:solidFill>
                <a:effectLst/>
                <a:latin typeface="Times New Roman" panose="02020603050405020304" pitchFamily="18" charset="0"/>
                <a:ea typeface="Calibri" panose="020F0502020204030204" pitchFamily="34" charset="0"/>
              </a:rPr>
              <a:t>chercher</a:t>
            </a:r>
            <a:r>
              <a:rPr lang="fr-FR" sz="3600" b="1" dirty="0">
                <a:effectLst/>
                <a:latin typeface="Times New Roman" panose="02020603050405020304" pitchFamily="18" charset="0"/>
                <a:ea typeface="Calibri" panose="020F0502020204030204" pitchFamily="34" charset="0"/>
              </a:rPr>
              <a:t> </a:t>
            </a:r>
            <a:r>
              <a:rPr lang="fr-FR" sz="3600" b="1" dirty="0">
                <a:solidFill>
                  <a:srgbClr val="FF0000"/>
                </a:solidFill>
                <a:effectLst/>
                <a:latin typeface="Times New Roman" panose="02020603050405020304" pitchFamily="18" charset="0"/>
                <a:ea typeface="Calibri" panose="020F0502020204030204" pitchFamily="34" charset="0"/>
              </a:rPr>
              <a:t>le veau gras</a:t>
            </a:r>
            <a:r>
              <a:rPr lang="fr-FR" sz="3600" dirty="0">
                <a:effectLst/>
                <a:latin typeface="Times New Roman" panose="02020603050405020304" pitchFamily="18" charset="0"/>
                <a:ea typeface="Calibri" panose="020F0502020204030204" pitchFamily="34" charset="0"/>
              </a:rPr>
              <a:t>, </a:t>
            </a:r>
            <a:br>
              <a:rPr lang="fr-FR" sz="3600" dirty="0">
                <a:effectLst/>
                <a:latin typeface="Times New Roman" panose="02020603050405020304" pitchFamily="18" charset="0"/>
                <a:ea typeface="Calibri" panose="020F0502020204030204" pitchFamily="34" charset="0"/>
              </a:rPr>
            </a:br>
            <a:r>
              <a:rPr lang="fr-FR" sz="3600" dirty="0">
                <a:solidFill>
                  <a:schemeClr val="tx1"/>
                </a:solidFill>
                <a:effectLst/>
                <a:latin typeface="Times New Roman" panose="02020603050405020304" pitchFamily="18" charset="0"/>
                <a:ea typeface="Calibri" panose="020F0502020204030204" pitchFamily="34" charset="0"/>
              </a:rPr>
              <a:t>tuez-le, mangeons et festoyons,</a:t>
            </a:r>
            <a:endParaRPr lang="fr-FR" sz="3600" b="1"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B46B3690-2F6B-9983-8E4E-BB4001F93750}"/>
              </a:ext>
            </a:extLst>
          </p:cNvPr>
          <p:cNvSpPr>
            <a:spLocks noGrp="1"/>
          </p:cNvSpPr>
          <p:nvPr>
            <p:ph type="sldNum" sz="quarter" idx="12"/>
          </p:nvPr>
        </p:nvSpPr>
        <p:spPr/>
        <p:txBody>
          <a:bodyPr/>
          <a:lstStyle/>
          <a:p>
            <a:fld id="{9E268824-B363-4558-82B1-76DB5ADEB9CB}" type="slidenum">
              <a:rPr lang="fr-FR" smtClean="0"/>
              <a:pPr/>
              <a:t>58</a:t>
            </a:fld>
            <a:endParaRPr lang="fr-FR"/>
          </a:p>
        </p:txBody>
      </p:sp>
      <p:pic>
        <p:nvPicPr>
          <p:cNvPr id="5" name="Image 4" descr="Une image contenant dessin humoristique, clipart, Dessin animé, illustration&#10;&#10;Le contenu généré par l’IA peut être incorrect.">
            <a:extLst>
              <a:ext uri="{FF2B5EF4-FFF2-40B4-BE49-F238E27FC236}">
                <a16:creationId xmlns:a16="http://schemas.microsoft.com/office/drawing/2014/main" id="{0821149E-182A-18BF-4FED-C561A4F1B9F0}"/>
              </a:ext>
            </a:extLst>
          </p:cNvPr>
          <p:cNvPicPr>
            <a:picLocks noChangeAspect="1"/>
          </p:cNvPicPr>
          <p:nvPr/>
        </p:nvPicPr>
        <p:blipFill>
          <a:blip r:embed="rId2" cstate="screen">
            <a:extLst>
              <a:ext uri="{28A0092B-C50C-407E-A947-70E740481C1C}">
                <a14:useLocalDpi xmlns:a14="http://schemas.microsoft.com/office/drawing/2010/main"/>
              </a:ext>
            </a:extLst>
          </a:blip>
          <a:srcRect t="5508" r="43408" b="13768"/>
          <a:stretch/>
        </p:blipFill>
        <p:spPr>
          <a:xfrm>
            <a:off x="1365487" y="1457185"/>
            <a:ext cx="3265507" cy="4100943"/>
          </a:xfrm>
          <a:prstGeom prst="rect">
            <a:avLst/>
          </a:prstGeom>
          <a:effectLst>
            <a:softEdge rad="266700"/>
          </a:effectLst>
        </p:spPr>
      </p:pic>
      <p:sp>
        <p:nvSpPr>
          <p:cNvPr id="4" name="ZoneTexte 3">
            <a:extLst>
              <a:ext uri="{FF2B5EF4-FFF2-40B4-BE49-F238E27FC236}">
                <a16:creationId xmlns:a16="http://schemas.microsoft.com/office/drawing/2014/main" id="{47A979B5-B461-718A-699C-82D87F995818}"/>
              </a:ext>
            </a:extLst>
          </p:cNvPr>
          <p:cNvSpPr txBox="1"/>
          <p:nvPr/>
        </p:nvSpPr>
        <p:spPr>
          <a:xfrm>
            <a:off x="189615" y="109755"/>
            <a:ext cx="4174704" cy="461665"/>
          </a:xfrm>
          <a:prstGeom prst="rect">
            <a:avLst/>
          </a:prstGeom>
          <a:noFill/>
        </p:spPr>
        <p:txBody>
          <a:bodyPr wrap="square">
            <a:spAutoFit/>
          </a:bodyPr>
          <a:lstStyle/>
          <a:p>
            <a:r>
              <a:rPr kumimoji="0" lang="fr-FR" sz="240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chercher</a:t>
            </a:r>
            <a:r>
              <a:rPr kumimoji="0" lang="fr-FR" sz="240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fr-FR" sz="240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le veau gras</a:t>
            </a:r>
            <a:endParaRPr lang="fr-FR" dirty="0"/>
          </a:p>
        </p:txBody>
      </p:sp>
    </p:spTree>
    <p:extLst>
      <p:ext uri="{BB962C8B-B14F-4D97-AF65-F5344CB8AC3E}">
        <p14:creationId xmlns:p14="http://schemas.microsoft.com/office/powerpoint/2010/main" val="13435855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9A647-2B20-9341-587A-145902B69A90}"/>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68FB4D3E-5DC1-DF81-D99A-EDB1CEC6C666}"/>
              </a:ext>
            </a:extLst>
          </p:cNvPr>
          <p:cNvSpPr/>
          <p:nvPr/>
        </p:nvSpPr>
        <p:spPr>
          <a:xfrm>
            <a:off x="4251245" y="1401376"/>
            <a:ext cx="6485581" cy="1702732"/>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rPr>
              <a:t>Le père tue un veau pour celui qui a déjà dépensé tout son héritage.</a:t>
            </a:r>
            <a:endParaRPr lang="fr-FR" sz="3200" dirty="0">
              <a:solidFill>
                <a:schemeClr val="tx1"/>
              </a:solidFill>
              <a:latin typeface="Calibri" panose="020F0502020204030204" pitchFamily="34" charset="0"/>
              <a:ea typeface="Calibri" panose="020F0502020204030204" pitchFamily="34" charset="0"/>
            </a:endParaRPr>
          </a:p>
        </p:txBody>
      </p:sp>
      <p:sp>
        <p:nvSpPr>
          <p:cNvPr id="20" name="ZoneTexte 19">
            <a:extLst>
              <a:ext uri="{FF2B5EF4-FFF2-40B4-BE49-F238E27FC236}">
                <a16:creationId xmlns:a16="http://schemas.microsoft.com/office/drawing/2014/main" id="{B00E9774-B94C-F034-D1B4-ACF8A9E5F0EE}"/>
              </a:ext>
            </a:extLst>
          </p:cNvPr>
          <p:cNvSpPr txBox="1"/>
          <p:nvPr/>
        </p:nvSpPr>
        <p:spPr>
          <a:xfrm>
            <a:off x="189615" y="109755"/>
            <a:ext cx="4174704" cy="461665"/>
          </a:xfrm>
          <a:prstGeom prst="rect">
            <a:avLst/>
          </a:prstGeom>
          <a:noFill/>
        </p:spPr>
        <p:txBody>
          <a:bodyPr wrap="square">
            <a:spAutoFit/>
          </a:bodyPr>
          <a:lstStyle/>
          <a:p>
            <a:r>
              <a:rPr kumimoji="0" lang="fr-FR" sz="240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chercher</a:t>
            </a:r>
            <a:r>
              <a:rPr kumimoji="0" lang="fr-FR" sz="240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fr-FR" sz="240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le veau gras</a:t>
            </a:r>
            <a:endParaRPr lang="fr-FR" dirty="0"/>
          </a:p>
        </p:txBody>
      </p:sp>
      <p:sp>
        <p:nvSpPr>
          <p:cNvPr id="8" name="Espace réservé du numéro de diapositive 7">
            <a:extLst>
              <a:ext uri="{FF2B5EF4-FFF2-40B4-BE49-F238E27FC236}">
                <a16:creationId xmlns:a16="http://schemas.microsoft.com/office/drawing/2014/main" id="{AD5E03C5-6E22-AF62-7D27-B422BFBFDF89}"/>
              </a:ext>
            </a:extLst>
          </p:cNvPr>
          <p:cNvSpPr>
            <a:spLocks noGrp="1"/>
          </p:cNvSpPr>
          <p:nvPr>
            <p:ph type="sldNum" sz="quarter" idx="12"/>
          </p:nvPr>
        </p:nvSpPr>
        <p:spPr/>
        <p:txBody>
          <a:bodyPr/>
          <a:lstStyle/>
          <a:p>
            <a:fld id="{9E268824-B363-4558-82B1-76DB5ADEB9CB}" type="slidenum">
              <a:rPr lang="fr-FR" smtClean="0"/>
              <a:pPr/>
              <a:t>59</a:t>
            </a:fld>
            <a:endParaRPr lang="fr-FR"/>
          </a:p>
        </p:txBody>
      </p:sp>
      <p:sp>
        <p:nvSpPr>
          <p:cNvPr id="3" name="Rectangle : coins arrondis 2">
            <a:extLst>
              <a:ext uri="{FF2B5EF4-FFF2-40B4-BE49-F238E27FC236}">
                <a16:creationId xmlns:a16="http://schemas.microsoft.com/office/drawing/2014/main" id="{35636A74-22B3-E1DD-4EAC-E3B49FA3F9DB}"/>
              </a:ext>
            </a:extLst>
          </p:cNvPr>
          <p:cNvSpPr/>
          <p:nvPr/>
        </p:nvSpPr>
        <p:spPr>
          <a:xfrm>
            <a:off x="1272074" y="4816909"/>
            <a:ext cx="9647852" cy="1539441"/>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rPr>
              <a:t>Le père est-il juste par rapport à son autre fils ? </a:t>
            </a:r>
            <a:br>
              <a:rPr lang="fr-FR" sz="3200" dirty="0">
                <a:solidFill>
                  <a:schemeClr val="tx1"/>
                </a:solidFill>
                <a:latin typeface="Times New Roman" panose="02020603050405020304" pitchFamily="18" charset="0"/>
                <a:ea typeface="Calibri" panose="020F0502020204030204" pitchFamily="34" charset="0"/>
              </a:rPr>
            </a:br>
            <a:r>
              <a:rPr lang="fr-FR" sz="3200" dirty="0">
                <a:solidFill>
                  <a:schemeClr val="tx1"/>
                </a:solidFill>
                <a:latin typeface="Times New Roman" panose="02020603050405020304" pitchFamily="18" charset="0"/>
                <a:ea typeface="Calibri" panose="020F0502020204030204" pitchFamily="34" charset="0"/>
              </a:rPr>
              <a:t>Quel est ce banquet ? Pourquoi choisir un veau ?</a:t>
            </a:r>
            <a:endParaRPr lang="fr-FR" sz="3200" dirty="0">
              <a:solidFill>
                <a:schemeClr val="tx1"/>
              </a:solidFill>
              <a:latin typeface="Calibri" panose="020F0502020204030204" pitchFamily="34" charset="0"/>
              <a:ea typeface="Calibri" panose="020F0502020204030204" pitchFamily="34" charset="0"/>
            </a:endParaRPr>
          </a:p>
        </p:txBody>
      </p:sp>
      <p:pic>
        <p:nvPicPr>
          <p:cNvPr id="4" name="Image 3" descr="Une image contenant dessin humoristique, clipart, Dessin animé, illustration&#10;&#10;Le contenu généré par l’IA peut être incorrect.">
            <a:extLst>
              <a:ext uri="{FF2B5EF4-FFF2-40B4-BE49-F238E27FC236}">
                <a16:creationId xmlns:a16="http://schemas.microsoft.com/office/drawing/2014/main" id="{EAAD6305-3FB4-9351-75BE-9D6563691FF1}"/>
              </a:ext>
            </a:extLst>
          </p:cNvPr>
          <p:cNvPicPr>
            <a:picLocks noChangeAspect="1"/>
          </p:cNvPicPr>
          <p:nvPr/>
        </p:nvPicPr>
        <p:blipFill>
          <a:blip r:embed="rId2" cstate="screen">
            <a:extLst>
              <a:ext uri="{28A0092B-C50C-407E-A947-70E740481C1C}">
                <a14:useLocalDpi xmlns:a14="http://schemas.microsoft.com/office/drawing/2010/main"/>
              </a:ext>
            </a:extLst>
          </a:blip>
          <a:srcRect t="5508" r="43408" b="13768"/>
          <a:stretch/>
        </p:blipFill>
        <p:spPr>
          <a:xfrm>
            <a:off x="776190" y="876623"/>
            <a:ext cx="2989564" cy="3754404"/>
          </a:xfrm>
          <a:prstGeom prst="rect">
            <a:avLst/>
          </a:prstGeom>
          <a:effectLst>
            <a:softEdge rad="228600"/>
          </a:effectLst>
        </p:spPr>
      </p:pic>
    </p:spTree>
    <p:extLst>
      <p:ext uri="{BB962C8B-B14F-4D97-AF65-F5344CB8AC3E}">
        <p14:creationId xmlns:p14="http://schemas.microsoft.com/office/powerpoint/2010/main" val="107003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6AE78-A673-CC4F-79F1-F638CF9A1989}"/>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12F93C38-8E5E-39CC-D2F1-A194296AEB70}"/>
              </a:ext>
            </a:extLst>
          </p:cNvPr>
          <p:cNvSpPr/>
          <p:nvPr/>
        </p:nvSpPr>
        <p:spPr>
          <a:xfrm>
            <a:off x="426720" y="371068"/>
            <a:ext cx="11338560" cy="1561427"/>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Situation du texte dans l’évangile de Luc</a:t>
            </a:r>
            <a:br>
              <a:rPr lang="fr-FR" sz="20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Le chapitre 15 se situe au milieu de l’évangile. </a:t>
            </a:r>
            <a:br>
              <a:rPr lang="fr-FR"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fr-FR"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Pour comprendre pourquoi Jésus raconte cette parabole, </a:t>
            </a:r>
          </a:p>
          <a:p>
            <a:pPr algn="ctr"/>
            <a:r>
              <a:rPr lang="fr-FR"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il est important de regarder ce qui s’est passé avant</a:t>
            </a:r>
            <a:r>
              <a:rPr lang="fr-FR"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3" name="Espace réservé du numéro de diapositive 2">
            <a:extLst>
              <a:ext uri="{FF2B5EF4-FFF2-40B4-BE49-F238E27FC236}">
                <a16:creationId xmlns:a16="http://schemas.microsoft.com/office/drawing/2014/main" id="{348D65B9-BBC9-7407-41CA-159206267EE5}"/>
              </a:ext>
            </a:extLst>
          </p:cNvPr>
          <p:cNvSpPr>
            <a:spLocks noGrp="1"/>
          </p:cNvSpPr>
          <p:nvPr>
            <p:ph type="sldNum" sz="quarter" idx="12"/>
          </p:nvPr>
        </p:nvSpPr>
        <p:spPr/>
        <p:txBody>
          <a:bodyPr/>
          <a:lstStyle/>
          <a:p>
            <a:fld id="{9E268824-B363-4558-82B1-76DB5ADEB9CB}" type="slidenum">
              <a:rPr lang="fr-FR" smtClean="0"/>
              <a:pPr/>
              <a:t>6</a:t>
            </a:fld>
            <a:endParaRPr lang="fr-FR"/>
          </a:p>
        </p:txBody>
      </p:sp>
      <p:grpSp>
        <p:nvGrpSpPr>
          <p:cNvPr id="7" name="Groupe 6">
            <a:extLst>
              <a:ext uri="{FF2B5EF4-FFF2-40B4-BE49-F238E27FC236}">
                <a16:creationId xmlns:a16="http://schemas.microsoft.com/office/drawing/2014/main" id="{5FFABD47-303A-3DE6-307E-534D9A55BF7A}"/>
              </a:ext>
            </a:extLst>
          </p:cNvPr>
          <p:cNvGrpSpPr/>
          <p:nvPr/>
        </p:nvGrpSpPr>
        <p:grpSpPr>
          <a:xfrm>
            <a:off x="426720" y="2495721"/>
            <a:ext cx="11338560" cy="3744623"/>
            <a:chOff x="332452" y="2502073"/>
            <a:chExt cx="11338560" cy="4006331"/>
          </a:xfrm>
        </p:grpSpPr>
        <p:sp>
          <p:nvSpPr>
            <p:cNvPr id="4" name="Rectangle : coins arrondis 3">
              <a:extLst>
                <a:ext uri="{FF2B5EF4-FFF2-40B4-BE49-F238E27FC236}">
                  <a16:creationId xmlns:a16="http://schemas.microsoft.com/office/drawing/2014/main" id="{429B0DB1-341B-DDC0-49FA-D4FFF978B8BA}"/>
                </a:ext>
              </a:extLst>
            </p:cNvPr>
            <p:cNvSpPr/>
            <p:nvPr/>
          </p:nvSpPr>
          <p:spPr>
            <a:xfrm>
              <a:off x="332452" y="2502073"/>
              <a:ext cx="11338560" cy="4006331"/>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endParaRPr lang="fr-FR"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19B11086-409F-5D5E-08BB-8CFC9A5FF0D1}"/>
                </a:ext>
              </a:extLst>
            </p:cNvPr>
            <p:cNvSpPr txBox="1"/>
            <p:nvPr/>
          </p:nvSpPr>
          <p:spPr>
            <a:xfrm>
              <a:off x="643772" y="2518602"/>
              <a:ext cx="10715919" cy="3786797"/>
            </a:xfrm>
            <a:prstGeom prst="rect">
              <a:avLst/>
            </a:prstGeom>
            <a:noFill/>
          </p:spPr>
          <p:txBody>
            <a:bodyPr wrap="square">
              <a:spAutoFit/>
            </a:bodyPr>
            <a:lstStyle/>
            <a:p>
              <a:pPr algn="ctr"/>
              <a:r>
                <a:rPr lang="fr-FR" sz="2000" b="1" dirty="0">
                  <a:effectLst/>
                  <a:latin typeface="Times New Roman" panose="02020603050405020304" pitchFamily="18" charset="0"/>
                  <a:ea typeface="Times New Roman" panose="02020603050405020304" pitchFamily="18" charset="0"/>
                  <a:cs typeface="Times New Roman" panose="02020603050405020304" pitchFamily="18" charset="0"/>
                </a:rPr>
                <a:t>Repères </a:t>
              </a: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Les pharisiens et les scribes </a:t>
              </a:r>
              <a:r>
                <a:rPr lang="fr-FR" sz="2000" baseline="30000" dirty="0">
                  <a:effectLst/>
                  <a:latin typeface="Times New Roman" panose="02020603050405020304" pitchFamily="18" charset="0"/>
                  <a:ea typeface="Times New Roman" panose="02020603050405020304" pitchFamily="18" charset="0"/>
                  <a:cs typeface="Times New Roman" panose="02020603050405020304" pitchFamily="18" charset="0"/>
                </a:rPr>
                <a:t>docteurs de la Loi </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sont des personnes qui</a:t>
              </a:r>
              <a:r>
                <a:rPr lang="fr-FR" sz="2000" baseline="30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s’appliquent à bien connaître la loi de Dieu, la loi de Moïse et à la mettre en pratique. </a:t>
              </a:r>
            </a:p>
            <a:p>
              <a:pPr algn="ct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Les pharisiens reprochent à Jésus de manger avec les publicains </a:t>
              </a:r>
              <a:r>
                <a:rPr lang="fr-FR" sz="2000" baseline="30000" dirty="0">
                  <a:effectLst/>
                  <a:latin typeface="Times New Roman" panose="02020603050405020304" pitchFamily="18" charset="0"/>
                  <a:ea typeface="Times New Roman" panose="02020603050405020304" pitchFamily="18" charset="0"/>
                  <a:cs typeface="Times New Roman" panose="02020603050405020304" pitchFamily="18" charset="0"/>
                </a:rPr>
                <a:t>fonctionnaires employés par les romains qui occupent le pays</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2000" baseline="30000" dirty="0">
                  <a:effectLst/>
                  <a:latin typeface="Times New Roman" panose="02020603050405020304" pitchFamily="18" charset="0"/>
                  <a:ea typeface="Times New Roman" panose="02020603050405020304" pitchFamily="18" charset="0"/>
                  <a:cs typeface="Times New Roman" panose="02020603050405020304" pitchFamily="18" charset="0"/>
                </a:rPr>
                <a:t>donc qui collaborent</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et les pécheurs </a:t>
              </a:r>
              <a:r>
                <a:rPr lang="fr-FR" sz="2000" baseline="30000" dirty="0">
                  <a:effectLst/>
                  <a:latin typeface="Times New Roman" panose="02020603050405020304" pitchFamily="18" charset="0"/>
                  <a:ea typeface="Times New Roman" panose="02020603050405020304" pitchFamily="18" charset="0"/>
                  <a:cs typeface="Times New Roman" panose="02020603050405020304" pitchFamily="18" charset="0"/>
                </a:rPr>
                <a:t>ceux qui rompent l’alliance avec Dieu, qui refusent d’aimer</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Pour les juifs de cette époque surtout pour les pharisiens, </a:t>
              </a:r>
            </a:p>
            <a:p>
              <a:pPr algn="ct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manger avec des publicains et des pécheurs, c’était se rendre pécheur soi-même. </a:t>
              </a:r>
            </a:p>
            <a:p>
              <a:pPr algn="ct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A leurs yeux, Jésus ne respecte pas cette Loi.</a:t>
              </a: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Jésus pour leur répondre, raconte des paraboles. </a:t>
              </a:r>
              <a:r>
                <a:rPr lang="fr-FR" sz="2000" baseline="30000" dirty="0">
                  <a:effectLst/>
                  <a:latin typeface="Times New Roman" panose="02020603050405020304" pitchFamily="18" charset="0"/>
                  <a:ea typeface="Times New Roman" panose="02020603050405020304" pitchFamily="18" charset="0"/>
                  <a:cs typeface="Times New Roman" panose="02020603050405020304" pitchFamily="18" charset="0"/>
                </a:rPr>
                <a:t>En grec comparaison.</a:t>
              </a: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Les paraboles sont comme des histoires racontées par Jésus, </a:t>
              </a:r>
            </a:p>
            <a:p>
              <a:pPr algn="ctr"/>
              <a:r>
                <a:rPr lang="fr-FR" sz="2000" dirty="0">
                  <a:effectLst/>
                  <a:latin typeface="Times New Roman" panose="02020603050405020304" pitchFamily="18" charset="0"/>
                  <a:ea typeface="Times New Roman" panose="02020603050405020304" pitchFamily="18" charset="0"/>
                  <a:cs typeface="Times New Roman" panose="02020603050405020304" pitchFamily="18" charset="0"/>
                </a:rPr>
                <a:t>des énigmes pour faciliter la compréhension du Royaume de Dieu</a:t>
              </a:r>
              <a:r>
                <a:rPr lang="fr-FR"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fr-FR"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9382095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25197-D93C-6ED8-F674-0740CB1AA22C}"/>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80DC68C-7CC3-3595-3F64-1114B6F5A71A}"/>
              </a:ext>
            </a:extLst>
          </p:cNvPr>
          <p:cNvSpPr>
            <a:spLocks noGrp="1"/>
          </p:cNvSpPr>
          <p:nvPr>
            <p:ph type="sldNum" sz="quarter" idx="12"/>
          </p:nvPr>
        </p:nvSpPr>
        <p:spPr/>
        <p:txBody>
          <a:bodyPr/>
          <a:lstStyle/>
          <a:p>
            <a:fld id="{9E268824-B363-4558-82B1-76DB5ADEB9CB}" type="slidenum">
              <a:rPr lang="fr-FR" smtClean="0"/>
              <a:pPr/>
              <a:t>60</a:t>
            </a:fld>
            <a:endParaRPr lang="fr-FR"/>
          </a:p>
        </p:txBody>
      </p:sp>
      <p:sp>
        <p:nvSpPr>
          <p:cNvPr id="5" name="ZoneTexte 4">
            <a:extLst>
              <a:ext uri="{FF2B5EF4-FFF2-40B4-BE49-F238E27FC236}">
                <a16:creationId xmlns:a16="http://schemas.microsoft.com/office/drawing/2014/main" id="{856AD521-2996-B9FC-7FFC-EC6DA06F1A27}"/>
              </a:ext>
            </a:extLst>
          </p:cNvPr>
          <p:cNvSpPr txBox="1"/>
          <p:nvPr/>
        </p:nvSpPr>
        <p:spPr>
          <a:xfrm>
            <a:off x="161420" y="59219"/>
            <a:ext cx="3782819" cy="461665"/>
          </a:xfrm>
          <a:prstGeom prst="rect">
            <a:avLst/>
          </a:prstGeom>
          <a:noFill/>
        </p:spPr>
        <p:txBody>
          <a:bodyPr wrap="square">
            <a:spAutoFit/>
          </a:bodyPr>
          <a:lstStyle/>
          <a:p>
            <a:r>
              <a:rPr kumimoji="0" lang="fr-FR" sz="240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chercher</a:t>
            </a:r>
            <a:r>
              <a:rPr kumimoji="0" lang="fr-FR" sz="240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fr-FR" sz="240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le veau gras</a:t>
            </a:r>
            <a:endParaRPr lang="fr-FR" dirty="0"/>
          </a:p>
        </p:txBody>
      </p:sp>
      <p:sp>
        <p:nvSpPr>
          <p:cNvPr id="6" name="Rectangle : coins arrondis 5">
            <a:extLst>
              <a:ext uri="{FF2B5EF4-FFF2-40B4-BE49-F238E27FC236}">
                <a16:creationId xmlns:a16="http://schemas.microsoft.com/office/drawing/2014/main" id="{63562AC6-C1CD-4BD5-A63F-A8A6A7295B50}"/>
              </a:ext>
            </a:extLst>
          </p:cNvPr>
          <p:cNvSpPr/>
          <p:nvPr/>
        </p:nvSpPr>
        <p:spPr>
          <a:xfrm>
            <a:off x="2585465" y="344129"/>
            <a:ext cx="9275839" cy="1859157"/>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Genèse 18, 6-7</a:t>
            </a: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Abraham fait tuer un veau pour accueillir ses trois visiteurs, trois anges qui lui font la promesse d’une descendance. </a:t>
            </a:r>
            <a:endParaRPr lang="fr-FR"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Image 1" descr="Une image contenant dessin humoristique, clipart, Dessin animé, illustration&#10;&#10;Le contenu généré par l’IA peut être incorrect.">
            <a:extLst>
              <a:ext uri="{FF2B5EF4-FFF2-40B4-BE49-F238E27FC236}">
                <a16:creationId xmlns:a16="http://schemas.microsoft.com/office/drawing/2014/main" id="{881A583E-FF7E-F729-A493-56FABFBA2B45}"/>
              </a:ext>
            </a:extLst>
          </p:cNvPr>
          <p:cNvPicPr>
            <a:picLocks noChangeAspect="1"/>
          </p:cNvPicPr>
          <p:nvPr/>
        </p:nvPicPr>
        <p:blipFill>
          <a:blip r:embed="rId2" cstate="screen">
            <a:extLst>
              <a:ext uri="{28A0092B-C50C-407E-A947-70E740481C1C}">
                <a14:useLocalDpi xmlns:a14="http://schemas.microsoft.com/office/drawing/2010/main"/>
              </a:ext>
            </a:extLst>
          </a:blip>
          <a:srcRect t="5508" r="43408" b="13768"/>
          <a:stretch/>
        </p:blipFill>
        <p:spPr>
          <a:xfrm>
            <a:off x="350496" y="1093611"/>
            <a:ext cx="2253048" cy="2829460"/>
          </a:xfrm>
          <a:prstGeom prst="rect">
            <a:avLst/>
          </a:prstGeom>
          <a:effectLst>
            <a:softEdge rad="228600"/>
          </a:effectLst>
        </p:spPr>
      </p:pic>
      <p:sp>
        <p:nvSpPr>
          <p:cNvPr id="7" name="Rectangle : coins arrondis 6">
            <a:extLst>
              <a:ext uri="{FF2B5EF4-FFF2-40B4-BE49-F238E27FC236}">
                <a16:creationId xmlns:a16="http://schemas.microsoft.com/office/drawing/2014/main" id="{38CCECFC-073C-7F9B-B6EB-129BF4352082}"/>
              </a:ext>
            </a:extLst>
          </p:cNvPr>
          <p:cNvSpPr/>
          <p:nvPr/>
        </p:nvSpPr>
        <p:spPr>
          <a:xfrm>
            <a:off x="444939" y="4323473"/>
            <a:ext cx="11491010" cy="1350643"/>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Isaïe 25, 6</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Le prophète annonce un festin de viandes succulentes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pour tous les peuples. </a:t>
            </a:r>
            <a:endParaRPr lang="fr-FR"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421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456B3-74B1-838F-A00D-8AC99C5585E5}"/>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DF8E787E-BA7C-5ED3-F69C-6C5BF4A85C9A}"/>
              </a:ext>
            </a:extLst>
          </p:cNvPr>
          <p:cNvSpPr/>
          <p:nvPr/>
        </p:nvSpPr>
        <p:spPr>
          <a:xfrm>
            <a:off x="378495" y="589714"/>
            <a:ext cx="11435010" cy="1169365"/>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Times New Roman" panose="02020603050405020304" pitchFamily="18" charset="0"/>
                <a:ea typeface="Calibri" panose="020F0502020204030204" pitchFamily="34" charset="0"/>
              </a:rPr>
              <a:t>Dans le premier Testament pour rendre grâce à Dieu, </a:t>
            </a:r>
          </a:p>
          <a:p>
            <a:pPr algn="ctr"/>
            <a:r>
              <a:rPr lang="fr-FR" sz="3200" dirty="0">
                <a:solidFill>
                  <a:schemeClr val="tx1"/>
                </a:solidFill>
                <a:latin typeface="Times New Roman" panose="02020603050405020304" pitchFamily="18" charset="0"/>
                <a:ea typeface="Calibri" panose="020F0502020204030204" pitchFamily="34" charset="0"/>
              </a:rPr>
              <a:t>les hommes sacrifiaient des agneaux, des veaux. </a:t>
            </a:r>
            <a:endParaRPr lang="fr-FR" sz="2800" dirty="0">
              <a:solidFill>
                <a:schemeClr val="tx1"/>
              </a:solidFill>
              <a:latin typeface="Calibri" panose="020F0502020204030204" pitchFamily="34" charset="0"/>
              <a:ea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886046DA-783E-C7BE-0A52-47E1C0D1828F}"/>
              </a:ext>
            </a:extLst>
          </p:cNvPr>
          <p:cNvSpPr>
            <a:spLocks noGrp="1"/>
          </p:cNvSpPr>
          <p:nvPr>
            <p:ph type="sldNum" sz="quarter" idx="12"/>
          </p:nvPr>
        </p:nvSpPr>
        <p:spPr/>
        <p:txBody>
          <a:bodyPr/>
          <a:lstStyle/>
          <a:p>
            <a:fld id="{9E268824-B363-4558-82B1-76DB5ADEB9CB}" type="slidenum">
              <a:rPr lang="fr-FR" smtClean="0"/>
              <a:pPr/>
              <a:t>61</a:t>
            </a:fld>
            <a:endParaRPr lang="fr-FR" dirty="0"/>
          </a:p>
        </p:txBody>
      </p:sp>
      <p:sp>
        <p:nvSpPr>
          <p:cNvPr id="4" name="ZoneTexte 3">
            <a:extLst>
              <a:ext uri="{FF2B5EF4-FFF2-40B4-BE49-F238E27FC236}">
                <a16:creationId xmlns:a16="http://schemas.microsoft.com/office/drawing/2014/main" id="{28031860-45D9-A625-4CA3-70016B4A8FE0}"/>
              </a:ext>
            </a:extLst>
          </p:cNvPr>
          <p:cNvSpPr txBox="1"/>
          <p:nvPr/>
        </p:nvSpPr>
        <p:spPr>
          <a:xfrm>
            <a:off x="120687" y="37211"/>
            <a:ext cx="4249350" cy="461665"/>
          </a:xfrm>
          <a:prstGeom prst="rect">
            <a:avLst/>
          </a:prstGeom>
          <a:noFill/>
        </p:spPr>
        <p:txBody>
          <a:bodyPr wrap="square">
            <a:spAutoFit/>
          </a:bodyPr>
          <a:lstStyle/>
          <a:p>
            <a:r>
              <a:rPr kumimoji="0" lang="fr-FR" sz="240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chercher</a:t>
            </a:r>
            <a:r>
              <a:rPr kumimoji="0" lang="fr-FR" sz="240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fr-FR" sz="240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le veau gras</a:t>
            </a:r>
            <a:endParaRPr lang="fr-FR" dirty="0"/>
          </a:p>
        </p:txBody>
      </p:sp>
      <p:sp>
        <p:nvSpPr>
          <p:cNvPr id="2" name="Rectangle : coins arrondis 1">
            <a:extLst>
              <a:ext uri="{FF2B5EF4-FFF2-40B4-BE49-F238E27FC236}">
                <a16:creationId xmlns:a16="http://schemas.microsoft.com/office/drawing/2014/main" id="{4BDE8FB2-4309-BF9F-C16D-E7EC75D7C678}"/>
              </a:ext>
            </a:extLst>
          </p:cNvPr>
          <p:cNvSpPr/>
          <p:nvPr/>
        </p:nvSpPr>
        <p:spPr>
          <a:xfrm>
            <a:off x="2054942" y="3429000"/>
            <a:ext cx="9758563" cy="2070192"/>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Jésus en donnant sa Vie, s’offre lui-même en sacrifice et désormais il n’y a plus de sacrifice d’animaux pour rendre gloire à Dieu. </a:t>
            </a:r>
            <a:endParaRPr lang="fr-FR" sz="2800" dirty="0">
              <a:solidFill>
                <a:schemeClr val="tx1"/>
              </a:solidFill>
              <a:latin typeface="Calibri" panose="020F0502020204030204" pitchFamily="34" charset="0"/>
              <a:ea typeface="Calibri" panose="020F0502020204030204" pitchFamily="34" charset="0"/>
            </a:endParaRPr>
          </a:p>
        </p:txBody>
      </p:sp>
      <p:pic>
        <p:nvPicPr>
          <p:cNvPr id="6" name="Image 5" descr="Une image contenant dessin humoristique, clipart, Dessin animé, illustration&#10;&#10;Le contenu généré par l’IA peut être incorrect.">
            <a:extLst>
              <a:ext uri="{FF2B5EF4-FFF2-40B4-BE49-F238E27FC236}">
                <a16:creationId xmlns:a16="http://schemas.microsoft.com/office/drawing/2014/main" id="{6699604A-319A-E514-ACCF-EEB8D4D04CFF}"/>
              </a:ext>
            </a:extLst>
          </p:cNvPr>
          <p:cNvPicPr>
            <a:picLocks noChangeAspect="1"/>
          </p:cNvPicPr>
          <p:nvPr/>
        </p:nvPicPr>
        <p:blipFill>
          <a:blip r:embed="rId3" cstate="screen">
            <a:extLst>
              <a:ext uri="{28A0092B-C50C-407E-A947-70E740481C1C}">
                <a14:useLocalDpi xmlns:a14="http://schemas.microsoft.com/office/drawing/2010/main"/>
              </a:ext>
            </a:extLst>
          </a:blip>
          <a:srcRect t="5508" r="43408" b="13768"/>
          <a:stretch/>
        </p:blipFill>
        <p:spPr>
          <a:xfrm>
            <a:off x="120687" y="3017915"/>
            <a:ext cx="1968326" cy="2471896"/>
          </a:xfrm>
          <a:prstGeom prst="rect">
            <a:avLst/>
          </a:prstGeom>
          <a:effectLst>
            <a:softEdge rad="203200"/>
          </a:effectLst>
        </p:spPr>
      </p:pic>
    </p:spTree>
    <p:extLst>
      <p:ext uri="{BB962C8B-B14F-4D97-AF65-F5344CB8AC3E}">
        <p14:creationId xmlns:p14="http://schemas.microsoft.com/office/powerpoint/2010/main" val="300220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130A4-0176-63BA-F28F-EA9C7DD99F80}"/>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73CD1D7-AB71-9D8C-B6AC-96D9D5E9FEED}"/>
              </a:ext>
            </a:extLst>
          </p:cNvPr>
          <p:cNvSpPr/>
          <p:nvPr/>
        </p:nvSpPr>
        <p:spPr>
          <a:xfrm>
            <a:off x="2453048" y="4676280"/>
            <a:ext cx="7664345" cy="1622724"/>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600" b="1" dirty="0">
                <a:solidFill>
                  <a:srgbClr val="FF0000"/>
                </a:solidFill>
                <a:effectLst/>
                <a:latin typeface="Times New Roman" panose="02020603050405020304" pitchFamily="18" charset="0"/>
                <a:ea typeface="Calibri" panose="020F0502020204030204" pitchFamily="34" charset="0"/>
              </a:rPr>
              <a:t>23</a:t>
            </a:r>
            <a:r>
              <a:rPr lang="fr-FR" sz="3600" dirty="0">
                <a:effectLst/>
                <a:latin typeface="Times New Roman" panose="02020603050405020304" pitchFamily="18" charset="0"/>
                <a:ea typeface="Calibri" panose="020F0502020204030204" pitchFamily="34" charset="0"/>
              </a:rPr>
              <a:t> </a:t>
            </a:r>
            <a:r>
              <a:rPr lang="fr-FR" sz="3600" dirty="0">
                <a:solidFill>
                  <a:schemeClr val="tx1"/>
                </a:solidFill>
                <a:effectLst/>
                <a:latin typeface="Times New Roman" panose="02020603050405020304" pitchFamily="18" charset="0"/>
                <a:ea typeface="Calibri" panose="020F0502020204030204" pitchFamily="34" charset="0"/>
              </a:rPr>
              <a:t>allez</a:t>
            </a:r>
            <a:r>
              <a:rPr lang="fr-FR" sz="3600" dirty="0">
                <a:effectLst/>
                <a:latin typeface="Times New Roman" panose="02020603050405020304" pitchFamily="18" charset="0"/>
                <a:ea typeface="Calibri" panose="020F0502020204030204" pitchFamily="34" charset="0"/>
              </a:rPr>
              <a:t> </a:t>
            </a:r>
            <a:r>
              <a:rPr lang="fr-FR" sz="3600" dirty="0">
                <a:solidFill>
                  <a:schemeClr val="tx1"/>
                </a:solidFill>
                <a:effectLst/>
                <a:latin typeface="Times New Roman" panose="02020603050405020304" pitchFamily="18" charset="0"/>
                <a:ea typeface="Calibri" panose="020F0502020204030204" pitchFamily="34" charset="0"/>
              </a:rPr>
              <a:t>chercher le veau gras</a:t>
            </a:r>
            <a:r>
              <a:rPr lang="fr-FR" sz="3600" dirty="0">
                <a:effectLst/>
                <a:latin typeface="Times New Roman" panose="02020603050405020304" pitchFamily="18" charset="0"/>
                <a:ea typeface="Calibri" panose="020F0502020204030204" pitchFamily="34" charset="0"/>
              </a:rPr>
              <a:t>, </a:t>
            </a:r>
            <a:r>
              <a:rPr lang="fr-FR" sz="3600" dirty="0">
                <a:solidFill>
                  <a:schemeClr val="tx1"/>
                </a:solidFill>
                <a:effectLst/>
                <a:latin typeface="Times New Roman" panose="02020603050405020304" pitchFamily="18" charset="0"/>
                <a:ea typeface="Calibri" panose="020F0502020204030204" pitchFamily="34" charset="0"/>
              </a:rPr>
              <a:t>tuez-le, </a:t>
            </a:r>
            <a:br>
              <a:rPr lang="fr-FR" sz="3600" dirty="0">
                <a:solidFill>
                  <a:schemeClr val="tx1"/>
                </a:solidFill>
                <a:effectLst/>
                <a:latin typeface="Times New Roman" panose="02020603050405020304" pitchFamily="18" charset="0"/>
                <a:ea typeface="Calibri" panose="020F0502020204030204" pitchFamily="34" charset="0"/>
              </a:rPr>
            </a:br>
            <a:r>
              <a:rPr lang="fr-FR" sz="3600" b="1" dirty="0">
                <a:solidFill>
                  <a:srgbClr val="FF0000"/>
                </a:solidFill>
                <a:effectLst/>
                <a:latin typeface="Times New Roman" panose="02020603050405020304" pitchFamily="18" charset="0"/>
                <a:ea typeface="Calibri" panose="020F0502020204030204" pitchFamily="34" charset="0"/>
              </a:rPr>
              <a:t>mangeons et festoyons</a:t>
            </a:r>
            <a:r>
              <a:rPr lang="fr-FR" sz="2800" dirty="0">
                <a:solidFill>
                  <a:schemeClr val="tx1"/>
                </a:solidFill>
                <a:effectLst/>
                <a:latin typeface="Times New Roman" panose="02020603050405020304" pitchFamily="18" charset="0"/>
                <a:ea typeface="Calibri" panose="020F0502020204030204" pitchFamily="34" charset="0"/>
              </a:rPr>
              <a:t>,</a:t>
            </a:r>
            <a:endParaRPr lang="fr-FR" sz="2800" b="1"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3E826696-CA57-6B64-70C4-C31FA5EB1E69}"/>
              </a:ext>
            </a:extLst>
          </p:cNvPr>
          <p:cNvSpPr>
            <a:spLocks noGrp="1"/>
          </p:cNvSpPr>
          <p:nvPr>
            <p:ph type="sldNum" sz="quarter" idx="12"/>
          </p:nvPr>
        </p:nvSpPr>
        <p:spPr/>
        <p:txBody>
          <a:bodyPr/>
          <a:lstStyle/>
          <a:p>
            <a:fld id="{9E268824-B363-4558-82B1-76DB5ADEB9CB}" type="slidenum">
              <a:rPr lang="fr-FR" smtClean="0"/>
              <a:pPr/>
              <a:t>62</a:t>
            </a:fld>
            <a:endParaRPr lang="fr-FR"/>
          </a:p>
        </p:txBody>
      </p:sp>
      <p:pic>
        <p:nvPicPr>
          <p:cNvPr id="5" name="Image 4" descr="Une image contenant dessin humoristique, Dessin animé, Visage humain, clipart&#10;&#10;Le contenu généré par l’IA peut être incorrect.">
            <a:extLst>
              <a:ext uri="{FF2B5EF4-FFF2-40B4-BE49-F238E27FC236}">
                <a16:creationId xmlns:a16="http://schemas.microsoft.com/office/drawing/2014/main" id="{5EF15D3D-BD81-0478-F461-8222592EA5B5}"/>
              </a:ext>
            </a:extLst>
          </p:cNvPr>
          <p:cNvPicPr>
            <a:picLocks noChangeAspect="1"/>
          </p:cNvPicPr>
          <p:nvPr/>
        </p:nvPicPr>
        <p:blipFill>
          <a:blip r:embed="rId2" cstate="screen">
            <a:extLst>
              <a:ext uri="{28A0092B-C50C-407E-A947-70E740481C1C}">
                <a14:useLocalDpi xmlns:a14="http://schemas.microsoft.com/office/drawing/2010/main"/>
              </a:ext>
            </a:extLst>
          </a:blip>
          <a:srcRect t="11900" r="3952" b="16989"/>
          <a:stretch/>
        </p:blipFill>
        <p:spPr>
          <a:xfrm>
            <a:off x="3099246" y="368138"/>
            <a:ext cx="5326999" cy="4250796"/>
          </a:xfrm>
          <a:prstGeom prst="rect">
            <a:avLst/>
          </a:prstGeom>
          <a:effectLst>
            <a:softEdge rad="393700"/>
          </a:effectLst>
        </p:spPr>
      </p:pic>
      <p:sp>
        <p:nvSpPr>
          <p:cNvPr id="4" name="ZoneTexte 3">
            <a:extLst>
              <a:ext uri="{FF2B5EF4-FFF2-40B4-BE49-F238E27FC236}">
                <a16:creationId xmlns:a16="http://schemas.microsoft.com/office/drawing/2014/main" id="{20DD15DB-AB08-214F-8455-398ECF2C6D41}"/>
              </a:ext>
            </a:extLst>
          </p:cNvPr>
          <p:cNvSpPr txBox="1"/>
          <p:nvPr/>
        </p:nvSpPr>
        <p:spPr>
          <a:xfrm>
            <a:off x="150285" y="0"/>
            <a:ext cx="4174704" cy="461665"/>
          </a:xfrm>
          <a:prstGeom prst="rect">
            <a:avLst/>
          </a:prstGeom>
          <a:noFill/>
        </p:spPr>
        <p:txBody>
          <a:bodyPr wrap="square">
            <a:spAutoFit/>
          </a:bodyPr>
          <a:lstStyle/>
          <a:p>
            <a:r>
              <a:rPr lang="fr-FR" sz="2400">
                <a:solidFill>
                  <a:srgbClr val="FF0000"/>
                </a:solidFill>
                <a:effectLst/>
                <a:latin typeface="Times New Roman" panose="02020603050405020304" pitchFamily="18" charset="0"/>
                <a:ea typeface="Calibri" panose="020F0502020204030204" pitchFamily="34" charset="0"/>
              </a:rPr>
              <a:t>mangeons et festoyons</a:t>
            </a:r>
            <a:endParaRPr lang="fr-FR" dirty="0"/>
          </a:p>
        </p:txBody>
      </p:sp>
    </p:spTree>
    <p:extLst>
      <p:ext uri="{BB962C8B-B14F-4D97-AF65-F5344CB8AC3E}">
        <p14:creationId xmlns:p14="http://schemas.microsoft.com/office/powerpoint/2010/main" val="13836094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A55E7-FF1E-2B2F-4E79-11497BBD91C9}"/>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ACD75194-9407-036F-46B7-19E5AAF3342D}"/>
              </a:ext>
            </a:extLst>
          </p:cNvPr>
          <p:cNvSpPr/>
          <p:nvPr/>
        </p:nvSpPr>
        <p:spPr>
          <a:xfrm>
            <a:off x="3024673" y="4793006"/>
            <a:ext cx="6142653" cy="1090251"/>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4000" dirty="0">
                <a:solidFill>
                  <a:schemeClr val="tx1"/>
                </a:solidFill>
                <a:latin typeface="Times New Roman" panose="02020603050405020304" pitchFamily="18" charset="0"/>
                <a:ea typeface="Calibri" panose="020F0502020204030204" pitchFamily="34" charset="0"/>
              </a:rPr>
              <a:t>Quel est ce repas de fête ?</a:t>
            </a:r>
            <a:endParaRPr lang="fr-FR" sz="4000" dirty="0">
              <a:solidFill>
                <a:schemeClr val="tx1"/>
              </a:solidFill>
              <a:latin typeface="Calibri" panose="020F0502020204030204" pitchFamily="34" charset="0"/>
              <a:ea typeface="Calibri" panose="020F0502020204030204" pitchFamily="34" charset="0"/>
            </a:endParaRPr>
          </a:p>
        </p:txBody>
      </p:sp>
      <p:sp>
        <p:nvSpPr>
          <p:cNvPr id="20" name="ZoneTexte 19">
            <a:extLst>
              <a:ext uri="{FF2B5EF4-FFF2-40B4-BE49-F238E27FC236}">
                <a16:creationId xmlns:a16="http://schemas.microsoft.com/office/drawing/2014/main" id="{B8273F03-F6E1-63E2-15FF-ED2C41E050D8}"/>
              </a:ext>
            </a:extLst>
          </p:cNvPr>
          <p:cNvSpPr txBox="1"/>
          <p:nvPr/>
        </p:nvSpPr>
        <p:spPr>
          <a:xfrm>
            <a:off x="219111" y="11181"/>
            <a:ext cx="4174704" cy="461665"/>
          </a:xfrm>
          <a:prstGeom prst="rect">
            <a:avLst/>
          </a:prstGeom>
          <a:noFill/>
        </p:spPr>
        <p:txBody>
          <a:bodyPr wrap="square">
            <a:spAutoFit/>
          </a:bodyPr>
          <a:lstStyle/>
          <a:p>
            <a:r>
              <a:rPr lang="fr-FR" sz="2400">
                <a:solidFill>
                  <a:srgbClr val="FF0000"/>
                </a:solidFill>
                <a:effectLst/>
                <a:latin typeface="Times New Roman" panose="02020603050405020304" pitchFamily="18" charset="0"/>
                <a:ea typeface="Calibri" panose="020F0502020204030204" pitchFamily="34" charset="0"/>
              </a:rPr>
              <a:t>mangeons et festoyons</a:t>
            </a:r>
            <a:endParaRPr lang="fr-FR" dirty="0"/>
          </a:p>
        </p:txBody>
      </p:sp>
      <p:sp>
        <p:nvSpPr>
          <p:cNvPr id="8" name="Espace réservé du numéro de diapositive 7">
            <a:extLst>
              <a:ext uri="{FF2B5EF4-FFF2-40B4-BE49-F238E27FC236}">
                <a16:creationId xmlns:a16="http://schemas.microsoft.com/office/drawing/2014/main" id="{4F9D1664-E0B3-1231-998B-D24AD2D1CEC0}"/>
              </a:ext>
            </a:extLst>
          </p:cNvPr>
          <p:cNvSpPr>
            <a:spLocks noGrp="1"/>
          </p:cNvSpPr>
          <p:nvPr>
            <p:ph type="sldNum" sz="quarter" idx="12"/>
          </p:nvPr>
        </p:nvSpPr>
        <p:spPr/>
        <p:txBody>
          <a:bodyPr/>
          <a:lstStyle/>
          <a:p>
            <a:fld id="{9E268824-B363-4558-82B1-76DB5ADEB9CB}" type="slidenum">
              <a:rPr lang="fr-FR" smtClean="0"/>
              <a:pPr/>
              <a:t>63</a:t>
            </a:fld>
            <a:endParaRPr lang="fr-FR"/>
          </a:p>
        </p:txBody>
      </p:sp>
      <p:pic>
        <p:nvPicPr>
          <p:cNvPr id="3" name="Image 2" descr="Une image contenant dessin humoristique, Dessin animé, Visage humain, clipart&#10;&#10;Le contenu généré par l’IA peut être incorrect.">
            <a:extLst>
              <a:ext uri="{FF2B5EF4-FFF2-40B4-BE49-F238E27FC236}">
                <a16:creationId xmlns:a16="http://schemas.microsoft.com/office/drawing/2014/main" id="{87A6A241-A988-1E70-90A4-C74382D102D7}"/>
              </a:ext>
            </a:extLst>
          </p:cNvPr>
          <p:cNvPicPr>
            <a:picLocks noChangeAspect="1"/>
          </p:cNvPicPr>
          <p:nvPr/>
        </p:nvPicPr>
        <p:blipFill>
          <a:blip r:embed="rId2" cstate="screen">
            <a:extLst>
              <a:ext uri="{28A0092B-C50C-407E-A947-70E740481C1C}">
                <a14:useLocalDpi xmlns:a14="http://schemas.microsoft.com/office/drawing/2010/main"/>
              </a:ext>
            </a:extLst>
          </a:blip>
          <a:srcRect t="11900" r="3952" b="16989"/>
          <a:stretch/>
        </p:blipFill>
        <p:spPr>
          <a:xfrm>
            <a:off x="3128745" y="335646"/>
            <a:ext cx="5296580" cy="4226522"/>
          </a:xfrm>
          <a:prstGeom prst="rect">
            <a:avLst/>
          </a:prstGeom>
          <a:effectLst>
            <a:softEdge rad="330200"/>
          </a:effectLst>
        </p:spPr>
      </p:pic>
    </p:spTree>
    <p:extLst>
      <p:ext uri="{BB962C8B-B14F-4D97-AF65-F5344CB8AC3E}">
        <p14:creationId xmlns:p14="http://schemas.microsoft.com/office/powerpoint/2010/main" val="19779427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6D0F4-D334-D70B-3F3A-63BF9DFA3723}"/>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EA32981-1A97-39BB-CBC3-CE3093DB7C1B}"/>
              </a:ext>
            </a:extLst>
          </p:cNvPr>
          <p:cNvSpPr>
            <a:spLocks noGrp="1"/>
          </p:cNvSpPr>
          <p:nvPr>
            <p:ph type="sldNum" sz="quarter" idx="12"/>
          </p:nvPr>
        </p:nvSpPr>
        <p:spPr/>
        <p:txBody>
          <a:bodyPr/>
          <a:lstStyle/>
          <a:p>
            <a:fld id="{9E268824-B363-4558-82B1-76DB5ADEB9CB}" type="slidenum">
              <a:rPr lang="fr-FR" smtClean="0"/>
              <a:pPr/>
              <a:t>64</a:t>
            </a:fld>
            <a:endParaRPr lang="fr-FR"/>
          </a:p>
        </p:txBody>
      </p:sp>
      <p:sp>
        <p:nvSpPr>
          <p:cNvPr id="5" name="ZoneTexte 4">
            <a:extLst>
              <a:ext uri="{FF2B5EF4-FFF2-40B4-BE49-F238E27FC236}">
                <a16:creationId xmlns:a16="http://schemas.microsoft.com/office/drawing/2014/main" id="{610EF7E5-E519-CD67-81FD-5B67BABDDC2F}"/>
              </a:ext>
            </a:extLst>
          </p:cNvPr>
          <p:cNvSpPr txBox="1"/>
          <p:nvPr/>
        </p:nvSpPr>
        <p:spPr>
          <a:xfrm>
            <a:off x="230246" y="70180"/>
            <a:ext cx="3782819"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mangeons et festoyons</a:t>
            </a:r>
            <a:endParaRPr lang="fr-FR" dirty="0"/>
          </a:p>
        </p:txBody>
      </p:sp>
      <p:sp>
        <p:nvSpPr>
          <p:cNvPr id="6" name="Rectangle : coins arrondis 5">
            <a:extLst>
              <a:ext uri="{FF2B5EF4-FFF2-40B4-BE49-F238E27FC236}">
                <a16:creationId xmlns:a16="http://schemas.microsoft.com/office/drawing/2014/main" id="{67C9805F-FA37-F5CA-D6BB-2E9BDA149FAC}"/>
              </a:ext>
            </a:extLst>
          </p:cNvPr>
          <p:cNvSpPr/>
          <p:nvPr/>
        </p:nvSpPr>
        <p:spPr>
          <a:xfrm>
            <a:off x="324716" y="1197289"/>
            <a:ext cx="11582149" cy="2381654"/>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28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Isaïe 25, 6-9</a:t>
            </a: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 Seigneur, Dieu de l'univers, préparera pour tous les peuples, sur sa montagne, un festin de viandes grasses et de vins capiteux,</a:t>
            </a: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fr-FR"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un festin de viandes succulentes et de vins décantés</a:t>
            </a: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endParaRPr lang="fr-FR"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Image 1" descr="Une image contenant dessin humoristique, Dessin animé, Visage humain, clipart&#10;&#10;Le contenu généré par l’IA peut être incorrect.">
            <a:extLst>
              <a:ext uri="{FF2B5EF4-FFF2-40B4-BE49-F238E27FC236}">
                <a16:creationId xmlns:a16="http://schemas.microsoft.com/office/drawing/2014/main" id="{A12B6A89-D390-D9E2-EC5B-0097B990E52B}"/>
              </a:ext>
            </a:extLst>
          </p:cNvPr>
          <p:cNvPicPr>
            <a:picLocks noChangeAspect="1"/>
          </p:cNvPicPr>
          <p:nvPr/>
        </p:nvPicPr>
        <p:blipFill>
          <a:blip r:embed="rId2" cstate="screen">
            <a:extLst>
              <a:ext uri="{28A0092B-C50C-407E-A947-70E740481C1C}">
                <a14:useLocalDpi xmlns:a14="http://schemas.microsoft.com/office/drawing/2010/main"/>
              </a:ext>
            </a:extLst>
          </a:blip>
          <a:srcRect t="11900" r="3952" b="16989"/>
          <a:stretch/>
        </p:blipFill>
        <p:spPr>
          <a:xfrm>
            <a:off x="4721057" y="0"/>
            <a:ext cx="2053370" cy="1638531"/>
          </a:xfrm>
          <a:prstGeom prst="rect">
            <a:avLst/>
          </a:prstGeom>
          <a:effectLst>
            <a:softEdge rad="266700"/>
          </a:effectLst>
        </p:spPr>
      </p:pic>
      <p:grpSp>
        <p:nvGrpSpPr>
          <p:cNvPr id="9" name="Groupe 8">
            <a:extLst>
              <a:ext uri="{FF2B5EF4-FFF2-40B4-BE49-F238E27FC236}">
                <a16:creationId xmlns:a16="http://schemas.microsoft.com/office/drawing/2014/main" id="{3F0B0BF3-7D2D-0540-B67F-6D7600BBA099}"/>
              </a:ext>
            </a:extLst>
          </p:cNvPr>
          <p:cNvGrpSpPr/>
          <p:nvPr/>
        </p:nvGrpSpPr>
        <p:grpSpPr>
          <a:xfrm>
            <a:off x="1378222" y="4110286"/>
            <a:ext cx="9629192" cy="1838130"/>
            <a:chOff x="1614196" y="4198776"/>
            <a:chExt cx="9629192" cy="1838130"/>
          </a:xfrm>
        </p:grpSpPr>
        <p:sp>
          <p:nvSpPr>
            <p:cNvPr id="4" name="Rectangle : coins arrondis 3">
              <a:extLst>
                <a:ext uri="{FF2B5EF4-FFF2-40B4-BE49-F238E27FC236}">
                  <a16:creationId xmlns:a16="http://schemas.microsoft.com/office/drawing/2014/main" id="{CF17B82C-5882-EDA3-DAFC-6B7245E57DD1}"/>
                </a:ext>
              </a:extLst>
            </p:cNvPr>
            <p:cNvSpPr/>
            <p:nvPr/>
          </p:nvSpPr>
          <p:spPr>
            <a:xfrm>
              <a:off x="1614196" y="4198776"/>
              <a:ext cx="9629192" cy="1838130"/>
            </a:xfrm>
            <a:prstGeom prst="round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83C463DB-1DC0-D100-7EA7-411AFF6EEFB3}"/>
                </a:ext>
              </a:extLst>
            </p:cNvPr>
            <p:cNvSpPr txBox="1"/>
            <p:nvPr/>
          </p:nvSpPr>
          <p:spPr>
            <a:xfrm>
              <a:off x="1772816" y="4538166"/>
              <a:ext cx="9246637" cy="1077218"/>
            </a:xfrm>
            <a:prstGeom prst="rect">
              <a:avLst/>
            </a:prstGeom>
            <a:noFill/>
          </p:spPr>
          <p:txBody>
            <a:bodyPr wrap="square">
              <a:spAutoFit/>
            </a:bodyPr>
            <a:lstStyle/>
            <a:p>
              <a:r>
                <a:rPr lang="fr-FR" sz="3200" dirty="0">
                  <a:latin typeface="Times New Roman" panose="02020603050405020304" pitchFamily="18" charset="0"/>
                  <a:cs typeface="Times New Roman" panose="02020603050405020304" pitchFamily="18" charset="0"/>
                </a:rPr>
                <a:t>Jésus partage des repas avec ses disciples, notamment lors de la Cène</a:t>
              </a:r>
              <a:r>
                <a:rPr lang="fr-FR" dirty="0"/>
                <a:t>.</a:t>
              </a:r>
            </a:p>
          </p:txBody>
        </p:sp>
      </p:grpSp>
    </p:spTree>
    <p:extLst>
      <p:ext uri="{BB962C8B-B14F-4D97-AF65-F5344CB8AC3E}">
        <p14:creationId xmlns:p14="http://schemas.microsoft.com/office/powerpoint/2010/main" val="245731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5B1CE-C25B-96DC-7EA0-59D8A6E1F39C}"/>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75F859B-965A-AAD0-2236-CE1CE79B2226}"/>
              </a:ext>
            </a:extLst>
          </p:cNvPr>
          <p:cNvSpPr>
            <a:spLocks noGrp="1"/>
          </p:cNvSpPr>
          <p:nvPr>
            <p:ph type="sldNum" sz="quarter" idx="12"/>
          </p:nvPr>
        </p:nvSpPr>
        <p:spPr/>
        <p:txBody>
          <a:bodyPr/>
          <a:lstStyle/>
          <a:p>
            <a:fld id="{9E268824-B363-4558-82B1-76DB5ADEB9CB}" type="slidenum">
              <a:rPr lang="fr-FR" smtClean="0"/>
              <a:pPr/>
              <a:t>65</a:t>
            </a:fld>
            <a:endParaRPr lang="fr-FR" dirty="0"/>
          </a:p>
        </p:txBody>
      </p:sp>
      <p:sp>
        <p:nvSpPr>
          <p:cNvPr id="4" name="ZoneTexte 3">
            <a:extLst>
              <a:ext uri="{FF2B5EF4-FFF2-40B4-BE49-F238E27FC236}">
                <a16:creationId xmlns:a16="http://schemas.microsoft.com/office/drawing/2014/main" id="{F341B025-FF5B-6241-FA22-969D124B1C24}"/>
              </a:ext>
            </a:extLst>
          </p:cNvPr>
          <p:cNvSpPr txBox="1"/>
          <p:nvPr/>
        </p:nvSpPr>
        <p:spPr>
          <a:xfrm>
            <a:off x="258338" y="121290"/>
            <a:ext cx="4249350"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mangeons et festoyons</a:t>
            </a:r>
            <a:endParaRPr lang="fr-FR" dirty="0"/>
          </a:p>
        </p:txBody>
      </p:sp>
      <p:pic>
        <p:nvPicPr>
          <p:cNvPr id="2" name="Image 1" descr="Une image contenant dessin humoristique, Dessin animé, Visage humain, clipart&#10;&#10;Le contenu généré par l’IA peut être incorrect.">
            <a:extLst>
              <a:ext uri="{FF2B5EF4-FFF2-40B4-BE49-F238E27FC236}">
                <a16:creationId xmlns:a16="http://schemas.microsoft.com/office/drawing/2014/main" id="{00919D0C-2B82-5F29-BD6F-5A32D8C75F74}"/>
              </a:ext>
            </a:extLst>
          </p:cNvPr>
          <p:cNvPicPr>
            <a:picLocks noChangeAspect="1"/>
          </p:cNvPicPr>
          <p:nvPr/>
        </p:nvPicPr>
        <p:blipFill>
          <a:blip r:embed="rId3" cstate="screen">
            <a:extLst>
              <a:ext uri="{28A0092B-C50C-407E-A947-70E740481C1C}">
                <a14:useLocalDpi xmlns:a14="http://schemas.microsoft.com/office/drawing/2010/main"/>
              </a:ext>
            </a:extLst>
          </a:blip>
          <a:srcRect t="11900" r="3952" b="16989"/>
          <a:stretch/>
        </p:blipFill>
        <p:spPr>
          <a:xfrm>
            <a:off x="4423713" y="429888"/>
            <a:ext cx="2721450" cy="2171641"/>
          </a:xfrm>
          <a:prstGeom prst="rect">
            <a:avLst/>
          </a:prstGeom>
          <a:effectLst>
            <a:softEdge rad="457200"/>
          </a:effectLst>
        </p:spPr>
      </p:pic>
      <p:grpSp>
        <p:nvGrpSpPr>
          <p:cNvPr id="9" name="Groupe 8">
            <a:extLst>
              <a:ext uri="{FF2B5EF4-FFF2-40B4-BE49-F238E27FC236}">
                <a16:creationId xmlns:a16="http://schemas.microsoft.com/office/drawing/2014/main" id="{21E19EE9-867A-9D84-6EB5-79B56B0AB5BC}"/>
              </a:ext>
            </a:extLst>
          </p:cNvPr>
          <p:cNvGrpSpPr/>
          <p:nvPr/>
        </p:nvGrpSpPr>
        <p:grpSpPr>
          <a:xfrm>
            <a:off x="258338" y="2601530"/>
            <a:ext cx="11609197" cy="3425644"/>
            <a:chOff x="513185" y="2372184"/>
            <a:chExt cx="11448660" cy="2694338"/>
          </a:xfrm>
        </p:grpSpPr>
        <p:sp>
          <p:nvSpPr>
            <p:cNvPr id="6" name="Rectangle : coins arrondis 5">
              <a:extLst>
                <a:ext uri="{FF2B5EF4-FFF2-40B4-BE49-F238E27FC236}">
                  <a16:creationId xmlns:a16="http://schemas.microsoft.com/office/drawing/2014/main" id="{55AE20A5-AC4E-52AB-ED6D-C828493EFA59}"/>
                </a:ext>
              </a:extLst>
            </p:cNvPr>
            <p:cNvSpPr/>
            <p:nvPr/>
          </p:nvSpPr>
          <p:spPr>
            <a:xfrm>
              <a:off x="513185" y="2407298"/>
              <a:ext cx="11448660" cy="2659224"/>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3200" dirty="0">
                <a:solidFill>
                  <a:schemeClr val="tx1"/>
                </a:solidFill>
                <a:latin typeface="Times New Roman" panose="02020603050405020304" pitchFamily="18" charset="0"/>
                <a:ea typeface="Calibri" panose="020F0502020204030204" pitchFamily="34" charset="0"/>
              </a:endParaRPr>
            </a:p>
          </p:txBody>
        </p:sp>
        <p:sp>
          <p:nvSpPr>
            <p:cNvPr id="8" name="ZoneTexte 7">
              <a:extLst>
                <a:ext uri="{FF2B5EF4-FFF2-40B4-BE49-F238E27FC236}">
                  <a16:creationId xmlns:a16="http://schemas.microsoft.com/office/drawing/2014/main" id="{38396692-48CD-7F93-0D63-0D50BDE29D4A}"/>
                </a:ext>
              </a:extLst>
            </p:cNvPr>
            <p:cNvSpPr txBox="1"/>
            <p:nvPr/>
          </p:nvSpPr>
          <p:spPr>
            <a:xfrm>
              <a:off x="634484" y="2372184"/>
              <a:ext cx="10298389" cy="2413840"/>
            </a:xfrm>
            <a:prstGeom prst="rect">
              <a:avLst/>
            </a:prstGeom>
            <a:noFill/>
          </p:spPr>
          <p:txBody>
            <a:bodyPr wrap="square">
              <a:spAutoFit/>
            </a:bodyPr>
            <a:lstStyle/>
            <a:p>
              <a:r>
                <a:rPr lang="fr-FR" sz="3600" dirty="0">
                  <a:latin typeface="Times New Roman" panose="02020603050405020304" pitchFamily="18" charset="0"/>
                  <a:cs typeface="Times New Roman" panose="02020603050405020304" pitchFamily="18" charset="0"/>
                </a:rPr>
                <a:t>Le royaume de Dieu est comparé à un grand festin </a:t>
              </a:r>
            </a:p>
            <a:p>
              <a:r>
                <a:rPr lang="fr-FR" sz="3600" dirty="0">
                  <a:latin typeface="Times New Roman" panose="02020603050405020304" pitchFamily="18" charset="0"/>
                  <a:cs typeface="Times New Roman" panose="02020603050405020304" pitchFamily="18" charset="0"/>
                </a:rPr>
                <a:t>où tous les hommes sont invités à y participer. </a:t>
              </a:r>
            </a:p>
            <a:p>
              <a:r>
                <a:rPr lang="fr-FR" sz="3600" dirty="0">
                  <a:latin typeface="Times New Roman" panose="02020603050405020304" pitchFamily="18" charset="0"/>
                  <a:cs typeface="Times New Roman" panose="02020603050405020304" pitchFamily="18" charset="0"/>
                </a:rPr>
                <a:t>Avec Jésus, une nouvelle alliance s’ouvre. </a:t>
              </a:r>
            </a:p>
            <a:p>
              <a:r>
                <a:rPr lang="fr-FR" sz="3600" dirty="0">
                  <a:latin typeface="Times New Roman" panose="02020603050405020304" pitchFamily="18" charset="0"/>
                  <a:cs typeface="Times New Roman" panose="02020603050405020304" pitchFamily="18" charset="0"/>
                </a:rPr>
                <a:t>Comme il est dit au cours de l’eucharistie, de la messe, </a:t>
              </a:r>
            </a:p>
            <a:p>
              <a:r>
                <a:rPr lang="fr-FR" sz="3600" dirty="0">
                  <a:latin typeface="Times New Roman" panose="02020603050405020304" pitchFamily="18" charset="0"/>
                  <a:cs typeface="Times New Roman" panose="02020603050405020304" pitchFamily="18" charset="0"/>
                </a:rPr>
                <a:t>« </a:t>
              </a:r>
              <a:r>
                <a:rPr lang="fr-FR" sz="3600" i="1" dirty="0">
                  <a:latin typeface="Times New Roman" panose="02020603050405020304" pitchFamily="18" charset="0"/>
                  <a:cs typeface="Times New Roman" panose="02020603050405020304" pitchFamily="18" charset="0"/>
                </a:rPr>
                <a:t>Heureux les invités aux noces de l’agneau </a:t>
              </a:r>
              <a:r>
                <a:rPr lang="fr-FR" sz="3600" dirty="0">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11458695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AC56D-1E3D-B6B2-D084-46DB1AA96162}"/>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085432AE-4834-8F1A-AADC-E8464CEB7F66}"/>
              </a:ext>
            </a:extLst>
          </p:cNvPr>
          <p:cNvSpPr/>
          <p:nvPr/>
        </p:nvSpPr>
        <p:spPr>
          <a:xfrm>
            <a:off x="1491995" y="1641987"/>
            <a:ext cx="9208009" cy="3254478"/>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600" b="1" dirty="0">
                <a:solidFill>
                  <a:srgbClr val="FF0000"/>
                </a:solidFill>
                <a:effectLst/>
                <a:latin typeface="Times New Roman" panose="02020603050405020304" pitchFamily="18" charset="0"/>
                <a:ea typeface="Calibri" panose="020F0502020204030204" pitchFamily="34" charset="0"/>
              </a:rPr>
              <a:t>24</a:t>
            </a:r>
            <a:r>
              <a:rPr lang="fr-FR" sz="3600" dirty="0">
                <a:solidFill>
                  <a:schemeClr val="tx1"/>
                </a:solidFill>
                <a:effectLst/>
                <a:latin typeface="Times New Roman" panose="02020603050405020304" pitchFamily="18" charset="0"/>
                <a:ea typeface="Calibri" panose="020F0502020204030204" pitchFamily="34" charset="0"/>
              </a:rPr>
              <a:t> car mon fils que voilà était </a:t>
            </a:r>
            <a:r>
              <a:rPr lang="fr-FR" sz="3600" b="1" dirty="0">
                <a:solidFill>
                  <a:srgbClr val="FF0000"/>
                </a:solidFill>
                <a:effectLst/>
                <a:latin typeface="Times New Roman" panose="02020603050405020304" pitchFamily="18" charset="0"/>
                <a:ea typeface="Calibri" panose="020F0502020204030204" pitchFamily="34" charset="0"/>
              </a:rPr>
              <a:t>mort</a:t>
            </a:r>
            <a:r>
              <a:rPr lang="fr-FR" sz="3600" dirty="0">
                <a:solidFill>
                  <a:schemeClr val="tx1"/>
                </a:solidFill>
                <a:effectLst/>
                <a:latin typeface="Times New Roman" panose="02020603050405020304" pitchFamily="18" charset="0"/>
                <a:ea typeface="Calibri" panose="020F0502020204030204" pitchFamily="34" charset="0"/>
              </a:rPr>
              <a:t>, </a:t>
            </a:r>
            <a:br>
              <a:rPr lang="fr-FR" sz="3600" dirty="0">
                <a:solidFill>
                  <a:schemeClr val="tx1"/>
                </a:solidFill>
                <a:effectLst/>
                <a:latin typeface="Times New Roman" panose="02020603050405020304" pitchFamily="18" charset="0"/>
                <a:ea typeface="Calibri" panose="020F0502020204030204" pitchFamily="34" charset="0"/>
              </a:rPr>
            </a:br>
            <a:r>
              <a:rPr lang="fr-FR" sz="3600" dirty="0">
                <a:solidFill>
                  <a:schemeClr val="tx1"/>
                </a:solidFill>
                <a:effectLst/>
                <a:latin typeface="Times New Roman" panose="02020603050405020304" pitchFamily="18" charset="0"/>
                <a:ea typeface="Calibri" panose="020F0502020204030204" pitchFamily="34" charset="0"/>
              </a:rPr>
              <a:t>et il est </a:t>
            </a:r>
            <a:r>
              <a:rPr lang="fr-FR" sz="3600" b="1" dirty="0">
                <a:solidFill>
                  <a:srgbClr val="FF0000"/>
                </a:solidFill>
                <a:effectLst/>
                <a:latin typeface="Times New Roman" panose="02020603050405020304" pitchFamily="18" charset="0"/>
                <a:ea typeface="Calibri" panose="020F0502020204030204" pitchFamily="34" charset="0"/>
              </a:rPr>
              <a:t>revenu à la vie </a:t>
            </a:r>
            <a:r>
              <a:rPr lang="fr-FR" sz="3600" dirty="0">
                <a:solidFill>
                  <a:schemeClr val="tx1"/>
                </a:solidFill>
                <a:effectLst/>
                <a:latin typeface="Times New Roman" panose="02020603050405020304" pitchFamily="18" charset="0"/>
                <a:ea typeface="Calibri" panose="020F0502020204030204" pitchFamily="34" charset="0"/>
              </a:rPr>
              <a:t>; </a:t>
            </a:r>
            <a:br>
              <a:rPr lang="fr-FR" sz="3600" dirty="0">
                <a:solidFill>
                  <a:schemeClr val="tx1"/>
                </a:solidFill>
                <a:effectLst/>
                <a:latin typeface="Times New Roman" panose="02020603050405020304" pitchFamily="18" charset="0"/>
                <a:ea typeface="Calibri" panose="020F0502020204030204" pitchFamily="34" charset="0"/>
              </a:rPr>
            </a:br>
            <a:r>
              <a:rPr lang="fr-FR" sz="3600" dirty="0">
                <a:solidFill>
                  <a:schemeClr val="tx1"/>
                </a:solidFill>
                <a:effectLst/>
                <a:latin typeface="Times New Roman" panose="02020603050405020304" pitchFamily="18" charset="0"/>
                <a:ea typeface="Calibri" panose="020F0502020204030204" pitchFamily="34" charset="0"/>
              </a:rPr>
              <a:t>il était </a:t>
            </a:r>
            <a:r>
              <a:rPr lang="fr-FR" sz="3600" dirty="0">
                <a:solidFill>
                  <a:srgbClr val="FF0000"/>
                </a:solidFill>
                <a:effectLst/>
                <a:latin typeface="Times New Roman" panose="02020603050405020304" pitchFamily="18" charset="0"/>
                <a:ea typeface="Calibri" panose="020F0502020204030204" pitchFamily="34" charset="0"/>
              </a:rPr>
              <a:t>perdu</a:t>
            </a:r>
            <a:r>
              <a:rPr lang="fr-FR" sz="3600" dirty="0">
                <a:solidFill>
                  <a:schemeClr val="tx1"/>
                </a:solidFill>
                <a:effectLst/>
                <a:latin typeface="Times New Roman" panose="02020603050405020304" pitchFamily="18" charset="0"/>
                <a:ea typeface="Calibri" panose="020F0502020204030204" pitchFamily="34" charset="0"/>
              </a:rPr>
              <a:t>, et il est </a:t>
            </a:r>
            <a:r>
              <a:rPr lang="fr-FR" sz="3600" b="1" dirty="0">
                <a:solidFill>
                  <a:srgbClr val="FF0000"/>
                </a:solidFill>
                <a:effectLst/>
                <a:latin typeface="Times New Roman" panose="02020603050405020304" pitchFamily="18" charset="0"/>
                <a:ea typeface="Calibri" panose="020F0502020204030204" pitchFamily="34" charset="0"/>
              </a:rPr>
              <a:t>retrouvé</a:t>
            </a:r>
            <a:r>
              <a:rPr lang="fr-FR" sz="3600" dirty="0">
                <a:solidFill>
                  <a:schemeClr val="tx1"/>
                </a:solidFill>
                <a:effectLst/>
                <a:latin typeface="Times New Roman" panose="02020603050405020304" pitchFamily="18" charset="0"/>
                <a:ea typeface="Calibri" panose="020F0502020204030204" pitchFamily="34" charset="0"/>
              </a:rPr>
              <a:t>.” </a:t>
            </a:r>
            <a:br>
              <a:rPr lang="fr-FR" sz="3600" dirty="0">
                <a:solidFill>
                  <a:schemeClr val="tx1"/>
                </a:solidFill>
                <a:effectLst/>
                <a:latin typeface="Times New Roman" panose="02020603050405020304" pitchFamily="18" charset="0"/>
                <a:ea typeface="Calibri" panose="020F0502020204030204" pitchFamily="34" charset="0"/>
              </a:rPr>
            </a:br>
            <a:r>
              <a:rPr lang="fr-FR" sz="3600" dirty="0">
                <a:solidFill>
                  <a:schemeClr val="tx1"/>
                </a:solidFill>
                <a:effectLst/>
                <a:latin typeface="Times New Roman" panose="02020603050405020304" pitchFamily="18" charset="0"/>
                <a:ea typeface="Calibri" panose="020F0502020204030204" pitchFamily="34" charset="0"/>
              </a:rPr>
              <a:t>Et ils commencèrent à festoyer.</a:t>
            </a:r>
            <a:endParaRPr lang="fr-FR" sz="3600" b="1"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EB9DCC51-C817-A39A-C8A5-E328F4640819}"/>
              </a:ext>
            </a:extLst>
          </p:cNvPr>
          <p:cNvSpPr>
            <a:spLocks noGrp="1"/>
          </p:cNvSpPr>
          <p:nvPr>
            <p:ph type="sldNum" sz="quarter" idx="12"/>
          </p:nvPr>
        </p:nvSpPr>
        <p:spPr/>
        <p:txBody>
          <a:bodyPr/>
          <a:lstStyle/>
          <a:p>
            <a:fld id="{9E268824-B363-4558-82B1-76DB5ADEB9CB}" type="slidenum">
              <a:rPr lang="fr-FR" smtClean="0"/>
              <a:pPr/>
              <a:t>66</a:t>
            </a:fld>
            <a:endParaRPr lang="fr-FR"/>
          </a:p>
        </p:txBody>
      </p:sp>
      <p:sp>
        <p:nvSpPr>
          <p:cNvPr id="4" name="ZoneTexte 3">
            <a:extLst>
              <a:ext uri="{FF2B5EF4-FFF2-40B4-BE49-F238E27FC236}">
                <a16:creationId xmlns:a16="http://schemas.microsoft.com/office/drawing/2014/main" id="{E21D3CCF-B75E-AB82-B232-72DCBB8DBC55}"/>
              </a:ext>
            </a:extLst>
          </p:cNvPr>
          <p:cNvSpPr txBox="1"/>
          <p:nvPr/>
        </p:nvSpPr>
        <p:spPr>
          <a:xfrm>
            <a:off x="373616" y="89840"/>
            <a:ext cx="4020831" cy="400110"/>
          </a:xfrm>
          <a:prstGeom prst="rect">
            <a:avLst/>
          </a:prstGeom>
          <a:noFill/>
        </p:spPr>
        <p:txBody>
          <a:bodyPr wrap="square">
            <a:spAutoFit/>
          </a:bodyPr>
          <a:lstStyle/>
          <a:p>
            <a:r>
              <a:rPr lang="fr-FR" sz="2000" dirty="0">
                <a:solidFill>
                  <a:srgbClr val="FF0000"/>
                </a:solidFill>
                <a:effectLst/>
                <a:latin typeface="Times New Roman" panose="02020603050405020304" pitchFamily="18" charset="0"/>
                <a:ea typeface="Calibri" panose="020F0502020204030204" pitchFamily="34" charset="0"/>
              </a:rPr>
              <a:t>Mort, revenu à la vie, perdu, retrouvé</a:t>
            </a:r>
            <a:endParaRPr lang="fr-FR" sz="1600" dirty="0"/>
          </a:p>
        </p:txBody>
      </p:sp>
      <p:pic>
        <p:nvPicPr>
          <p:cNvPr id="5" name="Image 4" descr="Une image contenant dessin, illustration, clipart, Dessin d’enfant&#10;&#10;Le contenu généré par l’IA peut être incorrect.">
            <a:extLst>
              <a:ext uri="{FF2B5EF4-FFF2-40B4-BE49-F238E27FC236}">
                <a16:creationId xmlns:a16="http://schemas.microsoft.com/office/drawing/2014/main" id="{023EDEDF-41CE-9E95-1558-7AAA29494583}"/>
              </a:ext>
            </a:extLst>
          </p:cNvPr>
          <p:cNvPicPr>
            <a:picLocks noChangeAspect="1"/>
          </p:cNvPicPr>
          <p:nvPr/>
        </p:nvPicPr>
        <p:blipFill>
          <a:blip r:embed="rId2" cstate="screen">
            <a:extLst>
              <a:ext uri="{28A0092B-C50C-407E-A947-70E740481C1C}">
                <a14:useLocalDpi xmlns:a14="http://schemas.microsoft.com/office/drawing/2010/main"/>
              </a:ext>
            </a:extLst>
          </a:blip>
          <a:srcRect l="16978" r="34906"/>
          <a:stretch/>
        </p:blipFill>
        <p:spPr>
          <a:xfrm>
            <a:off x="246659" y="2976265"/>
            <a:ext cx="1671010" cy="2296283"/>
          </a:xfrm>
          <a:prstGeom prst="rect">
            <a:avLst/>
          </a:prstGeom>
          <a:effectLst>
            <a:softEdge rad="254000"/>
          </a:effectLst>
        </p:spPr>
      </p:pic>
      <p:pic>
        <p:nvPicPr>
          <p:cNvPr id="6" name="Image 5" descr="Une image contenant dessin, sourire, illustration, dessin humoristique&#10;&#10;Le contenu généré par l’IA peut être incorrect.">
            <a:extLst>
              <a:ext uri="{FF2B5EF4-FFF2-40B4-BE49-F238E27FC236}">
                <a16:creationId xmlns:a16="http://schemas.microsoft.com/office/drawing/2014/main" id="{0EFE12C8-CBA7-A436-6670-BB04788C3976}"/>
              </a:ext>
            </a:extLst>
          </p:cNvPr>
          <p:cNvPicPr>
            <a:picLocks noChangeAspect="1"/>
          </p:cNvPicPr>
          <p:nvPr/>
        </p:nvPicPr>
        <p:blipFill>
          <a:blip r:embed="rId3" cstate="screen">
            <a:extLst>
              <a:ext uri="{28A0092B-C50C-407E-A947-70E740481C1C}">
                <a14:useLocalDpi xmlns:a14="http://schemas.microsoft.com/office/drawing/2010/main"/>
              </a:ext>
            </a:extLst>
          </a:blip>
          <a:srcRect l="7148" t="-5732" r="7181" b="1"/>
          <a:stretch/>
        </p:blipFill>
        <p:spPr>
          <a:xfrm>
            <a:off x="9075184" y="182102"/>
            <a:ext cx="2743200" cy="2110749"/>
          </a:xfrm>
          <a:prstGeom prst="rect">
            <a:avLst/>
          </a:prstGeom>
          <a:effectLst>
            <a:softEdge rad="266700"/>
          </a:effectLst>
        </p:spPr>
      </p:pic>
    </p:spTree>
    <p:extLst>
      <p:ext uri="{BB962C8B-B14F-4D97-AF65-F5344CB8AC3E}">
        <p14:creationId xmlns:p14="http://schemas.microsoft.com/office/powerpoint/2010/main" val="3897100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3D344-68D5-A3C2-360B-2484EEA1508B}"/>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23CFA4A7-B2BB-6A47-F3C5-9234D6F4D60C}"/>
              </a:ext>
            </a:extLst>
          </p:cNvPr>
          <p:cNvSpPr/>
          <p:nvPr/>
        </p:nvSpPr>
        <p:spPr>
          <a:xfrm>
            <a:off x="2041241" y="1888278"/>
            <a:ext cx="8838298" cy="943867"/>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rPr>
              <a:t>Pourquoi dire qu’il est mort et revenu à la vie ? </a:t>
            </a:r>
            <a:endParaRPr lang="fr-FR" sz="3200" dirty="0">
              <a:solidFill>
                <a:schemeClr val="tx1"/>
              </a:solidFill>
              <a:latin typeface="Calibri" panose="020F0502020204030204" pitchFamily="34" charset="0"/>
              <a:ea typeface="Calibri" panose="020F0502020204030204" pitchFamily="34" charset="0"/>
            </a:endParaRPr>
          </a:p>
        </p:txBody>
      </p:sp>
      <p:sp>
        <p:nvSpPr>
          <p:cNvPr id="8" name="Espace réservé du numéro de diapositive 7">
            <a:extLst>
              <a:ext uri="{FF2B5EF4-FFF2-40B4-BE49-F238E27FC236}">
                <a16:creationId xmlns:a16="http://schemas.microsoft.com/office/drawing/2014/main" id="{0E3C8E61-CF65-736A-4E95-E5D35BE34384}"/>
              </a:ext>
            </a:extLst>
          </p:cNvPr>
          <p:cNvSpPr>
            <a:spLocks noGrp="1"/>
          </p:cNvSpPr>
          <p:nvPr>
            <p:ph type="sldNum" sz="quarter" idx="12"/>
          </p:nvPr>
        </p:nvSpPr>
        <p:spPr/>
        <p:txBody>
          <a:bodyPr/>
          <a:lstStyle/>
          <a:p>
            <a:fld id="{9E268824-B363-4558-82B1-76DB5ADEB9CB}" type="slidenum">
              <a:rPr lang="fr-FR" smtClean="0"/>
              <a:pPr/>
              <a:t>67</a:t>
            </a:fld>
            <a:endParaRPr lang="fr-FR"/>
          </a:p>
        </p:txBody>
      </p:sp>
      <p:sp>
        <p:nvSpPr>
          <p:cNvPr id="3" name="Rectangle : coins arrondis 2">
            <a:extLst>
              <a:ext uri="{FF2B5EF4-FFF2-40B4-BE49-F238E27FC236}">
                <a16:creationId xmlns:a16="http://schemas.microsoft.com/office/drawing/2014/main" id="{B2536CBF-2C4C-530B-D4F4-E034BD771C0D}"/>
              </a:ext>
            </a:extLst>
          </p:cNvPr>
          <p:cNvSpPr/>
          <p:nvPr/>
        </p:nvSpPr>
        <p:spPr>
          <a:xfrm>
            <a:off x="2041241" y="3467739"/>
            <a:ext cx="7940959" cy="1733641"/>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Times New Roman" panose="02020603050405020304" pitchFamily="18" charset="0"/>
                <a:ea typeface="Calibri" panose="020F0502020204030204" pitchFamily="34" charset="0"/>
              </a:rPr>
              <a:t>Pourquoi associer à la mort et à la vie </a:t>
            </a:r>
            <a:br>
              <a:rPr lang="fr-FR" sz="3200" dirty="0">
                <a:solidFill>
                  <a:schemeClr val="tx1"/>
                </a:solidFill>
                <a:latin typeface="Times New Roman" panose="02020603050405020304" pitchFamily="18" charset="0"/>
                <a:ea typeface="Calibri" panose="020F0502020204030204" pitchFamily="34" charset="0"/>
              </a:rPr>
            </a:br>
            <a:r>
              <a:rPr lang="fr-FR" sz="3200" dirty="0">
                <a:solidFill>
                  <a:schemeClr val="tx1"/>
                </a:solidFill>
                <a:latin typeface="Times New Roman" panose="02020603050405020304" pitchFamily="18" charset="0"/>
                <a:ea typeface="Calibri" panose="020F0502020204030204" pitchFamily="34" charset="0"/>
              </a:rPr>
              <a:t>le fait d’être perdu et retrouvé ? </a:t>
            </a:r>
            <a:br>
              <a:rPr lang="fr-FR" sz="3200" dirty="0">
                <a:solidFill>
                  <a:schemeClr val="tx1"/>
                </a:solidFill>
                <a:latin typeface="Times New Roman" panose="02020603050405020304" pitchFamily="18" charset="0"/>
                <a:ea typeface="Calibri" panose="020F0502020204030204" pitchFamily="34" charset="0"/>
              </a:rPr>
            </a:br>
            <a:r>
              <a:rPr lang="fr-FR" sz="3200" dirty="0">
                <a:solidFill>
                  <a:schemeClr val="tx1"/>
                </a:solidFill>
                <a:latin typeface="Times New Roman" panose="02020603050405020304" pitchFamily="18" charset="0"/>
                <a:ea typeface="Calibri" panose="020F0502020204030204" pitchFamily="34" charset="0"/>
              </a:rPr>
              <a:t>Quel sens cela ouvre-t-il ?</a:t>
            </a:r>
            <a:endParaRPr lang="fr-FR" sz="3200" dirty="0">
              <a:solidFill>
                <a:schemeClr val="tx1"/>
              </a:solidFill>
              <a:latin typeface="Calibri" panose="020F0502020204030204" pitchFamily="34" charset="0"/>
              <a:ea typeface="Calibri" panose="020F0502020204030204" pitchFamily="34" charset="0"/>
            </a:endParaRPr>
          </a:p>
        </p:txBody>
      </p:sp>
      <p:pic>
        <p:nvPicPr>
          <p:cNvPr id="6" name="Image 5" descr="Une image contenant dessin, illustration, clipart, Dessin d’enfant&#10;&#10;Le contenu généré par l’IA peut être incorrect.">
            <a:extLst>
              <a:ext uri="{FF2B5EF4-FFF2-40B4-BE49-F238E27FC236}">
                <a16:creationId xmlns:a16="http://schemas.microsoft.com/office/drawing/2014/main" id="{80AAD4A2-1C74-760B-F7C6-6771231ED152}"/>
              </a:ext>
            </a:extLst>
          </p:cNvPr>
          <p:cNvPicPr>
            <a:picLocks noChangeAspect="1"/>
          </p:cNvPicPr>
          <p:nvPr/>
        </p:nvPicPr>
        <p:blipFill>
          <a:blip r:embed="rId2" cstate="screen">
            <a:extLst>
              <a:ext uri="{28A0092B-C50C-407E-A947-70E740481C1C}">
                <a14:useLocalDpi xmlns:a14="http://schemas.microsoft.com/office/drawing/2010/main"/>
              </a:ext>
            </a:extLst>
          </a:blip>
          <a:srcRect l="16978" r="34906"/>
          <a:stretch/>
        </p:blipFill>
        <p:spPr>
          <a:xfrm>
            <a:off x="351904" y="2950663"/>
            <a:ext cx="2032127" cy="2952481"/>
          </a:xfrm>
          <a:prstGeom prst="rect">
            <a:avLst/>
          </a:prstGeom>
          <a:effectLst>
            <a:softEdge rad="279400"/>
          </a:effectLst>
        </p:spPr>
      </p:pic>
      <p:pic>
        <p:nvPicPr>
          <p:cNvPr id="7" name="Image 6" descr="Une image contenant dessin, sourire, illustration, dessin humoristique&#10;&#10;Le contenu généré par l’IA peut être incorrect.">
            <a:extLst>
              <a:ext uri="{FF2B5EF4-FFF2-40B4-BE49-F238E27FC236}">
                <a16:creationId xmlns:a16="http://schemas.microsoft.com/office/drawing/2014/main" id="{AE017BC7-BCAE-DE6E-8832-7C57F39702EA}"/>
              </a:ext>
            </a:extLst>
          </p:cNvPr>
          <p:cNvPicPr>
            <a:picLocks noChangeAspect="1"/>
          </p:cNvPicPr>
          <p:nvPr/>
        </p:nvPicPr>
        <p:blipFill>
          <a:blip r:embed="rId3" cstate="screen">
            <a:extLst>
              <a:ext uri="{28A0092B-C50C-407E-A947-70E740481C1C}">
                <a14:useLocalDpi xmlns:a14="http://schemas.microsoft.com/office/drawing/2010/main"/>
              </a:ext>
            </a:extLst>
          </a:blip>
          <a:srcRect l="7148" t="-5732" r="7181" b="1"/>
          <a:stretch/>
        </p:blipFill>
        <p:spPr>
          <a:xfrm>
            <a:off x="9607523" y="293519"/>
            <a:ext cx="2210861" cy="1701142"/>
          </a:xfrm>
          <a:prstGeom prst="rect">
            <a:avLst/>
          </a:prstGeom>
          <a:effectLst>
            <a:softEdge rad="203200"/>
          </a:effectLst>
        </p:spPr>
      </p:pic>
      <p:sp>
        <p:nvSpPr>
          <p:cNvPr id="4" name="ZoneTexte 3">
            <a:extLst>
              <a:ext uri="{FF2B5EF4-FFF2-40B4-BE49-F238E27FC236}">
                <a16:creationId xmlns:a16="http://schemas.microsoft.com/office/drawing/2014/main" id="{F01F5BC7-A474-A124-25E0-517A3C43636E}"/>
              </a:ext>
            </a:extLst>
          </p:cNvPr>
          <p:cNvSpPr txBox="1"/>
          <p:nvPr/>
        </p:nvSpPr>
        <p:spPr>
          <a:xfrm>
            <a:off x="373616" y="89840"/>
            <a:ext cx="4020831" cy="400110"/>
          </a:xfrm>
          <a:prstGeom prst="rect">
            <a:avLst/>
          </a:prstGeom>
          <a:noFill/>
        </p:spPr>
        <p:txBody>
          <a:bodyPr wrap="square">
            <a:spAutoFit/>
          </a:bodyPr>
          <a:lstStyle/>
          <a:p>
            <a:r>
              <a:rPr lang="fr-FR" sz="2000" dirty="0">
                <a:solidFill>
                  <a:srgbClr val="FF0000"/>
                </a:solidFill>
                <a:effectLst/>
                <a:latin typeface="Times New Roman" panose="02020603050405020304" pitchFamily="18" charset="0"/>
                <a:ea typeface="Calibri" panose="020F0502020204030204" pitchFamily="34" charset="0"/>
              </a:rPr>
              <a:t>Mort, revenu à la vie, perdu, retrouvé</a:t>
            </a:r>
            <a:endParaRPr lang="fr-FR" sz="1600" dirty="0"/>
          </a:p>
        </p:txBody>
      </p:sp>
    </p:spTree>
    <p:extLst>
      <p:ext uri="{BB962C8B-B14F-4D97-AF65-F5344CB8AC3E}">
        <p14:creationId xmlns:p14="http://schemas.microsoft.com/office/powerpoint/2010/main" val="44182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8415E-9145-2A15-5FB8-59A7480080F1}"/>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CC0A1CE-47A3-C09B-7552-02768FA14E00}"/>
              </a:ext>
            </a:extLst>
          </p:cNvPr>
          <p:cNvSpPr>
            <a:spLocks noGrp="1"/>
          </p:cNvSpPr>
          <p:nvPr>
            <p:ph type="sldNum" sz="quarter" idx="12"/>
          </p:nvPr>
        </p:nvSpPr>
        <p:spPr/>
        <p:txBody>
          <a:bodyPr/>
          <a:lstStyle/>
          <a:p>
            <a:fld id="{9E268824-B363-4558-82B1-76DB5ADEB9CB}" type="slidenum">
              <a:rPr lang="fr-FR" smtClean="0"/>
              <a:pPr/>
              <a:t>68</a:t>
            </a:fld>
            <a:endParaRPr lang="fr-FR"/>
          </a:p>
        </p:txBody>
      </p:sp>
      <p:sp>
        <p:nvSpPr>
          <p:cNvPr id="6" name="Rectangle : coins arrondis 5">
            <a:extLst>
              <a:ext uri="{FF2B5EF4-FFF2-40B4-BE49-F238E27FC236}">
                <a16:creationId xmlns:a16="http://schemas.microsoft.com/office/drawing/2014/main" id="{5E288EF4-EEC0-B10D-205A-28BB5737614F}"/>
              </a:ext>
            </a:extLst>
          </p:cNvPr>
          <p:cNvSpPr/>
          <p:nvPr/>
        </p:nvSpPr>
        <p:spPr>
          <a:xfrm>
            <a:off x="1030007" y="2169340"/>
            <a:ext cx="10403633" cy="4173693"/>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200" b="1" dirty="0">
                <a:solidFill>
                  <a:schemeClr val="tx1"/>
                </a:solidFill>
                <a:latin typeface="Times New Roman" panose="02020603050405020304" pitchFamily="18" charset="0"/>
                <a:ea typeface="Calibri" panose="020F0502020204030204" pitchFamily="34" charset="0"/>
              </a:rPr>
              <a:t>Luc 15, 1-10 </a:t>
            </a:r>
            <a:r>
              <a:rPr lang="fr-FR" sz="3200" dirty="0">
                <a:solidFill>
                  <a:schemeClr val="tx1"/>
                </a:solidFill>
                <a:latin typeface="Times New Roman" panose="02020603050405020304" pitchFamily="18" charset="0"/>
                <a:ea typeface="Calibri" panose="020F0502020204030204" pitchFamily="34" charset="0"/>
              </a:rPr>
              <a:t>Les</a:t>
            </a:r>
            <a:r>
              <a:rPr lang="fr-FR" sz="3200" b="1" dirty="0">
                <a:solidFill>
                  <a:schemeClr val="tx1"/>
                </a:solidFill>
                <a:latin typeface="Times New Roman" panose="02020603050405020304" pitchFamily="18" charset="0"/>
                <a:ea typeface="Calibri" panose="020F0502020204030204" pitchFamily="34" charset="0"/>
              </a:rPr>
              <a:t> </a:t>
            </a:r>
            <a:r>
              <a:rPr lang="fr-FR" sz="3200" dirty="0">
                <a:solidFill>
                  <a:schemeClr val="tx1"/>
                </a:solidFill>
                <a:latin typeface="Times New Roman" panose="02020603050405020304" pitchFamily="18" charset="0"/>
                <a:ea typeface="Calibri" panose="020F0502020204030204" pitchFamily="34" charset="0"/>
              </a:rPr>
              <a:t>deux paraboles précédant celles de l’enfant prodigue dans l’évangile de Luc nous racontent le même événement avec un animal et un objet : un berger retrouve sa brebis perdue, une femme sa pièce de monnaie pour laquelle elle a remué sa maison de fond en comble. Les trois paraboles s’achèvent dans la joie de Dieu. </a:t>
            </a:r>
            <a:endParaRPr lang="fr-FR" sz="3200" dirty="0">
              <a:solidFill>
                <a:schemeClr val="tx1"/>
              </a:solidFill>
              <a:latin typeface="Calibri" panose="020F0502020204030204" pitchFamily="34" charset="0"/>
              <a:ea typeface="Calibri" panose="020F0502020204030204" pitchFamily="34" charset="0"/>
            </a:endParaRPr>
          </a:p>
        </p:txBody>
      </p:sp>
      <p:pic>
        <p:nvPicPr>
          <p:cNvPr id="2" name="Image 1" descr="Une image contenant dessin, illustration, clipart, Dessin d’enfant&#10;&#10;Le contenu généré par l’IA peut être incorrect.">
            <a:extLst>
              <a:ext uri="{FF2B5EF4-FFF2-40B4-BE49-F238E27FC236}">
                <a16:creationId xmlns:a16="http://schemas.microsoft.com/office/drawing/2014/main" id="{B4CCC77C-F4D7-DD7F-B794-2FDCA93260D1}"/>
              </a:ext>
            </a:extLst>
          </p:cNvPr>
          <p:cNvPicPr>
            <a:picLocks noChangeAspect="1"/>
          </p:cNvPicPr>
          <p:nvPr/>
        </p:nvPicPr>
        <p:blipFill>
          <a:blip r:embed="rId2" cstate="screen">
            <a:extLst>
              <a:ext uri="{28A0092B-C50C-407E-A947-70E740481C1C}">
                <a14:useLocalDpi xmlns:a14="http://schemas.microsoft.com/office/drawing/2010/main"/>
              </a:ext>
            </a:extLst>
          </a:blip>
          <a:srcRect l="16978" r="34906"/>
          <a:stretch/>
        </p:blipFill>
        <p:spPr>
          <a:xfrm>
            <a:off x="179564" y="461999"/>
            <a:ext cx="1612505" cy="2215887"/>
          </a:xfrm>
          <a:prstGeom prst="rect">
            <a:avLst/>
          </a:prstGeom>
          <a:effectLst>
            <a:softEdge rad="127000"/>
          </a:effectLst>
        </p:spPr>
      </p:pic>
      <p:pic>
        <p:nvPicPr>
          <p:cNvPr id="4" name="Image 3" descr="Une image contenant dessin, sourire, illustration, dessin humoristique&#10;&#10;Le contenu généré par l’IA peut être incorrect.">
            <a:extLst>
              <a:ext uri="{FF2B5EF4-FFF2-40B4-BE49-F238E27FC236}">
                <a16:creationId xmlns:a16="http://schemas.microsoft.com/office/drawing/2014/main" id="{A6268685-04F1-CF2F-A501-BE3F8D6D354D}"/>
              </a:ext>
            </a:extLst>
          </p:cNvPr>
          <p:cNvPicPr>
            <a:picLocks noChangeAspect="1"/>
          </p:cNvPicPr>
          <p:nvPr/>
        </p:nvPicPr>
        <p:blipFill>
          <a:blip r:embed="rId3" cstate="screen">
            <a:extLst>
              <a:ext uri="{28A0092B-C50C-407E-A947-70E740481C1C}">
                <a14:useLocalDpi xmlns:a14="http://schemas.microsoft.com/office/drawing/2010/main"/>
              </a:ext>
            </a:extLst>
          </a:blip>
          <a:srcRect l="7148" t="-5732" r="7181" b="1"/>
          <a:stretch/>
        </p:blipFill>
        <p:spPr>
          <a:xfrm>
            <a:off x="8718129" y="-190890"/>
            <a:ext cx="3271207" cy="2517022"/>
          </a:xfrm>
          <a:prstGeom prst="rect">
            <a:avLst/>
          </a:prstGeom>
          <a:effectLst>
            <a:softEdge rad="203200"/>
          </a:effectLst>
        </p:spPr>
      </p:pic>
      <p:sp>
        <p:nvSpPr>
          <p:cNvPr id="7" name="ZoneTexte 6">
            <a:extLst>
              <a:ext uri="{FF2B5EF4-FFF2-40B4-BE49-F238E27FC236}">
                <a16:creationId xmlns:a16="http://schemas.microsoft.com/office/drawing/2014/main" id="{5A432CB3-F411-84BB-DD6B-8FD5B7766CB5}"/>
              </a:ext>
            </a:extLst>
          </p:cNvPr>
          <p:cNvSpPr txBox="1"/>
          <p:nvPr/>
        </p:nvSpPr>
        <p:spPr>
          <a:xfrm>
            <a:off x="373616" y="89840"/>
            <a:ext cx="4020831" cy="400110"/>
          </a:xfrm>
          <a:prstGeom prst="rect">
            <a:avLst/>
          </a:prstGeom>
          <a:noFill/>
        </p:spPr>
        <p:txBody>
          <a:bodyPr wrap="square">
            <a:spAutoFit/>
          </a:bodyPr>
          <a:lstStyle/>
          <a:p>
            <a:r>
              <a:rPr lang="fr-FR" sz="2000" dirty="0">
                <a:solidFill>
                  <a:srgbClr val="FF0000"/>
                </a:solidFill>
                <a:effectLst/>
                <a:latin typeface="Times New Roman" panose="02020603050405020304" pitchFamily="18" charset="0"/>
                <a:ea typeface="Calibri" panose="020F0502020204030204" pitchFamily="34" charset="0"/>
              </a:rPr>
              <a:t>Mort, revenu à la vie, perdu, retrouvé</a:t>
            </a:r>
            <a:endParaRPr lang="fr-FR" sz="1600" dirty="0"/>
          </a:p>
        </p:txBody>
      </p:sp>
    </p:spTree>
    <p:extLst>
      <p:ext uri="{BB962C8B-B14F-4D97-AF65-F5344CB8AC3E}">
        <p14:creationId xmlns:p14="http://schemas.microsoft.com/office/powerpoint/2010/main" val="34786158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E3B74-4340-3D42-B677-B3CE9CCC404B}"/>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4F060EE-E61E-4955-ABE8-CAB076364DF6}"/>
              </a:ext>
            </a:extLst>
          </p:cNvPr>
          <p:cNvSpPr>
            <a:spLocks noGrp="1"/>
          </p:cNvSpPr>
          <p:nvPr>
            <p:ph type="sldNum" sz="quarter" idx="12"/>
          </p:nvPr>
        </p:nvSpPr>
        <p:spPr/>
        <p:txBody>
          <a:bodyPr/>
          <a:lstStyle/>
          <a:p>
            <a:fld id="{9E268824-B363-4558-82B1-76DB5ADEB9CB}" type="slidenum">
              <a:rPr lang="fr-FR" smtClean="0"/>
              <a:pPr/>
              <a:t>69</a:t>
            </a:fld>
            <a:endParaRPr lang="fr-FR"/>
          </a:p>
        </p:txBody>
      </p:sp>
      <p:sp>
        <p:nvSpPr>
          <p:cNvPr id="2" name="Rectangle : coins arrondis 1">
            <a:extLst>
              <a:ext uri="{FF2B5EF4-FFF2-40B4-BE49-F238E27FC236}">
                <a16:creationId xmlns:a16="http://schemas.microsoft.com/office/drawing/2014/main" id="{4D0FF3D1-E735-43A2-AD1B-6C369E410896}"/>
              </a:ext>
            </a:extLst>
          </p:cNvPr>
          <p:cNvSpPr/>
          <p:nvPr/>
        </p:nvSpPr>
        <p:spPr>
          <a:xfrm>
            <a:off x="407227" y="1409324"/>
            <a:ext cx="11165341" cy="3359321"/>
          </a:xfrm>
          <a:prstGeom prst="roundRect">
            <a:avLst/>
          </a:prstGeom>
          <a:noFill/>
          <a:ln w="76200">
            <a:solidFill>
              <a:srgbClr val="F390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Anamnèse de la messe :</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Christ était mort, Christ est vivant, Christ est là !</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ou </a:t>
            </a: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Nous rappelons ta mort, Seigneur Jésus, nous célébrons ta résurrection, nous attendons ta venue dans la gloire</a:t>
            </a:r>
            <a:r>
              <a:rPr lang="fr-FR" sz="2800" i="1" dirty="0">
                <a:solidFill>
                  <a:schemeClr val="tx1"/>
                </a:solidFill>
                <a:latin typeface="Times New Roman" panose="02020603050405020304" pitchFamily="18" charset="0"/>
                <a:ea typeface="Calibri" panose="020F0502020204030204" pitchFamily="34" charset="0"/>
              </a:rPr>
              <a:t>.</a:t>
            </a:r>
            <a:endParaRPr lang="fr-FR" sz="2800" dirty="0">
              <a:solidFill>
                <a:schemeClr val="tx1"/>
              </a:solidFill>
              <a:latin typeface="Calibri" panose="020F0502020204030204" pitchFamily="34" charset="0"/>
              <a:ea typeface="Calibri" panose="020F0502020204030204" pitchFamily="34" charset="0"/>
            </a:endParaRPr>
          </a:p>
        </p:txBody>
      </p:sp>
      <p:sp>
        <p:nvSpPr>
          <p:cNvPr id="4" name="ZoneTexte 3">
            <a:extLst>
              <a:ext uri="{FF2B5EF4-FFF2-40B4-BE49-F238E27FC236}">
                <a16:creationId xmlns:a16="http://schemas.microsoft.com/office/drawing/2014/main" id="{23EB044C-BA74-C10E-204E-24277FB3553F}"/>
              </a:ext>
            </a:extLst>
          </p:cNvPr>
          <p:cNvSpPr txBox="1"/>
          <p:nvPr/>
        </p:nvSpPr>
        <p:spPr>
          <a:xfrm>
            <a:off x="373616" y="89840"/>
            <a:ext cx="4020831" cy="400110"/>
          </a:xfrm>
          <a:prstGeom prst="rect">
            <a:avLst/>
          </a:prstGeom>
          <a:noFill/>
        </p:spPr>
        <p:txBody>
          <a:bodyPr wrap="square">
            <a:spAutoFit/>
          </a:bodyPr>
          <a:lstStyle/>
          <a:p>
            <a:r>
              <a:rPr lang="fr-FR" sz="2000" dirty="0">
                <a:solidFill>
                  <a:srgbClr val="FF0000"/>
                </a:solidFill>
                <a:effectLst/>
                <a:latin typeface="Times New Roman" panose="02020603050405020304" pitchFamily="18" charset="0"/>
                <a:ea typeface="Calibri" panose="020F0502020204030204" pitchFamily="34" charset="0"/>
              </a:rPr>
              <a:t>Mort, revenu à la vie, perdu, retrouvé</a:t>
            </a:r>
            <a:endParaRPr lang="fr-FR" sz="1600" dirty="0"/>
          </a:p>
        </p:txBody>
      </p:sp>
    </p:spTree>
    <p:extLst>
      <p:ext uri="{BB962C8B-B14F-4D97-AF65-F5344CB8AC3E}">
        <p14:creationId xmlns:p14="http://schemas.microsoft.com/office/powerpoint/2010/main" val="190250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6A28C-590E-41D0-B6F1-8B90C2471B40}"/>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3E957310-1E8A-7D6E-996C-CDDA92A5B683}"/>
              </a:ext>
            </a:extLst>
          </p:cNvPr>
          <p:cNvSpPr/>
          <p:nvPr/>
        </p:nvSpPr>
        <p:spPr>
          <a:xfrm>
            <a:off x="1516576" y="4406542"/>
            <a:ext cx="9426728" cy="1324947"/>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600" b="1" dirty="0">
                <a:solidFill>
                  <a:srgbClr val="FF0000"/>
                </a:solidFill>
                <a:effectLst/>
                <a:latin typeface="Times New Roman" panose="02020603050405020304" pitchFamily="18" charset="0"/>
                <a:ea typeface="Calibri" panose="020F0502020204030204" pitchFamily="34" charset="0"/>
              </a:rPr>
              <a:t>11</a:t>
            </a:r>
            <a:r>
              <a:rPr lang="fr-FR" sz="3600" dirty="0">
                <a:effectLst/>
                <a:latin typeface="Times New Roman" panose="02020603050405020304" pitchFamily="18" charset="0"/>
                <a:ea typeface="Calibri" panose="020F0502020204030204" pitchFamily="34" charset="0"/>
              </a:rPr>
              <a:t> </a:t>
            </a:r>
            <a:r>
              <a:rPr lang="fr-FR" sz="3600" dirty="0">
                <a:solidFill>
                  <a:schemeClr val="tx1"/>
                </a:solidFill>
                <a:effectLst/>
                <a:latin typeface="Times New Roman" panose="02020603050405020304" pitchFamily="18" charset="0"/>
                <a:ea typeface="Calibri" panose="020F0502020204030204" pitchFamily="34" charset="0"/>
              </a:rPr>
              <a:t>Jésus dit encore : « Un homme avait </a:t>
            </a:r>
            <a:r>
              <a:rPr lang="fr-FR" sz="3600" b="1" dirty="0">
                <a:solidFill>
                  <a:srgbClr val="FF0000"/>
                </a:solidFill>
                <a:effectLst/>
                <a:latin typeface="Times New Roman" panose="02020603050405020304" pitchFamily="18" charset="0"/>
                <a:ea typeface="Calibri" panose="020F0502020204030204" pitchFamily="34" charset="0"/>
              </a:rPr>
              <a:t>deux fils</a:t>
            </a:r>
            <a:r>
              <a:rPr lang="fr-FR" sz="3600" dirty="0">
                <a:solidFill>
                  <a:schemeClr val="tx1"/>
                </a:solidFill>
                <a:effectLst/>
                <a:latin typeface="Times New Roman" panose="02020603050405020304" pitchFamily="18" charset="0"/>
                <a:ea typeface="Calibri" panose="020F0502020204030204" pitchFamily="34" charset="0"/>
              </a:rPr>
              <a:t>.</a:t>
            </a:r>
            <a:endParaRPr lang="fr-FR" sz="3600"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EEF7A2CF-E000-8342-F3E4-D180E8CBCA37}"/>
              </a:ext>
            </a:extLst>
          </p:cNvPr>
          <p:cNvSpPr>
            <a:spLocks noGrp="1"/>
          </p:cNvSpPr>
          <p:nvPr>
            <p:ph type="sldNum" sz="quarter" idx="12"/>
          </p:nvPr>
        </p:nvSpPr>
        <p:spPr/>
        <p:txBody>
          <a:bodyPr/>
          <a:lstStyle/>
          <a:p>
            <a:fld id="{9E268824-B363-4558-82B1-76DB5ADEB9CB}" type="slidenum">
              <a:rPr lang="fr-FR" smtClean="0"/>
              <a:pPr/>
              <a:t>7</a:t>
            </a:fld>
            <a:endParaRPr lang="fr-FR"/>
          </a:p>
        </p:txBody>
      </p:sp>
      <p:pic>
        <p:nvPicPr>
          <p:cNvPr id="5" name="Image 4" descr="Une image contenant habits, Visage humain, personne, dessin humoristique&#10;&#10;Le contenu généré par l’IA peut être incorrect.">
            <a:extLst>
              <a:ext uri="{FF2B5EF4-FFF2-40B4-BE49-F238E27FC236}">
                <a16:creationId xmlns:a16="http://schemas.microsoft.com/office/drawing/2014/main" id="{10ABE2BB-0D4F-A91D-6EAF-5E52726778A0}"/>
              </a:ext>
            </a:extLst>
          </p:cNvPr>
          <p:cNvPicPr>
            <a:picLocks noChangeAspect="1"/>
          </p:cNvPicPr>
          <p:nvPr/>
        </p:nvPicPr>
        <p:blipFill>
          <a:blip r:embed="rId2" cstate="screen">
            <a:extLst>
              <a:ext uri="{28A0092B-C50C-407E-A947-70E740481C1C}">
                <a14:useLocalDpi xmlns:a14="http://schemas.microsoft.com/office/drawing/2010/main"/>
              </a:ext>
            </a:extLst>
          </a:blip>
          <a:srcRect l="11740" t="5362" r="3909" b="17681"/>
          <a:stretch/>
        </p:blipFill>
        <p:spPr>
          <a:xfrm>
            <a:off x="3676088" y="295463"/>
            <a:ext cx="4583009" cy="4083184"/>
          </a:xfrm>
          <a:prstGeom prst="rect">
            <a:avLst/>
          </a:prstGeom>
          <a:effectLst>
            <a:softEdge rad="342900"/>
          </a:effectLst>
        </p:spPr>
      </p:pic>
      <p:sp>
        <p:nvSpPr>
          <p:cNvPr id="4" name="ZoneTexte 3">
            <a:extLst>
              <a:ext uri="{FF2B5EF4-FFF2-40B4-BE49-F238E27FC236}">
                <a16:creationId xmlns:a16="http://schemas.microsoft.com/office/drawing/2014/main" id="{9A251D0D-C7DD-01BE-F010-90071EDF93C4}"/>
              </a:ext>
            </a:extLst>
          </p:cNvPr>
          <p:cNvSpPr txBox="1"/>
          <p:nvPr/>
        </p:nvSpPr>
        <p:spPr>
          <a:xfrm>
            <a:off x="375223" y="202972"/>
            <a:ext cx="1580793" cy="461665"/>
          </a:xfrm>
          <a:prstGeom prst="rect">
            <a:avLst/>
          </a:prstGeom>
          <a:noFill/>
        </p:spPr>
        <p:txBody>
          <a:bodyPr wrap="square">
            <a:spAutoFit/>
          </a:bodyPr>
          <a:lstStyle/>
          <a:p>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deux fils</a:t>
            </a:r>
            <a:endParaRPr lang="fr-FR" sz="2400" dirty="0"/>
          </a:p>
        </p:txBody>
      </p:sp>
    </p:spTree>
    <p:extLst>
      <p:ext uri="{BB962C8B-B14F-4D97-AF65-F5344CB8AC3E}">
        <p14:creationId xmlns:p14="http://schemas.microsoft.com/office/powerpoint/2010/main" val="8355859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6432E-8521-DC4A-6508-FBD6328E67E3}"/>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65E1D28E-00D9-5DF6-45FB-DEB6EF6DAB46}"/>
              </a:ext>
            </a:extLst>
          </p:cNvPr>
          <p:cNvSpPr/>
          <p:nvPr/>
        </p:nvSpPr>
        <p:spPr>
          <a:xfrm>
            <a:off x="221226" y="3575104"/>
            <a:ext cx="11749547" cy="2638906"/>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latin typeface="Times New Roman" panose="02020603050405020304" pitchFamily="18" charset="0"/>
                <a:ea typeface="Calibri" panose="020F0502020204030204" pitchFamily="34" charset="0"/>
              </a:rPr>
              <a:t>C’est comme Jésus, Lui qui est mort et ressuscité. </a:t>
            </a:r>
          </a:p>
          <a:p>
            <a:pPr algn="ctr"/>
            <a:r>
              <a:rPr lang="fr-FR" sz="2800" dirty="0">
                <a:solidFill>
                  <a:schemeClr val="tx1"/>
                </a:solidFill>
                <a:latin typeface="Times New Roman" panose="02020603050405020304" pitchFamily="18" charset="0"/>
                <a:ea typeface="Calibri" panose="020F0502020204030204" pitchFamily="34" charset="0"/>
              </a:rPr>
              <a:t>C’est ce que nous proclamons à la messe pour annoncer le mystère de la foi.</a:t>
            </a:r>
          </a:p>
          <a:p>
            <a:pPr algn="ctr"/>
            <a:r>
              <a:rPr lang="fr-FR" sz="2800" i="1" dirty="0">
                <a:solidFill>
                  <a:schemeClr val="tx1"/>
                </a:solidFill>
                <a:latin typeface="Times New Roman" panose="02020603050405020304" pitchFamily="18" charset="0"/>
                <a:ea typeface="Calibri" panose="020F0502020204030204" pitchFamily="34" charset="0"/>
              </a:rPr>
              <a:t>Nous rappelons ta mort, Seigneur Jésus, </a:t>
            </a:r>
          </a:p>
          <a:p>
            <a:pPr algn="ctr"/>
            <a:r>
              <a:rPr lang="fr-FR" sz="2800" i="1" dirty="0">
                <a:solidFill>
                  <a:schemeClr val="tx1"/>
                </a:solidFill>
                <a:latin typeface="Times New Roman" panose="02020603050405020304" pitchFamily="18" charset="0"/>
                <a:ea typeface="Calibri" panose="020F0502020204030204" pitchFamily="34" charset="0"/>
              </a:rPr>
              <a:t>nous célébrons ta résurrection, nous attendons ta venue dans la gloire, </a:t>
            </a:r>
          </a:p>
        </p:txBody>
      </p:sp>
      <p:sp>
        <p:nvSpPr>
          <p:cNvPr id="3" name="Espace réservé du numéro de diapositive 2">
            <a:extLst>
              <a:ext uri="{FF2B5EF4-FFF2-40B4-BE49-F238E27FC236}">
                <a16:creationId xmlns:a16="http://schemas.microsoft.com/office/drawing/2014/main" id="{1AA5FA2F-89D1-3513-DE1A-62F6C3E11185}"/>
              </a:ext>
            </a:extLst>
          </p:cNvPr>
          <p:cNvSpPr>
            <a:spLocks noGrp="1"/>
          </p:cNvSpPr>
          <p:nvPr>
            <p:ph type="sldNum" sz="quarter" idx="12"/>
          </p:nvPr>
        </p:nvSpPr>
        <p:spPr/>
        <p:txBody>
          <a:bodyPr/>
          <a:lstStyle/>
          <a:p>
            <a:fld id="{9E268824-B363-4558-82B1-76DB5ADEB9CB}" type="slidenum">
              <a:rPr lang="fr-FR" smtClean="0"/>
              <a:pPr/>
              <a:t>70</a:t>
            </a:fld>
            <a:endParaRPr lang="fr-FR" dirty="0"/>
          </a:p>
        </p:txBody>
      </p:sp>
      <p:sp>
        <p:nvSpPr>
          <p:cNvPr id="6" name="Rectangle : coins arrondis 5">
            <a:extLst>
              <a:ext uri="{FF2B5EF4-FFF2-40B4-BE49-F238E27FC236}">
                <a16:creationId xmlns:a16="http://schemas.microsoft.com/office/drawing/2014/main" id="{62517998-E00B-D7E5-0472-6D97F73CB625}"/>
              </a:ext>
            </a:extLst>
          </p:cNvPr>
          <p:cNvSpPr/>
          <p:nvPr/>
        </p:nvSpPr>
        <p:spPr>
          <a:xfrm>
            <a:off x="2931167" y="1637820"/>
            <a:ext cx="8847176" cy="1390840"/>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La brebis, la pièce, le fils étaient perdus et sont retrouvés. </a:t>
            </a:r>
          </a:p>
          <a:p>
            <a:pPr algn="ct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Ils étaient comme morts et sont revenus à la vie. </a:t>
            </a:r>
            <a:endPar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Image 1" descr="Une image contenant dessin, illustration, clipart, Dessin d’enfant&#10;&#10;Le contenu généré par l’IA peut être incorrect.">
            <a:extLst>
              <a:ext uri="{FF2B5EF4-FFF2-40B4-BE49-F238E27FC236}">
                <a16:creationId xmlns:a16="http://schemas.microsoft.com/office/drawing/2014/main" id="{5569E2D8-9BD4-D852-AD9C-53808E2FCDC4}"/>
              </a:ext>
            </a:extLst>
          </p:cNvPr>
          <p:cNvPicPr>
            <a:picLocks noChangeAspect="1"/>
          </p:cNvPicPr>
          <p:nvPr/>
        </p:nvPicPr>
        <p:blipFill>
          <a:blip r:embed="rId3" cstate="screen">
            <a:extLst>
              <a:ext uri="{28A0092B-C50C-407E-A947-70E740481C1C}">
                <a14:useLocalDpi xmlns:a14="http://schemas.microsoft.com/office/drawing/2010/main"/>
              </a:ext>
            </a:extLst>
          </a:blip>
          <a:srcRect l="16978" r="34906"/>
          <a:stretch/>
        </p:blipFill>
        <p:spPr>
          <a:xfrm>
            <a:off x="599461" y="941396"/>
            <a:ext cx="1588036" cy="2182261"/>
          </a:xfrm>
          <a:prstGeom prst="rect">
            <a:avLst/>
          </a:prstGeom>
          <a:effectLst>
            <a:softEdge rad="152400"/>
          </a:effectLst>
        </p:spPr>
      </p:pic>
      <p:sp>
        <p:nvSpPr>
          <p:cNvPr id="7" name="ZoneTexte 6">
            <a:extLst>
              <a:ext uri="{FF2B5EF4-FFF2-40B4-BE49-F238E27FC236}">
                <a16:creationId xmlns:a16="http://schemas.microsoft.com/office/drawing/2014/main" id="{1BDC701D-CDC3-D538-0564-4E1D53726530}"/>
              </a:ext>
            </a:extLst>
          </p:cNvPr>
          <p:cNvSpPr txBox="1"/>
          <p:nvPr/>
        </p:nvSpPr>
        <p:spPr>
          <a:xfrm>
            <a:off x="373616" y="89840"/>
            <a:ext cx="4020831" cy="400110"/>
          </a:xfrm>
          <a:prstGeom prst="rect">
            <a:avLst/>
          </a:prstGeom>
          <a:noFill/>
        </p:spPr>
        <p:txBody>
          <a:bodyPr wrap="square">
            <a:spAutoFit/>
          </a:bodyPr>
          <a:lstStyle/>
          <a:p>
            <a:r>
              <a:rPr lang="fr-FR" sz="2000" dirty="0">
                <a:solidFill>
                  <a:srgbClr val="FF0000"/>
                </a:solidFill>
                <a:effectLst/>
                <a:latin typeface="Times New Roman" panose="02020603050405020304" pitchFamily="18" charset="0"/>
                <a:ea typeface="Calibri" panose="020F0502020204030204" pitchFamily="34" charset="0"/>
              </a:rPr>
              <a:t>Mort, revenu à la vie, perdu, retrouvé</a:t>
            </a:r>
            <a:endParaRPr lang="fr-FR" sz="1600" dirty="0"/>
          </a:p>
        </p:txBody>
      </p:sp>
    </p:spTree>
    <p:extLst>
      <p:ext uri="{BB962C8B-B14F-4D97-AF65-F5344CB8AC3E}">
        <p14:creationId xmlns:p14="http://schemas.microsoft.com/office/powerpoint/2010/main" val="100722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9CCA9-DD9B-9929-FB8B-BDF640835EFE}"/>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E16E1D6-7B85-D798-B96B-23537FB11354}"/>
              </a:ext>
            </a:extLst>
          </p:cNvPr>
          <p:cNvSpPr>
            <a:spLocks noGrp="1"/>
          </p:cNvSpPr>
          <p:nvPr>
            <p:ph type="sldNum" sz="quarter" idx="12"/>
          </p:nvPr>
        </p:nvSpPr>
        <p:spPr/>
        <p:txBody>
          <a:bodyPr/>
          <a:lstStyle/>
          <a:p>
            <a:fld id="{9E268824-B363-4558-82B1-76DB5ADEB9CB}" type="slidenum">
              <a:rPr lang="fr-FR" smtClean="0"/>
              <a:pPr/>
              <a:t>71</a:t>
            </a:fld>
            <a:endParaRPr lang="fr-FR" dirty="0"/>
          </a:p>
        </p:txBody>
      </p:sp>
      <p:sp>
        <p:nvSpPr>
          <p:cNvPr id="6" name="Rectangle : coins arrondis 5">
            <a:extLst>
              <a:ext uri="{FF2B5EF4-FFF2-40B4-BE49-F238E27FC236}">
                <a16:creationId xmlns:a16="http://schemas.microsoft.com/office/drawing/2014/main" id="{F32A0909-0CB3-7774-B6F1-C9D34B215746}"/>
              </a:ext>
            </a:extLst>
          </p:cNvPr>
          <p:cNvSpPr/>
          <p:nvPr/>
        </p:nvSpPr>
        <p:spPr>
          <a:xfrm>
            <a:off x="679579" y="1462194"/>
            <a:ext cx="10832842" cy="3404774"/>
          </a:xfrm>
          <a:prstGeom prst="roundRect">
            <a:avLst/>
          </a:prstGeom>
          <a:noFill/>
          <a:ln w="76200">
            <a:solidFill>
              <a:srgbClr val="F3900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Times New Roman" panose="02020603050405020304" pitchFamily="18" charset="0"/>
                <a:ea typeface="Calibri" panose="020F0502020204030204" pitchFamily="34" charset="0"/>
              </a:rPr>
              <a:t>Lui aussi sur la croix était mort, </a:t>
            </a:r>
          </a:p>
          <a:p>
            <a:pPr algn="ctr"/>
            <a:r>
              <a:rPr lang="fr-FR" sz="3600" dirty="0">
                <a:solidFill>
                  <a:schemeClr val="tx1"/>
                </a:solidFill>
                <a:latin typeface="Times New Roman" panose="02020603050405020304" pitchFamily="18" charset="0"/>
                <a:ea typeface="Calibri" panose="020F0502020204030204" pitchFamily="34" charset="0"/>
              </a:rPr>
              <a:t>lui aussi sur la croix a été traité comme un pécheur. Christ permet à l’humanité de se relever, </a:t>
            </a:r>
          </a:p>
          <a:p>
            <a:pPr algn="ctr"/>
            <a:r>
              <a:rPr lang="fr-FR" sz="3600" dirty="0">
                <a:solidFill>
                  <a:schemeClr val="tx1"/>
                </a:solidFill>
                <a:latin typeface="Times New Roman" panose="02020603050405020304" pitchFamily="18" charset="0"/>
                <a:ea typeface="Calibri" panose="020F0502020204030204" pitchFamily="34" charset="0"/>
              </a:rPr>
              <a:t>de sortir du péché, </a:t>
            </a:r>
          </a:p>
          <a:p>
            <a:pPr algn="ctr"/>
            <a:r>
              <a:rPr lang="fr-FR" sz="3600" dirty="0">
                <a:solidFill>
                  <a:schemeClr val="tx1"/>
                </a:solidFill>
                <a:latin typeface="Times New Roman" panose="02020603050405020304" pitchFamily="18" charset="0"/>
                <a:ea typeface="Calibri" panose="020F0502020204030204" pitchFamily="34" charset="0"/>
              </a:rPr>
              <a:t>de revenir dans la gloire, dans la joie de Dieu.</a:t>
            </a:r>
            <a:endParaRPr lang="fr-FR" sz="3600" dirty="0">
              <a:solidFill>
                <a:schemeClr val="tx1"/>
              </a:solidFill>
              <a:latin typeface="Calibri" panose="020F0502020204030204" pitchFamily="34" charset="0"/>
              <a:ea typeface="Calibri" panose="020F0502020204030204" pitchFamily="34" charset="0"/>
            </a:endParaRPr>
          </a:p>
        </p:txBody>
      </p:sp>
      <p:sp>
        <p:nvSpPr>
          <p:cNvPr id="2" name="ZoneTexte 1">
            <a:extLst>
              <a:ext uri="{FF2B5EF4-FFF2-40B4-BE49-F238E27FC236}">
                <a16:creationId xmlns:a16="http://schemas.microsoft.com/office/drawing/2014/main" id="{BB185EBB-B2E8-F51E-73E9-2902B1C0AF4E}"/>
              </a:ext>
            </a:extLst>
          </p:cNvPr>
          <p:cNvSpPr txBox="1"/>
          <p:nvPr/>
        </p:nvSpPr>
        <p:spPr>
          <a:xfrm>
            <a:off x="373616" y="89840"/>
            <a:ext cx="4020831" cy="400110"/>
          </a:xfrm>
          <a:prstGeom prst="rect">
            <a:avLst/>
          </a:prstGeom>
          <a:noFill/>
        </p:spPr>
        <p:txBody>
          <a:bodyPr wrap="square">
            <a:spAutoFit/>
          </a:bodyPr>
          <a:lstStyle/>
          <a:p>
            <a:r>
              <a:rPr lang="fr-FR" sz="2000" dirty="0">
                <a:solidFill>
                  <a:srgbClr val="FF0000"/>
                </a:solidFill>
                <a:effectLst/>
                <a:latin typeface="Times New Roman" panose="02020603050405020304" pitchFamily="18" charset="0"/>
                <a:ea typeface="Calibri" panose="020F0502020204030204" pitchFamily="34" charset="0"/>
              </a:rPr>
              <a:t>Mort, revenu à la vie, perdu, retrouvé</a:t>
            </a:r>
            <a:endParaRPr lang="fr-FR" sz="1600" dirty="0"/>
          </a:p>
        </p:txBody>
      </p:sp>
    </p:spTree>
    <p:extLst>
      <p:ext uri="{BB962C8B-B14F-4D97-AF65-F5344CB8AC3E}">
        <p14:creationId xmlns:p14="http://schemas.microsoft.com/office/powerpoint/2010/main" val="36188359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596AE-A433-B673-5446-73E04B9AAB90}"/>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FEFA6B51-E894-1B90-E480-5C5F36A48C0B}"/>
              </a:ext>
            </a:extLst>
          </p:cNvPr>
          <p:cNvSpPr/>
          <p:nvPr/>
        </p:nvSpPr>
        <p:spPr>
          <a:xfrm>
            <a:off x="432498" y="1763720"/>
            <a:ext cx="7885682" cy="2963544"/>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600" b="1" dirty="0">
                <a:solidFill>
                  <a:srgbClr val="FF0000"/>
                </a:solidFill>
                <a:effectLst/>
                <a:latin typeface="Times New Roman" panose="02020603050405020304" pitchFamily="18" charset="0"/>
                <a:ea typeface="Calibri" panose="020F0502020204030204" pitchFamily="34" charset="0"/>
              </a:rPr>
              <a:t>25</a:t>
            </a:r>
            <a:r>
              <a:rPr lang="fr-FR" sz="3600" dirty="0">
                <a:effectLst/>
                <a:latin typeface="Times New Roman" panose="02020603050405020304" pitchFamily="18" charset="0"/>
                <a:ea typeface="Calibri" panose="020F0502020204030204" pitchFamily="34" charset="0"/>
              </a:rPr>
              <a:t> </a:t>
            </a:r>
            <a:r>
              <a:rPr lang="fr-FR" sz="3600" dirty="0">
                <a:solidFill>
                  <a:schemeClr val="tx1"/>
                </a:solidFill>
                <a:effectLst/>
                <a:latin typeface="Times New Roman" panose="02020603050405020304" pitchFamily="18" charset="0"/>
                <a:ea typeface="Calibri" panose="020F0502020204030204" pitchFamily="34" charset="0"/>
              </a:rPr>
              <a:t>Or le </a:t>
            </a:r>
            <a:r>
              <a:rPr lang="fr-FR" sz="3600" b="1" dirty="0">
                <a:solidFill>
                  <a:srgbClr val="FF0000"/>
                </a:solidFill>
                <a:effectLst/>
                <a:latin typeface="Times New Roman" panose="02020603050405020304" pitchFamily="18" charset="0"/>
                <a:ea typeface="Calibri" panose="020F0502020204030204" pitchFamily="34" charset="0"/>
              </a:rPr>
              <a:t>fils aîné </a:t>
            </a:r>
            <a:r>
              <a:rPr lang="fr-FR" sz="3600" dirty="0">
                <a:solidFill>
                  <a:schemeClr val="tx1"/>
                </a:solidFill>
                <a:effectLst/>
                <a:latin typeface="Times New Roman" panose="02020603050405020304" pitchFamily="18" charset="0"/>
                <a:ea typeface="Calibri" panose="020F0502020204030204" pitchFamily="34" charset="0"/>
              </a:rPr>
              <a:t>était aux champs. </a:t>
            </a:r>
            <a:br>
              <a:rPr lang="fr-FR" sz="3600" dirty="0">
                <a:solidFill>
                  <a:schemeClr val="tx1"/>
                </a:solidFill>
                <a:effectLst/>
                <a:latin typeface="Times New Roman" panose="02020603050405020304" pitchFamily="18" charset="0"/>
                <a:ea typeface="Calibri" panose="020F0502020204030204" pitchFamily="34" charset="0"/>
              </a:rPr>
            </a:br>
            <a:r>
              <a:rPr lang="fr-FR" sz="3600" dirty="0">
                <a:solidFill>
                  <a:schemeClr val="tx1"/>
                </a:solidFill>
                <a:effectLst/>
                <a:latin typeface="Times New Roman" panose="02020603050405020304" pitchFamily="18" charset="0"/>
                <a:ea typeface="Calibri" panose="020F0502020204030204" pitchFamily="34" charset="0"/>
              </a:rPr>
              <a:t>Quand il revint et fut près de la maison, </a:t>
            </a:r>
            <a:br>
              <a:rPr lang="fr-FR" sz="3600" dirty="0">
                <a:solidFill>
                  <a:schemeClr val="tx1"/>
                </a:solidFill>
                <a:effectLst/>
                <a:latin typeface="Times New Roman" panose="02020603050405020304" pitchFamily="18" charset="0"/>
                <a:ea typeface="Calibri" panose="020F0502020204030204" pitchFamily="34" charset="0"/>
              </a:rPr>
            </a:br>
            <a:r>
              <a:rPr lang="fr-FR" sz="3600" dirty="0">
                <a:solidFill>
                  <a:schemeClr val="tx1"/>
                </a:solidFill>
                <a:effectLst/>
                <a:latin typeface="Times New Roman" panose="02020603050405020304" pitchFamily="18" charset="0"/>
                <a:ea typeface="Calibri" panose="020F0502020204030204" pitchFamily="34" charset="0"/>
              </a:rPr>
              <a:t>il entendit la musique et les danses.</a:t>
            </a:r>
            <a:endParaRPr lang="fr-FR" sz="3600" dirty="0">
              <a:solidFill>
                <a:schemeClr val="tx1"/>
              </a:solidFill>
              <a:effectLst/>
              <a:latin typeface="Calibri" panose="020F0502020204030204" pitchFamily="34" charset="0"/>
              <a:ea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9E39DFDF-FD7F-D0E4-61C4-A7CE9788800C}"/>
              </a:ext>
            </a:extLst>
          </p:cNvPr>
          <p:cNvSpPr>
            <a:spLocks noGrp="1"/>
          </p:cNvSpPr>
          <p:nvPr>
            <p:ph type="sldNum" sz="quarter" idx="12"/>
          </p:nvPr>
        </p:nvSpPr>
        <p:spPr/>
        <p:txBody>
          <a:bodyPr/>
          <a:lstStyle/>
          <a:p>
            <a:fld id="{9E268824-B363-4558-82B1-76DB5ADEB9CB}" type="slidenum">
              <a:rPr lang="fr-FR" smtClean="0"/>
              <a:pPr/>
              <a:t>72</a:t>
            </a:fld>
            <a:endParaRPr lang="fr-FR"/>
          </a:p>
        </p:txBody>
      </p:sp>
      <p:pic>
        <p:nvPicPr>
          <p:cNvPr id="5" name="Image 4" descr="Une image contenant dessin humoristique, illustration, Dessin animé, habits&#10;&#10;Le contenu généré par l’IA peut être incorrect.">
            <a:extLst>
              <a:ext uri="{FF2B5EF4-FFF2-40B4-BE49-F238E27FC236}">
                <a16:creationId xmlns:a16="http://schemas.microsoft.com/office/drawing/2014/main" id="{EBEDB1CE-4176-EE97-764F-A6C0BB88C1B2}"/>
              </a:ext>
            </a:extLst>
          </p:cNvPr>
          <p:cNvPicPr>
            <a:picLocks noChangeAspect="1"/>
          </p:cNvPicPr>
          <p:nvPr/>
        </p:nvPicPr>
        <p:blipFill>
          <a:blip r:embed="rId2" cstate="screen">
            <a:extLst>
              <a:ext uri="{28A0092B-C50C-407E-A947-70E740481C1C}">
                <a14:useLocalDpi xmlns:a14="http://schemas.microsoft.com/office/drawing/2010/main"/>
              </a:ext>
            </a:extLst>
          </a:blip>
          <a:srcRect l="27729" t="2662" r="-27729" b="4653"/>
          <a:stretch/>
        </p:blipFill>
        <p:spPr>
          <a:xfrm>
            <a:off x="8534400" y="1194991"/>
            <a:ext cx="4508360" cy="3579734"/>
          </a:xfrm>
          <a:prstGeom prst="rect">
            <a:avLst/>
          </a:prstGeom>
          <a:effectLst>
            <a:softEdge rad="215900"/>
          </a:effectLst>
        </p:spPr>
      </p:pic>
      <p:sp>
        <p:nvSpPr>
          <p:cNvPr id="4" name="ZoneTexte 3">
            <a:extLst>
              <a:ext uri="{FF2B5EF4-FFF2-40B4-BE49-F238E27FC236}">
                <a16:creationId xmlns:a16="http://schemas.microsoft.com/office/drawing/2014/main" id="{C0225327-7487-A7AA-0141-D88CD1FFFDED}"/>
              </a:ext>
            </a:extLst>
          </p:cNvPr>
          <p:cNvSpPr txBox="1"/>
          <p:nvPr/>
        </p:nvSpPr>
        <p:spPr>
          <a:xfrm>
            <a:off x="200635" y="181042"/>
            <a:ext cx="4174704" cy="461665"/>
          </a:xfrm>
          <a:prstGeom prst="rect">
            <a:avLst/>
          </a:prstGeom>
          <a:noFill/>
        </p:spPr>
        <p:txBody>
          <a:bodyPr wrap="square">
            <a:spAutoFit/>
          </a:bodyPr>
          <a:lstStyle/>
          <a:p>
            <a:r>
              <a:rPr kumimoji="0" lang="fr-FR" sz="240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fils aîné</a:t>
            </a:r>
            <a:endParaRPr lang="fr-FR" dirty="0"/>
          </a:p>
        </p:txBody>
      </p:sp>
    </p:spTree>
    <p:extLst>
      <p:ext uri="{BB962C8B-B14F-4D97-AF65-F5344CB8AC3E}">
        <p14:creationId xmlns:p14="http://schemas.microsoft.com/office/powerpoint/2010/main" val="1085786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214F5-CCDF-0193-DF86-5AA7D0EEAB27}"/>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366A2C49-0B5B-8005-7C14-97CF3093D6F3}"/>
              </a:ext>
            </a:extLst>
          </p:cNvPr>
          <p:cNvSpPr/>
          <p:nvPr/>
        </p:nvSpPr>
        <p:spPr>
          <a:xfrm>
            <a:off x="2103694" y="2110159"/>
            <a:ext cx="3868377" cy="1641391"/>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latin typeface="Times New Roman" panose="02020603050405020304" pitchFamily="18" charset="0"/>
                <a:ea typeface="Calibri" panose="020F0502020204030204" pitchFamily="34" charset="0"/>
              </a:rPr>
              <a:t>Qui est ce </a:t>
            </a:r>
          </a:p>
          <a:p>
            <a:pPr algn="ctr"/>
            <a:r>
              <a:rPr lang="fr-FR" sz="3600" dirty="0">
                <a:solidFill>
                  <a:schemeClr val="tx1"/>
                </a:solidFill>
                <a:latin typeface="Times New Roman" panose="02020603050405020304" pitchFamily="18" charset="0"/>
                <a:ea typeface="Calibri" panose="020F0502020204030204" pitchFamily="34" charset="0"/>
              </a:rPr>
              <a:t>fils ainé ? </a:t>
            </a:r>
            <a:endParaRPr lang="fr-FR" sz="3600" dirty="0">
              <a:solidFill>
                <a:schemeClr val="tx1"/>
              </a:solidFill>
              <a:latin typeface="Calibri" panose="020F0502020204030204" pitchFamily="34" charset="0"/>
              <a:ea typeface="Calibri" panose="020F0502020204030204" pitchFamily="34" charset="0"/>
            </a:endParaRPr>
          </a:p>
        </p:txBody>
      </p:sp>
      <p:sp>
        <p:nvSpPr>
          <p:cNvPr id="20" name="ZoneTexte 19">
            <a:extLst>
              <a:ext uri="{FF2B5EF4-FFF2-40B4-BE49-F238E27FC236}">
                <a16:creationId xmlns:a16="http://schemas.microsoft.com/office/drawing/2014/main" id="{C716BA5E-2808-5D51-EA83-D74D011FEE92}"/>
              </a:ext>
            </a:extLst>
          </p:cNvPr>
          <p:cNvSpPr txBox="1"/>
          <p:nvPr/>
        </p:nvSpPr>
        <p:spPr>
          <a:xfrm>
            <a:off x="200635" y="181042"/>
            <a:ext cx="4174704" cy="461665"/>
          </a:xfrm>
          <a:prstGeom prst="rect">
            <a:avLst/>
          </a:prstGeom>
          <a:noFill/>
        </p:spPr>
        <p:txBody>
          <a:bodyPr wrap="square">
            <a:spAutoFit/>
          </a:bodyPr>
          <a:lstStyle/>
          <a:p>
            <a:r>
              <a:rPr kumimoji="0" lang="fr-FR" sz="2400" i="0"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n-cs"/>
              </a:rPr>
              <a:t>fils aîné</a:t>
            </a:r>
            <a:endParaRPr lang="fr-FR" dirty="0"/>
          </a:p>
        </p:txBody>
      </p:sp>
      <p:sp>
        <p:nvSpPr>
          <p:cNvPr id="8" name="Espace réservé du numéro de diapositive 7">
            <a:extLst>
              <a:ext uri="{FF2B5EF4-FFF2-40B4-BE49-F238E27FC236}">
                <a16:creationId xmlns:a16="http://schemas.microsoft.com/office/drawing/2014/main" id="{D70C18B4-CBCC-984E-539E-EF2198C47958}"/>
              </a:ext>
            </a:extLst>
          </p:cNvPr>
          <p:cNvSpPr>
            <a:spLocks noGrp="1"/>
          </p:cNvSpPr>
          <p:nvPr>
            <p:ph type="sldNum" sz="quarter" idx="12"/>
          </p:nvPr>
        </p:nvSpPr>
        <p:spPr/>
        <p:txBody>
          <a:bodyPr/>
          <a:lstStyle/>
          <a:p>
            <a:fld id="{9E268824-B363-4558-82B1-76DB5ADEB9CB}" type="slidenum">
              <a:rPr lang="fr-FR" smtClean="0"/>
              <a:pPr/>
              <a:t>73</a:t>
            </a:fld>
            <a:endParaRPr lang="fr-FR"/>
          </a:p>
        </p:txBody>
      </p:sp>
      <p:pic>
        <p:nvPicPr>
          <p:cNvPr id="3" name="Image 2" descr="Une image contenant dessin humoristique, illustration, Dessin animé, habits&#10;&#10;Le contenu généré par l’IA peut être incorrect.">
            <a:extLst>
              <a:ext uri="{FF2B5EF4-FFF2-40B4-BE49-F238E27FC236}">
                <a16:creationId xmlns:a16="http://schemas.microsoft.com/office/drawing/2014/main" id="{3C4817AC-348C-4261-E210-F91E0DA49BA8}"/>
              </a:ext>
            </a:extLst>
          </p:cNvPr>
          <p:cNvPicPr>
            <a:picLocks noChangeAspect="1"/>
          </p:cNvPicPr>
          <p:nvPr/>
        </p:nvPicPr>
        <p:blipFill>
          <a:blip r:embed="rId2" cstate="screen">
            <a:extLst>
              <a:ext uri="{28A0092B-C50C-407E-A947-70E740481C1C}">
                <a14:useLocalDpi xmlns:a14="http://schemas.microsoft.com/office/drawing/2010/main"/>
              </a:ext>
            </a:extLst>
          </a:blip>
          <a:srcRect l="27729" t="2662" r="-27729" b="4653"/>
          <a:stretch/>
        </p:blipFill>
        <p:spPr>
          <a:xfrm>
            <a:off x="6219930" y="668802"/>
            <a:ext cx="7764902" cy="6165497"/>
          </a:xfrm>
          <a:prstGeom prst="rect">
            <a:avLst/>
          </a:prstGeom>
          <a:effectLst>
            <a:softEdge rad="444500"/>
          </a:effectLst>
        </p:spPr>
      </p:pic>
    </p:spTree>
    <p:extLst>
      <p:ext uri="{BB962C8B-B14F-4D97-AF65-F5344CB8AC3E}">
        <p14:creationId xmlns:p14="http://schemas.microsoft.com/office/powerpoint/2010/main" val="12667867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56133-E138-95F8-2D64-E24A503C0FBB}"/>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EB10969-6666-E62C-7242-BD034A21AF5D}"/>
              </a:ext>
            </a:extLst>
          </p:cNvPr>
          <p:cNvSpPr>
            <a:spLocks noGrp="1"/>
          </p:cNvSpPr>
          <p:nvPr>
            <p:ph type="sldNum" sz="quarter" idx="12"/>
          </p:nvPr>
        </p:nvSpPr>
        <p:spPr/>
        <p:txBody>
          <a:bodyPr/>
          <a:lstStyle/>
          <a:p>
            <a:fld id="{9E268824-B363-4558-82B1-76DB5ADEB9CB}" type="slidenum">
              <a:rPr lang="fr-FR" smtClean="0"/>
              <a:pPr/>
              <a:t>74</a:t>
            </a:fld>
            <a:endParaRPr lang="fr-FR"/>
          </a:p>
        </p:txBody>
      </p:sp>
      <p:sp>
        <p:nvSpPr>
          <p:cNvPr id="5" name="ZoneTexte 4">
            <a:extLst>
              <a:ext uri="{FF2B5EF4-FFF2-40B4-BE49-F238E27FC236}">
                <a16:creationId xmlns:a16="http://schemas.microsoft.com/office/drawing/2014/main" id="{21628930-F8CA-509E-7B73-6213D03AD546}"/>
              </a:ext>
            </a:extLst>
          </p:cNvPr>
          <p:cNvSpPr txBox="1"/>
          <p:nvPr/>
        </p:nvSpPr>
        <p:spPr>
          <a:xfrm>
            <a:off x="298964" y="100636"/>
            <a:ext cx="3782819"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fils aîné</a:t>
            </a:r>
            <a:endParaRPr lang="fr-FR" dirty="0"/>
          </a:p>
        </p:txBody>
      </p:sp>
      <p:pic>
        <p:nvPicPr>
          <p:cNvPr id="2" name="Image 1" descr="Une image contenant dessin humoristique, illustration, Dessin animé, habits&#10;&#10;Le contenu généré par l’IA peut être incorrect.">
            <a:extLst>
              <a:ext uri="{FF2B5EF4-FFF2-40B4-BE49-F238E27FC236}">
                <a16:creationId xmlns:a16="http://schemas.microsoft.com/office/drawing/2014/main" id="{311D09D4-B2E3-42D2-670D-B9BC45CAE452}"/>
              </a:ext>
            </a:extLst>
          </p:cNvPr>
          <p:cNvPicPr>
            <a:picLocks noChangeAspect="1"/>
          </p:cNvPicPr>
          <p:nvPr/>
        </p:nvPicPr>
        <p:blipFill>
          <a:blip r:embed="rId2" cstate="screen">
            <a:extLst>
              <a:ext uri="{28A0092B-C50C-407E-A947-70E740481C1C}">
                <a14:useLocalDpi xmlns:a14="http://schemas.microsoft.com/office/drawing/2010/main"/>
              </a:ext>
            </a:extLst>
          </a:blip>
          <a:srcRect l="27729" t="2662" r="-27729" b="4653"/>
          <a:stretch/>
        </p:blipFill>
        <p:spPr>
          <a:xfrm>
            <a:off x="9448800" y="136525"/>
            <a:ext cx="2743200" cy="2572650"/>
          </a:xfrm>
          <a:prstGeom prst="rect">
            <a:avLst/>
          </a:prstGeom>
          <a:effectLst>
            <a:softEdge rad="88900"/>
          </a:effectLst>
        </p:spPr>
      </p:pic>
      <p:sp>
        <p:nvSpPr>
          <p:cNvPr id="4" name="Rectangle : coins arrondis 3">
            <a:extLst>
              <a:ext uri="{FF2B5EF4-FFF2-40B4-BE49-F238E27FC236}">
                <a16:creationId xmlns:a16="http://schemas.microsoft.com/office/drawing/2014/main" id="{4B95BB99-6132-A695-03FB-9A28F5CC5EC3}"/>
              </a:ext>
            </a:extLst>
          </p:cNvPr>
          <p:cNvSpPr/>
          <p:nvPr/>
        </p:nvSpPr>
        <p:spPr>
          <a:xfrm>
            <a:off x="504270" y="1168270"/>
            <a:ext cx="8721553" cy="974936"/>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Luc 2, 07</a:t>
            </a:r>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Et elle mit au monde son fils premier-né.</a:t>
            </a:r>
          </a:p>
        </p:txBody>
      </p:sp>
      <p:sp>
        <p:nvSpPr>
          <p:cNvPr id="7" name="Rectangle : coins arrondis 6">
            <a:extLst>
              <a:ext uri="{FF2B5EF4-FFF2-40B4-BE49-F238E27FC236}">
                <a16:creationId xmlns:a16="http://schemas.microsoft.com/office/drawing/2014/main" id="{E991B027-E865-10E5-FF48-B457E4485EE7}"/>
              </a:ext>
            </a:extLst>
          </p:cNvPr>
          <p:cNvSpPr/>
          <p:nvPr/>
        </p:nvSpPr>
        <p:spPr>
          <a:xfrm>
            <a:off x="298964" y="2973837"/>
            <a:ext cx="11370549" cy="3117850"/>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Colossiens 1, 15-18</a:t>
            </a:r>
            <a:r>
              <a:rPr lang="fr-FR"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Il est l’image du Dieu invisible, le premier-né, avant toute créature. Il est avant toute chose, et tout subsiste en lui. Il est aussi la tête du corps, la tête de l’Église : </a:t>
            </a:r>
            <a:br>
              <a:rPr lang="fr-FR"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fr-FR"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c’est lui le commencement, le premier-né d’entre les morts, afin qu’il ait en tout la primauté.</a:t>
            </a:r>
            <a:endPar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678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1528A-1C57-1589-A243-E7FEA54C3880}"/>
            </a:ext>
          </a:extLst>
        </p:cNvPr>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6D58E8A5-B830-6FBE-E94A-A7439D145335}"/>
              </a:ext>
            </a:extLst>
          </p:cNvPr>
          <p:cNvSpPr/>
          <p:nvPr/>
        </p:nvSpPr>
        <p:spPr>
          <a:xfrm>
            <a:off x="240827" y="747909"/>
            <a:ext cx="9043850" cy="2536157"/>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solidFill>
                  <a:srgbClr val="000000"/>
                </a:solidFill>
                <a:latin typeface="Times New Roman" panose="02020603050405020304" pitchFamily="18" charset="0"/>
                <a:ea typeface="Calibri" panose="020F0502020204030204" pitchFamily="34" charset="0"/>
              </a:rPr>
              <a:t>Les juifs sont les fils de la première alliance. </a:t>
            </a:r>
          </a:p>
          <a:p>
            <a:pPr algn="ctr"/>
            <a:r>
              <a:rPr lang="fr-FR" sz="3200" dirty="0">
                <a:solidFill>
                  <a:srgbClr val="000000"/>
                </a:solidFill>
                <a:latin typeface="Times New Roman" panose="02020603050405020304" pitchFamily="18" charset="0"/>
                <a:ea typeface="Calibri" panose="020F0502020204030204" pitchFamily="34" charset="0"/>
              </a:rPr>
              <a:t>Ce fils ainé pourrait représenter la part juive d’humanité. Mais aussi, la première alliance qui ne reconnait pas Jésus Fils de Dieu. </a:t>
            </a:r>
          </a:p>
        </p:txBody>
      </p:sp>
      <p:sp>
        <p:nvSpPr>
          <p:cNvPr id="5" name="Rectangle : coins arrondis 4">
            <a:extLst>
              <a:ext uri="{FF2B5EF4-FFF2-40B4-BE49-F238E27FC236}">
                <a16:creationId xmlns:a16="http://schemas.microsoft.com/office/drawing/2014/main" id="{6C4FBA27-966C-EC58-78D5-8DC665492A14}"/>
              </a:ext>
            </a:extLst>
          </p:cNvPr>
          <p:cNvSpPr/>
          <p:nvPr/>
        </p:nvSpPr>
        <p:spPr>
          <a:xfrm>
            <a:off x="240827" y="3633872"/>
            <a:ext cx="11568560" cy="2664576"/>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Nous pouvons aussi identifier le fils ainé à Jésus, puisque Jésus est le </a:t>
            </a:r>
            <a:r>
              <a:rPr lang="fr-FR"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premier né</a:t>
            </a:r>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et </a:t>
            </a:r>
            <a:r>
              <a:rPr lang="fr-FR"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premier né d’entre les morts.</a:t>
            </a:r>
            <a:br>
              <a:rPr lang="fr-FR" sz="3200" dirty="0">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Mais Jésus, à la différence du fils ainé de la parabole, va se faire frère des hommes. Il est dans la logique de l’amour.</a:t>
            </a:r>
            <a:endPar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E719971A-226D-6FC7-AB8D-98387384D5F9}"/>
              </a:ext>
            </a:extLst>
          </p:cNvPr>
          <p:cNvSpPr>
            <a:spLocks noGrp="1"/>
          </p:cNvSpPr>
          <p:nvPr>
            <p:ph type="sldNum" sz="quarter" idx="12"/>
          </p:nvPr>
        </p:nvSpPr>
        <p:spPr/>
        <p:txBody>
          <a:bodyPr/>
          <a:lstStyle/>
          <a:p>
            <a:fld id="{9E268824-B363-4558-82B1-76DB5ADEB9CB}" type="slidenum">
              <a:rPr lang="fr-FR" smtClean="0"/>
              <a:pPr/>
              <a:t>75</a:t>
            </a:fld>
            <a:endParaRPr lang="fr-FR" dirty="0"/>
          </a:p>
        </p:txBody>
      </p:sp>
      <p:sp>
        <p:nvSpPr>
          <p:cNvPr id="2" name="ZoneTexte 1">
            <a:extLst>
              <a:ext uri="{FF2B5EF4-FFF2-40B4-BE49-F238E27FC236}">
                <a16:creationId xmlns:a16="http://schemas.microsoft.com/office/drawing/2014/main" id="{64EC29C0-95D0-9270-832B-68B96D57D689}"/>
              </a:ext>
            </a:extLst>
          </p:cNvPr>
          <p:cNvSpPr txBox="1"/>
          <p:nvPr/>
        </p:nvSpPr>
        <p:spPr>
          <a:xfrm>
            <a:off x="240827" y="164133"/>
            <a:ext cx="3782819"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fils aîné</a:t>
            </a:r>
            <a:endParaRPr lang="fr-FR" dirty="0"/>
          </a:p>
        </p:txBody>
      </p:sp>
      <p:pic>
        <p:nvPicPr>
          <p:cNvPr id="4" name="Image 3" descr="Une image contenant dessin humoristique, illustration, Dessin animé, habits&#10;&#10;Le contenu généré par l’IA peut être incorrect.">
            <a:extLst>
              <a:ext uri="{FF2B5EF4-FFF2-40B4-BE49-F238E27FC236}">
                <a16:creationId xmlns:a16="http://schemas.microsoft.com/office/drawing/2014/main" id="{DC296D73-26EA-C1D4-5EB4-103891ECA7A4}"/>
              </a:ext>
            </a:extLst>
          </p:cNvPr>
          <p:cNvPicPr>
            <a:picLocks noChangeAspect="1"/>
          </p:cNvPicPr>
          <p:nvPr/>
        </p:nvPicPr>
        <p:blipFill>
          <a:blip r:embed="rId3" cstate="screen">
            <a:extLst>
              <a:ext uri="{28A0092B-C50C-407E-A947-70E740481C1C}">
                <a14:useLocalDpi xmlns:a14="http://schemas.microsoft.com/office/drawing/2010/main"/>
              </a:ext>
            </a:extLst>
          </a:blip>
          <a:srcRect l="27729" t="2662" r="-27729" b="4653"/>
          <a:stretch/>
        </p:blipFill>
        <p:spPr>
          <a:xfrm>
            <a:off x="8999150" y="205316"/>
            <a:ext cx="4245042" cy="3370654"/>
          </a:xfrm>
          <a:prstGeom prst="rect">
            <a:avLst/>
          </a:prstGeom>
          <a:effectLst>
            <a:softEdge rad="266700"/>
          </a:effectLst>
        </p:spPr>
      </p:pic>
    </p:spTree>
    <p:extLst>
      <p:ext uri="{BB962C8B-B14F-4D97-AF65-F5344CB8AC3E}">
        <p14:creationId xmlns:p14="http://schemas.microsoft.com/office/powerpoint/2010/main" val="193128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0A6D1-830F-1E5F-22E2-5E770A0F737C}"/>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652ED54B-A4CB-29DF-8E5A-8C437BDE4058}"/>
              </a:ext>
            </a:extLst>
          </p:cNvPr>
          <p:cNvSpPr/>
          <p:nvPr/>
        </p:nvSpPr>
        <p:spPr>
          <a:xfrm>
            <a:off x="2723536" y="1026069"/>
            <a:ext cx="8976851" cy="4947027"/>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2800" b="1" dirty="0">
                <a:solidFill>
                  <a:srgbClr val="FF0000"/>
                </a:solidFill>
                <a:effectLst/>
                <a:latin typeface="Times New Roman" panose="02020603050405020304" pitchFamily="18" charset="0"/>
                <a:ea typeface="Calibri" panose="020F0502020204030204" pitchFamily="34" charset="0"/>
              </a:rPr>
              <a:t>29</a:t>
            </a:r>
            <a:r>
              <a:rPr lang="fr-FR" sz="2800" dirty="0">
                <a:effectLst/>
                <a:latin typeface="Times New Roman" panose="02020603050405020304" pitchFamily="18" charset="0"/>
                <a:ea typeface="Calibri" panose="020F0502020204030204" pitchFamily="34" charset="0"/>
              </a:rPr>
              <a:t> </a:t>
            </a:r>
            <a:r>
              <a:rPr lang="fr-FR" sz="2800" dirty="0">
                <a:solidFill>
                  <a:schemeClr val="tx1"/>
                </a:solidFill>
                <a:effectLst/>
                <a:latin typeface="Times New Roman" panose="02020603050405020304" pitchFamily="18" charset="0"/>
                <a:ea typeface="Calibri" panose="020F0502020204030204" pitchFamily="34" charset="0"/>
              </a:rPr>
              <a:t>Mais il répliqua à son père : “Il y a tant d’années que je suis à ton service sans avoir jamais transgressé tes ordres, et jamais tu ne m’as donné un chevreau pour festoyer avec mes amis.</a:t>
            </a:r>
            <a:endParaRPr lang="fr-FR" sz="2800" dirty="0">
              <a:solidFill>
                <a:schemeClr val="tx1"/>
              </a:solidFill>
              <a:effectLst/>
              <a:latin typeface="Calibri" panose="020F0502020204030204" pitchFamily="34" charset="0"/>
              <a:ea typeface="Calibri" panose="020F0502020204030204" pitchFamily="34" charset="0"/>
            </a:endParaRPr>
          </a:p>
          <a:p>
            <a:pPr>
              <a:lnSpc>
                <a:spcPct val="115000"/>
              </a:lnSpc>
              <a:spcAft>
                <a:spcPts val="1000"/>
              </a:spcAft>
            </a:pPr>
            <a:r>
              <a:rPr lang="fr-FR" sz="2800" b="1" dirty="0">
                <a:solidFill>
                  <a:srgbClr val="FF0000"/>
                </a:solidFill>
                <a:effectLst/>
                <a:latin typeface="Times New Roman" panose="02020603050405020304" pitchFamily="18" charset="0"/>
                <a:ea typeface="Calibri" panose="020F0502020204030204" pitchFamily="34" charset="0"/>
              </a:rPr>
              <a:t>30</a:t>
            </a:r>
            <a:r>
              <a:rPr lang="fr-FR" sz="2800" dirty="0">
                <a:solidFill>
                  <a:schemeClr val="tx1"/>
                </a:solidFill>
                <a:effectLst/>
                <a:latin typeface="Times New Roman" panose="02020603050405020304" pitchFamily="18" charset="0"/>
                <a:ea typeface="Calibri" panose="020F0502020204030204" pitchFamily="34" charset="0"/>
              </a:rPr>
              <a:t> Mais, quand ton fils que voilà est revenu après avoir dévoré ton bien avec des prostituées, tu as fait tuer pour lui le veau gras !”</a:t>
            </a:r>
            <a:endParaRPr lang="fr-FR" sz="2800" dirty="0">
              <a:solidFill>
                <a:schemeClr val="tx1"/>
              </a:solidFill>
              <a:effectLst/>
              <a:latin typeface="Calibri" panose="020F0502020204030204" pitchFamily="34" charset="0"/>
              <a:ea typeface="Calibri" panose="020F0502020204030204" pitchFamily="34" charset="0"/>
            </a:endParaRPr>
          </a:p>
          <a:p>
            <a:r>
              <a:rPr lang="fr-FR" sz="2800" b="1" dirty="0">
                <a:solidFill>
                  <a:srgbClr val="FF0000"/>
                </a:solidFill>
                <a:effectLst/>
                <a:latin typeface="Times New Roman" panose="02020603050405020304" pitchFamily="18" charset="0"/>
                <a:ea typeface="Calibri" panose="020F0502020204030204" pitchFamily="34" charset="0"/>
              </a:rPr>
              <a:t>31</a:t>
            </a:r>
            <a:r>
              <a:rPr lang="fr-FR" sz="2800" dirty="0">
                <a:solidFill>
                  <a:schemeClr val="tx1"/>
                </a:solidFill>
                <a:effectLst/>
                <a:latin typeface="Times New Roman" panose="02020603050405020304" pitchFamily="18" charset="0"/>
                <a:ea typeface="Calibri" panose="020F0502020204030204" pitchFamily="34" charset="0"/>
              </a:rPr>
              <a:t> Le père répondit : “Toi, mon enfant,</a:t>
            </a:r>
            <a:r>
              <a:rPr lang="fr-FR" sz="2800" dirty="0">
                <a:effectLst/>
                <a:latin typeface="Times New Roman" panose="02020603050405020304" pitchFamily="18" charset="0"/>
                <a:ea typeface="Calibri" panose="020F0502020204030204" pitchFamily="34" charset="0"/>
              </a:rPr>
              <a:t> </a:t>
            </a:r>
            <a:r>
              <a:rPr lang="fr-FR" sz="2800" b="1" dirty="0">
                <a:solidFill>
                  <a:srgbClr val="FF0000"/>
                </a:solidFill>
                <a:effectLst/>
                <a:latin typeface="Times New Roman" panose="02020603050405020304" pitchFamily="18" charset="0"/>
                <a:ea typeface="Calibri" panose="020F0502020204030204" pitchFamily="34" charset="0"/>
              </a:rPr>
              <a:t>tu es toujours avec moi, et tout ce qui est à moi est à toi</a:t>
            </a:r>
            <a:endParaRPr lang="fr-FR" sz="2800" b="1"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C5299199-308E-5D5B-0645-BF3570746055}"/>
              </a:ext>
            </a:extLst>
          </p:cNvPr>
          <p:cNvSpPr>
            <a:spLocks noGrp="1"/>
          </p:cNvSpPr>
          <p:nvPr>
            <p:ph type="sldNum" sz="quarter" idx="12"/>
          </p:nvPr>
        </p:nvSpPr>
        <p:spPr/>
        <p:txBody>
          <a:bodyPr/>
          <a:lstStyle/>
          <a:p>
            <a:fld id="{9E268824-B363-4558-82B1-76DB5ADEB9CB}" type="slidenum">
              <a:rPr lang="fr-FR" smtClean="0"/>
              <a:pPr/>
              <a:t>76</a:t>
            </a:fld>
            <a:endParaRPr lang="fr-FR"/>
          </a:p>
        </p:txBody>
      </p:sp>
      <p:pic>
        <p:nvPicPr>
          <p:cNvPr id="4" name="Image 3" descr="Une image contenant habits, dessin humoristique, illustration&#10;&#10;Le contenu généré par l’IA peut être incorrect.">
            <a:extLst>
              <a:ext uri="{FF2B5EF4-FFF2-40B4-BE49-F238E27FC236}">
                <a16:creationId xmlns:a16="http://schemas.microsoft.com/office/drawing/2014/main" id="{5DD3997A-DD3E-1D6C-FE84-283B5641ADA4}"/>
              </a:ext>
            </a:extLst>
          </p:cNvPr>
          <p:cNvPicPr>
            <a:picLocks noChangeAspect="1"/>
          </p:cNvPicPr>
          <p:nvPr/>
        </p:nvPicPr>
        <p:blipFill>
          <a:blip r:embed="rId2" cstate="screen">
            <a:extLst>
              <a:ext uri="{28A0092B-C50C-407E-A947-70E740481C1C}">
                <a14:useLocalDpi xmlns:a14="http://schemas.microsoft.com/office/drawing/2010/main"/>
              </a:ext>
            </a:extLst>
          </a:blip>
          <a:srcRect l="16109" t="10323" r="9744" b="1990"/>
          <a:stretch/>
        </p:blipFill>
        <p:spPr>
          <a:xfrm>
            <a:off x="162103" y="1483618"/>
            <a:ext cx="2360405" cy="2881553"/>
          </a:xfrm>
          <a:prstGeom prst="rect">
            <a:avLst/>
          </a:prstGeom>
          <a:effectLst>
            <a:softEdge rad="292100"/>
          </a:effectLst>
        </p:spPr>
      </p:pic>
      <p:sp>
        <p:nvSpPr>
          <p:cNvPr id="5" name="ZoneTexte 4">
            <a:extLst>
              <a:ext uri="{FF2B5EF4-FFF2-40B4-BE49-F238E27FC236}">
                <a16:creationId xmlns:a16="http://schemas.microsoft.com/office/drawing/2014/main" id="{E93E3857-2CF9-0B1E-4793-262F5730F7AF}"/>
              </a:ext>
            </a:extLst>
          </p:cNvPr>
          <p:cNvSpPr txBox="1"/>
          <p:nvPr/>
        </p:nvSpPr>
        <p:spPr>
          <a:xfrm>
            <a:off x="292731" y="136525"/>
            <a:ext cx="4174704"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tu es toujours avec moi</a:t>
            </a:r>
            <a:endParaRPr lang="fr-FR" dirty="0"/>
          </a:p>
        </p:txBody>
      </p:sp>
    </p:spTree>
    <p:extLst>
      <p:ext uri="{BB962C8B-B14F-4D97-AF65-F5344CB8AC3E}">
        <p14:creationId xmlns:p14="http://schemas.microsoft.com/office/powerpoint/2010/main" val="27010059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5C8FE-FE9E-405A-732C-70670CE25E14}"/>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37769A8A-E2AC-63D9-7A5E-E743E3642349}"/>
              </a:ext>
            </a:extLst>
          </p:cNvPr>
          <p:cNvSpPr/>
          <p:nvPr/>
        </p:nvSpPr>
        <p:spPr>
          <a:xfrm>
            <a:off x="2547231" y="3642480"/>
            <a:ext cx="7431833" cy="1632422"/>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600" dirty="0">
                <a:solidFill>
                  <a:srgbClr val="000000"/>
                </a:solidFill>
                <a:latin typeface="Times New Roman" panose="02020603050405020304" pitchFamily="18" charset="0"/>
                <a:ea typeface="Calibri" panose="020F0502020204030204" pitchFamily="34" charset="0"/>
              </a:rPr>
              <a:t>Que veut dire </a:t>
            </a:r>
            <a:br>
              <a:rPr lang="fr-FR" sz="3600" dirty="0">
                <a:solidFill>
                  <a:srgbClr val="000000"/>
                </a:solidFill>
                <a:latin typeface="Times New Roman" panose="02020603050405020304" pitchFamily="18" charset="0"/>
                <a:ea typeface="Calibri" panose="020F0502020204030204" pitchFamily="34" charset="0"/>
              </a:rPr>
            </a:br>
            <a:r>
              <a:rPr lang="fr-FR" sz="3600" dirty="0">
                <a:solidFill>
                  <a:srgbClr val="000000"/>
                </a:solidFill>
                <a:latin typeface="Times New Roman" panose="02020603050405020304" pitchFamily="18" charset="0"/>
                <a:ea typeface="Calibri" panose="020F0502020204030204" pitchFamily="34" charset="0"/>
              </a:rPr>
              <a:t>« être toujours avec le Père » ? </a:t>
            </a:r>
            <a:endParaRPr lang="fr-FR" sz="3600" dirty="0">
              <a:solidFill>
                <a:schemeClr val="tx1"/>
              </a:solidFill>
              <a:latin typeface="Calibri" panose="020F0502020204030204" pitchFamily="34" charset="0"/>
              <a:ea typeface="Calibri" panose="020F0502020204030204" pitchFamily="34" charset="0"/>
            </a:endParaRPr>
          </a:p>
        </p:txBody>
      </p:sp>
      <p:sp>
        <p:nvSpPr>
          <p:cNvPr id="20" name="ZoneTexte 19">
            <a:extLst>
              <a:ext uri="{FF2B5EF4-FFF2-40B4-BE49-F238E27FC236}">
                <a16:creationId xmlns:a16="http://schemas.microsoft.com/office/drawing/2014/main" id="{CA184E22-12DD-E59A-57A2-CAFD58A00B5E}"/>
              </a:ext>
            </a:extLst>
          </p:cNvPr>
          <p:cNvSpPr txBox="1"/>
          <p:nvPr/>
        </p:nvSpPr>
        <p:spPr>
          <a:xfrm>
            <a:off x="292731" y="136525"/>
            <a:ext cx="4174704"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tu es toujours avec moi</a:t>
            </a:r>
            <a:endParaRPr lang="fr-FR" dirty="0"/>
          </a:p>
        </p:txBody>
      </p:sp>
      <p:sp>
        <p:nvSpPr>
          <p:cNvPr id="8" name="Espace réservé du numéro de diapositive 7">
            <a:extLst>
              <a:ext uri="{FF2B5EF4-FFF2-40B4-BE49-F238E27FC236}">
                <a16:creationId xmlns:a16="http://schemas.microsoft.com/office/drawing/2014/main" id="{6C97F40F-283E-FEE1-D433-0507DBD95AD9}"/>
              </a:ext>
            </a:extLst>
          </p:cNvPr>
          <p:cNvSpPr>
            <a:spLocks noGrp="1"/>
          </p:cNvSpPr>
          <p:nvPr>
            <p:ph type="sldNum" sz="quarter" idx="12"/>
          </p:nvPr>
        </p:nvSpPr>
        <p:spPr/>
        <p:txBody>
          <a:bodyPr/>
          <a:lstStyle/>
          <a:p>
            <a:fld id="{9E268824-B363-4558-82B1-76DB5ADEB9CB}" type="slidenum">
              <a:rPr lang="fr-FR" smtClean="0"/>
              <a:pPr/>
              <a:t>77</a:t>
            </a:fld>
            <a:endParaRPr lang="fr-FR"/>
          </a:p>
        </p:txBody>
      </p:sp>
      <p:pic>
        <p:nvPicPr>
          <p:cNvPr id="3" name="Image 2" descr="Une image contenant habits, dessin humoristique, illustration&#10;&#10;Le contenu généré par l’IA peut être incorrect.">
            <a:extLst>
              <a:ext uri="{FF2B5EF4-FFF2-40B4-BE49-F238E27FC236}">
                <a16:creationId xmlns:a16="http://schemas.microsoft.com/office/drawing/2014/main" id="{E5514628-0B1C-3450-F3CB-80904E0AC5F9}"/>
              </a:ext>
            </a:extLst>
          </p:cNvPr>
          <p:cNvPicPr>
            <a:picLocks noChangeAspect="1"/>
          </p:cNvPicPr>
          <p:nvPr/>
        </p:nvPicPr>
        <p:blipFill>
          <a:blip r:embed="rId2" cstate="screen">
            <a:extLst>
              <a:ext uri="{28A0092B-C50C-407E-A947-70E740481C1C}">
                <a14:useLocalDpi xmlns:a14="http://schemas.microsoft.com/office/drawing/2010/main"/>
              </a:ext>
            </a:extLst>
          </a:blip>
          <a:srcRect l="16109" t="10323" r="9744" b="1990"/>
          <a:stretch/>
        </p:blipFill>
        <p:spPr>
          <a:xfrm>
            <a:off x="4925959" y="377636"/>
            <a:ext cx="2674375" cy="3264844"/>
          </a:xfrm>
          <a:prstGeom prst="rect">
            <a:avLst/>
          </a:prstGeom>
          <a:effectLst>
            <a:softEdge rad="139700"/>
          </a:effectLst>
        </p:spPr>
      </p:pic>
    </p:spTree>
    <p:extLst>
      <p:ext uri="{BB962C8B-B14F-4D97-AF65-F5344CB8AC3E}">
        <p14:creationId xmlns:p14="http://schemas.microsoft.com/office/powerpoint/2010/main" val="38744689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DD721-B688-D665-89DE-A11ED741CFEA}"/>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BC5F428-D576-DC94-1AB0-7D5A3183DE27}"/>
              </a:ext>
            </a:extLst>
          </p:cNvPr>
          <p:cNvSpPr>
            <a:spLocks noGrp="1"/>
          </p:cNvSpPr>
          <p:nvPr>
            <p:ph type="sldNum" sz="quarter" idx="12"/>
          </p:nvPr>
        </p:nvSpPr>
        <p:spPr/>
        <p:txBody>
          <a:bodyPr/>
          <a:lstStyle/>
          <a:p>
            <a:fld id="{9E268824-B363-4558-82B1-76DB5ADEB9CB}" type="slidenum">
              <a:rPr lang="fr-FR" smtClean="0"/>
              <a:pPr/>
              <a:t>78</a:t>
            </a:fld>
            <a:endParaRPr lang="fr-FR"/>
          </a:p>
        </p:txBody>
      </p:sp>
      <p:sp>
        <p:nvSpPr>
          <p:cNvPr id="5" name="ZoneTexte 4">
            <a:extLst>
              <a:ext uri="{FF2B5EF4-FFF2-40B4-BE49-F238E27FC236}">
                <a16:creationId xmlns:a16="http://schemas.microsoft.com/office/drawing/2014/main" id="{87B26C85-067D-B70F-BA08-297D831D08E6}"/>
              </a:ext>
            </a:extLst>
          </p:cNvPr>
          <p:cNvSpPr txBox="1"/>
          <p:nvPr/>
        </p:nvSpPr>
        <p:spPr>
          <a:xfrm>
            <a:off x="210582" y="44942"/>
            <a:ext cx="3782819" cy="461665"/>
          </a:xfrm>
          <a:prstGeom prst="rect">
            <a:avLst/>
          </a:prstGeom>
          <a:noFill/>
        </p:spPr>
        <p:txBody>
          <a:bodyPr wrap="square">
            <a:spAutoFit/>
          </a:bodyPr>
          <a:lstStyle/>
          <a:p>
            <a:r>
              <a:rPr lang="fr-FR" sz="2400">
                <a:solidFill>
                  <a:srgbClr val="FF0000"/>
                </a:solidFill>
                <a:effectLst/>
                <a:latin typeface="Times New Roman" panose="02020603050405020304" pitchFamily="18" charset="0"/>
                <a:ea typeface="Calibri" panose="020F0502020204030204" pitchFamily="34" charset="0"/>
              </a:rPr>
              <a:t>tu es toujours avec moi</a:t>
            </a:r>
            <a:endParaRPr lang="fr-FR" dirty="0"/>
          </a:p>
        </p:txBody>
      </p:sp>
      <p:sp>
        <p:nvSpPr>
          <p:cNvPr id="6" name="Rectangle : coins arrondis 5">
            <a:extLst>
              <a:ext uri="{FF2B5EF4-FFF2-40B4-BE49-F238E27FC236}">
                <a16:creationId xmlns:a16="http://schemas.microsoft.com/office/drawing/2014/main" id="{23A61581-A88C-8A85-AD03-D216A238AF4C}"/>
              </a:ext>
            </a:extLst>
          </p:cNvPr>
          <p:cNvSpPr/>
          <p:nvPr/>
        </p:nvSpPr>
        <p:spPr>
          <a:xfrm>
            <a:off x="768471" y="3081430"/>
            <a:ext cx="10399418" cy="3348865"/>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200" b="1" dirty="0">
                <a:solidFill>
                  <a:srgbClr val="000000"/>
                </a:solidFill>
                <a:latin typeface="Times New Roman" panose="02020603050405020304" pitchFamily="18" charset="0"/>
                <a:ea typeface="Calibri" panose="020F0502020204030204" pitchFamily="34" charset="0"/>
              </a:rPr>
              <a:t>Jean 14, 20-21</a:t>
            </a:r>
            <a:r>
              <a:rPr lang="fr-FR" sz="3200" dirty="0">
                <a:solidFill>
                  <a:srgbClr val="000000"/>
                </a:solidFill>
                <a:latin typeface="Times New Roman" panose="02020603050405020304" pitchFamily="18" charset="0"/>
                <a:ea typeface="Calibri" panose="020F0502020204030204" pitchFamily="34" charset="0"/>
              </a:rPr>
              <a:t> </a:t>
            </a:r>
            <a:r>
              <a:rPr lang="fr-FR" sz="3200" i="1" dirty="0">
                <a:solidFill>
                  <a:srgbClr val="000000"/>
                </a:solidFill>
                <a:latin typeface="Times New Roman" panose="02020603050405020304" pitchFamily="18" charset="0"/>
                <a:ea typeface="Calibri" panose="020F0502020204030204" pitchFamily="34" charset="0"/>
              </a:rPr>
              <a:t>En ce jour-là, vous reconnaîtrez que je suis en mon Père, que vous êtes en moi, et moi en vous. Celui qui reçoit mes commandements et les garde, c’est celui-là qui m’aime ; et celui qui m’aime sera aimé de mon Père ; moi aussi, je l’aimerai, et je me manifesterai à lui.</a:t>
            </a:r>
            <a:r>
              <a:rPr lang="fr-FR" sz="3200" dirty="0">
                <a:solidFill>
                  <a:srgbClr val="000000"/>
                </a:solidFill>
                <a:latin typeface="Times New Roman" panose="02020603050405020304" pitchFamily="18" charset="0"/>
                <a:ea typeface="Calibri" panose="020F0502020204030204" pitchFamily="34" charset="0"/>
              </a:rPr>
              <a:t> </a:t>
            </a:r>
            <a:endParaRPr lang="fr-FR" sz="3200" dirty="0">
              <a:latin typeface="Calibri" panose="020F0502020204030204" pitchFamily="34" charset="0"/>
              <a:ea typeface="Calibri" panose="020F0502020204030204" pitchFamily="34" charset="0"/>
            </a:endParaRPr>
          </a:p>
        </p:txBody>
      </p:sp>
      <p:pic>
        <p:nvPicPr>
          <p:cNvPr id="2" name="Image 1" descr="Une image contenant habits, dessin humoristique, illustration&#10;&#10;Le contenu généré par l’IA peut être incorrect.">
            <a:extLst>
              <a:ext uri="{FF2B5EF4-FFF2-40B4-BE49-F238E27FC236}">
                <a16:creationId xmlns:a16="http://schemas.microsoft.com/office/drawing/2014/main" id="{3833FEF5-E3F9-4EBC-CDA3-135598502935}"/>
              </a:ext>
            </a:extLst>
          </p:cNvPr>
          <p:cNvPicPr>
            <a:picLocks noChangeAspect="1"/>
          </p:cNvPicPr>
          <p:nvPr/>
        </p:nvPicPr>
        <p:blipFill>
          <a:blip r:embed="rId2" cstate="screen">
            <a:extLst>
              <a:ext uri="{28A0092B-C50C-407E-A947-70E740481C1C}">
                <a14:useLocalDpi xmlns:a14="http://schemas.microsoft.com/office/drawing/2010/main"/>
              </a:ext>
            </a:extLst>
          </a:blip>
          <a:srcRect l="16109" t="10323" r="9744" b="1990"/>
          <a:stretch/>
        </p:blipFill>
        <p:spPr>
          <a:xfrm>
            <a:off x="4866969" y="80136"/>
            <a:ext cx="2743200" cy="3348864"/>
          </a:xfrm>
          <a:prstGeom prst="rect">
            <a:avLst/>
          </a:prstGeom>
          <a:effectLst>
            <a:softEdge rad="495300"/>
          </a:effectLst>
        </p:spPr>
      </p:pic>
    </p:spTree>
    <p:extLst>
      <p:ext uri="{BB962C8B-B14F-4D97-AF65-F5344CB8AC3E}">
        <p14:creationId xmlns:p14="http://schemas.microsoft.com/office/powerpoint/2010/main" val="10503142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0BC50-A680-4484-9F83-E75C242CE3B6}"/>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D6F65AE1-08D3-3078-6962-EDF56350766A}"/>
              </a:ext>
            </a:extLst>
          </p:cNvPr>
          <p:cNvSpPr/>
          <p:nvPr/>
        </p:nvSpPr>
        <p:spPr>
          <a:xfrm>
            <a:off x="1433141" y="3653410"/>
            <a:ext cx="9108895" cy="2491751"/>
          </a:xfrm>
          <a:prstGeom prst="roundRect">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Faisons silence et entendons pour nous aujourd’hui ce que nous dit Dieu le Père :</a:t>
            </a:r>
          </a:p>
          <a:p>
            <a:pPr algn="ct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Toi, mon enfant, tu es toujours avec moi, </a:t>
            </a:r>
            <a:b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et tout ce qui est à moi est à toi</a:t>
            </a:r>
            <a:r>
              <a:rPr lang="fr-FR" sz="2800" dirty="0">
                <a:solidFill>
                  <a:schemeClr val="tx1"/>
                </a:solidFill>
                <a:latin typeface="Times New Roman" panose="02020603050405020304" pitchFamily="18" charset="0"/>
                <a:ea typeface="Calibri" panose="020F0502020204030204" pitchFamily="34" charset="0"/>
              </a:rPr>
              <a:t>.</a:t>
            </a:r>
            <a:endParaRPr lang="fr-FR" sz="2800" dirty="0">
              <a:solidFill>
                <a:schemeClr val="tx1"/>
              </a:solidFill>
              <a:latin typeface="Calibri" panose="020F0502020204030204" pitchFamily="34" charset="0"/>
              <a:ea typeface="Calibri" panose="020F0502020204030204" pitchFamily="34" charset="0"/>
            </a:endParaRPr>
          </a:p>
        </p:txBody>
      </p:sp>
      <p:sp>
        <p:nvSpPr>
          <p:cNvPr id="3" name="Espace réservé du numéro de diapositive 2">
            <a:extLst>
              <a:ext uri="{FF2B5EF4-FFF2-40B4-BE49-F238E27FC236}">
                <a16:creationId xmlns:a16="http://schemas.microsoft.com/office/drawing/2014/main" id="{C4EE0A76-9EB2-A094-29BB-DC9210817565}"/>
              </a:ext>
            </a:extLst>
          </p:cNvPr>
          <p:cNvSpPr>
            <a:spLocks noGrp="1"/>
          </p:cNvSpPr>
          <p:nvPr>
            <p:ph type="sldNum" sz="quarter" idx="12"/>
          </p:nvPr>
        </p:nvSpPr>
        <p:spPr/>
        <p:txBody>
          <a:bodyPr/>
          <a:lstStyle/>
          <a:p>
            <a:fld id="{9E268824-B363-4558-82B1-76DB5ADEB9CB}" type="slidenum">
              <a:rPr lang="fr-FR" smtClean="0"/>
              <a:pPr/>
              <a:t>79</a:t>
            </a:fld>
            <a:endParaRPr lang="fr-FR" dirty="0"/>
          </a:p>
        </p:txBody>
      </p:sp>
      <p:sp>
        <p:nvSpPr>
          <p:cNvPr id="2" name="ZoneTexte 1">
            <a:extLst>
              <a:ext uri="{FF2B5EF4-FFF2-40B4-BE49-F238E27FC236}">
                <a16:creationId xmlns:a16="http://schemas.microsoft.com/office/drawing/2014/main" id="{F155B30E-22DD-48B7-7428-A4EE281CBFFC}"/>
              </a:ext>
            </a:extLst>
          </p:cNvPr>
          <p:cNvSpPr txBox="1"/>
          <p:nvPr/>
        </p:nvSpPr>
        <p:spPr>
          <a:xfrm>
            <a:off x="278103" y="145579"/>
            <a:ext cx="3782819" cy="461665"/>
          </a:xfrm>
          <a:prstGeom prst="rect">
            <a:avLst/>
          </a:prstGeom>
          <a:noFill/>
        </p:spPr>
        <p:txBody>
          <a:bodyPr wrap="square">
            <a:spAutoFit/>
          </a:bodyPr>
          <a:lstStyle/>
          <a:p>
            <a:r>
              <a:rPr lang="fr-FR" sz="2400">
                <a:solidFill>
                  <a:srgbClr val="FF0000"/>
                </a:solidFill>
                <a:effectLst/>
                <a:latin typeface="Times New Roman" panose="02020603050405020304" pitchFamily="18" charset="0"/>
                <a:ea typeface="Calibri" panose="020F0502020204030204" pitchFamily="34" charset="0"/>
              </a:rPr>
              <a:t>tu es toujours avec moi</a:t>
            </a:r>
            <a:endParaRPr lang="fr-FR" dirty="0"/>
          </a:p>
        </p:txBody>
      </p:sp>
      <p:pic>
        <p:nvPicPr>
          <p:cNvPr id="4" name="Image 3" descr="Une image contenant habits, dessin humoristique, illustration&#10;&#10;Le contenu généré par l’IA peut être incorrect.">
            <a:extLst>
              <a:ext uri="{FF2B5EF4-FFF2-40B4-BE49-F238E27FC236}">
                <a16:creationId xmlns:a16="http://schemas.microsoft.com/office/drawing/2014/main" id="{BC19276C-AD55-C4A5-CDDB-EA81634EC01D}"/>
              </a:ext>
            </a:extLst>
          </p:cNvPr>
          <p:cNvPicPr>
            <a:picLocks noChangeAspect="1"/>
          </p:cNvPicPr>
          <p:nvPr/>
        </p:nvPicPr>
        <p:blipFill>
          <a:blip r:embed="rId3" cstate="screen">
            <a:extLst>
              <a:ext uri="{28A0092B-C50C-407E-A947-70E740481C1C}">
                <a14:useLocalDpi xmlns:a14="http://schemas.microsoft.com/office/drawing/2010/main"/>
              </a:ext>
            </a:extLst>
          </a:blip>
          <a:srcRect l="16109" t="10323" r="9744" b="1990"/>
          <a:stretch/>
        </p:blipFill>
        <p:spPr>
          <a:xfrm>
            <a:off x="4691578" y="224410"/>
            <a:ext cx="2808843" cy="3429000"/>
          </a:xfrm>
          <a:prstGeom prst="rect">
            <a:avLst/>
          </a:prstGeom>
          <a:effectLst>
            <a:softEdge rad="330200"/>
          </a:effectLst>
        </p:spPr>
      </p:pic>
    </p:spTree>
    <p:extLst>
      <p:ext uri="{BB962C8B-B14F-4D97-AF65-F5344CB8AC3E}">
        <p14:creationId xmlns:p14="http://schemas.microsoft.com/office/powerpoint/2010/main" val="3706752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B0AF3-2FC1-8D8E-0963-9129A1E65181}"/>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3CC34715-97FE-9FE7-F252-A02B99EFA2EB}"/>
              </a:ext>
            </a:extLst>
          </p:cNvPr>
          <p:cNvSpPr/>
          <p:nvPr/>
        </p:nvSpPr>
        <p:spPr>
          <a:xfrm>
            <a:off x="260554" y="2861749"/>
            <a:ext cx="11670891" cy="1579423"/>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rPr>
              <a:t>C’est en réponse à ceux qui lui reprochent de manger avec des pécheurs que Jésus raconte cette parabole mettant en scène deux fils. </a:t>
            </a:r>
            <a:endParaRPr lang="fr-FR" sz="3200" dirty="0">
              <a:solidFill>
                <a:schemeClr val="tx1"/>
              </a:solidFill>
              <a:latin typeface="Calibri" panose="020F0502020204030204" pitchFamily="34" charset="0"/>
              <a:ea typeface="Calibri" panose="020F0502020204030204" pitchFamily="34" charset="0"/>
            </a:endParaRPr>
          </a:p>
        </p:txBody>
      </p:sp>
      <p:sp>
        <p:nvSpPr>
          <p:cNvPr id="20" name="ZoneTexte 19">
            <a:extLst>
              <a:ext uri="{FF2B5EF4-FFF2-40B4-BE49-F238E27FC236}">
                <a16:creationId xmlns:a16="http://schemas.microsoft.com/office/drawing/2014/main" id="{5674AE6F-7C28-C25A-AEA5-B6D6783B4ABC}"/>
              </a:ext>
            </a:extLst>
          </p:cNvPr>
          <p:cNvSpPr txBox="1"/>
          <p:nvPr/>
        </p:nvSpPr>
        <p:spPr>
          <a:xfrm>
            <a:off x="444049" y="183308"/>
            <a:ext cx="1580793" cy="461665"/>
          </a:xfrm>
          <a:prstGeom prst="rect">
            <a:avLst/>
          </a:prstGeom>
          <a:noFill/>
        </p:spPr>
        <p:txBody>
          <a:bodyPr wrap="square">
            <a:spAutoFit/>
          </a:bodyPr>
          <a:lstStyle/>
          <a:p>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deux fils</a:t>
            </a:r>
            <a:endParaRPr lang="fr-FR" sz="2400" dirty="0"/>
          </a:p>
        </p:txBody>
      </p:sp>
      <p:sp>
        <p:nvSpPr>
          <p:cNvPr id="8" name="Espace réservé du numéro de diapositive 7">
            <a:extLst>
              <a:ext uri="{FF2B5EF4-FFF2-40B4-BE49-F238E27FC236}">
                <a16:creationId xmlns:a16="http://schemas.microsoft.com/office/drawing/2014/main" id="{9CE30F16-BA23-E274-4AF7-8A57E6E99AE2}"/>
              </a:ext>
            </a:extLst>
          </p:cNvPr>
          <p:cNvSpPr>
            <a:spLocks noGrp="1"/>
          </p:cNvSpPr>
          <p:nvPr>
            <p:ph type="sldNum" sz="quarter" idx="12"/>
          </p:nvPr>
        </p:nvSpPr>
        <p:spPr/>
        <p:txBody>
          <a:bodyPr/>
          <a:lstStyle/>
          <a:p>
            <a:fld id="{9E268824-B363-4558-82B1-76DB5ADEB9CB}" type="slidenum">
              <a:rPr lang="fr-FR" smtClean="0"/>
              <a:pPr/>
              <a:t>8</a:t>
            </a:fld>
            <a:endParaRPr lang="fr-FR"/>
          </a:p>
        </p:txBody>
      </p:sp>
      <p:sp>
        <p:nvSpPr>
          <p:cNvPr id="3" name="Rectangle : coins arrondis 2">
            <a:extLst>
              <a:ext uri="{FF2B5EF4-FFF2-40B4-BE49-F238E27FC236}">
                <a16:creationId xmlns:a16="http://schemas.microsoft.com/office/drawing/2014/main" id="{2073BBE9-45E3-C891-AF16-F95AA5E7E227}"/>
              </a:ext>
            </a:extLst>
          </p:cNvPr>
          <p:cNvSpPr/>
          <p:nvPr/>
        </p:nvSpPr>
        <p:spPr>
          <a:xfrm>
            <a:off x="3414702" y="4835034"/>
            <a:ext cx="5411755" cy="1399078"/>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solidFill>
                  <a:schemeClr val="tx1"/>
                </a:solidFill>
                <a:latin typeface="Times New Roman" panose="02020603050405020304" pitchFamily="18" charset="0"/>
                <a:ea typeface="Calibri" panose="020F0502020204030204" pitchFamily="34" charset="0"/>
              </a:rPr>
              <a:t>Qui sont ces deux fils ? </a:t>
            </a:r>
          </a:p>
          <a:p>
            <a:pPr algn="ctr"/>
            <a:r>
              <a:rPr lang="fr-FR" sz="3200" dirty="0">
                <a:solidFill>
                  <a:schemeClr val="tx1"/>
                </a:solidFill>
                <a:latin typeface="Times New Roman" panose="02020603050405020304" pitchFamily="18" charset="0"/>
                <a:ea typeface="Calibri" panose="020F0502020204030204" pitchFamily="34" charset="0"/>
              </a:rPr>
              <a:t>Qui peuvent-ils représenter ? </a:t>
            </a:r>
          </a:p>
        </p:txBody>
      </p:sp>
      <p:pic>
        <p:nvPicPr>
          <p:cNvPr id="4" name="Image 3" descr="Une image contenant habits, Visage humain, personne, dessin humoristique&#10;&#10;Le contenu généré par l’IA peut être incorrect.">
            <a:extLst>
              <a:ext uri="{FF2B5EF4-FFF2-40B4-BE49-F238E27FC236}">
                <a16:creationId xmlns:a16="http://schemas.microsoft.com/office/drawing/2014/main" id="{85B7415E-51DF-C0C4-DDC5-8DD18727F11C}"/>
              </a:ext>
            </a:extLst>
          </p:cNvPr>
          <p:cNvPicPr>
            <a:picLocks noChangeAspect="1"/>
          </p:cNvPicPr>
          <p:nvPr/>
        </p:nvPicPr>
        <p:blipFill>
          <a:blip r:embed="rId2" cstate="screen">
            <a:extLst>
              <a:ext uri="{28A0092B-C50C-407E-A947-70E740481C1C}">
                <a14:useLocalDpi xmlns:a14="http://schemas.microsoft.com/office/drawing/2010/main"/>
              </a:ext>
            </a:extLst>
          </a:blip>
          <a:srcRect l="11740" t="5362" r="3909" b="17681"/>
          <a:stretch/>
        </p:blipFill>
        <p:spPr>
          <a:xfrm>
            <a:off x="4423926" y="183308"/>
            <a:ext cx="2979764" cy="2654789"/>
          </a:xfrm>
          <a:prstGeom prst="rect">
            <a:avLst/>
          </a:prstGeom>
          <a:effectLst>
            <a:softEdge rad="317500"/>
          </a:effectLst>
        </p:spPr>
      </p:pic>
    </p:spTree>
    <p:extLst>
      <p:ext uri="{BB962C8B-B14F-4D97-AF65-F5344CB8AC3E}">
        <p14:creationId xmlns:p14="http://schemas.microsoft.com/office/powerpoint/2010/main" val="127949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9C1F6-C257-8609-61AA-4310803CF6CF}"/>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E8D8EF87-19FE-FF06-C004-FDAB881FDD12}"/>
              </a:ext>
            </a:extLst>
          </p:cNvPr>
          <p:cNvSpPr/>
          <p:nvPr/>
        </p:nvSpPr>
        <p:spPr>
          <a:xfrm>
            <a:off x="988268" y="3784600"/>
            <a:ext cx="10215464" cy="1686994"/>
          </a:xfrm>
          <a:prstGeom prst="roundRect">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2800" b="1" dirty="0">
                <a:solidFill>
                  <a:srgbClr val="FF0000"/>
                </a:solidFill>
                <a:effectLst/>
                <a:latin typeface="Times New Roman" panose="02020603050405020304" pitchFamily="18" charset="0"/>
                <a:ea typeface="Calibri" panose="020F0502020204030204" pitchFamily="34" charset="0"/>
              </a:rPr>
              <a:t>32</a:t>
            </a:r>
            <a:r>
              <a:rPr lang="fr-FR" sz="2800" dirty="0">
                <a:effectLst/>
                <a:latin typeface="Times New Roman" panose="02020603050405020304" pitchFamily="18" charset="0"/>
                <a:ea typeface="Calibri" panose="020F0502020204030204" pitchFamily="34" charset="0"/>
              </a:rPr>
              <a:t> </a:t>
            </a:r>
            <a:r>
              <a:rPr lang="fr-FR" sz="2800" dirty="0">
                <a:solidFill>
                  <a:schemeClr val="tx1"/>
                </a:solidFill>
                <a:effectLst/>
                <a:latin typeface="Times New Roman" panose="02020603050405020304" pitchFamily="18" charset="0"/>
                <a:ea typeface="Calibri" panose="020F0502020204030204" pitchFamily="34" charset="0"/>
              </a:rPr>
              <a:t>Il fallait festoyer et se réjouir ; car </a:t>
            </a:r>
            <a:r>
              <a:rPr lang="fr-FR" sz="2800" b="1" dirty="0">
                <a:solidFill>
                  <a:srgbClr val="FF0000"/>
                </a:solidFill>
                <a:effectLst/>
                <a:latin typeface="Times New Roman" panose="02020603050405020304" pitchFamily="18" charset="0"/>
                <a:ea typeface="Calibri" panose="020F0502020204030204" pitchFamily="34" charset="0"/>
              </a:rPr>
              <a:t>ton frère que voilà était mort, et il est revenu à la vie </a:t>
            </a:r>
            <a:r>
              <a:rPr lang="fr-FR" sz="2800" dirty="0">
                <a:solidFill>
                  <a:schemeClr val="tx1"/>
                </a:solidFill>
                <a:effectLst/>
                <a:latin typeface="Times New Roman" panose="02020603050405020304" pitchFamily="18" charset="0"/>
                <a:ea typeface="Calibri" panose="020F0502020204030204" pitchFamily="34" charset="0"/>
              </a:rPr>
              <a:t>; il était perdu, et il est retrouvé </a:t>
            </a:r>
            <a:r>
              <a:rPr lang="fr-FR" sz="2400" dirty="0">
                <a:solidFill>
                  <a:schemeClr val="tx1"/>
                </a:solidFill>
                <a:effectLst/>
                <a:latin typeface="Times New Roman" panose="02020603050405020304" pitchFamily="18" charset="0"/>
                <a:ea typeface="Calibri" panose="020F0502020204030204" pitchFamily="34" charset="0"/>
              </a:rPr>
              <a:t>!” »</a:t>
            </a:r>
            <a:endParaRPr lang="fr-FR" sz="2400" b="1" i="1"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C79550EB-A6FE-7E6E-E2F0-4A55822B333A}"/>
              </a:ext>
            </a:extLst>
          </p:cNvPr>
          <p:cNvSpPr>
            <a:spLocks noGrp="1"/>
          </p:cNvSpPr>
          <p:nvPr>
            <p:ph type="sldNum" sz="quarter" idx="12"/>
          </p:nvPr>
        </p:nvSpPr>
        <p:spPr/>
        <p:txBody>
          <a:bodyPr/>
          <a:lstStyle/>
          <a:p>
            <a:fld id="{9E268824-B363-4558-82B1-76DB5ADEB9CB}" type="slidenum">
              <a:rPr lang="fr-FR" smtClean="0"/>
              <a:pPr/>
              <a:t>80</a:t>
            </a:fld>
            <a:endParaRPr lang="fr-FR"/>
          </a:p>
        </p:txBody>
      </p:sp>
      <p:pic>
        <p:nvPicPr>
          <p:cNvPr id="5" name="Image 4" descr="Une image contenant habits, dessin humoristique, art&#10;&#10;Le contenu généré par l’IA peut être incorrect.">
            <a:extLst>
              <a:ext uri="{FF2B5EF4-FFF2-40B4-BE49-F238E27FC236}">
                <a16:creationId xmlns:a16="http://schemas.microsoft.com/office/drawing/2014/main" id="{100026D4-B91F-CDC2-3B08-2127B829740F}"/>
              </a:ext>
            </a:extLst>
          </p:cNvPr>
          <p:cNvPicPr>
            <a:picLocks noChangeAspect="1"/>
          </p:cNvPicPr>
          <p:nvPr/>
        </p:nvPicPr>
        <p:blipFill>
          <a:blip r:embed="rId2" cstate="screen">
            <a:extLst>
              <a:ext uri="{28A0092B-C50C-407E-A947-70E740481C1C}">
                <a14:useLocalDpi xmlns:a14="http://schemas.microsoft.com/office/drawing/2010/main"/>
              </a:ext>
            </a:extLst>
          </a:blip>
          <a:srcRect b="3512"/>
          <a:stretch/>
        </p:blipFill>
        <p:spPr>
          <a:xfrm>
            <a:off x="4635217" y="572726"/>
            <a:ext cx="2921565" cy="3433919"/>
          </a:xfrm>
          <a:prstGeom prst="rect">
            <a:avLst/>
          </a:prstGeom>
          <a:effectLst>
            <a:softEdge rad="165100"/>
          </a:effectLst>
        </p:spPr>
      </p:pic>
      <p:sp>
        <p:nvSpPr>
          <p:cNvPr id="4" name="ZoneTexte 3">
            <a:extLst>
              <a:ext uri="{FF2B5EF4-FFF2-40B4-BE49-F238E27FC236}">
                <a16:creationId xmlns:a16="http://schemas.microsoft.com/office/drawing/2014/main" id="{68AA794A-1B35-81E6-3235-90B727A25E2D}"/>
              </a:ext>
            </a:extLst>
          </p:cNvPr>
          <p:cNvSpPr txBox="1"/>
          <p:nvPr/>
        </p:nvSpPr>
        <p:spPr>
          <a:xfrm>
            <a:off x="158907" y="10057"/>
            <a:ext cx="4174704"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ton frère que voilà était mort</a:t>
            </a:r>
            <a:endParaRPr lang="fr-FR" dirty="0"/>
          </a:p>
        </p:txBody>
      </p:sp>
    </p:spTree>
    <p:extLst>
      <p:ext uri="{BB962C8B-B14F-4D97-AF65-F5344CB8AC3E}">
        <p14:creationId xmlns:p14="http://schemas.microsoft.com/office/powerpoint/2010/main" val="10899144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2BF1E-7FA3-BD51-C9D8-6369D77E0647}"/>
            </a:ext>
          </a:extLst>
        </p:cNvPr>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8606F09E-E244-514B-38D1-992CF630639F}"/>
              </a:ext>
            </a:extLst>
          </p:cNvPr>
          <p:cNvSpPr/>
          <p:nvPr/>
        </p:nvSpPr>
        <p:spPr>
          <a:xfrm>
            <a:off x="1299914" y="3429000"/>
            <a:ext cx="9769152" cy="1930400"/>
          </a:xfrm>
          <a:prstGeom prst="round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1000"/>
              </a:spcAft>
            </a:pPr>
            <a:r>
              <a:rPr lang="fr-FR" sz="3200" dirty="0">
                <a:solidFill>
                  <a:schemeClr val="tx1"/>
                </a:solidFill>
                <a:latin typeface="Times New Roman" panose="02020603050405020304" pitchFamily="18" charset="0"/>
                <a:ea typeface="Calibri" panose="020F0502020204030204" pitchFamily="34" charset="0"/>
              </a:rPr>
              <a:t>Le père répète pour la deuxième fois (voir verset 24) </a:t>
            </a:r>
            <a:br>
              <a:rPr lang="fr-FR" sz="3200" dirty="0">
                <a:solidFill>
                  <a:schemeClr val="tx1"/>
                </a:solidFill>
                <a:latin typeface="Times New Roman" panose="02020603050405020304" pitchFamily="18" charset="0"/>
                <a:ea typeface="Calibri" panose="020F0502020204030204" pitchFamily="34" charset="0"/>
              </a:rPr>
            </a:br>
            <a:r>
              <a:rPr lang="fr-FR" sz="3200" dirty="0">
                <a:solidFill>
                  <a:schemeClr val="tx1"/>
                </a:solidFill>
                <a:latin typeface="Times New Roman" panose="02020603050405020304" pitchFamily="18" charset="0"/>
                <a:ea typeface="Calibri" panose="020F0502020204030204" pitchFamily="34" charset="0"/>
              </a:rPr>
              <a:t>que son fils était mort et est revenu à la vie </a:t>
            </a:r>
            <a:br>
              <a:rPr lang="fr-FR" sz="3200" dirty="0">
                <a:solidFill>
                  <a:schemeClr val="tx1"/>
                </a:solidFill>
                <a:latin typeface="Times New Roman" panose="02020603050405020304" pitchFamily="18" charset="0"/>
                <a:ea typeface="Calibri" panose="020F0502020204030204" pitchFamily="34" charset="0"/>
              </a:rPr>
            </a:br>
            <a:r>
              <a:rPr lang="fr-FR" sz="3200" dirty="0">
                <a:solidFill>
                  <a:schemeClr val="tx1"/>
                </a:solidFill>
                <a:latin typeface="Times New Roman" panose="02020603050405020304" pitchFamily="18" charset="0"/>
                <a:ea typeface="Calibri" panose="020F0502020204030204" pitchFamily="34" charset="0"/>
              </a:rPr>
              <a:t>et était perdu et retrouvé.</a:t>
            </a:r>
            <a:endParaRPr lang="fr-FR" sz="3200" dirty="0">
              <a:solidFill>
                <a:schemeClr val="tx1"/>
              </a:solidFill>
              <a:latin typeface="Calibri" panose="020F0502020204030204" pitchFamily="34" charset="0"/>
              <a:ea typeface="Calibri" panose="020F0502020204030204" pitchFamily="34" charset="0"/>
            </a:endParaRPr>
          </a:p>
        </p:txBody>
      </p:sp>
      <p:sp>
        <p:nvSpPr>
          <p:cNvPr id="20" name="ZoneTexte 19">
            <a:extLst>
              <a:ext uri="{FF2B5EF4-FFF2-40B4-BE49-F238E27FC236}">
                <a16:creationId xmlns:a16="http://schemas.microsoft.com/office/drawing/2014/main" id="{D9FC2B5B-FF3F-85C8-4762-5ABE4AD388FC}"/>
              </a:ext>
            </a:extLst>
          </p:cNvPr>
          <p:cNvSpPr txBox="1"/>
          <p:nvPr/>
        </p:nvSpPr>
        <p:spPr>
          <a:xfrm>
            <a:off x="158907" y="10057"/>
            <a:ext cx="4174704" cy="461665"/>
          </a:xfrm>
          <a:prstGeom prst="rect">
            <a:avLst/>
          </a:prstGeom>
          <a:noFill/>
        </p:spPr>
        <p:txBody>
          <a:bodyPr wrap="square">
            <a:spAutoFit/>
          </a:bodyPr>
          <a:lstStyle/>
          <a:p>
            <a:r>
              <a:rPr lang="fr-FR" sz="2400" dirty="0">
                <a:solidFill>
                  <a:srgbClr val="FF0000"/>
                </a:solidFill>
                <a:effectLst/>
                <a:latin typeface="Times New Roman" panose="02020603050405020304" pitchFamily="18" charset="0"/>
                <a:ea typeface="Calibri" panose="020F0502020204030204" pitchFamily="34" charset="0"/>
              </a:rPr>
              <a:t>ton frère que voilà était mort</a:t>
            </a:r>
            <a:endParaRPr lang="fr-FR" dirty="0"/>
          </a:p>
        </p:txBody>
      </p:sp>
      <p:sp>
        <p:nvSpPr>
          <p:cNvPr id="8" name="Espace réservé du numéro de diapositive 7">
            <a:extLst>
              <a:ext uri="{FF2B5EF4-FFF2-40B4-BE49-F238E27FC236}">
                <a16:creationId xmlns:a16="http://schemas.microsoft.com/office/drawing/2014/main" id="{D087DE5F-A327-BF8A-4AE0-C694D4A71ED4}"/>
              </a:ext>
            </a:extLst>
          </p:cNvPr>
          <p:cNvSpPr>
            <a:spLocks noGrp="1"/>
          </p:cNvSpPr>
          <p:nvPr>
            <p:ph type="sldNum" sz="quarter" idx="12"/>
          </p:nvPr>
        </p:nvSpPr>
        <p:spPr/>
        <p:txBody>
          <a:bodyPr/>
          <a:lstStyle/>
          <a:p>
            <a:fld id="{9E268824-B363-4558-82B1-76DB5ADEB9CB}" type="slidenum">
              <a:rPr lang="fr-FR" smtClean="0"/>
              <a:pPr/>
              <a:t>81</a:t>
            </a:fld>
            <a:endParaRPr lang="fr-FR"/>
          </a:p>
        </p:txBody>
      </p:sp>
      <p:pic>
        <p:nvPicPr>
          <p:cNvPr id="3" name="Image 2" descr="Une image contenant habits, dessin humoristique, art&#10;&#10;Le contenu généré par l’IA peut être incorrect.">
            <a:extLst>
              <a:ext uri="{FF2B5EF4-FFF2-40B4-BE49-F238E27FC236}">
                <a16:creationId xmlns:a16="http://schemas.microsoft.com/office/drawing/2014/main" id="{6C38F1C2-921A-30EF-C21F-9F2B9556056E}"/>
              </a:ext>
            </a:extLst>
          </p:cNvPr>
          <p:cNvPicPr>
            <a:picLocks noChangeAspect="1"/>
          </p:cNvPicPr>
          <p:nvPr/>
        </p:nvPicPr>
        <p:blipFill>
          <a:blip r:embed="rId2" cstate="screen">
            <a:extLst>
              <a:ext uri="{28A0092B-C50C-407E-A947-70E740481C1C}">
                <a14:useLocalDpi xmlns:a14="http://schemas.microsoft.com/office/drawing/2010/main"/>
              </a:ext>
            </a:extLst>
          </a:blip>
          <a:srcRect b="3512"/>
          <a:stretch/>
        </p:blipFill>
        <p:spPr>
          <a:xfrm>
            <a:off x="4540439" y="471722"/>
            <a:ext cx="2516041" cy="2957278"/>
          </a:xfrm>
          <a:prstGeom prst="rect">
            <a:avLst/>
          </a:prstGeom>
          <a:effectLst>
            <a:softEdge rad="114300"/>
          </a:effectLst>
        </p:spPr>
      </p:pic>
    </p:spTree>
    <p:extLst>
      <p:ext uri="{BB962C8B-B14F-4D97-AF65-F5344CB8AC3E}">
        <p14:creationId xmlns:p14="http://schemas.microsoft.com/office/powerpoint/2010/main" val="1556042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EB80A-303E-8DF6-69C2-1A5BD7FB85CE}"/>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863A6E1-A60A-1F93-FEB2-A18CC2E7EAA5}"/>
              </a:ext>
            </a:extLst>
          </p:cNvPr>
          <p:cNvSpPr>
            <a:spLocks noGrp="1"/>
          </p:cNvSpPr>
          <p:nvPr>
            <p:ph type="sldNum" sz="quarter" idx="12"/>
          </p:nvPr>
        </p:nvSpPr>
        <p:spPr/>
        <p:txBody>
          <a:bodyPr/>
          <a:lstStyle/>
          <a:p>
            <a:fld id="{9E268824-B363-4558-82B1-76DB5ADEB9CB}" type="slidenum">
              <a:rPr lang="fr-FR" smtClean="0"/>
              <a:pPr/>
              <a:t>82</a:t>
            </a:fld>
            <a:endParaRPr lang="fr-FR"/>
          </a:p>
        </p:txBody>
      </p:sp>
      <p:sp>
        <p:nvSpPr>
          <p:cNvPr id="5" name="ZoneTexte 4">
            <a:extLst>
              <a:ext uri="{FF2B5EF4-FFF2-40B4-BE49-F238E27FC236}">
                <a16:creationId xmlns:a16="http://schemas.microsoft.com/office/drawing/2014/main" id="{9D087ACB-2595-D94A-E935-87DE171402E7}"/>
              </a:ext>
            </a:extLst>
          </p:cNvPr>
          <p:cNvSpPr txBox="1"/>
          <p:nvPr/>
        </p:nvSpPr>
        <p:spPr>
          <a:xfrm>
            <a:off x="219556" y="49855"/>
            <a:ext cx="3782819" cy="461665"/>
          </a:xfrm>
          <a:prstGeom prst="rect">
            <a:avLst/>
          </a:prstGeom>
          <a:noFill/>
        </p:spPr>
        <p:txBody>
          <a:bodyPr wrap="square">
            <a:spAutoFit/>
          </a:bodyPr>
          <a:lstStyle/>
          <a:p>
            <a:r>
              <a:rPr lang="fr-FR" sz="2400">
                <a:solidFill>
                  <a:srgbClr val="FF0000"/>
                </a:solidFill>
                <a:effectLst/>
                <a:latin typeface="Times New Roman" panose="02020603050405020304" pitchFamily="18" charset="0"/>
                <a:ea typeface="Calibri" panose="020F0502020204030204" pitchFamily="34" charset="0"/>
              </a:rPr>
              <a:t>ton frère que voilà était mort</a:t>
            </a:r>
            <a:endParaRPr lang="fr-FR" dirty="0"/>
          </a:p>
        </p:txBody>
      </p:sp>
      <p:sp>
        <p:nvSpPr>
          <p:cNvPr id="6" name="Rectangle : coins arrondis 5">
            <a:extLst>
              <a:ext uri="{FF2B5EF4-FFF2-40B4-BE49-F238E27FC236}">
                <a16:creationId xmlns:a16="http://schemas.microsoft.com/office/drawing/2014/main" id="{AC97F327-A21A-B0E2-C328-2BA844C2A10F}"/>
              </a:ext>
            </a:extLst>
          </p:cNvPr>
          <p:cNvSpPr/>
          <p:nvPr/>
        </p:nvSpPr>
        <p:spPr>
          <a:xfrm>
            <a:off x="1934305" y="2883002"/>
            <a:ext cx="7524737" cy="2633043"/>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Une insistance sur le mystère pascal. </a:t>
            </a:r>
            <a:b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fr-FR"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C’est le cri pascal</a:t>
            </a:r>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fr-FR" sz="3200" baseline="30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Louis Barlet p 213</a:t>
            </a:r>
            <a:endParaRPr lang="fr-FR" sz="3200" dirty="0">
              <a:latin typeface="Times New Roman" panose="02020603050405020304" pitchFamily="18" charset="0"/>
              <a:ea typeface="Calibri" panose="020F0502020204030204" pitchFamily="34" charset="0"/>
              <a:cs typeface="Times New Roman" panose="02020603050405020304" pitchFamily="18" charset="0"/>
            </a:endParaRPr>
          </a:p>
          <a:p>
            <a:r>
              <a:rPr lang="fr-FR"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C’est le cri de Dieu qui ressuscite son fils.</a:t>
            </a:r>
            <a:endParaRPr lang="fr-FR" sz="32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Image 1" descr="Une image contenant habits, dessin humoristique, art&#10;&#10;Le contenu généré par l’IA peut être incorrect.">
            <a:extLst>
              <a:ext uri="{FF2B5EF4-FFF2-40B4-BE49-F238E27FC236}">
                <a16:creationId xmlns:a16="http://schemas.microsoft.com/office/drawing/2014/main" id="{2AC77C7C-BC91-07D5-CB20-61854B5BE0DD}"/>
              </a:ext>
            </a:extLst>
          </p:cNvPr>
          <p:cNvPicPr>
            <a:picLocks noChangeAspect="1"/>
          </p:cNvPicPr>
          <p:nvPr/>
        </p:nvPicPr>
        <p:blipFill>
          <a:blip r:embed="rId2" cstate="screen">
            <a:extLst>
              <a:ext uri="{28A0092B-C50C-407E-A947-70E740481C1C}">
                <a14:useLocalDpi xmlns:a14="http://schemas.microsoft.com/office/drawing/2010/main"/>
              </a:ext>
            </a:extLst>
          </a:blip>
          <a:srcRect b="3512"/>
          <a:stretch/>
        </p:blipFill>
        <p:spPr>
          <a:xfrm>
            <a:off x="4520278" y="314562"/>
            <a:ext cx="2174436" cy="2555766"/>
          </a:xfrm>
          <a:prstGeom prst="rect">
            <a:avLst/>
          </a:prstGeom>
          <a:effectLst>
            <a:softEdge rad="101600"/>
          </a:effectLst>
        </p:spPr>
      </p:pic>
    </p:spTree>
    <p:extLst>
      <p:ext uri="{BB962C8B-B14F-4D97-AF65-F5344CB8AC3E}">
        <p14:creationId xmlns:p14="http://schemas.microsoft.com/office/powerpoint/2010/main" val="10947771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7EC98-7884-B8FA-2400-AEF4AFCC89EE}"/>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7449D7EB-4751-0ED7-7271-8DAA433D56DA}"/>
              </a:ext>
            </a:extLst>
          </p:cNvPr>
          <p:cNvSpPr/>
          <p:nvPr/>
        </p:nvSpPr>
        <p:spPr>
          <a:xfrm>
            <a:off x="575387" y="2409615"/>
            <a:ext cx="10832842" cy="4054302"/>
          </a:xfrm>
          <a:prstGeom prst="roundRect">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 travers cette parabole, on peut relire le mystère pascal. </a:t>
            </a:r>
            <a:b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 Christ, le fidèle à la Torah, la loi de Dieu, est le fils prodigue qui donne tout sans compter, et qui s’identifie à toute l’humanité. </a:t>
            </a:r>
          </a:p>
          <a:p>
            <a:pPr algn="ct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Il ramène l’humanité à son Père. </a:t>
            </a:r>
          </a:p>
          <a:p>
            <a:pPr algn="ct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 Père, remué jusqu’au fond de ses entrailles, attend toute l’humanité, et l’invite au festin de l’alliance éternelle. </a:t>
            </a:r>
          </a:p>
          <a:p>
            <a:pPr algn="ctr"/>
            <a:r>
              <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Les paroles du Notre Père nous situent bien dans cette dynamique.</a:t>
            </a:r>
          </a:p>
          <a:p>
            <a:pPr algn="ctr"/>
            <a:r>
              <a:rPr lang="fr-FR"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Notre Père, pardonne-nous …</a:t>
            </a:r>
          </a:p>
          <a:p>
            <a:pPr algn="ctr"/>
            <a:r>
              <a:rPr lang="fr-FR" sz="28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Donne-nous aujourd’hui notre pain de ce jour ! </a:t>
            </a:r>
          </a:p>
          <a:p>
            <a:pPr algn="ctr">
              <a:lnSpc>
                <a:spcPct val="115000"/>
              </a:lnSpc>
              <a:spcAft>
                <a:spcPts val="1000"/>
              </a:spcAft>
            </a:pPr>
            <a:endParaRPr lang="fr-FR" sz="2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4DA94D2E-3CCF-10C8-2CCD-BB2B51DE9097}"/>
              </a:ext>
            </a:extLst>
          </p:cNvPr>
          <p:cNvSpPr>
            <a:spLocks noGrp="1"/>
          </p:cNvSpPr>
          <p:nvPr>
            <p:ph type="sldNum" sz="quarter" idx="12"/>
          </p:nvPr>
        </p:nvSpPr>
        <p:spPr/>
        <p:txBody>
          <a:bodyPr/>
          <a:lstStyle/>
          <a:p>
            <a:fld id="{9E268824-B363-4558-82B1-76DB5ADEB9CB}" type="slidenum">
              <a:rPr lang="fr-FR" smtClean="0"/>
              <a:pPr/>
              <a:t>83</a:t>
            </a:fld>
            <a:endParaRPr lang="fr-FR" dirty="0"/>
          </a:p>
        </p:txBody>
      </p:sp>
      <p:sp>
        <p:nvSpPr>
          <p:cNvPr id="2" name="ZoneTexte 1">
            <a:extLst>
              <a:ext uri="{FF2B5EF4-FFF2-40B4-BE49-F238E27FC236}">
                <a16:creationId xmlns:a16="http://schemas.microsoft.com/office/drawing/2014/main" id="{493E0E59-31C1-EE66-3B30-B7E1CB55C75D}"/>
              </a:ext>
            </a:extLst>
          </p:cNvPr>
          <p:cNvSpPr txBox="1"/>
          <p:nvPr/>
        </p:nvSpPr>
        <p:spPr>
          <a:xfrm>
            <a:off x="88927" y="38551"/>
            <a:ext cx="3782819" cy="461665"/>
          </a:xfrm>
          <a:prstGeom prst="rect">
            <a:avLst/>
          </a:prstGeom>
          <a:noFill/>
        </p:spPr>
        <p:txBody>
          <a:bodyPr wrap="square">
            <a:spAutoFit/>
          </a:bodyPr>
          <a:lstStyle/>
          <a:p>
            <a:r>
              <a:rPr lang="fr-FR" sz="2400">
                <a:solidFill>
                  <a:srgbClr val="FF0000"/>
                </a:solidFill>
                <a:effectLst/>
                <a:latin typeface="Times New Roman" panose="02020603050405020304" pitchFamily="18" charset="0"/>
                <a:ea typeface="Calibri" panose="020F0502020204030204" pitchFamily="34" charset="0"/>
              </a:rPr>
              <a:t>ton frère que voilà était mort</a:t>
            </a:r>
            <a:endParaRPr lang="fr-FR" dirty="0"/>
          </a:p>
        </p:txBody>
      </p:sp>
      <p:pic>
        <p:nvPicPr>
          <p:cNvPr id="4" name="Image 3" descr="Une image contenant habits, dessin humoristique, art&#10;&#10;Le contenu généré par l’IA peut être incorrect.">
            <a:extLst>
              <a:ext uri="{FF2B5EF4-FFF2-40B4-BE49-F238E27FC236}">
                <a16:creationId xmlns:a16="http://schemas.microsoft.com/office/drawing/2014/main" id="{FF9ACED6-C055-C4EA-7C0F-6394BB59BC9D}"/>
              </a:ext>
            </a:extLst>
          </p:cNvPr>
          <p:cNvPicPr>
            <a:picLocks noChangeAspect="1"/>
          </p:cNvPicPr>
          <p:nvPr/>
        </p:nvPicPr>
        <p:blipFill>
          <a:blip r:embed="rId3" cstate="screen">
            <a:extLst>
              <a:ext uri="{28A0092B-C50C-407E-A947-70E740481C1C}">
                <a14:useLocalDpi xmlns:a14="http://schemas.microsoft.com/office/drawing/2010/main"/>
              </a:ext>
            </a:extLst>
          </a:blip>
          <a:srcRect b="3512"/>
          <a:stretch/>
        </p:blipFill>
        <p:spPr>
          <a:xfrm>
            <a:off x="5093902" y="52251"/>
            <a:ext cx="2004195" cy="2355669"/>
          </a:xfrm>
          <a:prstGeom prst="rect">
            <a:avLst/>
          </a:prstGeom>
          <a:effectLst>
            <a:softEdge rad="381000"/>
          </a:effectLst>
        </p:spPr>
      </p:pic>
    </p:spTree>
    <p:extLst>
      <p:ext uri="{BB962C8B-B14F-4D97-AF65-F5344CB8AC3E}">
        <p14:creationId xmlns:p14="http://schemas.microsoft.com/office/powerpoint/2010/main" val="4686241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EAE3F-2D40-8C61-A91A-A35BA1C18C28}"/>
            </a:ext>
          </a:extLst>
        </p:cNvPr>
        <p:cNvGrpSpPr/>
        <p:nvPr/>
      </p:nvGrpSpPr>
      <p:grpSpPr>
        <a:xfrm>
          <a:off x="0" y="0"/>
          <a:ext cx="0" cy="0"/>
          <a:chOff x="0" y="0"/>
          <a:chExt cx="0" cy="0"/>
        </a:xfrm>
      </p:grpSpPr>
      <p:sp>
        <p:nvSpPr>
          <p:cNvPr id="6" name="ZoneTexte 5">
            <a:extLst>
              <a:ext uri="{FF2B5EF4-FFF2-40B4-BE49-F238E27FC236}">
                <a16:creationId xmlns:a16="http://schemas.microsoft.com/office/drawing/2014/main" id="{3AB55B39-9189-7CF2-297B-10EAE09CEE9A}"/>
              </a:ext>
            </a:extLst>
          </p:cNvPr>
          <p:cNvSpPr txBox="1"/>
          <p:nvPr/>
        </p:nvSpPr>
        <p:spPr>
          <a:xfrm>
            <a:off x="604165" y="394409"/>
            <a:ext cx="10625328" cy="7274043"/>
          </a:xfrm>
          <a:prstGeom prst="rect">
            <a:avLst/>
          </a:prstGeom>
          <a:noFill/>
        </p:spPr>
        <p:txBody>
          <a:bodyPr wrap="square">
            <a:spAutoFit/>
          </a:bodyPr>
          <a:lstStyle/>
          <a:p>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Questions possibles pour cheminer vers une interprétation finale avec des adultes : </a:t>
            </a:r>
          </a:p>
          <a:p>
            <a:r>
              <a:rPr lang="fr-FR" sz="2400" dirty="0">
                <a:effectLst/>
                <a:latin typeface="Times New Roman" panose="02020603050405020304" pitchFamily="18" charset="0"/>
                <a:ea typeface="Calibri" panose="020F0502020204030204" pitchFamily="34" charset="0"/>
                <a:cs typeface="Times New Roman" panose="02020603050405020304" pitchFamily="18" charset="0"/>
              </a:rPr>
              <a:t>Pourquoi cette parabole est-elle nommée la parabole du fils prodigue ? Que veut dire prodigue ? Qui est le plus prodigue des deux, le fils ou le père qui donne tout ? </a:t>
            </a:r>
          </a:p>
          <a:p>
            <a:r>
              <a:rPr lang="fr-FR" sz="2400" dirty="0">
                <a:effectLst/>
                <a:latin typeface="Times New Roman" panose="02020603050405020304" pitchFamily="18" charset="0"/>
                <a:ea typeface="Calibri" panose="020F0502020204030204" pitchFamily="34" charset="0"/>
                <a:cs typeface="Times New Roman" panose="02020603050405020304" pitchFamily="18" charset="0"/>
              </a:rPr>
              <a:t>Que veut faire comprendre Jésus en racontant cette parabole ? Parle-t-il du royaume de Dieu ? Dans ce cas, qui est ce père ? Qui sont les deux fils ? </a:t>
            </a:r>
          </a:p>
          <a:p>
            <a:r>
              <a:rPr lang="fr-FR" sz="2400" dirty="0">
                <a:effectLst/>
                <a:latin typeface="Times New Roman" panose="02020603050405020304" pitchFamily="18" charset="0"/>
                <a:ea typeface="Calibri" panose="020F0502020204030204" pitchFamily="34" charset="0"/>
                <a:cs typeface="Times New Roman" panose="02020603050405020304" pitchFamily="18" charset="0"/>
              </a:rPr>
              <a:t>Quel est le rapport entre cette parabole et son contexte : les pharisiens qui murmurent contre Jésus au cours d’un repas ?</a:t>
            </a:r>
          </a:p>
          <a:p>
            <a:r>
              <a:rPr lang="fr-FR" sz="2400" dirty="0">
                <a:effectLst/>
                <a:latin typeface="Times New Roman" panose="02020603050405020304" pitchFamily="18" charset="0"/>
                <a:ea typeface="Calibri" panose="020F0502020204030204" pitchFamily="34" charset="0"/>
                <a:cs typeface="Times New Roman" panose="02020603050405020304" pitchFamily="18" charset="0"/>
              </a:rPr>
              <a:t>Qu’est-ce que cette parabole nous dit du Royaume de Dieu aujourd’hui ? </a:t>
            </a:r>
          </a:p>
          <a:p>
            <a:endParaRPr lang="fr-FR" sz="2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Avec des enfants </a:t>
            </a: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a:t>
            </a:r>
          </a:p>
          <a:p>
            <a:r>
              <a:rPr lang="fr-FR" sz="2400" dirty="0">
                <a:effectLst/>
                <a:latin typeface="Times New Roman" panose="02020603050405020304" pitchFamily="18" charset="0"/>
                <a:ea typeface="Calibri" panose="020F0502020204030204" pitchFamily="34" charset="0"/>
                <a:cs typeface="Times New Roman" panose="02020603050405020304" pitchFamily="18" charset="0"/>
              </a:rPr>
              <a:t>Ce père peut-il représenter Dieu ? Qu'ont-ils de pareil ? Remplir la Fiche L'image du père</a:t>
            </a:r>
          </a:p>
          <a:p>
            <a:r>
              <a:rPr lang="fr-FR" sz="2400" dirty="0">
                <a:effectLst/>
                <a:latin typeface="Times New Roman" panose="02020603050405020304" pitchFamily="18" charset="0"/>
                <a:ea typeface="Calibri" panose="020F0502020204030204" pitchFamily="34" charset="0"/>
                <a:cs typeface="Times New Roman" panose="02020603050405020304" pitchFamily="18" charset="0"/>
              </a:rPr>
              <a:t>Jésus peut-il être le fils ? remplier la fiche La croix du prodigue</a:t>
            </a:r>
          </a:p>
          <a:p>
            <a:pPr>
              <a:lnSpc>
                <a:spcPct val="115000"/>
              </a:lnSpc>
              <a:spcAft>
                <a:spcPts val="1000"/>
              </a:spcAft>
            </a:pPr>
            <a:endParaRPr lang="fr-FR"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endParaRPr lang="fr-FR" sz="28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endParaRPr lang="fr-FR"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53E39C96-072C-80F8-6688-A0A1AA14F09B}"/>
              </a:ext>
            </a:extLst>
          </p:cNvPr>
          <p:cNvSpPr>
            <a:spLocks noGrp="1"/>
          </p:cNvSpPr>
          <p:nvPr>
            <p:ph type="sldNum" sz="quarter" idx="12"/>
          </p:nvPr>
        </p:nvSpPr>
        <p:spPr/>
        <p:txBody>
          <a:bodyPr/>
          <a:lstStyle/>
          <a:p>
            <a:fld id="{9E268824-B363-4558-82B1-76DB5ADEB9CB}" type="slidenum">
              <a:rPr lang="fr-FR" smtClean="0"/>
              <a:pPr/>
              <a:t>84</a:t>
            </a:fld>
            <a:endParaRPr lang="fr-FR"/>
          </a:p>
        </p:txBody>
      </p:sp>
    </p:spTree>
    <p:extLst>
      <p:ext uri="{BB962C8B-B14F-4D97-AF65-F5344CB8AC3E}">
        <p14:creationId xmlns:p14="http://schemas.microsoft.com/office/powerpoint/2010/main" val="29869364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676E22D3-92B0-A791-C9B8-5F1BA6D96712}"/>
              </a:ext>
            </a:extLst>
          </p:cNvPr>
          <p:cNvSpPr txBox="1"/>
          <p:nvPr/>
        </p:nvSpPr>
        <p:spPr>
          <a:xfrm>
            <a:off x="393290" y="129876"/>
            <a:ext cx="11179278" cy="7832722"/>
          </a:xfrm>
          <a:prstGeom prst="rect">
            <a:avLst/>
          </a:prstGeom>
          <a:noFill/>
        </p:spPr>
        <p:txBody>
          <a:bodyPr wrap="square">
            <a:spAutoFit/>
          </a:bodyPr>
          <a:lstStyle/>
          <a:p>
            <a:pPr>
              <a:lnSpc>
                <a:spcPct val="115000"/>
              </a:lnSpc>
              <a:spcAft>
                <a:spcPts val="100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Synthèse finale pour jeunes et adultes</a:t>
            </a: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fr-FR" dirty="0">
                <a:effectLst/>
                <a:latin typeface="Times New Roman" panose="02020603050405020304" pitchFamily="18" charset="0"/>
                <a:ea typeface="Calibri" panose="020F0502020204030204" pitchFamily="34" charset="0"/>
                <a:cs typeface="Times New Roman" panose="02020603050405020304" pitchFamily="18" charset="0"/>
              </a:rPr>
              <a:t>Inspirée de Daniel Marguerat, Vie et destin de Jésus de Nazareth, Seuil, 2019, p121s</a:t>
            </a:r>
            <a:br>
              <a:rPr lang="fr-FR" dirty="0">
                <a:effectLst/>
                <a:latin typeface="Times New Roman" panose="02020603050405020304" pitchFamily="18" charset="0"/>
                <a:ea typeface="Calibri" panose="020F0502020204030204" pitchFamily="34" charset="0"/>
                <a:cs typeface="Times New Roman" panose="02020603050405020304" pitchFamily="18" charset="0"/>
              </a:rPr>
            </a:br>
            <a:r>
              <a:rPr lang="fr-FR"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Daniel Marguerat Jésus poète du royaume RCF</a:t>
            </a:r>
            <a:br>
              <a:rPr lang="fr-FR" dirty="0">
                <a:latin typeface="Times New Roman" panose="02020603050405020304" pitchFamily="18" charset="0"/>
                <a:ea typeface="Calibri" panose="020F0502020204030204" pitchFamily="34" charset="0"/>
                <a:cs typeface="Times New Roman" panose="02020603050405020304" pitchFamily="18" charset="0"/>
              </a:rPr>
            </a:br>
            <a:r>
              <a:rPr lang="fr-FR"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Daniel Marguerat  Le poète du royaume Dominicains .tv</a:t>
            </a:r>
            <a:endParaRPr lang="fr-FR"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kumimoji="0" lang="fr-F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Daniel Marguerat parle de Jésus comme le poète du Royaume.</a:t>
            </a:r>
            <a:br>
              <a:rPr kumimoji="0" lang="fr-F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fr-F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Jésus en bon pédagogue, en racontant des histoires que nous appelons paraboles, parle de notre relation à Dieu.</a:t>
            </a:r>
            <a:br>
              <a:rPr kumimoji="0" lang="fr-F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fr-F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Mais il y a plus important : </a:t>
            </a:r>
            <a:br>
              <a:rPr kumimoji="0" lang="fr-F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fr-F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Jésus annonce le Royaume de Dieu non pas comme un espoir loin de nous pour plus tard mais pour nous aujourd’hui </a:t>
            </a:r>
            <a:br>
              <a:rPr kumimoji="0" lang="fr-F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fr-F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La parabole du fils prodigue nous parle de ce Royaume qui s’approche de nous, qui est déjà là.  </a:t>
            </a:r>
            <a:br>
              <a:rPr kumimoji="0" lang="fr-F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fr-F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Dieu unique est le Père, le miséricordieux, celui qui est un prodigue d’amour, qui attend inlassablement. </a:t>
            </a:r>
          </a:p>
          <a:p>
            <a:pPr>
              <a:lnSpc>
                <a:spcPct val="115000"/>
              </a:lnSpc>
              <a:spcAft>
                <a:spcPts val="1000"/>
              </a:spcAft>
            </a:pPr>
            <a:endPar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endParaRPr lang="fr-FR"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7F929724-7DF3-CF50-2C85-3899C026BD71}"/>
              </a:ext>
            </a:extLst>
          </p:cNvPr>
          <p:cNvSpPr>
            <a:spLocks noGrp="1"/>
          </p:cNvSpPr>
          <p:nvPr>
            <p:ph type="sldNum" sz="quarter" idx="12"/>
          </p:nvPr>
        </p:nvSpPr>
        <p:spPr/>
        <p:txBody>
          <a:bodyPr/>
          <a:lstStyle/>
          <a:p>
            <a:fld id="{9E268824-B363-4558-82B1-76DB5ADEB9CB}" type="slidenum">
              <a:rPr lang="fr-FR" smtClean="0"/>
              <a:pPr/>
              <a:t>85</a:t>
            </a:fld>
            <a:endParaRPr lang="fr-FR"/>
          </a:p>
        </p:txBody>
      </p:sp>
    </p:spTree>
    <p:extLst>
      <p:ext uri="{BB962C8B-B14F-4D97-AF65-F5344CB8AC3E}">
        <p14:creationId xmlns:p14="http://schemas.microsoft.com/office/powerpoint/2010/main" val="1492639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676E22D3-92B0-A791-C9B8-5F1BA6D96712}"/>
              </a:ext>
            </a:extLst>
          </p:cNvPr>
          <p:cNvSpPr txBox="1"/>
          <p:nvPr/>
        </p:nvSpPr>
        <p:spPr>
          <a:xfrm>
            <a:off x="233254" y="8706"/>
            <a:ext cx="11725492" cy="6853992"/>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Il est ce Dieu, aimant tous ses fils d’un amour à la fois maternel et paternel.  </a:t>
            </a:r>
            <a:b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Jésus annonce aux pharisiens que leur Dieu est ce Dieu qui s’approche des plus pauvres, des pécheurs, de l’humanité. </a:t>
            </a:r>
            <a:b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Il va au-delà des lois en accueillant celui qui est jugé ou qui se sent indigne. </a:t>
            </a:r>
            <a:b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Ce Dieu-là se fait proche de tous les hommes au point d’envoyer son fils qui se fait, comme le fils cadet, pécheur avec les pécheurs.  </a:t>
            </a:r>
            <a:b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La parabole peut se relire en y recherchant mystère pascal. Dieu a envoyé son fils qui était perdu et retrouvé, qui est passé de la mort à la vie, et nous a entrainés dans sa résurrection une fois pour toutes.</a:t>
            </a:r>
            <a:b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Le fils s’identifie à toute l’humanité, il est venu pour les brebis perdues, pour toutes les nations. </a:t>
            </a:r>
            <a:b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Le Christ, le prodigue qui donne tout, ramène l’humanité à son Père. </a:t>
            </a:r>
            <a:b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Le Père attend l’humanité, et l’invite au festin de l’alliance éternelle. </a:t>
            </a:r>
            <a:b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L’évangile est une invitation, une porte ouverte. Une invitation à demeurer dans l’amour de Dieu.  </a:t>
            </a:r>
            <a:b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b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Entrons dans la joie du Royaume ! </a:t>
            </a:r>
          </a:p>
        </p:txBody>
      </p:sp>
      <p:sp>
        <p:nvSpPr>
          <p:cNvPr id="2" name="Espace réservé du numéro de diapositive 1">
            <a:extLst>
              <a:ext uri="{FF2B5EF4-FFF2-40B4-BE49-F238E27FC236}">
                <a16:creationId xmlns:a16="http://schemas.microsoft.com/office/drawing/2014/main" id="{7F929724-7DF3-CF50-2C85-3899C026BD71}"/>
              </a:ext>
            </a:extLst>
          </p:cNvPr>
          <p:cNvSpPr>
            <a:spLocks noGrp="1"/>
          </p:cNvSpPr>
          <p:nvPr>
            <p:ph type="sldNum" sz="quarter" idx="12"/>
          </p:nvPr>
        </p:nvSpPr>
        <p:spPr/>
        <p:txBody>
          <a:bodyPr/>
          <a:lstStyle/>
          <a:p>
            <a:fld id="{9E268824-B363-4558-82B1-76DB5ADEB9CB}" type="slidenum">
              <a:rPr lang="fr-FR" smtClean="0"/>
              <a:pPr/>
              <a:t>86</a:t>
            </a:fld>
            <a:endParaRPr lang="fr-FR"/>
          </a:p>
        </p:txBody>
      </p:sp>
    </p:spTree>
    <p:extLst>
      <p:ext uri="{BB962C8B-B14F-4D97-AF65-F5344CB8AC3E}">
        <p14:creationId xmlns:p14="http://schemas.microsoft.com/office/powerpoint/2010/main" val="25004941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8F064BC-8F8E-C0B8-A7C5-9AA5051D1193}"/>
              </a:ext>
            </a:extLst>
          </p:cNvPr>
          <p:cNvSpPr>
            <a:spLocks noGrp="1"/>
          </p:cNvSpPr>
          <p:nvPr>
            <p:ph type="sldNum" sz="quarter" idx="12"/>
          </p:nvPr>
        </p:nvSpPr>
        <p:spPr/>
        <p:txBody>
          <a:bodyPr/>
          <a:lstStyle/>
          <a:p>
            <a:fld id="{9E268824-B363-4558-82B1-76DB5ADEB9CB}" type="slidenum">
              <a:rPr lang="fr-FR" smtClean="0"/>
              <a:pPr/>
              <a:t>87</a:t>
            </a:fld>
            <a:endParaRPr lang="fr-FR"/>
          </a:p>
        </p:txBody>
      </p:sp>
      <p:sp>
        <p:nvSpPr>
          <p:cNvPr id="4" name="ZoneTexte 3">
            <a:extLst>
              <a:ext uri="{FF2B5EF4-FFF2-40B4-BE49-F238E27FC236}">
                <a16:creationId xmlns:a16="http://schemas.microsoft.com/office/drawing/2014/main" id="{CB31D8C7-9D9D-ADD7-C8D1-EEDD935C7B1D}"/>
              </a:ext>
            </a:extLst>
          </p:cNvPr>
          <p:cNvSpPr txBox="1"/>
          <p:nvPr/>
        </p:nvSpPr>
        <p:spPr>
          <a:xfrm>
            <a:off x="309716" y="443567"/>
            <a:ext cx="11572568" cy="5970865"/>
          </a:xfrm>
          <a:prstGeom prst="rect">
            <a:avLst/>
          </a:prstGeom>
          <a:noFill/>
        </p:spPr>
        <p:txBody>
          <a:bodyPr wrap="square">
            <a:spAutoFit/>
          </a:bodyPr>
          <a:lstStyle/>
          <a:p>
            <a:r>
              <a:rPr lang="fr-FR" sz="2800" b="1" dirty="0">
                <a:latin typeface="Times New Roman" panose="02020603050405020304" pitchFamily="18" charset="0"/>
                <a:cs typeface="Times New Roman" panose="02020603050405020304" pitchFamily="18" charset="0"/>
              </a:rPr>
              <a:t>Synthèse Pour les enfants </a:t>
            </a:r>
          </a:p>
          <a:p>
            <a:r>
              <a:rPr lang="fr-FR" sz="2800" dirty="0">
                <a:latin typeface="Times New Roman" panose="02020603050405020304" pitchFamily="18" charset="0"/>
                <a:cs typeface="Times New Roman" panose="02020603050405020304" pitchFamily="18" charset="0"/>
              </a:rPr>
              <a:t>Jésus raconte des histoires que nous appelons paraboles dans lesquelles il parle de notre relation à Dieu, du royaume de Dieu.</a:t>
            </a:r>
          </a:p>
          <a:p>
            <a:r>
              <a:rPr lang="fr-FR" sz="2800" dirty="0">
                <a:latin typeface="Times New Roman" panose="02020603050405020304" pitchFamily="18" charset="0"/>
                <a:cs typeface="Times New Roman" panose="02020603050405020304" pitchFamily="18" charset="0"/>
              </a:rPr>
              <a:t>Dans l'histoire du fils prodigue, Jésus nous présente Dieu comme un père qui nous attend, plein d'amour et qui nous accueille aujourd'hui. </a:t>
            </a:r>
          </a:p>
          <a:p>
            <a:r>
              <a:rPr lang="fr-FR" sz="2800" dirty="0">
                <a:latin typeface="Times New Roman" panose="02020603050405020304" pitchFamily="18" charset="0"/>
                <a:cs typeface="Times New Roman" panose="02020603050405020304" pitchFamily="18" charset="0"/>
              </a:rPr>
              <a:t>Contrairement aux Pharisiens qui veulent restés purs, le royaume de Dieu accueille tous les pécheurs. </a:t>
            </a:r>
          </a:p>
          <a:p>
            <a:r>
              <a:rPr lang="fr-FR" sz="2800" dirty="0">
                <a:latin typeface="Times New Roman" panose="02020603050405020304" pitchFamily="18" charset="0"/>
                <a:cs typeface="Times New Roman" panose="02020603050405020304" pitchFamily="18" charset="0"/>
              </a:rPr>
              <a:t>Le royaume de Dieu, c'est comme un grand repas où tous sont accueillis, qu'ils soient comme le fils ainé qui est resté près de son père ou comme le fils cadet qui est parti. </a:t>
            </a:r>
          </a:p>
          <a:p>
            <a:r>
              <a:rPr lang="fr-FR" sz="2800" dirty="0">
                <a:latin typeface="Times New Roman" panose="02020603050405020304" pitchFamily="18" charset="0"/>
                <a:cs typeface="Times New Roman" panose="02020603050405020304" pitchFamily="18" charset="0"/>
              </a:rPr>
              <a:t>Jésus est venu pour sauver tous les hommes. </a:t>
            </a:r>
          </a:p>
          <a:p>
            <a:r>
              <a:rPr lang="fr-FR" sz="2800" dirty="0">
                <a:latin typeface="Times New Roman" panose="02020603050405020304" pitchFamily="18" charset="0"/>
                <a:cs typeface="Times New Roman" panose="02020603050405020304" pitchFamily="18" charset="0"/>
              </a:rPr>
              <a:t>Avec Jésus, tous ceux qui sont perdus sont retrouvés. </a:t>
            </a:r>
          </a:p>
          <a:p>
            <a:r>
              <a:rPr lang="fr-FR" sz="2800" dirty="0">
                <a:latin typeface="Times New Roman" panose="02020603050405020304" pitchFamily="18" charset="0"/>
                <a:cs typeface="Times New Roman" panose="02020603050405020304" pitchFamily="18" charset="0"/>
              </a:rPr>
              <a:t>Avec Jésus, tous ceux qui sont morts sont revenus à la vie.</a:t>
            </a:r>
          </a:p>
          <a:p>
            <a:endParaRPr lang="fr-FR" dirty="0"/>
          </a:p>
        </p:txBody>
      </p:sp>
    </p:spTree>
    <p:extLst>
      <p:ext uri="{BB962C8B-B14F-4D97-AF65-F5344CB8AC3E}">
        <p14:creationId xmlns:p14="http://schemas.microsoft.com/office/powerpoint/2010/main" val="26385454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C608C00-D52D-F8F9-A954-E044C032C85C}"/>
              </a:ext>
            </a:extLst>
          </p:cNvPr>
          <p:cNvSpPr txBox="1"/>
          <p:nvPr/>
        </p:nvSpPr>
        <p:spPr>
          <a:xfrm>
            <a:off x="2846520" y="5194609"/>
            <a:ext cx="6498960" cy="1323439"/>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000" dirty="0">
                <a:latin typeface="Times New Roman" panose="02020603050405020304" pitchFamily="18" charset="0"/>
                <a:cs typeface="Times New Roman" panose="02020603050405020304" pitchFamily="18" charset="0"/>
              </a:rPr>
              <a:t>Réalisation Catéchèse Par la Parole</a:t>
            </a:r>
          </a:p>
          <a:p>
            <a:r>
              <a:rPr lang="fr-FR" sz="2000" dirty="0">
                <a:latin typeface="Times New Roman" panose="02020603050405020304" pitchFamily="18" charset="0"/>
                <a:cs typeface="Times New Roman" panose="02020603050405020304" pitchFamily="18" charset="0"/>
              </a:rPr>
              <a:t>Module Revenir</a:t>
            </a:r>
          </a:p>
          <a:p>
            <a:r>
              <a:rPr lang="fr-FR" sz="2000" dirty="0">
                <a:latin typeface="Times New Roman" panose="02020603050405020304" pitchFamily="18" charset="0"/>
                <a:cs typeface="Times New Roman" panose="02020603050405020304" pitchFamily="18" charset="0"/>
              </a:rPr>
              <a:t>Illustrations Chantal </a:t>
            </a:r>
            <a:r>
              <a:rPr lang="fr-FR" sz="2000" dirty="0" err="1">
                <a:latin typeface="Times New Roman" panose="02020603050405020304" pitchFamily="18" charset="0"/>
                <a:cs typeface="Times New Roman" panose="02020603050405020304" pitchFamily="18" charset="0"/>
              </a:rPr>
              <a:t>Lorge</a:t>
            </a:r>
            <a:r>
              <a:rPr lang="fr-FR" sz="2000" dirty="0">
                <a:latin typeface="Times New Roman" panose="02020603050405020304" pitchFamily="18" charset="0"/>
                <a:cs typeface="Times New Roman" panose="02020603050405020304" pitchFamily="18" charset="0"/>
              </a:rPr>
              <a:t> </a:t>
            </a:r>
            <a:r>
              <a:rPr lang="fr-FR" sz="2000">
                <a:latin typeface="Times New Roman" panose="02020603050405020304" pitchFamily="18" charset="0"/>
                <a:cs typeface="Times New Roman" panose="02020603050405020304" pitchFamily="18" charset="0"/>
              </a:rPr>
              <a:t>d’après le </a:t>
            </a:r>
            <a:r>
              <a:rPr lang="fr-FR" sz="2000" dirty="0">
                <a:latin typeface="Times New Roman" panose="02020603050405020304" pitchFamily="18" charset="0"/>
                <a:cs typeface="Times New Roman" panose="02020603050405020304" pitchFamily="18" charset="0"/>
              </a:rPr>
              <a:t>vitrail de Sens</a:t>
            </a:r>
            <a:br>
              <a:rPr lang="fr-FR" sz="2000" dirty="0">
                <a:latin typeface="Times New Roman" panose="02020603050405020304" pitchFamily="18" charset="0"/>
                <a:cs typeface="Times New Roman" panose="02020603050405020304" pitchFamily="18" charset="0"/>
              </a:rPr>
            </a:br>
            <a:endParaRPr lang="fr-FR" sz="2000" dirty="0">
              <a:latin typeface="Times New Roman" panose="02020603050405020304" pitchFamily="18" charset="0"/>
              <a:cs typeface="Times New Roman" panose="02020603050405020304" pitchFamily="18" charset="0"/>
            </a:endParaRPr>
          </a:p>
        </p:txBody>
      </p:sp>
      <p:pic>
        <p:nvPicPr>
          <p:cNvPr id="5" name="Image 4">
            <a:extLst>
              <a:ext uri="{FF2B5EF4-FFF2-40B4-BE49-F238E27FC236}">
                <a16:creationId xmlns:a16="http://schemas.microsoft.com/office/drawing/2014/main" id="{E7F67869-1D0E-0B13-EC88-216364D3541B}"/>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8410" y="5006508"/>
            <a:ext cx="19494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a:extLst>
              <a:ext uri="{FF2B5EF4-FFF2-40B4-BE49-F238E27FC236}">
                <a16:creationId xmlns:a16="http://schemas.microsoft.com/office/drawing/2014/main" id="{F1C6D160-82E9-4005-A40A-3527E5CE6CBD}"/>
              </a:ext>
            </a:extLst>
          </p:cNvPr>
          <p:cNvSpPr>
            <a:spLocks noGrp="1"/>
          </p:cNvSpPr>
          <p:nvPr>
            <p:ph type="sldNum" sz="quarter" idx="12"/>
          </p:nvPr>
        </p:nvSpPr>
        <p:spPr/>
        <p:txBody>
          <a:bodyPr/>
          <a:lstStyle/>
          <a:p>
            <a:fld id="{9E268824-B363-4558-82B1-76DB5ADEB9CB}" type="slidenum">
              <a:rPr lang="fr-FR" smtClean="0"/>
              <a:pPr/>
              <a:t>88</a:t>
            </a:fld>
            <a:endParaRPr lang="fr-FR"/>
          </a:p>
        </p:txBody>
      </p:sp>
      <p:sp>
        <p:nvSpPr>
          <p:cNvPr id="7" name="ZoneTexte 6">
            <a:extLst>
              <a:ext uri="{FF2B5EF4-FFF2-40B4-BE49-F238E27FC236}">
                <a16:creationId xmlns:a16="http://schemas.microsoft.com/office/drawing/2014/main" id="{4C2DC14E-71C1-2398-A193-F356FF0DC2D1}"/>
              </a:ext>
            </a:extLst>
          </p:cNvPr>
          <p:cNvSpPr txBox="1"/>
          <p:nvPr/>
        </p:nvSpPr>
        <p:spPr>
          <a:xfrm>
            <a:off x="251928" y="279276"/>
            <a:ext cx="11434514" cy="3939540"/>
          </a:xfrm>
          <a:prstGeom prst="rect">
            <a:avLst/>
          </a:prstGeom>
          <a:noFill/>
        </p:spPr>
        <p:txBody>
          <a:bodyPr wrap="square">
            <a:spAutoFit/>
          </a:bodyPr>
          <a:lstStyle/>
          <a:p>
            <a:pPr>
              <a:lnSpc>
                <a:spcPct val="115000"/>
              </a:lnSpc>
              <a:spcAft>
                <a:spcPts val="1000"/>
              </a:spcAft>
            </a:pPr>
            <a:r>
              <a:rPr lang="fr-FR" sz="1800" b="1" dirty="0">
                <a:effectLst/>
                <a:latin typeface="Times New Roman" panose="02020603050405020304" pitchFamily="18" charset="0"/>
                <a:ea typeface="Times New Roman" panose="02020603050405020304" pitchFamily="18" charset="0"/>
              </a:rPr>
              <a:t>Méditation </a:t>
            </a:r>
            <a:r>
              <a:rPr lang="fr-FR" sz="1800" dirty="0">
                <a:effectLst/>
                <a:latin typeface="Times New Roman" panose="02020603050405020304" pitchFamily="18" charset="0"/>
                <a:ea typeface="Times New Roman" panose="02020603050405020304" pitchFamily="18" charset="0"/>
              </a:rPr>
              <a:t>et son diaporama sur </a:t>
            </a:r>
            <a:r>
              <a:rPr lang="fr-FR" sz="1800" u="sng" dirty="0">
                <a:solidFill>
                  <a:srgbClr val="0000FF"/>
                </a:solidFill>
                <a:effectLst/>
                <a:latin typeface="Times New Roman" panose="02020603050405020304" pitchFamily="18" charset="0"/>
                <a:ea typeface="Times New Roman" panose="02020603050405020304" pitchFamily="18" charset="0"/>
                <a:hlinkClick r:id="rId3"/>
              </a:rPr>
              <a:t>page Revenir\Méditation</a:t>
            </a:r>
            <a:endParaRPr lang="fr-FR" sz="1800" dirty="0">
              <a:effectLst/>
              <a:latin typeface="Calibri" panose="020F0502020204030204" pitchFamily="34" charset="0"/>
              <a:ea typeface="Calibri" panose="020F0502020204030204" pitchFamily="34" charset="0"/>
            </a:endParaRPr>
          </a:p>
          <a:p>
            <a:pPr>
              <a:lnSpc>
                <a:spcPct val="115000"/>
              </a:lnSpc>
              <a:spcAft>
                <a:spcPts val="1000"/>
              </a:spcAft>
            </a:pPr>
            <a:r>
              <a:rPr lang="fr-FR" sz="1800" dirty="0">
                <a:effectLst/>
                <a:latin typeface="Times New Roman" panose="02020603050405020304" pitchFamily="18" charset="0"/>
                <a:ea typeface="Calibri" panose="020F0502020204030204" pitchFamily="34" charset="0"/>
              </a:rPr>
              <a:t> </a:t>
            </a:r>
            <a:endParaRPr lang="fr-FR" sz="1800" dirty="0">
              <a:effectLst/>
              <a:latin typeface="Calibri" panose="020F0502020204030204" pitchFamily="34" charset="0"/>
              <a:ea typeface="Calibri" panose="020F0502020204030204" pitchFamily="34" charset="0"/>
            </a:endParaRPr>
          </a:p>
          <a:p>
            <a:pPr>
              <a:lnSpc>
                <a:spcPct val="115000"/>
              </a:lnSpc>
              <a:spcAft>
                <a:spcPts val="1000"/>
              </a:spcAft>
            </a:pPr>
            <a:r>
              <a:rPr lang="fr-FR" sz="1800" b="1" dirty="0">
                <a:effectLst/>
                <a:latin typeface="Times New Roman" panose="02020603050405020304" pitchFamily="18" charset="0"/>
                <a:ea typeface="Calibri" panose="020F0502020204030204" pitchFamily="34" charset="0"/>
              </a:rPr>
              <a:t>Bibliographie</a:t>
            </a:r>
            <a:br>
              <a:rPr lang="fr-FR" sz="1800" dirty="0">
                <a:effectLst/>
                <a:latin typeface="Times New Roman" panose="02020603050405020304" pitchFamily="18" charset="0"/>
                <a:ea typeface="Calibri" panose="020F0502020204030204" pitchFamily="34" charset="0"/>
              </a:rPr>
            </a:br>
            <a:r>
              <a:rPr lang="fr-FR" sz="1800" dirty="0">
                <a:effectLst/>
                <a:latin typeface="Times New Roman" panose="02020603050405020304" pitchFamily="18" charset="0"/>
                <a:ea typeface="Calibri" panose="020F0502020204030204" pitchFamily="34" charset="0"/>
              </a:rPr>
              <a:t>Les quatre évangiles, Traduction de la </a:t>
            </a:r>
            <a:r>
              <a:rPr lang="fr-FR" sz="1800" dirty="0" err="1">
                <a:effectLst/>
                <a:latin typeface="Times New Roman" panose="02020603050405020304" pitchFamily="18" charset="0"/>
                <a:ea typeface="Calibri" panose="020F0502020204030204" pitchFamily="34" charset="0"/>
              </a:rPr>
              <a:t>vetus</a:t>
            </a:r>
            <a:r>
              <a:rPr lang="fr-FR" sz="1800" dirty="0">
                <a:effectLst/>
                <a:latin typeface="Times New Roman" panose="02020603050405020304" pitchFamily="18" charset="0"/>
                <a:ea typeface="Calibri" panose="020F0502020204030204" pitchFamily="34" charset="0"/>
              </a:rPr>
              <a:t> Syra, </a:t>
            </a:r>
            <a:r>
              <a:rPr lang="fr-FR" sz="1800" dirty="0" err="1">
                <a:effectLst/>
                <a:latin typeface="Times New Roman" panose="02020603050405020304" pitchFamily="18" charset="0"/>
                <a:ea typeface="Calibri" panose="020F0502020204030204" pitchFamily="34" charset="0"/>
              </a:rPr>
              <a:t>EdB</a:t>
            </a:r>
            <a:r>
              <a:rPr lang="fr-FR" sz="1800" dirty="0">
                <a:effectLst/>
                <a:latin typeface="Times New Roman" panose="02020603050405020304" pitchFamily="18" charset="0"/>
                <a:ea typeface="Calibri" panose="020F0502020204030204" pitchFamily="34" charset="0"/>
              </a:rPr>
              <a:t>, 2024, p 227 à 230</a:t>
            </a:r>
            <a:br>
              <a:rPr lang="fr-FR" sz="1800" dirty="0">
                <a:effectLst/>
                <a:latin typeface="Times New Roman" panose="02020603050405020304" pitchFamily="18" charset="0"/>
                <a:ea typeface="Calibri" panose="020F0502020204030204" pitchFamily="34" charset="0"/>
              </a:rPr>
            </a:br>
            <a:r>
              <a:rPr lang="fr-FR" sz="1800" dirty="0">
                <a:effectLst/>
                <a:latin typeface="Times New Roman" panose="02020603050405020304" pitchFamily="18" charset="0"/>
                <a:ea typeface="Calibri" panose="020F0502020204030204" pitchFamily="34" charset="0"/>
              </a:rPr>
              <a:t>François </a:t>
            </a:r>
            <a:r>
              <a:rPr lang="fr-FR" sz="1800" dirty="0" err="1">
                <a:effectLst/>
                <a:latin typeface="Times New Roman" panose="02020603050405020304" pitchFamily="18" charset="0"/>
                <a:ea typeface="Calibri" panose="020F0502020204030204" pitchFamily="34" charset="0"/>
              </a:rPr>
              <a:t>Bovon</a:t>
            </a:r>
            <a:r>
              <a:rPr lang="fr-FR" sz="1800" dirty="0">
                <a:effectLst/>
                <a:latin typeface="Times New Roman" panose="02020603050405020304" pitchFamily="18" charset="0"/>
                <a:ea typeface="Calibri" panose="020F0502020204030204" pitchFamily="34" charset="0"/>
              </a:rPr>
              <a:t>, l’Evangile selon Saint Luc 1-9, Labor et Fides, Juin 2007</a:t>
            </a:r>
            <a:br>
              <a:rPr lang="fr-FR" sz="1800" dirty="0">
                <a:effectLst/>
                <a:latin typeface="Times New Roman" panose="02020603050405020304" pitchFamily="18" charset="0"/>
                <a:ea typeface="Calibri" panose="020F0502020204030204" pitchFamily="34" charset="0"/>
              </a:rPr>
            </a:br>
            <a:r>
              <a:rPr lang="fr-FR" sz="1800" dirty="0">
                <a:effectLst/>
                <a:latin typeface="Times New Roman" panose="02020603050405020304" pitchFamily="18" charset="0"/>
                <a:ea typeface="Calibri" panose="020F0502020204030204" pitchFamily="34" charset="0"/>
              </a:rPr>
              <a:t>Louis Barlet Chantal Guillermain, Le Beau Christ de Luc, Lire la bible, Cerf, 2006</a:t>
            </a:r>
            <a:br>
              <a:rPr lang="fr-FR" sz="1800" dirty="0">
                <a:effectLst/>
                <a:latin typeface="Times New Roman" panose="02020603050405020304" pitchFamily="18" charset="0"/>
                <a:ea typeface="Calibri" panose="020F0502020204030204" pitchFamily="34" charset="0"/>
              </a:rPr>
            </a:br>
            <a:r>
              <a:rPr lang="fr-FR" sz="1800" dirty="0">
                <a:effectLst/>
                <a:latin typeface="Times New Roman" panose="02020603050405020304" pitchFamily="18" charset="0"/>
                <a:ea typeface="Calibri" panose="020F0502020204030204" pitchFamily="34" charset="0"/>
              </a:rPr>
              <a:t>Hugues Cousin, L’Evangile de Luc, Centurion, Novalis, 1994</a:t>
            </a:r>
            <a:br>
              <a:rPr lang="fr-FR" sz="1800" dirty="0">
                <a:effectLst/>
                <a:latin typeface="Times New Roman" panose="02020603050405020304" pitchFamily="18" charset="0"/>
                <a:ea typeface="Calibri" panose="020F0502020204030204" pitchFamily="34" charset="0"/>
              </a:rPr>
            </a:br>
            <a:r>
              <a:rPr lang="fr-FR" sz="1800" dirty="0">
                <a:effectLst/>
                <a:latin typeface="Times New Roman" panose="02020603050405020304" pitchFamily="18" charset="0"/>
                <a:ea typeface="Calibri" panose="020F0502020204030204" pitchFamily="34" charset="0"/>
              </a:rPr>
              <a:t>Raphaël </a:t>
            </a:r>
            <a:r>
              <a:rPr lang="fr-FR" sz="1800" dirty="0" err="1">
                <a:effectLst/>
                <a:latin typeface="Times New Roman" panose="02020603050405020304" pitchFamily="18" charset="0"/>
                <a:ea typeface="Calibri" panose="020F0502020204030204" pitchFamily="34" charset="0"/>
              </a:rPr>
              <a:t>Draï</a:t>
            </a:r>
            <a:r>
              <a:rPr lang="fr-FR" sz="1800" dirty="0">
                <a:effectLst/>
                <a:latin typeface="Times New Roman" panose="02020603050405020304" pitchFamily="18" charset="0"/>
                <a:ea typeface="Calibri" panose="020F0502020204030204" pitchFamily="34" charset="0"/>
              </a:rPr>
              <a:t>, Jésus, Lecture de l’Evangile selon Saint Luc, Tome I, </a:t>
            </a:r>
            <a:r>
              <a:rPr lang="fr-FR" sz="1800" dirty="0" err="1">
                <a:effectLst/>
                <a:latin typeface="Times New Roman" panose="02020603050405020304" pitchFamily="18" charset="0"/>
                <a:ea typeface="Calibri" panose="020F0502020204030204" pitchFamily="34" charset="0"/>
              </a:rPr>
              <a:t>hermann</a:t>
            </a:r>
            <a:r>
              <a:rPr lang="fr-FR" sz="1800" dirty="0">
                <a:effectLst/>
                <a:latin typeface="Times New Roman" panose="02020603050405020304" pitchFamily="18" charset="0"/>
                <a:ea typeface="Calibri" panose="020F0502020204030204" pitchFamily="34" charset="0"/>
              </a:rPr>
              <a:t>, 2014 </a:t>
            </a:r>
            <a:br>
              <a:rPr lang="fr-FR" sz="1800" dirty="0">
                <a:effectLst/>
                <a:latin typeface="Times New Roman" panose="02020603050405020304" pitchFamily="18" charset="0"/>
                <a:ea typeface="Calibri" panose="020F0502020204030204" pitchFamily="34" charset="0"/>
              </a:rPr>
            </a:br>
            <a:r>
              <a:rPr lang="fr-FR" sz="1800" dirty="0">
                <a:effectLst/>
                <a:latin typeface="Times New Roman" panose="02020603050405020304" pitchFamily="18" charset="0"/>
                <a:ea typeface="Calibri" panose="020F0502020204030204" pitchFamily="34" charset="0"/>
              </a:rPr>
              <a:t>Jésus L'encyclopédie, Joseph Doré, Albin Michel, 2022, p 387 à 392, article de Stéphane </a:t>
            </a:r>
            <a:r>
              <a:rPr lang="fr-FR" sz="1800" dirty="0" err="1">
                <a:effectLst/>
                <a:latin typeface="Times New Roman" panose="02020603050405020304" pitchFamily="18" charset="0"/>
                <a:ea typeface="Calibri" panose="020F0502020204030204" pitchFamily="34" charset="0"/>
              </a:rPr>
              <a:t>Beaubeuf</a:t>
            </a:r>
            <a:r>
              <a:rPr lang="fr-FR" sz="1800" dirty="0">
                <a:effectLst/>
                <a:latin typeface="Times New Roman" panose="02020603050405020304" pitchFamily="18" charset="0"/>
                <a:ea typeface="Calibri" panose="020F0502020204030204" pitchFamily="34" charset="0"/>
              </a:rPr>
              <a:t> </a:t>
            </a:r>
            <a:br>
              <a:rPr lang="fr-FR" sz="1800" dirty="0">
                <a:effectLst/>
                <a:latin typeface="Times New Roman" panose="02020603050405020304" pitchFamily="18" charset="0"/>
                <a:ea typeface="Calibri" panose="020F0502020204030204" pitchFamily="34" charset="0"/>
              </a:rPr>
            </a:br>
            <a:r>
              <a:rPr lang="fr-FR" sz="1800" dirty="0">
                <a:effectLst/>
                <a:latin typeface="Times New Roman" panose="02020603050405020304" pitchFamily="18" charset="0"/>
                <a:ea typeface="Calibri" panose="020F0502020204030204" pitchFamily="34" charset="0"/>
              </a:rPr>
              <a:t>Henri Denis, Jésus le prodigue du Père, Desclée de </a:t>
            </a:r>
            <a:r>
              <a:rPr lang="fr-FR" sz="1800" dirty="0" err="1">
                <a:effectLst/>
                <a:latin typeface="Times New Roman" panose="02020603050405020304" pitchFamily="18" charset="0"/>
                <a:ea typeface="Calibri" panose="020F0502020204030204" pitchFamily="34" charset="0"/>
              </a:rPr>
              <a:t>Brower</a:t>
            </a:r>
            <a:r>
              <a:rPr lang="fr-FR" sz="1800" dirty="0">
                <a:effectLst/>
                <a:latin typeface="Times New Roman" panose="02020603050405020304" pitchFamily="18" charset="0"/>
                <a:ea typeface="Calibri" panose="020F0502020204030204" pitchFamily="34" charset="0"/>
              </a:rPr>
              <a:t>,</a:t>
            </a:r>
            <a:r>
              <a:rPr lang="fr-FR" sz="1800" i="1" dirty="0">
                <a:effectLst/>
                <a:latin typeface="Times New Roman" panose="02020603050405020304" pitchFamily="18" charset="0"/>
                <a:ea typeface="Calibri" panose="020F0502020204030204" pitchFamily="34" charset="0"/>
              </a:rPr>
              <a:t> 2001</a:t>
            </a:r>
            <a:endParaRPr lang="fr-FR" sz="1800" dirty="0">
              <a:effectLst/>
              <a:latin typeface="Calibri" panose="020F0502020204030204" pitchFamily="34" charset="0"/>
              <a:ea typeface="Calibri" panose="020F0502020204030204" pitchFamily="34" charset="0"/>
            </a:endParaRPr>
          </a:p>
          <a:p>
            <a:r>
              <a:rPr lang="fr-FR" sz="1800" dirty="0">
                <a:effectLst/>
                <a:latin typeface="Times New Roman" panose="02020603050405020304" pitchFamily="18" charset="0"/>
                <a:ea typeface="Calibri" panose="020F0502020204030204" pitchFamily="34" charset="0"/>
              </a:rPr>
              <a:t>Daniel Marguerat, Vie et destin de Jésus de Nazareth, Seuil, 2019 </a:t>
            </a:r>
            <a:endParaRPr lang="fr-FR" sz="1800" dirty="0">
              <a:effectLst/>
              <a:latin typeface="Calibri" panose="020F0502020204030204" pitchFamily="34" charset="0"/>
              <a:ea typeface="Calibri" panose="020F0502020204030204" pitchFamily="34" charset="0"/>
            </a:endParaRPr>
          </a:p>
        </p:txBody>
      </p:sp>
      <p:pic>
        <p:nvPicPr>
          <p:cNvPr id="6" name="Image 5" descr="Une image contenant motif, texte, point, art&#10;&#10;Le contenu généré par l’IA peut être incorrect.">
            <a:extLst>
              <a:ext uri="{FF2B5EF4-FFF2-40B4-BE49-F238E27FC236}">
                <a16:creationId xmlns:a16="http://schemas.microsoft.com/office/drawing/2014/main" id="{E32A2C64-29EC-D0DE-B585-C2A6D47B62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12221" y="4580457"/>
            <a:ext cx="1600200" cy="1600200"/>
          </a:xfrm>
          <a:prstGeom prst="rect">
            <a:avLst/>
          </a:prstGeom>
        </p:spPr>
      </p:pic>
    </p:spTree>
    <p:extLst>
      <p:ext uri="{BB962C8B-B14F-4D97-AF65-F5344CB8AC3E}">
        <p14:creationId xmlns:p14="http://schemas.microsoft.com/office/powerpoint/2010/main" val="2027198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24DEE-64A5-47E0-77B8-D1EDF9BDFCC3}"/>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FF69F79-8A3A-9D09-D48F-C8CC7C1F0707}"/>
              </a:ext>
            </a:extLst>
          </p:cNvPr>
          <p:cNvSpPr>
            <a:spLocks noGrp="1"/>
          </p:cNvSpPr>
          <p:nvPr>
            <p:ph type="sldNum" sz="quarter" idx="12"/>
          </p:nvPr>
        </p:nvSpPr>
        <p:spPr/>
        <p:txBody>
          <a:bodyPr/>
          <a:lstStyle/>
          <a:p>
            <a:fld id="{9E268824-B363-4558-82B1-76DB5ADEB9CB}" type="slidenum">
              <a:rPr lang="fr-FR" smtClean="0"/>
              <a:pPr/>
              <a:t>9</a:t>
            </a:fld>
            <a:endParaRPr lang="fr-FR"/>
          </a:p>
        </p:txBody>
      </p:sp>
      <p:sp>
        <p:nvSpPr>
          <p:cNvPr id="4" name="Rectangle : coins arrondis 3">
            <a:extLst>
              <a:ext uri="{FF2B5EF4-FFF2-40B4-BE49-F238E27FC236}">
                <a16:creationId xmlns:a16="http://schemas.microsoft.com/office/drawing/2014/main" id="{2CCD5A84-F050-0BFD-6216-4166B29A96C7}"/>
              </a:ext>
            </a:extLst>
          </p:cNvPr>
          <p:cNvSpPr/>
          <p:nvPr/>
        </p:nvSpPr>
        <p:spPr>
          <a:xfrm>
            <a:off x="3178350" y="183308"/>
            <a:ext cx="8767665" cy="1730334"/>
          </a:xfrm>
          <a:prstGeom prst="roundRect">
            <a:avLst/>
          </a:prstGeom>
          <a:noFill/>
          <a:ln w="762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600"/>
              </a:spcAft>
            </a:pPr>
            <a:endParaRPr lang="fr-FR"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600"/>
              </a:spcAft>
            </a:pPr>
            <a:r>
              <a:rPr lang="fr-FR"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Genèse 25, 20-28 </a:t>
            </a: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Jacob vole le droit d’aînesse à son frère.</a:t>
            </a:r>
            <a:r>
              <a:rPr lang="fr-FR" sz="32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endParaRPr lang="fr-FR" sz="2800" dirty="0">
              <a:solidFill>
                <a:schemeClr val="tx1"/>
              </a:solidFill>
              <a:latin typeface="Calibri" panose="020F0502020204030204" pitchFamily="34" charset="0"/>
              <a:ea typeface="Calibri" panose="020F0502020204030204" pitchFamily="34" charset="0"/>
            </a:endParaRPr>
          </a:p>
        </p:txBody>
      </p:sp>
      <p:sp>
        <p:nvSpPr>
          <p:cNvPr id="7" name="Rectangle : coins arrondis 6">
            <a:extLst>
              <a:ext uri="{FF2B5EF4-FFF2-40B4-BE49-F238E27FC236}">
                <a16:creationId xmlns:a16="http://schemas.microsoft.com/office/drawing/2014/main" id="{E7C8F392-2884-7B96-0AAD-72DA554489ED}"/>
              </a:ext>
            </a:extLst>
          </p:cNvPr>
          <p:cNvSpPr/>
          <p:nvPr/>
        </p:nvSpPr>
        <p:spPr>
          <a:xfrm>
            <a:off x="3080028" y="2469823"/>
            <a:ext cx="8767665" cy="4127621"/>
          </a:xfrm>
          <a:prstGeom prst="roundRect">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600"/>
              </a:spcAft>
            </a:pP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 fils ainé, qui a toujours été fidèle à la Torah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baseline="30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(verset 29, littéralement : </a:t>
            </a:r>
            <a:r>
              <a:rPr lang="fr-FR" sz="3200" i="1" baseline="30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sans avoir passé outre un commandement de toi</a:t>
            </a:r>
            <a:r>
              <a:rPr lang="fr-FR" sz="3200" baseline="30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peut représenter le peuple d’Israël.</a:t>
            </a:r>
          </a:p>
          <a:p>
            <a:pPr>
              <a:lnSpc>
                <a:spcPct val="115000"/>
              </a:lnSpc>
              <a:spcAft>
                <a:spcPts val="600"/>
              </a:spcAft>
            </a:pP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Le fils cadet fait l’expérience de l’éloignement,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de la pauvreté. </a:t>
            </a:r>
            <a:b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fr-FR" sz="3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Il représente l’idolâtrie, comme s’il partait loin du Dieu unique.  </a:t>
            </a:r>
          </a:p>
        </p:txBody>
      </p:sp>
      <p:pic>
        <p:nvPicPr>
          <p:cNvPr id="2" name="Image 1" descr="Une image contenant habits, Visage humain, personne, dessin humoristique&#10;&#10;Le contenu généré par l’IA peut être incorrect.">
            <a:extLst>
              <a:ext uri="{FF2B5EF4-FFF2-40B4-BE49-F238E27FC236}">
                <a16:creationId xmlns:a16="http://schemas.microsoft.com/office/drawing/2014/main" id="{6D024B8A-237B-9B2A-EEF4-30196940C5B8}"/>
              </a:ext>
            </a:extLst>
          </p:cNvPr>
          <p:cNvPicPr>
            <a:picLocks noChangeAspect="1"/>
          </p:cNvPicPr>
          <p:nvPr/>
        </p:nvPicPr>
        <p:blipFill>
          <a:blip r:embed="rId2" cstate="screen">
            <a:extLst>
              <a:ext uri="{28A0092B-C50C-407E-A947-70E740481C1C}">
                <a14:useLocalDpi xmlns:a14="http://schemas.microsoft.com/office/drawing/2010/main"/>
              </a:ext>
            </a:extLst>
          </a:blip>
          <a:srcRect l="11740" t="5362" r="3909" b="17681"/>
          <a:stretch/>
        </p:blipFill>
        <p:spPr>
          <a:xfrm>
            <a:off x="344307" y="1388343"/>
            <a:ext cx="2646360" cy="2357747"/>
          </a:xfrm>
          <a:prstGeom prst="rect">
            <a:avLst/>
          </a:prstGeom>
          <a:effectLst>
            <a:softEdge rad="292100"/>
          </a:effectLst>
        </p:spPr>
      </p:pic>
      <p:sp>
        <p:nvSpPr>
          <p:cNvPr id="6" name="ZoneTexte 5">
            <a:extLst>
              <a:ext uri="{FF2B5EF4-FFF2-40B4-BE49-F238E27FC236}">
                <a16:creationId xmlns:a16="http://schemas.microsoft.com/office/drawing/2014/main" id="{FA6A8331-FC5A-AFC6-2B26-76281AA571DA}"/>
              </a:ext>
            </a:extLst>
          </p:cNvPr>
          <p:cNvSpPr txBox="1"/>
          <p:nvPr/>
        </p:nvSpPr>
        <p:spPr>
          <a:xfrm>
            <a:off x="444049" y="183308"/>
            <a:ext cx="1580793" cy="461665"/>
          </a:xfrm>
          <a:prstGeom prst="rect">
            <a:avLst/>
          </a:prstGeom>
          <a:noFill/>
        </p:spPr>
        <p:txBody>
          <a:bodyPr wrap="square">
            <a:spAutoFit/>
          </a:bodyPr>
          <a:lstStyle/>
          <a:p>
            <a:r>
              <a:rPr kumimoji="0" lang="fr-FR" sz="24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deux fils</a:t>
            </a:r>
            <a:endParaRPr lang="fr-FR" sz="2400" dirty="0"/>
          </a:p>
        </p:txBody>
      </p:sp>
    </p:spTree>
    <p:extLst>
      <p:ext uri="{BB962C8B-B14F-4D97-AF65-F5344CB8AC3E}">
        <p14:creationId xmlns:p14="http://schemas.microsoft.com/office/powerpoint/2010/main" val="47455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5873</TotalTime>
  <Words>5816</Words>
  <Application>Microsoft Office PowerPoint</Application>
  <PresentationFormat>Grand écran</PresentationFormat>
  <Paragraphs>447</Paragraphs>
  <Slides>88</Slides>
  <Notes>21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88</vt:i4>
      </vt:variant>
    </vt:vector>
  </HeadingPairs>
  <TitlesOfParts>
    <vt:vector size="94" baseType="lpstr">
      <vt:lpstr>Aptos</vt: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PROPRIETAIRE</dc:creator>
  <cp:lastModifiedBy>odile theiller</cp:lastModifiedBy>
  <cp:revision>480</cp:revision>
  <dcterms:created xsi:type="dcterms:W3CDTF">2024-05-10T09:58:03Z</dcterms:created>
  <dcterms:modified xsi:type="dcterms:W3CDTF">2025-02-16T16:19:53Z</dcterms:modified>
</cp:coreProperties>
</file>