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5"/>
  </p:notesMasterIdLst>
  <p:sldIdLst>
    <p:sldId id="256" r:id="rId2"/>
    <p:sldId id="475" r:id="rId3"/>
    <p:sldId id="258" r:id="rId4"/>
    <p:sldId id="476" r:id="rId5"/>
    <p:sldId id="346" r:id="rId6"/>
    <p:sldId id="477" r:id="rId7"/>
    <p:sldId id="478" r:id="rId8"/>
    <p:sldId id="612" r:id="rId9"/>
    <p:sldId id="259" r:id="rId10"/>
    <p:sldId id="260" r:id="rId11"/>
    <p:sldId id="261" r:id="rId12"/>
    <p:sldId id="262" r:id="rId13"/>
    <p:sldId id="479" r:id="rId14"/>
    <p:sldId id="480" r:id="rId15"/>
    <p:sldId id="481" r:id="rId16"/>
    <p:sldId id="482" r:id="rId17"/>
    <p:sldId id="483" r:id="rId18"/>
    <p:sldId id="484" r:id="rId19"/>
    <p:sldId id="485" r:id="rId20"/>
    <p:sldId id="486" r:id="rId21"/>
    <p:sldId id="487" r:id="rId22"/>
    <p:sldId id="488" r:id="rId23"/>
    <p:sldId id="489" r:id="rId24"/>
    <p:sldId id="490" r:id="rId25"/>
    <p:sldId id="398" r:id="rId26"/>
    <p:sldId id="491" r:id="rId27"/>
    <p:sldId id="492" r:id="rId28"/>
    <p:sldId id="493" r:id="rId29"/>
    <p:sldId id="494" r:id="rId30"/>
    <p:sldId id="606" r:id="rId31"/>
    <p:sldId id="500" r:id="rId32"/>
    <p:sldId id="499" r:id="rId33"/>
    <p:sldId id="495" r:id="rId34"/>
    <p:sldId id="496" r:id="rId35"/>
    <p:sldId id="497" r:id="rId36"/>
    <p:sldId id="607" r:id="rId37"/>
    <p:sldId id="498" r:id="rId38"/>
    <p:sldId id="501" r:id="rId39"/>
    <p:sldId id="502" r:id="rId40"/>
    <p:sldId id="503" r:id="rId41"/>
    <p:sldId id="504" r:id="rId42"/>
    <p:sldId id="513" r:id="rId43"/>
    <p:sldId id="506" r:id="rId44"/>
    <p:sldId id="507" r:id="rId45"/>
    <p:sldId id="608" r:id="rId46"/>
    <p:sldId id="508" r:id="rId47"/>
    <p:sldId id="514" r:id="rId48"/>
    <p:sldId id="510" r:id="rId49"/>
    <p:sldId id="511" r:id="rId50"/>
    <p:sldId id="609" r:id="rId51"/>
    <p:sldId id="512" r:id="rId52"/>
    <p:sldId id="515" r:id="rId53"/>
    <p:sldId id="516" r:id="rId54"/>
    <p:sldId id="517" r:id="rId55"/>
    <p:sldId id="610" r:id="rId56"/>
    <p:sldId id="518" r:id="rId57"/>
    <p:sldId id="519" r:id="rId58"/>
    <p:sldId id="520" r:id="rId59"/>
    <p:sldId id="521" r:id="rId60"/>
    <p:sldId id="522" r:id="rId61"/>
    <p:sldId id="523" r:id="rId62"/>
    <p:sldId id="524" r:id="rId63"/>
    <p:sldId id="525" r:id="rId64"/>
    <p:sldId id="527" r:id="rId65"/>
    <p:sldId id="526" r:id="rId66"/>
    <p:sldId id="528" r:id="rId67"/>
    <p:sldId id="529" r:id="rId68"/>
    <p:sldId id="530" r:id="rId69"/>
    <p:sldId id="532" r:id="rId70"/>
    <p:sldId id="537" r:id="rId71"/>
    <p:sldId id="533" r:id="rId72"/>
    <p:sldId id="534" r:id="rId73"/>
    <p:sldId id="535" r:id="rId74"/>
    <p:sldId id="538" r:id="rId75"/>
    <p:sldId id="536" r:id="rId76"/>
    <p:sldId id="539" r:id="rId77"/>
    <p:sldId id="540" r:id="rId78"/>
    <p:sldId id="541" r:id="rId79"/>
    <p:sldId id="543" r:id="rId80"/>
    <p:sldId id="544" r:id="rId81"/>
    <p:sldId id="545" r:id="rId82"/>
    <p:sldId id="546" r:id="rId83"/>
    <p:sldId id="547" r:id="rId84"/>
    <p:sldId id="548" r:id="rId85"/>
    <p:sldId id="549" r:id="rId86"/>
    <p:sldId id="550" r:id="rId87"/>
    <p:sldId id="614" r:id="rId88"/>
    <p:sldId id="552" r:id="rId89"/>
    <p:sldId id="553" r:id="rId90"/>
    <p:sldId id="554" r:id="rId91"/>
    <p:sldId id="555" r:id="rId92"/>
    <p:sldId id="556" r:id="rId93"/>
    <p:sldId id="557" r:id="rId94"/>
    <p:sldId id="558" r:id="rId95"/>
    <p:sldId id="611" r:id="rId96"/>
    <p:sldId id="559" r:id="rId97"/>
    <p:sldId id="560" r:id="rId98"/>
    <p:sldId id="561" r:id="rId99"/>
    <p:sldId id="562" r:id="rId100"/>
    <p:sldId id="563" r:id="rId101"/>
    <p:sldId id="564" r:id="rId102"/>
    <p:sldId id="565" r:id="rId103"/>
    <p:sldId id="566" r:id="rId104"/>
    <p:sldId id="568" r:id="rId105"/>
    <p:sldId id="567" r:id="rId106"/>
    <p:sldId id="569" r:id="rId107"/>
    <p:sldId id="570" r:id="rId108"/>
    <p:sldId id="571" r:id="rId109"/>
    <p:sldId id="573" r:id="rId110"/>
    <p:sldId id="578" r:id="rId111"/>
    <p:sldId id="574" r:id="rId112"/>
    <p:sldId id="575" r:id="rId113"/>
    <p:sldId id="576" r:id="rId114"/>
    <p:sldId id="577" r:id="rId115"/>
    <p:sldId id="579" r:id="rId116"/>
    <p:sldId id="580" r:id="rId117"/>
    <p:sldId id="581" r:id="rId118"/>
    <p:sldId id="582" r:id="rId119"/>
    <p:sldId id="584" r:id="rId120"/>
    <p:sldId id="585" r:id="rId121"/>
    <p:sldId id="583" r:id="rId122"/>
    <p:sldId id="586" r:id="rId123"/>
    <p:sldId id="587" r:id="rId124"/>
    <p:sldId id="588" r:id="rId125"/>
    <p:sldId id="589" r:id="rId126"/>
    <p:sldId id="592" r:id="rId127"/>
    <p:sldId id="593" r:id="rId128"/>
    <p:sldId id="594" r:id="rId129"/>
    <p:sldId id="595" r:id="rId130"/>
    <p:sldId id="596" r:id="rId131"/>
    <p:sldId id="613" r:id="rId132"/>
    <p:sldId id="597" r:id="rId133"/>
    <p:sldId id="598" r:id="rId134"/>
    <p:sldId id="599" r:id="rId135"/>
    <p:sldId id="600" r:id="rId136"/>
    <p:sldId id="601" r:id="rId137"/>
    <p:sldId id="602" r:id="rId138"/>
    <p:sldId id="603" r:id="rId139"/>
    <p:sldId id="604" r:id="rId140"/>
    <p:sldId id="605" r:id="rId141"/>
    <p:sldId id="304" r:id="rId142"/>
    <p:sldId id="323" r:id="rId143"/>
    <p:sldId id="308" r:id="rId14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PRIETAIRE" initials="P" lastIdx="2" clrIdx="0">
    <p:extLst>
      <p:ext uri="{19B8F6BF-5375-455C-9EA6-DF929625EA0E}">
        <p15:presenceInfo xmlns:p15="http://schemas.microsoft.com/office/powerpoint/2012/main" userId="PROPRIETAI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0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974" autoAdjust="0"/>
    <p:restoredTop sz="94660"/>
  </p:normalViewPr>
  <p:slideViewPr>
    <p:cSldViewPr snapToGrid="0">
      <p:cViewPr varScale="1">
        <p:scale>
          <a:sx n="97" d="100"/>
          <a:sy n="97" d="100"/>
        </p:scale>
        <p:origin x="288" y="318"/>
      </p:cViewPr>
      <p:guideLst>
        <p:guide orient="horz" pos="2160"/>
        <p:guide pos="3840"/>
      </p:guideLst>
    </p:cSldViewPr>
  </p:slideViewPr>
  <p:notesTextViewPr>
    <p:cViewPr>
      <p:scale>
        <a:sx n="1" d="1"/>
        <a:sy n="1" d="1"/>
      </p:scale>
      <p:origin x="0" y="0"/>
    </p:cViewPr>
  </p:notesTextViewPr>
  <p:sorterViewPr>
    <p:cViewPr>
      <p:scale>
        <a:sx n="122" d="100"/>
        <a:sy n="122"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BBAB9-EB07-4D02-AF64-A83C6F4E429A}" type="datetimeFigureOut">
              <a:rPr lang="fr-FR" smtClean="0"/>
              <a:pPr/>
              <a:t>16/02/2025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C8A5F-1E90-4A17-97AC-40F9E662AA02}" type="slidenum">
              <a:rPr lang="fr-FR" smtClean="0"/>
              <a:pPr/>
              <a:t>‹N°›</a:t>
            </a:fld>
            <a:endParaRPr lang="fr-FR"/>
          </a:p>
        </p:txBody>
      </p:sp>
    </p:spTree>
    <p:extLst>
      <p:ext uri="{BB962C8B-B14F-4D97-AF65-F5344CB8AC3E}">
        <p14:creationId xmlns:p14="http://schemas.microsoft.com/office/powerpoint/2010/main" val="25039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2C8A5F-1E90-4A17-97AC-40F9E662AA02}" type="slidenum">
              <a:rPr lang="fr-FR" smtClean="0"/>
              <a:pPr/>
              <a:t>12</a:t>
            </a:fld>
            <a:endParaRPr lang="fr-FR"/>
          </a:p>
        </p:txBody>
      </p:sp>
    </p:spTree>
    <p:extLst>
      <p:ext uri="{BB962C8B-B14F-4D97-AF65-F5344CB8AC3E}">
        <p14:creationId xmlns:p14="http://schemas.microsoft.com/office/powerpoint/2010/main" val="3878114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A35E7-62F4-8B9A-5C32-3669E5BDF0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E892437-FBF1-9577-2DD5-64EF73E7EC2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B824F2B-775F-1572-659D-EE30D316F9B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DFB7932-9769-4196-28EE-29997B6BE9F0}"/>
              </a:ext>
            </a:extLst>
          </p:cNvPr>
          <p:cNvSpPr>
            <a:spLocks noGrp="1"/>
          </p:cNvSpPr>
          <p:nvPr>
            <p:ph type="sldNum" sz="quarter" idx="5"/>
          </p:nvPr>
        </p:nvSpPr>
        <p:spPr/>
        <p:txBody>
          <a:bodyPr/>
          <a:lstStyle/>
          <a:p>
            <a:fld id="{642C8A5F-1E90-4A17-97AC-40F9E662AA02}" type="slidenum">
              <a:rPr lang="fr-FR" smtClean="0"/>
              <a:pPr/>
              <a:t>46</a:t>
            </a:fld>
            <a:endParaRPr lang="fr-FR"/>
          </a:p>
        </p:txBody>
      </p:sp>
    </p:spTree>
    <p:extLst>
      <p:ext uri="{BB962C8B-B14F-4D97-AF65-F5344CB8AC3E}">
        <p14:creationId xmlns:p14="http://schemas.microsoft.com/office/powerpoint/2010/main" val="3501580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877BF-9148-B3EA-BB73-929050C957C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05476FC-273C-401E-EFE5-46082004828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6E7173-9EFE-7431-A7DD-FFF5CE94C97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7C40491-E21F-BA6B-DD05-09333F28750A}"/>
              </a:ext>
            </a:extLst>
          </p:cNvPr>
          <p:cNvSpPr>
            <a:spLocks noGrp="1"/>
          </p:cNvSpPr>
          <p:nvPr>
            <p:ph type="sldNum" sz="quarter" idx="5"/>
          </p:nvPr>
        </p:nvSpPr>
        <p:spPr/>
        <p:txBody>
          <a:bodyPr/>
          <a:lstStyle/>
          <a:p>
            <a:fld id="{642C8A5F-1E90-4A17-97AC-40F9E662AA02}" type="slidenum">
              <a:rPr lang="fr-FR" smtClean="0"/>
              <a:pPr/>
              <a:t>51</a:t>
            </a:fld>
            <a:endParaRPr lang="fr-FR"/>
          </a:p>
        </p:txBody>
      </p:sp>
    </p:spTree>
    <p:extLst>
      <p:ext uri="{BB962C8B-B14F-4D97-AF65-F5344CB8AC3E}">
        <p14:creationId xmlns:p14="http://schemas.microsoft.com/office/powerpoint/2010/main" val="3377166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60C37-9523-3B63-1053-7467422AE1A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C0FD623-E176-4D8F-BEA6-FF52578EC90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36335D2-94F9-C07A-CC16-BF82A85FA89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C42E472-9A83-5274-E5EF-5CE03B24AB7A}"/>
              </a:ext>
            </a:extLst>
          </p:cNvPr>
          <p:cNvSpPr>
            <a:spLocks noGrp="1"/>
          </p:cNvSpPr>
          <p:nvPr>
            <p:ph type="sldNum" sz="quarter" idx="5"/>
          </p:nvPr>
        </p:nvSpPr>
        <p:spPr/>
        <p:txBody>
          <a:bodyPr/>
          <a:lstStyle/>
          <a:p>
            <a:fld id="{642C8A5F-1E90-4A17-97AC-40F9E662AA02}" type="slidenum">
              <a:rPr lang="fr-FR" smtClean="0"/>
              <a:pPr/>
              <a:t>56</a:t>
            </a:fld>
            <a:endParaRPr lang="fr-FR"/>
          </a:p>
        </p:txBody>
      </p:sp>
    </p:spTree>
    <p:extLst>
      <p:ext uri="{BB962C8B-B14F-4D97-AF65-F5344CB8AC3E}">
        <p14:creationId xmlns:p14="http://schemas.microsoft.com/office/powerpoint/2010/main" val="221637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87B44-2E5D-65E7-5EDB-A477841CE0F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A54CF2-5C72-6867-47FF-36D342BE526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784AE5E-E811-9B13-7CBA-5CDAB95CFC0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E5A697E-312E-F20C-B01B-F6954AA9F228}"/>
              </a:ext>
            </a:extLst>
          </p:cNvPr>
          <p:cNvSpPr>
            <a:spLocks noGrp="1"/>
          </p:cNvSpPr>
          <p:nvPr>
            <p:ph type="sldNum" sz="quarter" idx="5"/>
          </p:nvPr>
        </p:nvSpPr>
        <p:spPr/>
        <p:txBody>
          <a:bodyPr/>
          <a:lstStyle/>
          <a:p>
            <a:fld id="{642C8A5F-1E90-4A17-97AC-40F9E662AA02}" type="slidenum">
              <a:rPr lang="fr-FR" smtClean="0"/>
              <a:pPr/>
              <a:t>60</a:t>
            </a:fld>
            <a:endParaRPr lang="fr-FR"/>
          </a:p>
        </p:txBody>
      </p:sp>
    </p:spTree>
    <p:extLst>
      <p:ext uri="{BB962C8B-B14F-4D97-AF65-F5344CB8AC3E}">
        <p14:creationId xmlns:p14="http://schemas.microsoft.com/office/powerpoint/2010/main" val="675396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22C8B-ECE8-727A-B04A-F0D21DBB5B0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D94A0C2-D7FC-9064-E4B2-C3E681B3BDB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863AFB3-A85A-FE73-E392-305461732D3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D6E2126-A763-0B3A-8174-AA0F0BA0A31A}"/>
              </a:ext>
            </a:extLst>
          </p:cNvPr>
          <p:cNvSpPr>
            <a:spLocks noGrp="1"/>
          </p:cNvSpPr>
          <p:nvPr>
            <p:ph type="sldNum" sz="quarter" idx="5"/>
          </p:nvPr>
        </p:nvSpPr>
        <p:spPr/>
        <p:txBody>
          <a:bodyPr/>
          <a:lstStyle/>
          <a:p>
            <a:fld id="{642C8A5F-1E90-4A17-97AC-40F9E662AA02}" type="slidenum">
              <a:rPr lang="fr-FR" smtClean="0"/>
              <a:pPr/>
              <a:t>65</a:t>
            </a:fld>
            <a:endParaRPr lang="fr-FR"/>
          </a:p>
        </p:txBody>
      </p:sp>
    </p:spTree>
    <p:extLst>
      <p:ext uri="{BB962C8B-B14F-4D97-AF65-F5344CB8AC3E}">
        <p14:creationId xmlns:p14="http://schemas.microsoft.com/office/powerpoint/2010/main" val="1811565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9A41B-AF5B-2EB5-2011-A32A0979A95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6D3CC49-E57A-F14D-E297-6BFB5260297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7E37D99-4EB3-3508-7845-6119C5BCA15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F04C1DC-FD3E-E790-4015-D20BF30B0928}"/>
              </a:ext>
            </a:extLst>
          </p:cNvPr>
          <p:cNvSpPr>
            <a:spLocks noGrp="1"/>
          </p:cNvSpPr>
          <p:nvPr>
            <p:ph type="sldNum" sz="quarter" idx="5"/>
          </p:nvPr>
        </p:nvSpPr>
        <p:spPr/>
        <p:txBody>
          <a:bodyPr/>
          <a:lstStyle/>
          <a:p>
            <a:fld id="{642C8A5F-1E90-4A17-97AC-40F9E662AA02}" type="slidenum">
              <a:rPr lang="fr-FR" smtClean="0"/>
              <a:pPr/>
              <a:t>69</a:t>
            </a:fld>
            <a:endParaRPr lang="fr-FR"/>
          </a:p>
        </p:txBody>
      </p:sp>
    </p:spTree>
    <p:extLst>
      <p:ext uri="{BB962C8B-B14F-4D97-AF65-F5344CB8AC3E}">
        <p14:creationId xmlns:p14="http://schemas.microsoft.com/office/powerpoint/2010/main" val="45874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17FB4-F601-48D0-3E0D-EA5F9C439A4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5020BCF-1EA5-B260-0213-688C631CE9D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85D555C-98EC-9222-DAF5-257F7183A31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E29354E-BA55-D2F3-211B-34A6B9ACCCDB}"/>
              </a:ext>
            </a:extLst>
          </p:cNvPr>
          <p:cNvSpPr>
            <a:spLocks noGrp="1"/>
          </p:cNvSpPr>
          <p:nvPr>
            <p:ph type="sldNum" sz="quarter" idx="5"/>
          </p:nvPr>
        </p:nvSpPr>
        <p:spPr/>
        <p:txBody>
          <a:bodyPr/>
          <a:lstStyle/>
          <a:p>
            <a:fld id="{642C8A5F-1E90-4A17-97AC-40F9E662AA02}" type="slidenum">
              <a:rPr lang="fr-FR" smtClean="0"/>
              <a:pPr/>
              <a:t>75</a:t>
            </a:fld>
            <a:endParaRPr lang="fr-FR"/>
          </a:p>
        </p:txBody>
      </p:sp>
    </p:spTree>
    <p:extLst>
      <p:ext uri="{BB962C8B-B14F-4D97-AF65-F5344CB8AC3E}">
        <p14:creationId xmlns:p14="http://schemas.microsoft.com/office/powerpoint/2010/main" val="1752284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AE546-03C6-9865-F758-A003012540E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EA4B11-F7C8-3152-C04F-0BACEDC0209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688BF5F-51FB-D326-EA83-0BD3B693C88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191E7FE-B745-B650-CB27-BB2A130E3274}"/>
              </a:ext>
            </a:extLst>
          </p:cNvPr>
          <p:cNvSpPr>
            <a:spLocks noGrp="1"/>
          </p:cNvSpPr>
          <p:nvPr>
            <p:ph type="sldNum" sz="quarter" idx="5"/>
          </p:nvPr>
        </p:nvSpPr>
        <p:spPr/>
        <p:txBody>
          <a:bodyPr/>
          <a:lstStyle/>
          <a:p>
            <a:fld id="{642C8A5F-1E90-4A17-97AC-40F9E662AA02}" type="slidenum">
              <a:rPr lang="fr-FR" smtClean="0"/>
              <a:pPr/>
              <a:t>79</a:t>
            </a:fld>
            <a:endParaRPr lang="fr-FR"/>
          </a:p>
        </p:txBody>
      </p:sp>
    </p:spTree>
    <p:extLst>
      <p:ext uri="{BB962C8B-B14F-4D97-AF65-F5344CB8AC3E}">
        <p14:creationId xmlns:p14="http://schemas.microsoft.com/office/powerpoint/2010/main" val="232562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B4223-B494-2ED9-1AD4-711FD9CE12C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E9D55E7-994D-1B8B-2CEA-364CAFF953A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20E4333-2666-4016-FBD8-D276F606273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6F790F3-0277-7CDA-2B35-EF2FE52C2885}"/>
              </a:ext>
            </a:extLst>
          </p:cNvPr>
          <p:cNvSpPr>
            <a:spLocks noGrp="1"/>
          </p:cNvSpPr>
          <p:nvPr>
            <p:ph type="sldNum" sz="quarter" idx="5"/>
          </p:nvPr>
        </p:nvSpPr>
        <p:spPr/>
        <p:txBody>
          <a:bodyPr/>
          <a:lstStyle/>
          <a:p>
            <a:fld id="{642C8A5F-1E90-4A17-97AC-40F9E662AA02}" type="slidenum">
              <a:rPr lang="fr-FR" smtClean="0"/>
              <a:pPr/>
              <a:t>83</a:t>
            </a:fld>
            <a:endParaRPr lang="fr-FR"/>
          </a:p>
        </p:txBody>
      </p:sp>
    </p:spTree>
    <p:extLst>
      <p:ext uri="{BB962C8B-B14F-4D97-AF65-F5344CB8AC3E}">
        <p14:creationId xmlns:p14="http://schemas.microsoft.com/office/powerpoint/2010/main" val="4107871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95BBD-54B4-9465-50EA-E6AC2269B7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E07BD0E-56E7-2C34-035D-FA99C02B7F5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A1B75C6-9369-5895-D0F2-018C388525B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C0A191C-CCD7-D855-CF77-951A5FEA2CAC}"/>
              </a:ext>
            </a:extLst>
          </p:cNvPr>
          <p:cNvSpPr>
            <a:spLocks noGrp="1"/>
          </p:cNvSpPr>
          <p:nvPr>
            <p:ph type="sldNum" sz="quarter" idx="5"/>
          </p:nvPr>
        </p:nvSpPr>
        <p:spPr/>
        <p:txBody>
          <a:bodyPr/>
          <a:lstStyle/>
          <a:p>
            <a:fld id="{642C8A5F-1E90-4A17-97AC-40F9E662AA02}" type="slidenum">
              <a:rPr lang="fr-FR" smtClean="0"/>
              <a:pPr/>
              <a:t>87</a:t>
            </a:fld>
            <a:endParaRPr lang="fr-FR"/>
          </a:p>
        </p:txBody>
      </p:sp>
    </p:spTree>
    <p:extLst>
      <p:ext uri="{BB962C8B-B14F-4D97-AF65-F5344CB8AC3E}">
        <p14:creationId xmlns:p14="http://schemas.microsoft.com/office/powerpoint/2010/main" val="251562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16AFB-D201-E9AC-1878-80D8EFB05A2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6BF3EF7-CC4B-6B92-8279-9E9D3EE77B9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940A0F6-A91C-CFA4-1A7D-F394C5C7F74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C7E0ADD-E55B-E3B5-E713-B4B2B27A9A83}"/>
              </a:ext>
            </a:extLst>
          </p:cNvPr>
          <p:cNvSpPr>
            <a:spLocks noGrp="1"/>
          </p:cNvSpPr>
          <p:nvPr>
            <p:ph type="sldNum" sz="quarter" idx="5"/>
          </p:nvPr>
        </p:nvSpPr>
        <p:spPr/>
        <p:txBody>
          <a:bodyPr/>
          <a:lstStyle/>
          <a:p>
            <a:fld id="{642C8A5F-1E90-4A17-97AC-40F9E662AA02}" type="slidenum">
              <a:rPr lang="fr-FR" smtClean="0"/>
              <a:pPr/>
              <a:t>16</a:t>
            </a:fld>
            <a:endParaRPr lang="fr-FR"/>
          </a:p>
        </p:txBody>
      </p:sp>
    </p:spTree>
    <p:extLst>
      <p:ext uri="{BB962C8B-B14F-4D97-AF65-F5344CB8AC3E}">
        <p14:creationId xmlns:p14="http://schemas.microsoft.com/office/powerpoint/2010/main" val="1638432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2C8A5F-1E90-4A17-97AC-40F9E662AA02}" type="slidenum">
              <a:rPr lang="fr-FR" smtClean="0"/>
              <a:pPr/>
              <a:t>89</a:t>
            </a:fld>
            <a:endParaRPr lang="fr-FR"/>
          </a:p>
        </p:txBody>
      </p:sp>
    </p:spTree>
    <p:extLst>
      <p:ext uri="{BB962C8B-B14F-4D97-AF65-F5344CB8AC3E}">
        <p14:creationId xmlns:p14="http://schemas.microsoft.com/office/powerpoint/2010/main" val="166227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74EFC-BE4B-F097-D38E-CE1C73A7335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87DA1F3-A414-71FF-A9AE-185CEFC19F2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B0CE8B0-C653-3C8E-C75A-D5CEA23ACC1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CA30F70-D1A1-1A13-B0D6-082FE9E9FF56}"/>
              </a:ext>
            </a:extLst>
          </p:cNvPr>
          <p:cNvSpPr>
            <a:spLocks noGrp="1"/>
          </p:cNvSpPr>
          <p:nvPr>
            <p:ph type="sldNum" sz="quarter" idx="5"/>
          </p:nvPr>
        </p:nvSpPr>
        <p:spPr/>
        <p:txBody>
          <a:bodyPr/>
          <a:lstStyle/>
          <a:p>
            <a:fld id="{642C8A5F-1E90-4A17-97AC-40F9E662AA02}" type="slidenum">
              <a:rPr lang="fr-FR" smtClean="0"/>
              <a:pPr/>
              <a:t>91</a:t>
            </a:fld>
            <a:endParaRPr lang="fr-FR"/>
          </a:p>
        </p:txBody>
      </p:sp>
    </p:spTree>
    <p:extLst>
      <p:ext uri="{BB962C8B-B14F-4D97-AF65-F5344CB8AC3E}">
        <p14:creationId xmlns:p14="http://schemas.microsoft.com/office/powerpoint/2010/main" val="3406863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2497B-4334-485D-1325-C74D8F4CDBD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852D1AF-2640-378B-FB6B-32257A69460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1AB7B6D-D14C-516F-EF06-1C8D2C8E8A4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1C668C5-A926-CAE4-2B11-6427633FBF8E}"/>
              </a:ext>
            </a:extLst>
          </p:cNvPr>
          <p:cNvSpPr>
            <a:spLocks noGrp="1"/>
          </p:cNvSpPr>
          <p:nvPr>
            <p:ph type="sldNum" sz="quarter" idx="5"/>
          </p:nvPr>
        </p:nvSpPr>
        <p:spPr/>
        <p:txBody>
          <a:bodyPr/>
          <a:lstStyle/>
          <a:p>
            <a:fld id="{642C8A5F-1E90-4A17-97AC-40F9E662AA02}" type="slidenum">
              <a:rPr lang="fr-FR" smtClean="0"/>
              <a:pPr/>
              <a:t>96</a:t>
            </a:fld>
            <a:endParaRPr lang="fr-FR"/>
          </a:p>
        </p:txBody>
      </p:sp>
    </p:spTree>
    <p:extLst>
      <p:ext uri="{BB962C8B-B14F-4D97-AF65-F5344CB8AC3E}">
        <p14:creationId xmlns:p14="http://schemas.microsoft.com/office/powerpoint/2010/main" val="685799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84CC5-1721-B95F-B410-F4BD62DE4CF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7C32A69-8609-87B1-A507-D9F50238D56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8B2419C-175B-51AA-AB01-7B664B39354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A34FBC0-BA35-167A-A49F-7478985E8CBF}"/>
              </a:ext>
            </a:extLst>
          </p:cNvPr>
          <p:cNvSpPr>
            <a:spLocks noGrp="1"/>
          </p:cNvSpPr>
          <p:nvPr>
            <p:ph type="sldNum" sz="quarter" idx="5"/>
          </p:nvPr>
        </p:nvSpPr>
        <p:spPr/>
        <p:txBody>
          <a:bodyPr/>
          <a:lstStyle/>
          <a:p>
            <a:fld id="{642C8A5F-1E90-4A17-97AC-40F9E662AA02}" type="slidenum">
              <a:rPr lang="fr-FR" smtClean="0"/>
              <a:pPr/>
              <a:t>100</a:t>
            </a:fld>
            <a:endParaRPr lang="fr-FR"/>
          </a:p>
        </p:txBody>
      </p:sp>
    </p:spTree>
    <p:extLst>
      <p:ext uri="{BB962C8B-B14F-4D97-AF65-F5344CB8AC3E}">
        <p14:creationId xmlns:p14="http://schemas.microsoft.com/office/powerpoint/2010/main" val="77348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1E133-32ED-2BAA-D95A-8893F9D6887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A408C4-C699-A11E-81FE-A8A117B7827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514EA7F-8E43-2AAA-BA85-070E04954BA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4925581-FE80-78F0-7206-548967ED5A0D}"/>
              </a:ext>
            </a:extLst>
          </p:cNvPr>
          <p:cNvSpPr>
            <a:spLocks noGrp="1"/>
          </p:cNvSpPr>
          <p:nvPr>
            <p:ph type="sldNum" sz="quarter" idx="5"/>
          </p:nvPr>
        </p:nvSpPr>
        <p:spPr/>
        <p:txBody>
          <a:bodyPr/>
          <a:lstStyle/>
          <a:p>
            <a:fld id="{642C8A5F-1E90-4A17-97AC-40F9E662AA02}" type="slidenum">
              <a:rPr lang="fr-FR" smtClean="0"/>
              <a:pPr/>
              <a:t>105</a:t>
            </a:fld>
            <a:endParaRPr lang="fr-FR"/>
          </a:p>
        </p:txBody>
      </p:sp>
    </p:spTree>
    <p:extLst>
      <p:ext uri="{BB962C8B-B14F-4D97-AF65-F5344CB8AC3E}">
        <p14:creationId xmlns:p14="http://schemas.microsoft.com/office/powerpoint/2010/main" val="4025742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266A4-1C10-88CF-CA5A-DAE77203208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BF2EAD6-BE37-6CF4-4251-FFF55DA5CE6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F8B9D45-8E39-53CC-8345-F19632E2E77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993EF23-2516-CA93-230D-2E20C167A1B8}"/>
              </a:ext>
            </a:extLst>
          </p:cNvPr>
          <p:cNvSpPr>
            <a:spLocks noGrp="1"/>
          </p:cNvSpPr>
          <p:nvPr>
            <p:ph type="sldNum" sz="quarter" idx="5"/>
          </p:nvPr>
        </p:nvSpPr>
        <p:spPr/>
        <p:txBody>
          <a:bodyPr/>
          <a:lstStyle/>
          <a:p>
            <a:fld id="{642C8A5F-1E90-4A17-97AC-40F9E662AA02}" type="slidenum">
              <a:rPr lang="fr-FR" smtClean="0"/>
              <a:pPr/>
              <a:t>109</a:t>
            </a:fld>
            <a:endParaRPr lang="fr-FR"/>
          </a:p>
        </p:txBody>
      </p:sp>
    </p:spTree>
    <p:extLst>
      <p:ext uri="{BB962C8B-B14F-4D97-AF65-F5344CB8AC3E}">
        <p14:creationId xmlns:p14="http://schemas.microsoft.com/office/powerpoint/2010/main" val="3600859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A68E3-0D94-2ED8-96F9-481E17643E6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56415D5-DC4F-7E88-7909-16BB09753C9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2B6055A-147B-A839-9D16-45084A062B3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D995D80-BAB5-5D95-ADC8-3B3C91B95212}"/>
              </a:ext>
            </a:extLst>
          </p:cNvPr>
          <p:cNvSpPr>
            <a:spLocks noGrp="1"/>
          </p:cNvSpPr>
          <p:nvPr>
            <p:ph type="sldNum" sz="quarter" idx="5"/>
          </p:nvPr>
        </p:nvSpPr>
        <p:spPr/>
        <p:txBody>
          <a:bodyPr/>
          <a:lstStyle/>
          <a:p>
            <a:fld id="{642C8A5F-1E90-4A17-97AC-40F9E662AA02}" type="slidenum">
              <a:rPr lang="fr-FR" smtClean="0"/>
              <a:pPr/>
              <a:t>114</a:t>
            </a:fld>
            <a:endParaRPr lang="fr-FR"/>
          </a:p>
        </p:txBody>
      </p:sp>
    </p:spTree>
    <p:extLst>
      <p:ext uri="{BB962C8B-B14F-4D97-AF65-F5344CB8AC3E}">
        <p14:creationId xmlns:p14="http://schemas.microsoft.com/office/powerpoint/2010/main" val="3832984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0F34E-9BEA-0403-C716-90032AF8F5A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5367837-CEF2-1FA0-E0DA-7054C6D1B74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1A959DE-4912-38EA-56FB-E1EF94A75F0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10A37C7-A389-96D3-FDFC-D245F3CAF127}"/>
              </a:ext>
            </a:extLst>
          </p:cNvPr>
          <p:cNvSpPr>
            <a:spLocks noGrp="1"/>
          </p:cNvSpPr>
          <p:nvPr>
            <p:ph type="sldNum" sz="quarter" idx="5"/>
          </p:nvPr>
        </p:nvSpPr>
        <p:spPr/>
        <p:txBody>
          <a:bodyPr/>
          <a:lstStyle/>
          <a:p>
            <a:fld id="{642C8A5F-1E90-4A17-97AC-40F9E662AA02}" type="slidenum">
              <a:rPr lang="fr-FR" smtClean="0"/>
              <a:pPr/>
              <a:t>115</a:t>
            </a:fld>
            <a:endParaRPr lang="fr-FR"/>
          </a:p>
        </p:txBody>
      </p:sp>
    </p:spTree>
    <p:extLst>
      <p:ext uri="{BB962C8B-B14F-4D97-AF65-F5344CB8AC3E}">
        <p14:creationId xmlns:p14="http://schemas.microsoft.com/office/powerpoint/2010/main" val="2146733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07D2A-3E26-82CE-F62E-DF5E932E28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102E7DF-7703-2DCC-81FD-2157B218AAD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2B03055-E239-0BFE-D303-252640E798E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A070521-AF10-1BD7-3FAB-5FE59157AED1}"/>
              </a:ext>
            </a:extLst>
          </p:cNvPr>
          <p:cNvSpPr>
            <a:spLocks noGrp="1"/>
          </p:cNvSpPr>
          <p:nvPr>
            <p:ph type="sldNum" sz="quarter" idx="5"/>
          </p:nvPr>
        </p:nvSpPr>
        <p:spPr/>
        <p:txBody>
          <a:bodyPr/>
          <a:lstStyle/>
          <a:p>
            <a:fld id="{642C8A5F-1E90-4A17-97AC-40F9E662AA02}" type="slidenum">
              <a:rPr lang="fr-FR" smtClean="0"/>
              <a:pPr/>
              <a:t>121</a:t>
            </a:fld>
            <a:endParaRPr lang="fr-FR"/>
          </a:p>
        </p:txBody>
      </p:sp>
    </p:spTree>
    <p:extLst>
      <p:ext uri="{BB962C8B-B14F-4D97-AF65-F5344CB8AC3E}">
        <p14:creationId xmlns:p14="http://schemas.microsoft.com/office/powerpoint/2010/main" val="2726753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8DC02-0C76-4EAE-D0DD-4B6C045F99B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E233AB6-4EC9-915A-A71B-5CB44940FDC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E59CF6E-F023-6CDD-BC0F-90D4162994C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83F00CB-DE5B-2E97-35BE-993D5600D098}"/>
              </a:ext>
            </a:extLst>
          </p:cNvPr>
          <p:cNvSpPr>
            <a:spLocks noGrp="1"/>
          </p:cNvSpPr>
          <p:nvPr>
            <p:ph type="sldNum" sz="quarter" idx="5"/>
          </p:nvPr>
        </p:nvSpPr>
        <p:spPr/>
        <p:txBody>
          <a:bodyPr/>
          <a:lstStyle/>
          <a:p>
            <a:fld id="{642C8A5F-1E90-4A17-97AC-40F9E662AA02}" type="slidenum">
              <a:rPr lang="fr-FR" smtClean="0"/>
              <a:pPr/>
              <a:t>122</a:t>
            </a:fld>
            <a:endParaRPr lang="fr-FR"/>
          </a:p>
        </p:txBody>
      </p:sp>
    </p:spTree>
    <p:extLst>
      <p:ext uri="{BB962C8B-B14F-4D97-AF65-F5344CB8AC3E}">
        <p14:creationId xmlns:p14="http://schemas.microsoft.com/office/powerpoint/2010/main" val="22361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28112-84B4-1650-BC42-8A3AA7061AD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45DDD98-772F-1E2A-D6E1-572E610E962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76A9C92-3AB9-0A57-486D-537B5774EE8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7208C5D-EC54-661B-9EE1-8314A8C4D641}"/>
              </a:ext>
            </a:extLst>
          </p:cNvPr>
          <p:cNvSpPr>
            <a:spLocks noGrp="1"/>
          </p:cNvSpPr>
          <p:nvPr>
            <p:ph type="sldNum" sz="quarter" idx="5"/>
          </p:nvPr>
        </p:nvSpPr>
        <p:spPr/>
        <p:txBody>
          <a:bodyPr/>
          <a:lstStyle/>
          <a:p>
            <a:fld id="{642C8A5F-1E90-4A17-97AC-40F9E662AA02}" type="slidenum">
              <a:rPr lang="fr-FR" smtClean="0"/>
              <a:pPr/>
              <a:t>20</a:t>
            </a:fld>
            <a:endParaRPr lang="fr-FR"/>
          </a:p>
        </p:txBody>
      </p:sp>
    </p:spTree>
    <p:extLst>
      <p:ext uri="{BB962C8B-B14F-4D97-AF65-F5344CB8AC3E}">
        <p14:creationId xmlns:p14="http://schemas.microsoft.com/office/powerpoint/2010/main" val="542431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BDD73-AFD7-DCF2-B7D9-82A580E63FE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0639070-AAB3-0A6C-89B7-7A48C016824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04CC2F7-C2B2-944A-AB52-679B1445AE7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3ED4752-168C-4F6D-D877-9429CBE7A135}"/>
              </a:ext>
            </a:extLst>
          </p:cNvPr>
          <p:cNvSpPr>
            <a:spLocks noGrp="1"/>
          </p:cNvSpPr>
          <p:nvPr>
            <p:ph type="sldNum" sz="quarter" idx="5"/>
          </p:nvPr>
        </p:nvSpPr>
        <p:spPr/>
        <p:txBody>
          <a:bodyPr/>
          <a:lstStyle/>
          <a:p>
            <a:fld id="{642C8A5F-1E90-4A17-97AC-40F9E662AA02}" type="slidenum">
              <a:rPr lang="fr-FR" smtClean="0"/>
              <a:pPr/>
              <a:t>126</a:t>
            </a:fld>
            <a:endParaRPr lang="fr-FR"/>
          </a:p>
        </p:txBody>
      </p:sp>
    </p:spTree>
    <p:extLst>
      <p:ext uri="{BB962C8B-B14F-4D97-AF65-F5344CB8AC3E}">
        <p14:creationId xmlns:p14="http://schemas.microsoft.com/office/powerpoint/2010/main" val="3106729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6B13D-D9FB-AA93-8F9E-F1BB02DD51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2A83157-1443-0DBF-1C3B-7D4E1EDCCF4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A0E0DCE-F4C3-4659-628D-5F24D770F18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4C1FA9A-6923-8C9A-694C-CAC474C7B1D9}"/>
              </a:ext>
            </a:extLst>
          </p:cNvPr>
          <p:cNvSpPr>
            <a:spLocks noGrp="1"/>
          </p:cNvSpPr>
          <p:nvPr>
            <p:ph type="sldNum" sz="quarter" idx="5"/>
          </p:nvPr>
        </p:nvSpPr>
        <p:spPr/>
        <p:txBody>
          <a:bodyPr/>
          <a:lstStyle/>
          <a:p>
            <a:fld id="{642C8A5F-1E90-4A17-97AC-40F9E662AA02}" type="slidenum">
              <a:rPr lang="fr-FR" smtClean="0"/>
              <a:pPr/>
              <a:t>130</a:t>
            </a:fld>
            <a:endParaRPr lang="fr-FR"/>
          </a:p>
        </p:txBody>
      </p:sp>
    </p:spTree>
    <p:extLst>
      <p:ext uri="{BB962C8B-B14F-4D97-AF65-F5344CB8AC3E}">
        <p14:creationId xmlns:p14="http://schemas.microsoft.com/office/powerpoint/2010/main" val="2475715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B7A3F-5A10-3A78-4D89-2C65CFFFD7C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CC464B7-6AA3-83C5-F77D-7A2D1816BDF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EE083F1-9266-23B6-22E1-FFC7AA5378A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9C875E1-5F6C-537B-3A12-2BC1FAB6578F}"/>
              </a:ext>
            </a:extLst>
          </p:cNvPr>
          <p:cNvSpPr>
            <a:spLocks noGrp="1"/>
          </p:cNvSpPr>
          <p:nvPr>
            <p:ph type="sldNum" sz="quarter" idx="5"/>
          </p:nvPr>
        </p:nvSpPr>
        <p:spPr/>
        <p:txBody>
          <a:bodyPr/>
          <a:lstStyle/>
          <a:p>
            <a:fld id="{642C8A5F-1E90-4A17-97AC-40F9E662AA02}" type="slidenum">
              <a:rPr lang="fr-FR" smtClean="0"/>
              <a:pPr/>
              <a:t>135</a:t>
            </a:fld>
            <a:endParaRPr lang="fr-FR"/>
          </a:p>
        </p:txBody>
      </p:sp>
    </p:spTree>
    <p:extLst>
      <p:ext uri="{BB962C8B-B14F-4D97-AF65-F5344CB8AC3E}">
        <p14:creationId xmlns:p14="http://schemas.microsoft.com/office/powerpoint/2010/main" val="1790925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7DB80-2DF6-6A74-38AC-6A2C8891C71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EEF3753-8EB5-BFEC-9B88-A8DB86B1ACF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FCFFFA6-794F-E805-29D5-4A20394F8A2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A890D6B-9773-91AF-6DD2-6415835F4FDE}"/>
              </a:ext>
            </a:extLst>
          </p:cNvPr>
          <p:cNvSpPr>
            <a:spLocks noGrp="1"/>
          </p:cNvSpPr>
          <p:nvPr>
            <p:ph type="sldNum" sz="quarter" idx="5"/>
          </p:nvPr>
        </p:nvSpPr>
        <p:spPr/>
        <p:txBody>
          <a:bodyPr/>
          <a:lstStyle/>
          <a:p>
            <a:fld id="{642C8A5F-1E90-4A17-97AC-40F9E662AA02}" type="slidenum">
              <a:rPr lang="fr-FR" smtClean="0"/>
              <a:pPr/>
              <a:t>139</a:t>
            </a:fld>
            <a:endParaRPr lang="fr-FR"/>
          </a:p>
        </p:txBody>
      </p:sp>
    </p:spTree>
    <p:extLst>
      <p:ext uri="{BB962C8B-B14F-4D97-AF65-F5344CB8AC3E}">
        <p14:creationId xmlns:p14="http://schemas.microsoft.com/office/powerpoint/2010/main" val="297629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DE655-49B3-ED18-5894-08AC6824A0B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815E825-7ED4-70CF-EE84-B723EBEED73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67045BE-596B-CD58-BD90-ADD2EAB2B29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55F3BBE-38B5-BCD8-E3C7-C0820FE16EF9}"/>
              </a:ext>
            </a:extLst>
          </p:cNvPr>
          <p:cNvSpPr>
            <a:spLocks noGrp="1"/>
          </p:cNvSpPr>
          <p:nvPr>
            <p:ph type="sldNum" sz="quarter" idx="5"/>
          </p:nvPr>
        </p:nvSpPr>
        <p:spPr/>
        <p:txBody>
          <a:bodyPr/>
          <a:lstStyle/>
          <a:p>
            <a:fld id="{642C8A5F-1E90-4A17-97AC-40F9E662AA02}" type="slidenum">
              <a:rPr lang="fr-FR" smtClean="0"/>
              <a:pPr/>
              <a:t>24</a:t>
            </a:fld>
            <a:endParaRPr lang="fr-FR"/>
          </a:p>
        </p:txBody>
      </p:sp>
    </p:spTree>
    <p:extLst>
      <p:ext uri="{BB962C8B-B14F-4D97-AF65-F5344CB8AC3E}">
        <p14:creationId xmlns:p14="http://schemas.microsoft.com/office/powerpoint/2010/main" val="182260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64059-4C82-1049-9523-FA2E6B35D3B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7345C56-AF64-9291-6417-A53B0D87A36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23C9EAB-02E4-4BDD-FEC3-3916C8DB90F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D422278-6E5D-C9CF-8F5E-67547793C5F4}"/>
              </a:ext>
            </a:extLst>
          </p:cNvPr>
          <p:cNvSpPr>
            <a:spLocks noGrp="1"/>
          </p:cNvSpPr>
          <p:nvPr>
            <p:ph type="sldNum" sz="quarter" idx="5"/>
          </p:nvPr>
        </p:nvSpPr>
        <p:spPr/>
        <p:txBody>
          <a:bodyPr/>
          <a:lstStyle/>
          <a:p>
            <a:fld id="{642C8A5F-1E90-4A17-97AC-40F9E662AA02}" type="slidenum">
              <a:rPr lang="fr-FR" smtClean="0"/>
              <a:pPr/>
              <a:t>29</a:t>
            </a:fld>
            <a:endParaRPr lang="fr-FR"/>
          </a:p>
        </p:txBody>
      </p:sp>
    </p:spTree>
    <p:extLst>
      <p:ext uri="{BB962C8B-B14F-4D97-AF65-F5344CB8AC3E}">
        <p14:creationId xmlns:p14="http://schemas.microsoft.com/office/powerpoint/2010/main" val="1113796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F00D0-B29E-7474-E0BD-93838E51B55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7B61BFD-9AB5-F1C8-C3E1-C4CE3A2E460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410FCE5-EAF1-B71E-2388-917CEFE13A7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9A140D4-C84E-FA23-F538-556C4F0E8EDA}"/>
              </a:ext>
            </a:extLst>
          </p:cNvPr>
          <p:cNvSpPr>
            <a:spLocks noGrp="1"/>
          </p:cNvSpPr>
          <p:nvPr>
            <p:ph type="sldNum" sz="quarter" idx="5"/>
          </p:nvPr>
        </p:nvSpPr>
        <p:spPr/>
        <p:txBody>
          <a:bodyPr/>
          <a:lstStyle/>
          <a:p>
            <a:fld id="{642C8A5F-1E90-4A17-97AC-40F9E662AA02}" type="slidenum">
              <a:rPr lang="fr-FR" smtClean="0"/>
              <a:pPr/>
              <a:t>30</a:t>
            </a:fld>
            <a:endParaRPr lang="fr-FR"/>
          </a:p>
        </p:txBody>
      </p:sp>
    </p:spTree>
    <p:extLst>
      <p:ext uri="{BB962C8B-B14F-4D97-AF65-F5344CB8AC3E}">
        <p14:creationId xmlns:p14="http://schemas.microsoft.com/office/powerpoint/2010/main" val="3848660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CFEE4-06EA-F0F8-8E6B-082F68BB3B9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D9F7532-59D1-EA08-3DB0-20BD41474E1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D5A89F4-8F7B-FAEC-1FBD-7165E6BB0A0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AA70A61-23B2-3327-C895-E0F74F78658F}"/>
              </a:ext>
            </a:extLst>
          </p:cNvPr>
          <p:cNvSpPr>
            <a:spLocks noGrp="1"/>
          </p:cNvSpPr>
          <p:nvPr>
            <p:ph type="sldNum" sz="quarter" idx="5"/>
          </p:nvPr>
        </p:nvSpPr>
        <p:spPr/>
        <p:txBody>
          <a:bodyPr/>
          <a:lstStyle/>
          <a:p>
            <a:fld id="{642C8A5F-1E90-4A17-97AC-40F9E662AA02}" type="slidenum">
              <a:rPr lang="fr-FR" smtClean="0"/>
              <a:pPr/>
              <a:t>37</a:t>
            </a:fld>
            <a:endParaRPr lang="fr-FR"/>
          </a:p>
        </p:txBody>
      </p:sp>
    </p:spTree>
    <p:extLst>
      <p:ext uri="{BB962C8B-B14F-4D97-AF65-F5344CB8AC3E}">
        <p14:creationId xmlns:p14="http://schemas.microsoft.com/office/powerpoint/2010/main" val="3344202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C306B-E189-5409-971D-9ED6077F622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E531E38-6700-A6D0-AFE4-430805D36DB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547F41A-2EF9-0704-04BD-A566A4AD519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01514F8-3501-BBFA-22EA-A38E2D2E2775}"/>
              </a:ext>
            </a:extLst>
          </p:cNvPr>
          <p:cNvSpPr>
            <a:spLocks noGrp="1"/>
          </p:cNvSpPr>
          <p:nvPr>
            <p:ph type="sldNum" sz="quarter" idx="5"/>
          </p:nvPr>
        </p:nvSpPr>
        <p:spPr/>
        <p:txBody>
          <a:bodyPr/>
          <a:lstStyle/>
          <a:p>
            <a:fld id="{642C8A5F-1E90-4A17-97AC-40F9E662AA02}" type="slidenum">
              <a:rPr lang="fr-FR" smtClean="0"/>
              <a:pPr/>
              <a:t>41</a:t>
            </a:fld>
            <a:endParaRPr lang="fr-FR"/>
          </a:p>
        </p:txBody>
      </p:sp>
    </p:spTree>
    <p:extLst>
      <p:ext uri="{BB962C8B-B14F-4D97-AF65-F5344CB8AC3E}">
        <p14:creationId xmlns:p14="http://schemas.microsoft.com/office/powerpoint/2010/main" val="1695356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7C7D1-C076-FA0B-3E98-80AE6AE9DD6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F5A307B-FAA0-5D25-94DA-306A41A2A2E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FA78621-0062-6194-54DB-C996983E9E4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9CC2205-8A44-3E1A-338B-0426B9C0A6E8}"/>
              </a:ext>
            </a:extLst>
          </p:cNvPr>
          <p:cNvSpPr>
            <a:spLocks noGrp="1"/>
          </p:cNvSpPr>
          <p:nvPr>
            <p:ph type="sldNum" sz="quarter" idx="5"/>
          </p:nvPr>
        </p:nvSpPr>
        <p:spPr/>
        <p:txBody>
          <a:bodyPr/>
          <a:lstStyle/>
          <a:p>
            <a:fld id="{642C8A5F-1E90-4A17-97AC-40F9E662AA02}" type="slidenum">
              <a:rPr lang="fr-FR" smtClean="0"/>
              <a:pPr/>
              <a:t>45</a:t>
            </a:fld>
            <a:endParaRPr lang="fr-FR"/>
          </a:p>
        </p:txBody>
      </p:sp>
    </p:spTree>
    <p:extLst>
      <p:ext uri="{BB962C8B-B14F-4D97-AF65-F5344CB8AC3E}">
        <p14:creationId xmlns:p14="http://schemas.microsoft.com/office/powerpoint/2010/main" val="63458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57D00-AEAC-0651-8A32-226F075605E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0247D61-92E7-7F08-6B9C-9E07ABD913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C4CA57E-84C1-42EF-61BA-1F228C0EC194}"/>
              </a:ext>
            </a:extLst>
          </p:cNvPr>
          <p:cNvSpPr>
            <a:spLocks noGrp="1"/>
          </p:cNvSpPr>
          <p:nvPr>
            <p:ph type="dt" sz="half" idx="10"/>
          </p:nvPr>
        </p:nvSpPr>
        <p:spPr/>
        <p:txBody>
          <a:bodyPr/>
          <a:lstStyle/>
          <a:p>
            <a:fld id="{7DD99724-6D09-4C28-A383-02E8970A5DA1}" type="datetime1">
              <a:rPr lang="fr-FR" smtClean="0"/>
              <a:pPr/>
              <a:t>16/02/2025</a:t>
            </a:fld>
            <a:endParaRPr lang="fr-FR"/>
          </a:p>
        </p:txBody>
      </p:sp>
      <p:sp>
        <p:nvSpPr>
          <p:cNvPr id="5" name="Espace réservé du pied de page 4">
            <a:extLst>
              <a:ext uri="{FF2B5EF4-FFF2-40B4-BE49-F238E27FC236}">
                <a16:creationId xmlns:a16="http://schemas.microsoft.com/office/drawing/2014/main" id="{DA97D86D-3FB6-CCF0-673B-A6E937347B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349F59-650D-2A2A-8B0D-8D15F41C4F22}"/>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2616682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CA7352-EA5A-9226-C0D9-7C8ACADC97B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4F5BE08-7B72-2A2B-FCAF-EA8875D59BC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203577-533B-7780-B800-1B01A9CEBAB2}"/>
              </a:ext>
            </a:extLst>
          </p:cNvPr>
          <p:cNvSpPr>
            <a:spLocks noGrp="1"/>
          </p:cNvSpPr>
          <p:nvPr>
            <p:ph type="dt" sz="half" idx="10"/>
          </p:nvPr>
        </p:nvSpPr>
        <p:spPr/>
        <p:txBody>
          <a:bodyPr/>
          <a:lstStyle/>
          <a:p>
            <a:fld id="{ECFE22CF-C8E2-4126-B669-5DEE52786C20}" type="datetime1">
              <a:rPr lang="fr-FR" smtClean="0"/>
              <a:pPr/>
              <a:t>16/02/2025</a:t>
            </a:fld>
            <a:endParaRPr lang="fr-FR"/>
          </a:p>
        </p:txBody>
      </p:sp>
      <p:sp>
        <p:nvSpPr>
          <p:cNvPr id="5" name="Espace réservé du pied de page 4">
            <a:extLst>
              <a:ext uri="{FF2B5EF4-FFF2-40B4-BE49-F238E27FC236}">
                <a16:creationId xmlns:a16="http://schemas.microsoft.com/office/drawing/2014/main" id="{EF3B92C2-35D1-2A77-D510-AEB550DF05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CA2C8C-C94D-4319-4429-CDEBD33AE2E8}"/>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60869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6E7AB08-42E6-6910-A8BB-701CAA0EF3A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46E3BBF-BD03-F7C3-92A0-30B04003D90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BEAB39B-2440-AE94-EF66-56F1E4B29D00}"/>
              </a:ext>
            </a:extLst>
          </p:cNvPr>
          <p:cNvSpPr>
            <a:spLocks noGrp="1"/>
          </p:cNvSpPr>
          <p:nvPr>
            <p:ph type="dt" sz="half" idx="10"/>
          </p:nvPr>
        </p:nvSpPr>
        <p:spPr/>
        <p:txBody>
          <a:bodyPr/>
          <a:lstStyle/>
          <a:p>
            <a:fld id="{7405446B-7DB6-4227-B63C-02FFC0445E50}" type="datetime1">
              <a:rPr lang="fr-FR" smtClean="0"/>
              <a:pPr/>
              <a:t>16/02/2025</a:t>
            </a:fld>
            <a:endParaRPr lang="fr-FR"/>
          </a:p>
        </p:txBody>
      </p:sp>
      <p:sp>
        <p:nvSpPr>
          <p:cNvPr id="5" name="Espace réservé du pied de page 4">
            <a:extLst>
              <a:ext uri="{FF2B5EF4-FFF2-40B4-BE49-F238E27FC236}">
                <a16:creationId xmlns:a16="http://schemas.microsoft.com/office/drawing/2014/main" id="{B429C8EC-D921-DEAF-B795-22399D0637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C071D4-B8FB-4FC5-972D-86D4D065134D}"/>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147005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C5E75E-1893-48D4-2A9D-78C9201C455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AFFAE93-2CA5-D25D-BC1C-E6F797693EF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CF789F-BAFE-CCFF-A2F2-0139DBBC3157}"/>
              </a:ext>
            </a:extLst>
          </p:cNvPr>
          <p:cNvSpPr>
            <a:spLocks noGrp="1"/>
          </p:cNvSpPr>
          <p:nvPr>
            <p:ph type="dt" sz="half" idx="10"/>
          </p:nvPr>
        </p:nvSpPr>
        <p:spPr/>
        <p:txBody>
          <a:bodyPr/>
          <a:lstStyle/>
          <a:p>
            <a:fld id="{9D0C9016-DB27-439F-B8C3-E90EB39EF9D2}" type="datetime1">
              <a:rPr lang="fr-FR" smtClean="0"/>
              <a:pPr/>
              <a:t>16/02/2025</a:t>
            </a:fld>
            <a:endParaRPr lang="fr-FR"/>
          </a:p>
        </p:txBody>
      </p:sp>
      <p:sp>
        <p:nvSpPr>
          <p:cNvPr id="5" name="Espace réservé du pied de page 4">
            <a:extLst>
              <a:ext uri="{FF2B5EF4-FFF2-40B4-BE49-F238E27FC236}">
                <a16:creationId xmlns:a16="http://schemas.microsoft.com/office/drawing/2014/main" id="{1B3C830E-BCE0-D7EC-7576-0E6B8D39AA1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56B397-4262-78EE-9366-4E4C1F871E9B}"/>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416237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047B0A-4826-2686-562A-A29A33FDE34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59F1C39-DAE4-A807-B321-DE8D69F537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84243FE-E4BB-B6E1-D099-C30979276451}"/>
              </a:ext>
            </a:extLst>
          </p:cNvPr>
          <p:cNvSpPr>
            <a:spLocks noGrp="1"/>
          </p:cNvSpPr>
          <p:nvPr>
            <p:ph type="dt" sz="half" idx="10"/>
          </p:nvPr>
        </p:nvSpPr>
        <p:spPr/>
        <p:txBody>
          <a:bodyPr/>
          <a:lstStyle/>
          <a:p>
            <a:fld id="{9D280CE1-CA15-4981-9332-CD5E59E6825D}" type="datetime1">
              <a:rPr lang="fr-FR" smtClean="0"/>
              <a:pPr/>
              <a:t>16/02/2025</a:t>
            </a:fld>
            <a:endParaRPr lang="fr-FR"/>
          </a:p>
        </p:txBody>
      </p:sp>
      <p:sp>
        <p:nvSpPr>
          <p:cNvPr id="5" name="Espace réservé du pied de page 4">
            <a:extLst>
              <a:ext uri="{FF2B5EF4-FFF2-40B4-BE49-F238E27FC236}">
                <a16:creationId xmlns:a16="http://schemas.microsoft.com/office/drawing/2014/main" id="{A6A4B9A7-6AF9-0A9F-C7F7-AC061AB50E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75219B3-3B05-5630-80DB-9005690D1144}"/>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232172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C7B1D0-EA44-BED1-F90A-5B3735F840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96F0895-16CA-1EF1-50F5-A87F8DB9B33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4771994-E93D-C3A5-18E3-9AA4C044312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B67849F-88C3-7CFC-F327-419C29028C4B}"/>
              </a:ext>
            </a:extLst>
          </p:cNvPr>
          <p:cNvSpPr>
            <a:spLocks noGrp="1"/>
          </p:cNvSpPr>
          <p:nvPr>
            <p:ph type="dt" sz="half" idx="10"/>
          </p:nvPr>
        </p:nvSpPr>
        <p:spPr/>
        <p:txBody>
          <a:bodyPr/>
          <a:lstStyle/>
          <a:p>
            <a:fld id="{31EA083A-7813-4DF7-9CD1-0760CBD0120C}" type="datetime1">
              <a:rPr lang="fr-FR" smtClean="0"/>
              <a:pPr/>
              <a:t>16/02/2025</a:t>
            </a:fld>
            <a:endParaRPr lang="fr-FR"/>
          </a:p>
        </p:txBody>
      </p:sp>
      <p:sp>
        <p:nvSpPr>
          <p:cNvPr id="6" name="Espace réservé du pied de page 5">
            <a:extLst>
              <a:ext uri="{FF2B5EF4-FFF2-40B4-BE49-F238E27FC236}">
                <a16:creationId xmlns:a16="http://schemas.microsoft.com/office/drawing/2014/main" id="{5F53AA55-7E05-173F-564D-ED305AA0A6B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5EE8C39-357A-560D-1EE7-9EF60238B4EE}"/>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215659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274D4D-D1E1-7703-5D32-5ADA0700335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B81D76C-2A52-676B-764E-1CC23D63FF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EDC4143-E0A6-072B-EE05-20710A1B7F9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EBF5252-666A-6F44-EA1C-23088E89FB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EC88423-BFA0-7B29-C716-D12187CCE84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DCEF1B9-FC77-F0F0-134D-077B168C8EBD}"/>
              </a:ext>
            </a:extLst>
          </p:cNvPr>
          <p:cNvSpPr>
            <a:spLocks noGrp="1"/>
          </p:cNvSpPr>
          <p:nvPr>
            <p:ph type="dt" sz="half" idx="10"/>
          </p:nvPr>
        </p:nvSpPr>
        <p:spPr/>
        <p:txBody>
          <a:bodyPr/>
          <a:lstStyle/>
          <a:p>
            <a:fld id="{45DF43D9-71EF-4F0E-B55C-A0A073B0E043}" type="datetime1">
              <a:rPr lang="fr-FR" smtClean="0"/>
              <a:pPr/>
              <a:t>16/02/2025</a:t>
            </a:fld>
            <a:endParaRPr lang="fr-FR"/>
          </a:p>
        </p:txBody>
      </p:sp>
      <p:sp>
        <p:nvSpPr>
          <p:cNvPr id="8" name="Espace réservé du pied de page 7">
            <a:extLst>
              <a:ext uri="{FF2B5EF4-FFF2-40B4-BE49-F238E27FC236}">
                <a16:creationId xmlns:a16="http://schemas.microsoft.com/office/drawing/2014/main" id="{931BF772-E203-147C-AB50-B46F5D71E5F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ACFFC85-91EE-6EB8-2B72-C0CD555BB573}"/>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317658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1E3313-CCBD-F783-5D82-C8A815BC68C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7030E05-128F-484A-48F0-1DDD2C92B630}"/>
              </a:ext>
            </a:extLst>
          </p:cNvPr>
          <p:cNvSpPr>
            <a:spLocks noGrp="1"/>
          </p:cNvSpPr>
          <p:nvPr>
            <p:ph type="dt" sz="half" idx="10"/>
          </p:nvPr>
        </p:nvSpPr>
        <p:spPr/>
        <p:txBody>
          <a:bodyPr/>
          <a:lstStyle/>
          <a:p>
            <a:fld id="{4D82D116-A5D3-41C4-838B-12EC19D70AC7}" type="datetime1">
              <a:rPr lang="fr-FR" smtClean="0"/>
              <a:pPr/>
              <a:t>16/02/2025</a:t>
            </a:fld>
            <a:endParaRPr lang="fr-FR"/>
          </a:p>
        </p:txBody>
      </p:sp>
      <p:sp>
        <p:nvSpPr>
          <p:cNvPr id="4" name="Espace réservé du pied de page 3">
            <a:extLst>
              <a:ext uri="{FF2B5EF4-FFF2-40B4-BE49-F238E27FC236}">
                <a16:creationId xmlns:a16="http://schemas.microsoft.com/office/drawing/2014/main" id="{0F2BE470-BA0D-1688-CD1F-E33E3B3C3F8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5CA65AD-48F9-5B39-1197-FF6F4A50A741}"/>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264237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D3CA066-2086-784D-5107-741652959A23}"/>
              </a:ext>
            </a:extLst>
          </p:cNvPr>
          <p:cNvSpPr>
            <a:spLocks noGrp="1"/>
          </p:cNvSpPr>
          <p:nvPr>
            <p:ph type="dt" sz="half" idx="10"/>
          </p:nvPr>
        </p:nvSpPr>
        <p:spPr/>
        <p:txBody>
          <a:bodyPr/>
          <a:lstStyle/>
          <a:p>
            <a:fld id="{DF5D3F44-DB7A-417C-A49A-1D4745DE8DD6}" type="datetime1">
              <a:rPr lang="fr-FR" smtClean="0"/>
              <a:pPr/>
              <a:t>16/02/2025</a:t>
            </a:fld>
            <a:endParaRPr lang="fr-FR"/>
          </a:p>
        </p:txBody>
      </p:sp>
      <p:sp>
        <p:nvSpPr>
          <p:cNvPr id="3" name="Espace réservé du pied de page 2">
            <a:extLst>
              <a:ext uri="{FF2B5EF4-FFF2-40B4-BE49-F238E27FC236}">
                <a16:creationId xmlns:a16="http://schemas.microsoft.com/office/drawing/2014/main" id="{7D685A62-0049-EEEF-F442-F2C17FCCD9C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26F6262-73B9-7E7E-749B-237227B3338A}"/>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84720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C65EB5-0A7D-7CEB-88F9-A31EB352CB4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B513CB9-46DA-2D3B-D1DA-B20A4B3D4C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2190D58-FC61-4C3C-C071-EFAAE32F2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95643A-53FB-B3AD-2C4F-04F90592F6B9}"/>
              </a:ext>
            </a:extLst>
          </p:cNvPr>
          <p:cNvSpPr>
            <a:spLocks noGrp="1"/>
          </p:cNvSpPr>
          <p:nvPr>
            <p:ph type="dt" sz="half" idx="10"/>
          </p:nvPr>
        </p:nvSpPr>
        <p:spPr/>
        <p:txBody>
          <a:bodyPr/>
          <a:lstStyle/>
          <a:p>
            <a:fld id="{872948C4-114B-46C4-82F7-D40056C47610}" type="datetime1">
              <a:rPr lang="fr-FR" smtClean="0"/>
              <a:pPr/>
              <a:t>16/02/2025</a:t>
            </a:fld>
            <a:endParaRPr lang="fr-FR"/>
          </a:p>
        </p:txBody>
      </p:sp>
      <p:sp>
        <p:nvSpPr>
          <p:cNvPr id="6" name="Espace réservé du pied de page 5">
            <a:extLst>
              <a:ext uri="{FF2B5EF4-FFF2-40B4-BE49-F238E27FC236}">
                <a16:creationId xmlns:a16="http://schemas.microsoft.com/office/drawing/2014/main" id="{CF3D8CCE-9B1C-52CE-B2D4-F108D9510A1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73BEE6D-0203-0341-90EB-B821BC15F14C}"/>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2193867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AFFAC-1A75-D44C-D214-044AF824EED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547F310-5449-4199-E281-E464D5186E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4941059-EF34-6C47-2088-07C9055F8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2CAE4C5-400C-C93F-DFCC-AA74BB50C372}"/>
              </a:ext>
            </a:extLst>
          </p:cNvPr>
          <p:cNvSpPr>
            <a:spLocks noGrp="1"/>
          </p:cNvSpPr>
          <p:nvPr>
            <p:ph type="dt" sz="half" idx="10"/>
          </p:nvPr>
        </p:nvSpPr>
        <p:spPr/>
        <p:txBody>
          <a:bodyPr/>
          <a:lstStyle/>
          <a:p>
            <a:fld id="{7E729E87-97C7-416D-9C8E-89303F41248D}" type="datetime1">
              <a:rPr lang="fr-FR" smtClean="0"/>
              <a:pPr/>
              <a:t>16/02/2025</a:t>
            </a:fld>
            <a:endParaRPr lang="fr-FR"/>
          </a:p>
        </p:txBody>
      </p:sp>
      <p:sp>
        <p:nvSpPr>
          <p:cNvPr id="6" name="Espace réservé du pied de page 5">
            <a:extLst>
              <a:ext uri="{FF2B5EF4-FFF2-40B4-BE49-F238E27FC236}">
                <a16:creationId xmlns:a16="http://schemas.microsoft.com/office/drawing/2014/main" id="{41B52BD3-DADB-3008-8C59-5373C0CB063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61F9FBC-75FE-B1DF-AAC0-2465B1C5EB54}"/>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1412786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9000"/>
            <a:lum/>
          </a:blip>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93B62AC-5E5D-752D-DD62-3F459EE0D6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53EC16A-4476-53F8-17B2-FBBE9F3E5D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6D1FD9-C236-BA4F-DFAF-48BDF23C6D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7E7EA-22BF-451C-B950-334143734E92}" type="datetime1">
              <a:rPr lang="fr-FR" smtClean="0"/>
              <a:pPr/>
              <a:t>16/02/2025</a:t>
            </a:fld>
            <a:endParaRPr lang="fr-FR"/>
          </a:p>
        </p:txBody>
      </p:sp>
      <p:sp>
        <p:nvSpPr>
          <p:cNvPr id="5" name="Espace réservé du pied de page 4">
            <a:extLst>
              <a:ext uri="{FF2B5EF4-FFF2-40B4-BE49-F238E27FC236}">
                <a16:creationId xmlns:a16="http://schemas.microsoft.com/office/drawing/2014/main" id="{538EA4F3-5184-96A0-90B0-CF7252D046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1830A8E-EE0D-CDBF-6D3D-AAF31ED1A3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68824-B363-4558-82B1-76DB5ADEB9CB}" type="slidenum">
              <a:rPr lang="fr-FR" smtClean="0"/>
              <a:pPr/>
              <a:t>‹N°›</a:t>
            </a:fld>
            <a:endParaRPr lang="fr-FR"/>
          </a:p>
        </p:txBody>
      </p:sp>
    </p:spTree>
    <p:extLst>
      <p:ext uri="{BB962C8B-B14F-4D97-AF65-F5344CB8AC3E}">
        <p14:creationId xmlns:p14="http://schemas.microsoft.com/office/powerpoint/2010/main" val="38022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www.la-croix.com/Definitions/Bible/Saint-Luc/Suivre-Luc-infatigable-temoin-de-la-tendresse-de-Dieu" TargetMode="External"/></Relationships>
</file>

<file path=ppt/slides/_rels/slide10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hyperlink" Target="https://www.la-croix.com/Comprendre-sacrifice-2022-04-08-1101209282" TargetMode="External"/><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hyperlink" Target="https://youtu.be/UnqTdXHALyQ?si=9_E6ibLw8yWepioH" TargetMode="External"/><Relationship Id="rId2" Type="http://schemas.openxmlformats.org/officeDocument/2006/relationships/hyperlink" Target="https://radio-r.ch/temoignage/daniel-marguerat-jesus-poete-du-royaume-de-dieu/"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hyperlink" Target="https://www.catechese-par-la-parole.catholique.fr/2022-collection-15-revenir" TargetMode="External"/><Relationship Id="rId2" Type="http://schemas.openxmlformats.org/officeDocument/2006/relationships/image" Target="../media/image105.jpeg"/><Relationship Id="rId1" Type="http://schemas.openxmlformats.org/officeDocument/2006/relationships/slideLayout" Target="../slideLayouts/slideLayout1.xml"/><Relationship Id="rId4" Type="http://schemas.openxmlformats.org/officeDocument/2006/relationships/image" Target="../media/image106.png"/></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prixm.org/articles/jacob-esau-droit-ainesse-lentilles-bible-histoire"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chantonseneglise.fr/album/932/peuples-en-prieres-1950-1960"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mauricezundel.com/wp-content/uploads/2020/06/vendredi_saint_zundel.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jlm4all.org/wp-content/uploads/2019/01/midrash-FR.pdf"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fr.wikipedia.org/wiki/Caroubier"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hyperlink" Target="https://www.interbible.org/interBible/ecritures/mots/2002/mots_020215.ht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9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www.familiam.org/pls/pcpf/v3_s2ew_consultazione.mostra_pagina?id_pagina=13717.html"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9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985BCF5-43B6-AEA4-2018-8FCC2AFDDDED}"/>
              </a:ext>
            </a:extLst>
          </p:cNvPr>
          <p:cNvSpPr txBox="1"/>
          <p:nvPr/>
        </p:nvSpPr>
        <p:spPr>
          <a:xfrm>
            <a:off x="7838714" y="224728"/>
            <a:ext cx="3950313" cy="1873333"/>
          </a:xfrm>
          <a:prstGeom prst="rect">
            <a:avLst/>
          </a:prstGeom>
          <a:noFill/>
        </p:spPr>
        <p:txBody>
          <a:bodyPr wrap="square">
            <a:spAutoFit/>
          </a:bodyPr>
          <a:lstStyle/>
          <a:p>
            <a:pPr algn="ctr">
              <a:lnSpc>
                <a:spcPct val="115000"/>
              </a:lnSpc>
              <a:spcAft>
                <a:spcPts val="1000"/>
              </a:spcAft>
            </a:pPr>
            <a:r>
              <a:rPr lang="fr-FR" sz="2000" b="1" dirty="0">
                <a:latin typeface="Times New Roman" panose="02020603050405020304" pitchFamily="18" charset="0"/>
                <a:ea typeface="+mj-ea"/>
                <a:cs typeface="Times New Roman" panose="02020603050405020304" pitchFamily="18" charset="0"/>
              </a:rPr>
              <a:t>Infobulles - Adultes </a:t>
            </a:r>
            <a:br>
              <a:rPr lang="fr-FR" sz="2000" b="1" dirty="0">
                <a:latin typeface="Times New Roman" panose="02020603050405020304" pitchFamily="18" charset="0"/>
                <a:ea typeface="+mj-ea"/>
                <a:cs typeface="Times New Roman" panose="02020603050405020304" pitchFamily="18" charset="0"/>
              </a:rPr>
            </a:br>
            <a:r>
              <a:rPr lang="fr-FR" sz="2000" b="1" dirty="0">
                <a:latin typeface="Times New Roman" panose="02020603050405020304" pitchFamily="18" charset="0"/>
                <a:ea typeface="+mj-ea"/>
                <a:cs typeface="Times New Roman" panose="02020603050405020304" pitchFamily="18" charset="0"/>
              </a:rPr>
              <a:t>Module Revenir </a:t>
            </a:r>
            <a:br>
              <a:rPr lang="fr-FR" sz="2000" b="1" dirty="0">
                <a:latin typeface="Times New Roman" panose="02020603050405020304" pitchFamily="18" charset="0"/>
                <a:ea typeface="+mj-ea"/>
                <a:cs typeface="Times New Roman" panose="02020603050405020304" pitchFamily="18" charset="0"/>
              </a:rPr>
            </a:br>
            <a:r>
              <a:rPr lang="fr-FR" sz="1800" b="1" dirty="0">
                <a:effectLst/>
                <a:latin typeface="Times New Roman" panose="02020603050405020304" pitchFamily="18" charset="0"/>
                <a:ea typeface="Calibri" panose="020F0502020204030204" pitchFamily="34" charset="0"/>
              </a:rPr>
              <a:t>Luc 15, 11-32 </a:t>
            </a:r>
            <a:br>
              <a:rPr lang="fr-FR" sz="1800" b="1" dirty="0">
                <a:effectLst/>
                <a:latin typeface="Times New Roman" panose="02020603050405020304" pitchFamily="18" charset="0"/>
                <a:ea typeface="Calibri" panose="020F0502020204030204" pitchFamily="34" charset="0"/>
              </a:rPr>
            </a:br>
            <a:r>
              <a:rPr lang="fr-FR" sz="1800" b="1" dirty="0">
                <a:effectLst/>
                <a:latin typeface="Times New Roman" panose="02020603050405020304" pitchFamily="18" charset="0"/>
                <a:ea typeface="Calibri" panose="020F0502020204030204" pitchFamily="34" charset="0"/>
              </a:rPr>
              <a:t>Le fils perdu et retrouvé</a:t>
            </a:r>
            <a:endParaRPr lang="fr-FR" sz="1800" dirty="0">
              <a:effectLst/>
              <a:latin typeface="Calibri" panose="020F0502020204030204" pitchFamily="34" charset="0"/>
              <a:ea typeface="Calibri" panose="020F0502020204030204" pitchFamily="34" charset="0"/>
            </a:endParaRPr>
          </a:p>
          <a:p>
            <a:pPr algn="ctr">
              <a:defRPr/>
            </a:pPr>
            <a:endParaRPr lang="fr-FR" sz="2000" b="1" dirty="0">
              <a:latin typeface="Times New Roman" panose="02020603050405020304" pitchFamily="18" charset="0"/>
              <a:ea typeface="+mj-ea"/>
              <a:cs typeface="Times New Roman" panose="02020603050405020304" pitchFamily="18" charset="0"/>
            </a:endParaRPr>
          </a:p>
        </p:txBody>
      </p:sp>
      <p:sp>
        <p:nvSpPr>
          <p:cNvPr id="6" name="Rectangle 5">
            <a:extLst>
              <a:ext uri="{FF2B5EF4-FFF2-40B4-BE49-F238E27FC236}">
                <a16:creationId xmlns:a16="http://schemas.microsoft.com/office/drawing/2014/main" id="{CDD9C8C1-52F8-DBAC-3D53-1AD647D8426D}"/>
              </a:ext>
            </a:extLst>
          </p:cNvPr>
          <p:cNvSpPr>
            <a:spLocks noChangeArrowheads="1"/>
          </p:cNvSpPr>
          <p:nvPr/>
        </p:nvSpPr>
        <p:spPr bwMode="auto">
          <a:xfrm>
            <a:off x="3887742" y="4826555"/>
            <a:ext cx="4214039"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buFont typeface="Arial" panose="020B0604020202020204" pitchFamily="34" charset="0"/>
              <a:buNone/>
            </a:pPr>
            <a:r>
              <a:rPr lang="fr-FR" altLang="fr-FR" sz="1400" dirty="0">
                <a:latin typeface="Arial" panose="020B0604020202020204" pitchFamily="34" charset="0"/>
              </a:rPr>
              <a:t>Pour chaque expression importante du texte, </a:t>
            </a:r>
          </a:p>
          <a:p>
            <a:pPr eaLnBrk="1" hangingPunct="1">
              <a:buFont typeface="Arial" panose="020B0604020202020204" pitchFamily="34" charset="0"/>
              <a:buNone/>
            </a:pPr>
            <a:r>
              <a:rPr lang="fr-FR" altLang="fr-FR" sz="1400" dirty="0">
                <a:latin typeface="Arial" panose="020B0604020202020204" pitchFamily="34" charset="0"/>
              </a:rPr>
              <a:t>4 diapos :</a:t>
            </a:r>
          </a:p>
          <a:p>
            <a:pPr eaLnBrk="1" hangingPunct="1">
              <a:buFontTx/>
              <a:buChar char="-"/>
            </a:pPr>
            <a:r>
              <a:rPr lang="fr-FR" altLang="fr-FR" sz="1400" dirty="0">
                <a:solidFill>
                  <a:srgbClr val="00B0F0"/>
                </a:solidFill>
                <a:latin typeface="Arial" panose="020B0604020202020204" pitchFamily="34" charset="0"/>
              </a:rPr>
              <a:t>Bleue</a:t>
            </a:r>
            <a:r>
              <a:rPr lang="fr-FR" altLang="fr-FR" sz="1400" dirty="0">
                <a:latin typeface="Arial" panose="020B0604020202020204" pitchFamily="34" charset="0"/>
              </a:rPr>
              <a:t> : le verset</a:t>
            </a:r>
          </a:p>
          <a:p>
            <a:pPr eaLnBrk="1" hangingPunct="1">
              <a:buFontTx/>
              <a:buChar char="-"/>
            </a:pPr>
            <a:r>
              <a:rPr lang="fr-FR" altLang="fr-FR" sz="1400" dirty="0">
                <a:solidFill>
                  <a:srgbClr val="FF0000"/>
                </a:solidFill>
                <a:latin typeface="Arial" panose="020B0604020202020204" pitchFamily="34" charset="0"/>
              </a:rPr>
              <a:t>Rouge </a:t>
            </a:r>
            <a:r>
              <a:rPr lang="fr-FR" altLang="fr-FR" sz="1400" dirty="0">
                <a:latin typeface="Arial" panose="020B0604020202020204" pitchFamily="34" charset="0"/>
              </a:rPr>
              <a:t>: les questions</a:t>
            </a:r>
          </a:p>
          <a:p>
            <a:pPr eaLnBrk="1" hangingPunct="1">
              <a:buFontTx/>
              <a:buChar char="-"/>
            </a:pPr>
            <a:r>
              <a:rPr lang="fr-FR" altLang="fr-FR" sz="1400" dirty="0">
                <a:solidFill>
                  <a:srgbClr val="00B050"/>
                </a:solidFill>
                <a:latin typeface="Arial" panose="020B0604020202020204" pitchFamily="34" charset="0"/>
              </a:rPr>
              <a:t>Verte </a:t>
            </a:r>
            <a:r>
              <a:rPr lang="fr-FR" altLang="fr-FR" sz="1400" dirty="0">
                <a:latin typeface="Arial" panose="020B0604020202020204" pitchFamily="34" charset="0"/>
              </a:rPr>
              <a:t>: des rapprochements</a:t>
            </a:r>
          </a:p>
          <a:p>
            <a:pPr eaLnBrk="1" hangingPunct="1">
              <a:buFontTx/>
              <a:buChar char="-"/>
            </a:pPr>
            <a:r>
              <a:rPr lang="fr-FR" altLang="fr-FR" sz="1400" dirty="0">
                <a:solidFill>
                  <a:srgbClr val="FFFF00"/>
                </a:solidFill>
                <a:latin typeface="Arial" panose="020B0604020202020204" pitchFamily="34" charset="0"/>
              </a:rPr>
              <a:t>Jaune </a:t>
            </a:r>
            <a:r>
              <a:rPr lang="fr-FR" altLang="fr-FR" sz="1400" dirty="0">
                <a:latin typeface="Arial" panose="020B0604020202020204" pitchFamily="34" charset="0"/>
              </a:rPr>
              <a:t>: vers des sens possibles</a:t>
            </a:r>
          </a:p>
          <a:p>
            <a:pPr eaLnBrk="1" hangingPunct="1">
              <a:buFont typeface="Arial" panose="020B0604020202020204" pitchFamily="34" charset="0"/>
              <a:buNone/>
            </a:pPr>
            <a:r>
              <a:rPr lang="fr-FR" altLang="fr-FR" sz="1400" dirty="0">
                <a:latin typeface="Arial" panose="020B0604020202020204" pitchFamily="34" charset="0"/>
              </a:rPr>
              <a:t>Après chaque diapo, l’animateur donne la parole</a:t>
            </a:r>
            <a:r>
              <a:rPr lang="fr-FR" altLang="fr-FR" sz="1800" dirty="0">
                <a:latin typeface="Arial" panose="020B0604020202020204" pitchFamily="34" charset="0"/>
              </a:rPr>
              <a:t>. </a:t>
            </a:r>
          </a:p>
        </p:txBody>
      </p:sp>
      <p:sp>
        <p:nvSpPr>
          <p:cNvPr id="7" name="ZoneTexte 1">
            <a:extLst>
              <a:ext uri="{FF2B5EF4-FFF2-40B4-BE49-F238E27FC236}">
                <a16:creationId xmlns:a16="http://schemas.microsoft.com/office/drawing/2014/main" id="{DFF1D65B-7C4E-2BEC-2A7A-8FE24752EB73}"/>
              </a:ext>
            </a:extLst>
          </p:cNvPr>
          <p:cNvSpPr txBox="1">
            <a:spLocks noChangeArrowheads="1"/>
          </p:cNvSpPr>
          <p:nvPr/>
        </p:nvSpPr>
        <p:spPr bwMode="auto">
          <a:xfrm>
            <a:off x="69555" y="4918888"/>
            <a:ext cx="3700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fr-FR" altLang="fr-FR" sz="1400" dirty="0">
                <a:latin typeface="Arial" panose="020B0604020202020204" pitchFamily="34" charset="0"/>
              </a:rPr>
              <a:t>Choisir les mots à travailler </a:t>
            </a:r>
          </a:p>
          <a:p>
            <a:pPr eaLnBrk="1" hangingPunct="1">
              <a:spcBef>
                <a:spcPct val="0"/>
              </a:spcBef>
              <a:buFontTx/>
              <a:buNone/>
            </a:pPr>
            <a:r>
              <a:rPr lang="fr-FR" altLang="fr-FR" sz="1400" dirty="0">
                <a:latin typeface="Arial" panose="020B0604020202020204" pitchFamily="34" charset="0"/>
              </a:rPr>
              <a:t>parmi cette liste, </a:t>
            </a:r>
          </a:p>
          <a:p>
            <a:pPr eaLnBrk="1" hangingPunct="1">
              <a:spcBef>
                <a:spcPct val="0"/>
              </a:spcBef>
              <a:buFontTx/>
              <a:buNone/>
            </a:pPr>
            <a:r>
              <a:rPr lang="fr-FR" altLang="fr-FR" sz="1400" dirty="0">
                <a:latin typeface="Arial" panose="020B0604020202020204" pitchFamily="34" charset="0"/>
              </a:rPr>
              <a:t>ceux qui posent question, qui interpellent…</a:t>
            </a:r>
          </a:p>
        </p:txBody>
      </p:sp>
      <p:sp>
        <p:nvSpPr>
          <p:cNvPr id="4" name="ZoneTexte 3">
            <a:extLst>
              <a:ext uri="{FF2B5EF4-FFF2-40B4-BE49-F238E27FC236}">
                <a16:creationId xmlns:a16="http://schemas.microsoft.com/office/drawing/2014/main" id="{AA0D6E68-F1CC-D85D-0A3A-B7F45BFF6695}"/>
              </a:ext>
            </a:extLst>
          </p:cNvPr>
          <p:cNvSpPr txBox="1">
            <a:spLocks noChangeArrowheads="1"/>
          </p:cNvSpPr>
          <p:nvPr/>
        </p:nvSpPr>
        <p:spPr bwMode="auto">
          <a:xfrm>
            <a:off x="220928" y="224728"/>
            <a:ext cx="3151537" cy="4031873"/>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fr-FR" altLang="fr-FR" sz="1600" b="1" dirty="0">
                <a:solidFill>
                  <a:prstClr val="black"/>
                </a:solidFill>
                <a:latin typeface="Times New Roman" panose="02020603050405020304" pitchFamily="18" charset="0"/>
                <a:cs typeface="Times New Roman" panose="02020603050405020304" pitchFamily="18" charset="0"/>
              </a:rPr>
              <a:t>Diapos des expressions </a:t>
            </a:r>
            <a:r>
              <a:rPr lang="fr-FR" altLang="fr-FR" sz="1600" dirty="0">
                <a:solidFill>
                  <a:prstClr val="black"/>
                </a:solidFill>
                <a:latin typeface="Times New Roman" panose="02020603050405020304" pitchFamily="18" charset="0"/>
                <a:cs typeface="Times New Roman" panose="02020603050405020304" pitchFamily="18" charset="0"/>
              </a:rPr>
              <a:t> </a:t>
            </a:r>
          </a:p>
          <a:p>
            <a:pPr>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01 à 07      Texte et contexte    	</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09 à 12	La brebis perdue</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13 à 16	La pièce perdue</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17 à 20	Un homme</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21 à 25 	Deux fils</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26 à 32	Part de fortune</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33 à 37	Biens</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38 à 41	Rassembla</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42 à 46	Pays lointain</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47 à 51	Dilapida</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52 à 56	Vie de désordre</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57 à 60	Dans le besoin</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61 à 65	Porcs</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66 à 70   	Gousses</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71 à 75   	Il rentra en lui-même</a:t>
            </a:r>
          </a:p>
        </p:txBody>
      </p:sp>
      <p:sp>
        <p:nvSpPr>
          <p:cNvPr id="9" name="ZoneTexte 8">
            <a:extLst>
              <a:ext uri="{FF2B5EF4-FFF2-40B4-BE49-F238E27FC236}">
                <a16:creationId xmlns:a16="http://schemas.microsoft.com/office/drawing/2014/main" id="{9099789E-9264-D924-5F58-52B84747D20F}"/>
              </a:ext>
            </a:extLst>
          </p:cNvPr>
          <p:cNvSpPr txBox="1">
            <a:spLocks noChangeArrowheads="1"/>
          </p:cNvSpPr>
          <p:nvPr/>
        </p:nvSpPr>
        <p:spPr bwMode="auto">
          <a:xfrm>
            <a:off x="3630433" y="224728"/>
            <a:ext cx="3950313" cy="4031873"/>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fr-FR" altLang="fr-FR" sz="1600" b="1" dirty="0">
                <a:solidFill>
                  <a:prstClr val="black"/>
                </a:solidFill>
                <a:latin typeface="Times New Roman" panose="02020603050405020304" pitchFamily="18" charset="0"/>
                <a:cs typeface="Times New Roman" panose="02020603050405020304" pitchFamily="18" charset="0"/>
              </a:rPr>
              <a:t>Diapos des expressions </a:t>
            </a:r>
            <a:r>
              <a:rPr lang="fr-FR" altLang="fr-FR" sz="1600" dirty="0">
                <a:solidFill>
                  <a:prstClr val="black"/>
                </a:solidFill>
                <a:latin typeface="Times New Roman" panose="02020603050405020304" pitchFamily="18" charset="0"/>
                <a:cs typeface="Times New Roman" panose="02020603050405020304" pitchFamily="18" charset="0"/>
              </a:rPr>
              <a:t>     	</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76 à 79   	Je meurs de faim</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80 à 83   	Je me lèverai</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84 à 87	J’irai vers mon père</a:t>
            </a:r>
            <a:endParaRPr lang="fr-FR" altLang="fr-FR" sz="1600" dirty="0">
              <a:latin typeface="Times New Roman" panose="02020603050405020304" pitchFamily="18" charset="0"/>
              <a:cs typeface="Times New Roman" panose="02020603050405020304" pitchFamily="18" charset="0"/>
            </a:endParaRP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88 à 91	Péché</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92 à 96	Digne d’être appelé son fils</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97 à 100	Compassion</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101 à 105 	Le plus beau vêtement</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106 à 110	Tuer le veau gras</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111 à 115	Mangeons et festoyons</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116 à 122	Mort</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123 à 126	Fils aîné</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127 à 131	Il se mit en colère</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132 à 135	Tu es toujours avec moi</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136 à 139	Ton frère que voilà était mort</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140 à 142   Synthèse</a:t>
            </a:r>
          </a:p>
        </p:txBody>
      </p:sp>
      <p:pic>
        <p:nvPicPr>
          <p:cNvPr id="3" name="Image 2" descr="Une image contenant dessin humoristique, clipart, illustration, Dessin animé&#10;&#10;Le contenu généré par l’IA peut être incorrect.">
            <a:extLst>
              <a:ext uri="{FF2B5EF4-FFF2-40B4-BE49-F238E27FC236}">
                <a16:creationId xmlns:a16="http://schemas.microsoft.com/office/drawing/2014/main" id="{1867F111-0338-3624-F9C6-2D5DA3A1371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819537" y="1917862"/>
            <a:ext cx="2571251" cy="4353514"/>
          </a:xfrm>
          <a:prstGeom prst="rect">
            <a:avLst/>
          </a:prstGeom>
          <a:effectLst>
            <a:softEdge rad="190500"/>
          </a:effectLst>
        </p:spPr>
      </p:pic>
    </p:spTree>
    <p:extLst>
      <p:ext uri="{BB962C8B-B14F-4D97-AF65-F5344CB8AC3E}">
        <p14:creationId xmlns:p14="http://schemas.microsoft.com/office/powerpoint/2010/main" val="3409970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D28EFB01-9583-28C7-319B-D81097E5E163}"/>
              </a:ext>
            </a:extLst>
          </p:cNvPr>
          <p:cNvSpPr/>
          <p:nvPr/>
        </p:nvSpPr>
        <p:spPr>
          <a:xfrm>
            <a:off x="3799030" y="2130087"/>
            <a:ext cx="7967675" cy="2392751"/>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Un bon berger n’abandonnerait jamais son troupeau. </a:t>
            </a:r>
          </a:p>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Pourquoi Jésus raconte-t-il cela ?</a:t>
            </a:r>
          </a:p>
        </p:txBody>
      </p:sp>
      <p:sp>
        <p:nvSpPr>
          <p:cNvPr id="20" name="ZoneTexte 19">
            <a:extLst>
              <a:ext uri="{FF2B5EF4-FFF2-40B4-BE49-F238E27FC236}">
                <a16:creationId xmlns:a16="http://schemas.microsoft.com/office/drawing/2014/main" id="{A2F311B8-9627-196E-4AB8-8A73409ED94D}"/>
              </a:ext>
            </a:extLst>
          </p:cNvPr>
          <p:cNvSpPr txBox="1"/>
          <p:nvPr/>
        </p:nvSpPr>
        <p:spPr>
          <a:xfrm>
            <a:off x="522707" y="154351"/>
            <a:ext cx="2240157"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la brebis perdue</a:t>
            </a:r>
            <a:endParaRPr lang="fr-FR" sz="2400" dirty="0"/>
          </a:p>
        </p:txBody>
      </p:sp>
      <p:sp>
        <p:nvSpPr>
          <p:cNvPr id="8" name="Espace réservé du numéro de diapositive 7">
            <a:extLst>
              <a:ext uri="{FF2B5EF4-FFF2-40B4-BE49-F238E27FC236}">
                <a16:creationId xmlns:a16="http://schemas.microsoft.com/office/drawing/2014/main" id="{26DB3054-4550-0DF9-3E19-76468F6EF31A}"/>
              </a:ext>
            </a:extLst>
          </p:cNvPr>
          <p:cNvSpPr>
            <a:spLocks noGrp="1"/>
          </p:cNvSpPr>
          <p:nvPr>
            <p:ph type="sldNum" sz="quarter" idx="12"/>
          </p:nvPr>
        </p:nvSpPr>
        <p:spPr/>
        <p:txBody>
          <a:bodyPr/>
          <a:lstStyle/>
          <a:p>
            <a:fld id="{9E268824-B363-4558-82B1-76DB5ADEB9CB}" type="slidenum">
              <a:rPr lang="fr-FR" smtClean="0"/>
              <a:pPr/>
              <a:t>10</a:t>
            </a:fld>
            <a:endParaRPr lang="fr-FR"/>
          </a:p>
        </p:txBody>
      </p:sp>
      <p:pic>
        <p:nvPicPr>
          <p:cNvPr id="4" name="Image 3" descr="Une image contenant dessin, illustration, clipart, Dessin d’enfant&#10;&#10;Le contenu généré par l’IA peut être incorrect.">
            <a:extLst>
              <a:ext uri="{FF2B5EF4-FFF2-40B4-BE49-F238E27FC236}">
                <a16:creationId xmlns:a16="http://schemas.microsoft.com/office/drawing/2014/main" id="{F07A785F-B1C0-0F6D-2F10-F841372349F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7445" y="1236406"/>
            <a:ext cx="2919223" cy="4011563"/>
          </a:xfrm>
          <a:prstGeom prst="rect">
            <a:avLst/>
          </a:prstGeom>
          <a:effectLst>
            <a:softEdge rad="165100"/>
          </a:effectLst>
        </p:spPr>
      </p:pic>
    </p:spTree>
    <p:extLst>
      <p:ext uri="{BB962C8B-B14F-4D97-AF65-F5344CB8AC3E}">
        <p14:creationId xmlns:p14="http://schemas.microsoft.com/office/powerpoint/2010/main" val="42726057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F6D5C-DBB3-776A-2531-77A5039E48FB}"/>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3E760F0D-FA92-9472-06D6-7A90A51A0C93}"/>
              </a:ext>
            </a:extLst>
          </p:cNvPr>
          <p:cNvSpPr/>
          <p:nvPr/>
        </p:nvSpPr>
        <p:spPr>
          <a:xfrm>
            <a:off x="1122031" y="513611"/>
            <a:ext cx="10832842" cy="2298415"/>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compassion est un sentiment qui incline à partager </a:t>
            </a:r>
            <a:b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souffrances d'autrui.</a:t>
            </a:r>
            <a:br>
              <a:rPr lang="fr-FR" sz="2800" dirty="0">
                <a:latin typeface="Times New Roman" panose="02020603050405020304" pitchFamily="18" charset="0"/>
                <a:ea typeface="Calibri" panose="020F0502020204030204" pitchFamily="34" charset="0"/>
                <a:cs typeface="Times New Roman" panose="02020603050405020304" pitchFamily="18" charset="0"/>
              </a:rPr>
            </a:br>
            <a:r>
              <a:rPr lang="fr-FR"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Entrailles, compassion, miséricorde : toutes les dimensions de l’amour d’un père ou d’une mère pour son enfant.</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baseline="30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Vetus</a:t>
            </a:r>
            <a:r>
              <a:rPr lang="fr-FR" sz="20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Syra p 229 Note B</a:t>
            </a: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20F494E5-1FE7-792E-9864-D4785BB9A8B2}"/>
              </a:ext>
            </a:extLst>
          </p:cNvPr>
          <p:cNvSpPr>
            <a:spLocks noGrp="1"/>
          </p:cNvSpPr>
          <p:nvPr>
            <p:ph type="sldNum" sz="quarter" idx="12"/>
          </p:nvPr>
        </p:nvSpPr>
        <p:spPr/>
        <p:txBody>
          <a:bodyPr/>
          <a:lstStyle/>
          <a:p>
            <a:fld id="{9E268824-B363-4558-82B1-76DB5ADEB9CB}" type="slidenum">
              <a:rPr lang="fr-FR" smtClean="0"/>
              <a:pPr/>
              <a:t>100</a:t>
            </a:fld>
            <a:endParaRPr lang="fr-FR" dirty="0"/>
          </a:p>
        </p:txBody>
      </p:sp>
      <p:sp>
        <p:nvSpPr>
          <p:cNvPr id="4" name="ZoneTexte 3">
            <a:extLst>
              <a:ext uri="{FF2B5EF4-FFF2-40B4-BE49-F238E27FC236}">
                <a16:creationId xmlns:a16="http://schemas.microsoft.com/office/drawing/2014/main" id="{649C344B-E9C4-9916-87A6-1E6A3B821BC9}"/>
              </a:ext>
            </a:extLst>
          </p:cNvPr>
          <p:cNvSpPr txBox="1"/>
          <p:nvPr/>
        </p:nvSpPr>
        <p:spPr>
          <a:xfrm>
            <a:off x="249711" y="0"/>
            <a:ext cx="424935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compassion</a:t>
            </a:r>
            <a:endParaRPr lang="fr-FR" dirty="0"/>
          </a:p>
        </p:txBody>
      </p:sp>
      <p:sp>
        <p:nvSpPr>
          <p:cNvPr id="2" name="Rectangle : coins arrondis 1">
            <a:extLst>
              <a:ext uri="{FF2B5EF4-FFF2-40B4-BE49-F238E27FC236}">
                <a16:creationId xmlns:a16="http://schemas.microsoft.com/office/drawing/2014/main" id="{2EB490A8-F956-E4A6-AFF5-67B8F7F89212}"/>
              </a:ext>
            </a:extLst>
          </p:cNvPr>
          <p:cNvSpPr/>
          <p:nvPr/>
        </p:nvSpPr>
        <p:spPr>
          <a:xfrm>
            <a:off x="154927" y="3264761"/>
            <a:ext cx="11705162" cy="1704697"/>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2800" dirty="0">
                <a:solidFill>
                  <a:srgbClr val="000000"/>
                </a:solidFill>
                <a:latin typeface="Times New Roman" panose="02020603050405020304" pitchFamily="18" charset="0"/>
                <a:ea typeface="Calibri" panose="020F0502020204030204" pitchFamily="34" charset="0"/>
              </a:rPr>
              <a:t>L’Evangile de Luc est celui de la tendresse de Dieu. Il la manifeste par des épisodes qu’on ne trouve que chez lui, comme cette parabole. </a:t>
            </a:r>
            <a:br>
              <a:rPr lang="fr-FR" sz="2800" dirty="0">
                <a:solidFill>
                  <a:srgbClr val="000000"/>
                </a:solidFill>
                <a:latin typeface="Times New Roman" panose="02020603050405020304" pitchFamily="18" charset="0"/>
                <a:ea typeface="Calibri" panose="020F0502020204030204" pitchFamily="34" charset="0"/>
              </a:rPr>
            </a:br>
            <a:r>
              <a:rPr lang="fr-FR" sz="2800" dirty="0">
                <a:solidFill>
                  <a:srgbClr val="000000"/>
                </a:solidFill>
                <a:latin typeface="Times New Roman" panose="02020603050405020304" pitchFamily="18" charset="0"/>
                <a:ea typeface="Calibri" panose="020F0502020204030204" pitchFamily="34" charset="0"/>
              </a:rPr>
              <a:t>Jésus témoigne de cette miséricorde en l’éprouvant lui-même. </a:t>
            </a:r>
            <a:br>
              <a:rPr lang="fr-FR" sz="2800" dirty="0">
                <a:solidFill>
                  <a:srgbClr val="000000"/>
                </a:solidFill>
                <a:latin typeface="Times New Roman" panose="02020603050405020304" pitchFamily="18" charset="0"/>
                <a:ea typeface="Calibri" panose="020F0502020204030204" pitchFamily="34" charset="0"/>
              </a:rPr>
            </a:br>
            <a:endParaRPr lang="fr-FR" dirty="0">
              <a:solidFill>
                <a:schemeClr val="tx1"/>
              </a:solidFill>
              <a:latin typeface="Calibri" panose="020F0502020204030204" pitchFamily="34" charset="0"/>
              <a:ea typeface="Calibri" panose="020F0502020204030204" pitchFamily="34" charset="0"/>
            </a:endParaRPr>
          </a:p>
        </p:txBody>
      </p:sp>
      <p:pic>
        <p:nvPicPr>
          <p:cNvPr id="6" name="Image 5" descr="Une image contenant dessin humoristique, clipart, illustration, Dessin animé&#10;&#10;Le contenu généré par l’IA peut être incorrect.">
            <a:extLst>
              <a:ext uri="{FF2B5EF4-FFF2-40B4-BE49-F238E27FC236}">
                <a16:creationId xmlns:a16="http://schemas.microsoft.com/office/drawing/2014/main" id="{CA6300A5-A44B-47D5-5937-AD5205E141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576322"/>
            <a:ext cx="1454137" cy="2462072"/>
          </a:xfrm>
          <a:prstGeom prst="rect">
            <a:avLst/>
          </a:prstGeom>
          <a:effectLst>
            <a:softEdge rad="152400"/>
          </a:effectLst>
        </p:spPr>
      </p:pic>
      <p:sp>
        <p:nvSpPr>
          <p:cNvPr id="8" name="ZoneTexte 7">
            <a:extLst>
              <a:ext uri="{FF2B5EF4-FFF2-40B4-BE49-F238E27FC236}">
                <a16:creationId xmlns:a16="http://schemas.microsoft.com/office/drawing/2014/main" id="{E54FFC41-1EA8-B47A-4047-419137D481E0}"/>
              </a:ext>
            </a:extLst>
          </p:cNvPr>
          <p:cNvSpPr txBox="1"/>
          <p:nvPr/>
        </p:nvSpPr>
        <p:spPr>
          <a:xfrm>
            <a:off x="243419" y="5133115"/>
            <a:ext cx="11705161" cy="1532334"/>
          </a:xfrm>
          <a:prstGeom prst="roundRect">
            <a:avLst/>
          </a:prstGeom>
          <a:noFill/>
          <a:ln w="57150">
            <a:solidFill>
              <a:srgbClr val="F3900D"/>
            </a:solidFill>
          </a:ln>
        </p:spPr>
        <p:txBody>
          <a:bodyPr wrap="square">
            <a:spAutoFit/>
          </a:bodyPr>
          <a:lstStyle/>
          <a:p>
            <a:r>
              <a:rPr lang="fr-FR" sz="2800" i="1" dirty="0">
                <a:solidFill>
                  <a:srgbClr val="000000"/>
                </a:solidFill>
                <a:latin typeface="Times New Roman" panose="02020603050405020304" pitchFamily="18" charset="0"/>
                <a:ea typeface="Calibri" panose="020F0502020204030204" pitchFamily="34" charset="0"/>
              </a:rPr>
              <a:t>Infatigable témoin de la tendresse de Dieu, Luc nous conduit ainsi sur les chemins étonnants de la miséricorde divine. </a:t>
            </a:r>
            <a:br>
              <a:rPr lang="fr-FR" sz="2800" i="1" dirty="0">
                <a:solidFill>
                  <a:srgbClr val="000000"/>
                </a:solidFill>
                <a:latin typeface="Times New Roman" panose="02020603050405020304" pitchFamily="18" charset="0"/>
                <a:ea typeface="Calibri" panose="020F0502020204030204" pitchFamily="34" charset="0"/>
              </a:rPr>
            </a:br>
            <a:r>
              <a:rPr lang="fr-FR" sz="2800" i="1" dirty="0">
                <a:solidFill>
                  <a:srgbClr val="000000"/>
                </a:solidFill>
                <a:latin typeface="Times New Roman" panose="02020603050405020304" pitchFamily="18" charset="0"/>
                <a:ea typeface="Calibri" panose="020F0502020204030204" pitchFamily="34" charset="0"/>
              </a:rPr>
              <a:t>Nous y goûterons en lisant son Évangile comme une prière. </a:t>
            </a:r>
            <a:r>
              <a:rPr lang="fr-FR" i="1" dirty="0">
                <a:solidFill>
                  <a:srgbClr val="0000FF"/>
                </a:solidFill>
                <a:latin typeface="Times New Roman" panose="02020603050405020304" pitchFamily="18" charset="0"/>
                <a:ea typeface="Calibri" panose="020F0502020204030204" pitchFamily="34" charset="0"/>
                <a:hlinkClick r:id="rId4">
                  <a:extLst>
                    <a:ext uri="{A12FA001-AC4F-418D-AE19-62706E023703}">
                      <ahyp:hlinkClr xmlns:ahyp="http://schemas.microsoft.com/office/drawing/2018/hyperlinkcolor" val="tx"/>
                    </a:ext>
                  </a:extLst>
                </a:hlinkClick>
              </a:rPr>
              <a:t>Pierre </a:t>
            </a:r>
            <a:r>
              <a:rPr lang="fr-FR" i="1" dirty="0" err="1">
                <a:solidFill>
                  <a:srgbClr val="0000FF"/>
                </a:solidFill>
                <a:latin typeface="Times New Roman" panose="02020603050405020304" pitchFamily="18" charset="0"/>
                <a:ea typeface="Calibri" panose="020F0502020204030204" pitchFamily="34" charset="0"/>
                <a:hlinkClick r:id="rId4">
                  <a:extLst>
                    <a:ext uri="{A12FA001-AC4F-418D-AE19-62706E023703}">
                      <ahyp:hlinkClr xmlns:ahyp="http://schemas.microsoft.com/office/drawing/2018/hyperlinkcolor" val="tx"/>
                    </a:ext>
                  </a:extLst>
                </a:hlinkClick>
              </a:rPr>
              <a:t>Debergé</a:t>
            </a:r>
            <a:r>
              <a:rPr lang="fr-FR" i="1" dirty="0">
                <a:solidFill>
                  <a:srgbClr val="0000FF"/>
                </a:solidFill>
                <a:latin typeface="Times New Roman" panose="02020603050405020304" pitchFamily="18" charset="0"/>
                <a:ea typeface="Calibri" panose="020F0502020204030204" pitchFamily="34" charset="0"/>
                <a:hlinkClick r:id="rId4">
                  <a:extLst>
                    <a:ext uri="{A12FA001-AC4F-418D-AE19-62706E023703}">
                      <ahyp:hlinkClr xmlns:ahyp="http://schemas.microsoft.com/office/drawing/2018/hyperlinkcolor" val="tx"/>
                    </a:ext>
                  </a:extLst>
                </a:hlinkClick>
              </a:rPr>
              <a:t> LACROIX</a:t>
            </a:r>
            <a:endParaRPr lang="fr-FR" dirty="0"/>
          </a:p>
        </p:txBody>
      </p:sp>
    </p:spTree>
    <p:extLst>
      <p:ext uri="{BB962C8B-B14F-4D97-AF65-F5344CB8AC3E}">
        <p14:creationId xmlns:p14="http://schemas.microsoft.com/office/powerpoint/2010/main" val="141985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417C2-43C4-457E-2841-C577035B2B60}"/>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5183716-270B-94AF-D612-61D578D0A2C5}"/>
              </a:ext>
            </a:extLst>
          </p:cNvPr>
          <p:cNvSpPr/>
          <p:nvPr/>
        </p:nvSpPr>
        <p:spPr>
          <a:xfrm>
            <a:off x="1007708" y="1363560"/>
            <a:ext cx="8352602" cy="4793021"/>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21</a:t>
            </a:r>
            <a:r>
              <a:rPr lang="fr-FR"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 fils lui dit : “Père, j’ai péché contre le ciel et envers toi. Je ne suis plus digne d’être appelé ton fils.”</a:t>
            </a:r>
          </a:p>
          <a:p>
            <a:r>
              <a:rPr lang="fr-FR"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22</a:t>
            </a:r>
            <a:r>
              <a:rPr lang="fr-FR"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Mais le père dit à ses serviteurs : “Vite, apportez </a:t>
            </a:r>
            <a:r>
              <a:rPr lang="fr-FR"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le plus beau vêtement </a:t>
            </a:r>
            <a:r>
              <a:rPr lang="fr-FR"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pour l’habiller, mettez-lui une bague au doigt et des sandales aux pieds,</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9AF55EA-3C44-5BA0-9601-336D9C108BAA}"/>
              </a:ext>
            </a:extLst>
          </p:cNvPr>
          <p:cNvSpPr>
            <a:spLocks noGrp="1"/>
          </p:cNvSpPr>
          <p:nvPr>
            <p:ph type="sldNum" sz="quarter" idx="12"/>
          </p:nvPr>
        </p:nvSpPr>
        <p:spPr/>
        <p:txBody>
          <a:bodyPr/>
          <a:lstStyle/>
          <a:p>
            <a:fld id="{9E268824-B363-4558-82B1-76DB5ADEB9CB}" type="slidenum">
              <a:rPr lang="fr-FR" smtClean="0"/>
              <a:pPr/>
              <a:t>101</a:t>
            </a:fld>
            <a:endParaRPr lang="fr-FR"/>
          </a:p>
        </p:txBody>
      </p:sp>
      <p:pic>
        <p:nvPicPr>
          <p:cNvPr id="5" name="Image 4" descr="Une image contenant dessin humoristique, habits, Dessin animé, illustration&#10;&#10;Le contenu généré par l’IA peut être incorrect.">
            <a:extLst>
              <a:ext uri="{FF2B5EF4-FFF2-40B4-BE49-F238E27FC236}">
                <a16:creationId xmlns:a16="http://schemas.microsoft.com/office/drawing/2014/main" id="{2D3F5EB1-7242-EC62-9FD8-D5ADEF2F9FD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519241" y="985019"/>
            <a:ext cx="2243979" cy="5032323"/>
          </a:xfrm>
          <a:prstGeom prst="rect">
            <a:avLst/>
          </a:prstGeom>
          <a:effectLst>
            <a:softEdge rad="165100"/>
          </a:effectLst>
        </p:spPr>
      </p:pic>
      <p:sp>
        <p:nvSpPr>
          <p:cNvPr id="4" name="ZoneTexte 3">
            <a:extLst>
              <a:ext uri="{FF2B5EF4-FFF2-40B4-BE49-F238E27FC236}">
                <a16:creationId xmlns:a16="http://schemas.microsoft.com/office/drawing/2014/main" id="{78DA32FF-9B8C-6B0C-F934-CA5A633CC925}"/>
              </a:ext>
            </a:extLst>
          </p:cNvPr>
          <p:cNvSpPr txBox="1"/>
          <p:nvPr/>
        </p:nvSpPr>
        <p:spPr>
          <a:xfrm>
            <a:off x="328408" y="159560"/>
            <a:ext cx="4174704"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le plus beau vêtement</a:t>
            </a:r>
            <a:endParaRPr lang="fr-FR" dirty="0"/>
          </a:p>
        </p:txBody>
      </p:sp>
    </p:spTree>
    <p:extLst>
      <p:ext uri="{BB962C8B-B14F-4D97-AF65-F5344CB8AC3E}">
        <p14:creationId xmlns:p14="http://schemas.microsoft.com/office/powerpoint/2010/main" val="21663462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B7DAC-AA56-1D2F-D780-7B5EEC20BDBA}"/>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C5522102-EC3C-5A5F-D3DB-41AAFA868617}"/>
              </a:ext>
            </a:extLst>
          </p:cNvPr>
          <p:cNvSpPr/>
          <p:nvPr/>
        </p:nvSpPr>
        <p:spPr>
          <a:xfrm>
            <a:off x="1170481" y="2649826"/>
            <a:ext cx="7998509" cy="2195325"/>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Pourquoi une robe,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un anneau et des chaussures ?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Ces trois objets auraient-il un sens ?</a:t>
            </a:r>
            <a:endParaRPr lang="fr-FR" sz="36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957146C6-F1DC-58C0-AF9D-B2E7C5FF141B}"/>
              </a:ext>
            </a:extLst>
          </p:cNvPr>
          <p:cNvSpPr txBox="1"/>
          <p:nvPr/>
        </p:nvSpPr>
        <p:spPr>
          <a:xfrm>
            <a:off x="397263" y="266820"/>
            <a:ext cx="4174704"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le plus beau vêtement</a:t>
            </a:r>
            <a:endParaRPr lang="fr-FR" dirty="0"/>
          </a:p>
        </p:txBody>
      </p:sp>
      <p:sp>
        <p:nvSpPr>
          <p:cNvPr id="8" name="Espace réservé du numéro de diapositive 7">
            <a:extLst>
              <a:ext uri="{FF2B5EF4-FFF2-40B4-BE49-F238E27FC236}">
                <a16:creationId xmlns:a16="http://schemas.microsoft.com/office/drawing/2014/main" id="{988DBB62-4628-C9F0-F5C9-0775374B2055}"/>
              </a:ext>
            </a:extLst>
          </p:cNvPr>
          <p:cNvSpPr>
            <a:spLocks noGrp="1"/>
          </p:cNvSpPr>
          <p:nvPr>
            <p:ph type="sldNum" sz="quarter" idx="12"/>
          </p:nvPr>
        </p:nvSpPr>
        <p:spPr/>
        <p:txBody>
          <a:bodyPr/>
          <a:lstStyle/>
          <a:p>
            <a:fld id="{9E268824-B363-4558-82B1-76DB5ADEB9CB}" type="slidenum">
              <a:rPr lang="fr-FR" smtClean="0"/>
              <a:pPr/>
              <a:t>102</a:t>
            </a:fld>
            <a:endParaRPr lang="fr-FR"/>
          </a:p>
        </p:txBody>
      </p:sp>
      <p:pic>
        <p:nvPicPr>
          <p:cNvPr id="3" name="Image 2" descr="Une image contenant dessin humoristique, habits, Dessin animé, illustration&#10;&#10;Le contenu généré par l’IA peut être incorrect.">
            <a:extLst>
              <a:ext uri="{FF2B5EF4-FFF2-40B4-BE49-F238E27FC236}">
                <a16:creationId xmlns:a16="http://schemas.microsoft.com/office/drawing/2014/main" id="{8B3CFDF9-C896-F76F-42C0-5E6CA6D3D77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289207" y="728485"/>
            <a:ext cx="2299082" cy="5155896"/>
          </a:xfrm>
          <a:prstGeom prst="rect">
            <a:avLst/>
          </a:prstGeom>
          <a:effectLst>
            <a:softEdge rad="101600"/>
          </a:effectLst>
        </p:spPr>
      </p:pic>
    </p:spTree>
    <p:extLst>
      <p:ext uri="{BB962C8B-B14F-4D97-AF65-F5344CB8AC3E}">
        <p14:creationId xmlns:p14="http://schemas.microsoft.com/office/powerpoint/2010/main" val="39928000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399E1-66BF-9623-CEEC-4259284F622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36D953A-5CF8-E707-CA76-0E22273A129E}"/>
              </a:ext>
            </a:extLst>
          </p:cNvPr>
          <p:cNvSpPr>
            <a:spLocks noGrp="1"/>
          </p:cNvSpPr>
          <p:nvPr>
            <p:ph type="sldNum" sz="quarter" idx="12"/>
          </p:nvPr>
        </p:nvSpPr>
        <p:spPr/>
        <p:txBody>
          <a:bodyPr/>
          <a:lstStyle/>
          <a:p>
            <a:fld id="{9E268824-B363-4558-82B1-76DB5ADEB9CB}" type="slidenum">
              <a:rPr lang="fr-FR" smtClean="0"/>
              <a:pPr/>
              <a:t>103</a:t>
            </a:fld>
            <a:endParaRPr lang="fr-FR"/>
          </a:p>
        </p:txBody>
      </p:sp>
      <p:sp>
        <p:nvSpPr>
          <p:cNvPr id="5" name="ZoneTexte 4">
            <a:extLst>
              <a:ext uri="{FF2B5EF4-FFF2-40B4-BE49-F238E27FC236}">
                <a16:creationId xmlns:a16="http://schemas.microsoft.com/office/drawing/2014/main" id="{34A36E60-727E-3CC2-820C-32CDBD711813}"/>
              </a:ext>
            </a:extLst>
          </p:cNvPr>
          <p:cNvSpPr txBox="1"/>
          <p:nvPr/>
        </p:nvSpPr>
        <p:spPr>
          <a:xfrm>
            <a:off x="180925" y="68393"/>
            <a:ext cx="3782819"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le plus beau vêtement</a:t>
            </a:r>
            <a:endParaRPr lang="fr-FR" dirty="0"/>
          </a:p>
        </p:txBody>
      </p:sp>
      <p:sp>
        <p:nvSpPr>
          <p:cNvPr id="6" name="Rectangle : coins arrondis 5">
            <a:extLst>
              <a:ext uri="{FF2B5EF4-FFF2-40B4-BE49-F238E27FC236}">
                <a16:creationId xmlns:a16="http://schemas.microsoft.com/office/drawing/2014/main" id="{81D3E949-3EA6-C1BB-72C4-2507632410A8}"/>
              </a:ext>
            </a:extLst>
          </p:cNvPr>
          <p:cNvSpPr/>
          <p:nvPr/>
        </p:nvSpPr>
        <p:spPr>
          <a:xfrm>
            <a:off x="180925" y="711331"/>
            <a:ext cx="9897140" cy="6010144"/>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 Rois 2</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Le manteau d’Elie donné à Elisée manifeste la transmission de la mission de prophète de Dieu à un autre.</a:t>
            </a:r>
          </a:p>
          <a:p>
            <a:pPr>
              <a:lnSpc>
                <a:spcPct val="115000"/>
              </a:lnSpc>
              <a:spcAft>
                <a:spcPts val="1000"/>
              </a:spcAft>
            </a:pP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Isaïe 61, 10</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Je tressaille de joie dans le Seigneur,</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mon âme exulte en mon Dieu.</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Car il m'a enveloppé du manteau de l'innocence,</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il m'a fait revêtir les vêtements du salut,</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comme un jeune époux se pare du diadème,</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comme une mariée met ses bijoux.</a:t>
            </a:r>
            <a:r>
              <a:rPr lang="fr-FR"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2" name="Image 1" descr="Une image contenant dessin humoristique, habits, Dessin animé, illustration&#10;&#10;Le contenu généré par l’IA peut être incorrect.">
            <a:extLst>
              <a:ext uri="{FF2B5EF4-FFF2-40B4-BE49-F238E27FC236}">
                <a16:creationId xmlns:a16="http://schemas.microsoft.com/office/drawing/2014/main" id="{70439F35-9B0B-0442-79AC-EE93B9F8647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779189" y="1141487"/>
            <a:ext cx="2133564" cy="4784708"/>
          </a:xfrm>
          <a:prstGeom prst="rect">
            <a:avLst/>
          </a:prstGeom>
          <a:effectLst>
            <a:softEdge rad="127000"/>
          </a:effectLst>
        </p:spPr>
      </p:pic>
    </p:spTree>
    <p:extLst>
      <p:ext uri="{BB962C8B-B14F-4D97-AF65-F5344CB8AC3E}">
        <p14:creationId xmlns:p14="http://schemas.microsoft.com/office/powerpoint/2010/main" val="5819999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F657C-FD82-A9CE-C030-B7BB6F2BD0B7}"/>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86A07B3-25A6-7D66-58DB-AF1D63978075}"/>
              </a:ext>
            </a:extLst>
          </p:cNvPr>
          <p:cNvSpPr>
            <a:spLocks noGrp="1"/>
          </p:cNvSpPr>
          <p:nvPr>
            <p:ph type="sldNum" sz="quarter" idx="12"/>
          </p:nvPr>
        </p:nvSpPr>
        <p:spPr/>
        <p:txBody>
          <a:bodyPr/>
          <a:lstStyle/>
          <a:p>
            <a:fld id="{9E268824-B363-4558-82B1-76DB5ADEB9CB}" type="slidenum">
              <a:rPr lang="fr-FR" smtClean="0"/>
              <a:pPr/>
              <a:t>104</a:t>
            </a:fld>
            <a:endParaRPr lang="fr-FR"/>
          </a:p>
        </p:txBody>
      </p:sp>
      <p:sp>
        <p:nvSpPr>
          <p:cNvPr id="5" name="ZoneTexte 4">
            <a:extLst>
              <a:ext uri="{FF2B5EF4-FFF2-40B4-BE49-F238E27FC236}">
                <a16:creationId xmlns:a16="http://schemas.microsoft.com/office/drawing/2014/main" id="{BFF467A2-3844-4095-CA70-B6CB4FA47872}"/>
              </a:ext>
            </a:extLst>
          </p:cNvPr>
          <p:cNvSpPr txBox="1"/>
          <p:nvPr/>
        </p:nvSpPr>
        <p:spPr>
          <a:xfrm>
            <a:off x="82762" y="0"/>
            <a:ext cx="3782819"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le plus beau vêtement</a:t>
            </a:r>
            <a:endParaRPr lang="fr-FR" dirty="0"/>
          </a:p>
        </p:txBody>
      </p:sp>
      <p:sp>
        <p:nvSpPr>
          <p:cNvPr id="6" name="Rectangle : coins arrondis 5">
            <a:extLst>
              <a:ext uri="{FF2B5EF4-FFF2-40B4-BE49-F238E27FC236}">
                <a16:creationId xmlns:a16="http://schemas.microsoft.com/office/drawing/2014/main" id="{A64707A2-29CD-0B3C-7049-99F7B21155BC}"/>
              </a:ext>
            </a:extLst>
          </p:cNvPr>
          <p:cNvSpPr/>
          <p:nvPr/>
        </p:nvSpPr>
        <p:spPr>
          <a:xfrm>
            <a:off x="114860" y="461665"/>
            <a:ext cx="9917387" cy="6151204"/>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Galates 3, 27-29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En effet, vous tous que le baptême a unis au Christ, vous avez revêtu le Christ ; il n'y a plus ni juif ni païen, il n'y a plus ni esclave ni homme libre, il n'y a plus l'homme et la femme, car tous, vous ne faites plus qu'un dans le Christ Jésus. Et si vous appartenez au Christ, c'est vous qui êtes la descendance d'Abraham ; et l'héritage que Dieu lui a promis, c'est à vous qu'il revient.</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 remise du vêtement blanc au baptême prend le sens de revêtir le Christ.</a:t>
            </a:r>
            <a:endParaRPr lang="fr-FR"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Image 1" descr="Une image contenant dessin humoristique, habits, Dessin animé, illustration&#10;&#10;Le contenu généré par l’IA peut être incorrect.">
            <a:extLst>
              <a:ext uri="{FF2B5EF4-FFF2-40B4-BE49-F238E27FC236}">
                <a16:creationId xmlns:a16="http://schemas.microsoft.com/office/drawing/2014/main" id="{C551BDC6-E611-71F9-D2FE-E42B012734C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942643" y="1543664"/>
            <a:ext cx="1951028" cy="4375355"/>
          </a:xfrm>
          <a:prstGeom prst="rect">
            <a:avLst/>
          </a:prstGeom>
          <a:effectLst>
            <a:softEdge rad="177800"/>
          </a:effectLst>
        </p:spPr>
      </p:pic>
    </p:spTree>
    <p:extLst>
      <p:ext uri="{BB962C8B-B14F-4D97-AF65-F5344CB8AC3E}">
        <p14:creationId xmlns:p14="http://schemas.microsoft.com/office/powerpoint/2010/main" val="24761269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8A36E-2370-69CD-7AD4-4BBC5ED6C93A}"/>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765E4AFB-E3D9-4045-90BA-25C46FDA1E35}"/>
              </a:ext>
            </a:extLst>
          </p:cNvPr>
          <p:cNvSpPr/>
          <p:nvPr/>
        </p:nvSpPr>
        <p:spPr>
          <a:xfrm>
            <a:off x="112059" y="662713"/>
            <a:ext cx="10278880" cy="2821279"/>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2800" dirty="0">
                <a:solidFill>
                  <a:schemeClr val="tx1"/>
                </a:solidFill>
                <a:latin typeface="Times New Roman" panose="02020603050405020304" pitchFamily="18" charset="0"/>
                <a:ea typeface="Calibri" panose="020F0502020204030204" pitchFamily="34" charset="0"/>
              </a:rPr>
              <a:t>La robe, l’anneau au doigt, les sandales aux pieds, sont trois </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éléments qui font sortir le fils de la condition d’esclave, dans laquelle le fils s’était mis.</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 sont les signes de l’alliance de Dieu avec son peuple. </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Il y a surabondance du don.</a:t>
            </a:r>
          </a:p>
        </p:txBody>
      </p:sp>
      <p:sp>
        <p:nvSpPr>
          <p:cNvPr id="3" name="Espace réservé du numéro de diapositive 2">
            <a:extLst>
              <a:ext uri="{FF2B5EF4-FFF2-40B4-BE49-F238E27FC236}">
                <a16:creationId xmlns:a16="http://schemas.microsoft.com/office/drawing/2014/main" id="{4EAC325F-C230-4570-C16B-3BBE189699B0}"/>
              </a:ext>
            </a:extLst>
          </p:cNvPr>
          <p:cNvSpPr>
            <a:spLocks noGrp="1"/>
          </p:cNvSpPr>
          <p:nvPr>
            <p:ph type="sldNum" sz="quarter" idx="12"/>
          </p:nvPr>
        </p:nvSpPr>
        <p:spPr/>
        <p:txBody>
          <a:bodyPr/>
          <a:lstStyle/>
          <a:p>
            <a:fld id="{9E268824-B363-4558-82B1-76DB5ADEB9CB}" type="slidenum">
              <a:rPr lang="fr-FR" smtClean="0"/>
              <a:pPr/>
              <a:t>105</a:t>
            </a:fld>
            <a:endParaRPr lang="fr-FR" dirty="0"/>
          </a:p>
        </p:txBody>
      </p:sp>
      <p:sp>
        <p:nvSpPr>
          <p:cNvPr id="4" name="ZoneTexte 3">
            <a:extLst>
              <a:ext uri="{FF2B5EF4-FFF2-40B4-BE49-F238E27FC236}">
                <a16:creationId xmlns:a16="http://schemas.microsoft.com/office/drawing/2014/main" id="{C9408932-9740-E8C5-08B2-8B333A76C81A}"/>
              </a:ext>
            </a:extLst>
          </p:cNvPr>
          <p:cNvSpPr txBox="1"/>
          <p:nvPr/>
        </p:nvSpPr>
        <p:spPr>
          <a:xfrm>
            <a:off x="112059" y="120431"/>
            <a:ext cx="4249350"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le plus beau vêtement</a:t>
            </a:r>
            <a:endParaRPr lang="fr-FR" dirty="0"/>
          </a:p>
        </p:txBody>
      </p:sp>
      <p:sp>
        <p:nvSpPr>
          <p:cNvPr id="2" name="Rectangle : coins arrondis 1">
            <a:extLst>
              <a:ext uri="{FF2B5EF4-FFF2-40B4-BE49-F238E27FC236}">
                <a16:creationId xmlns:a16="http://schemas.microsoft.com/office/drawing/2014/main" id="{1384C447-0D1C-48E9-47BD-913733419873}"/>
              </a:ext>
            </a:extLst>
          </p:cNvPr>
          <p:cNvSpPr/>
          <p:nvPr/>
        </p:nvSpPr>
        <p:spPr>
          <a:xfrm>
            <a:off x="162978" y="3717633"/>
            <a:ext cx="10278879" cy="2821279"/>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2800" dirty="0">
                <a:solidFill>
                  <a:schemeClr val="tx1"/>
                </a:solidFill>
                <a:latin typeface="Times New Roman" panose="02020603050405020304" pitchFamily="18" charset="0"/>
                <a:ea typeface="Calibri" panose="020F0502020204030204" pitchFamily="34" charset="0"/>
              </a:rPr>
              <a:t>Le fils</a:t>
            </a:r>
            <a:r>
              <a:rPr lang="fr-FR" sz="2800" b="1" dirty="0">
                <a:solidFill>
                  <a:schemeClr val="tx1"/>
                </a:solidFill>
                <a:latin typeface="Times New Roman" panose="02020603050405020304" pitchFamily="18" charset="0"/>
                <a:ea typeface="Calibri" panose="020F0502020204030204" pitchFamily="34" charset="0"/>
              </a:rPr>
              <a:t> </a:t>
            </a:r>
            <a:r>
              <a:rPr lang="fr-FR" sz="2800" dirty="0">
                <a:solidFill>
                  <a:schemeClr val="tx1"/>
                </a:solidFill>
                <a:latin typeface="Times New Roman" panose="02020603050405020304" pitchFamily="18" charset="0"/>
                <a:ea typeface="Calibri" panose="020F0502020204030204" pitchFamily="34" charset="0"/>
              </a:rPr>
              <a:t>revient vers un maître</a:t>
            </a:r>
            <a:r>
              <a:rPr lang="fr-FR" sz="2800" b="1" dirty="0">
                <a:solidFill>
                  <a:schemeClr val="tx1"/>
                </a:solidFill>
                <a:latin typeface="Times New Roman" panose="02020603050405020304" pitchFamily="18" charset="0"/>
                <a:ea typeface="Calibri" panose="020F0502020204030204" pitchFamily="34" charset="0"/>
              </a:rPr>
              <a:t> </a:t>
            </a:r>
            <a:r>
              <a:rPr lang="fr-FR" sz="2800" dirty="0">
                <a:solidFill>
                  <a:schemeClr val="tx1"/>
                </a:solidFill>
                <a:latin typeface="Times New Roman" panose="02020603050405020304" pitchFamily="18" charset="0"/>
                <a:ea typeface="Calibri" panose="020F0502020204030204" pitchFamily="34" charset="0"/>
              </a:rPr>
              <a:t>et c’est un père qu’il trouve.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Il revêt le vêtement qui signifie sa dignité de fils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(comme aujourd'hui la robe ou le vêtement de baptême).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Il reconnaît en Dieu son Père. Il se reconnaît enfant de Dieu.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N’est-ce pas cela vivre pleinement son baptême ?</a:t>
            </a:r>
            <a:endParaRPr lang="fr-FR" sz="2800" dirty="0">
              <a:solidFill>
                <a:schemeClr val="tx1"/>
              </a:solidFill>
              <a:latin typeface="Calibri" panose="020F0502020204030204" pitchFamily="34" charset="0"/>
              <a:ea typeface="Calibri" panose="020F0502020204030204" pitchFamily="34" charset="0"/>
            </a:endParaRPr>
          </a:p>
        </p:txBody>
      </p:sp>
      <p:pic>
        <p:nvPicPr>
          <p:cNvPr id="6" name="Image 5" descr="Une image contenant dessin humoristique, habits, Dessin animé, illustration&#10;&#10;Le contenu généré par l’IA peut être incorrect.">
            <a:extLst>
              <a:ext uri="{FF2B5EF4-FFF2-40B4-BE49-F238E27FC236}">
                <a16:creationId xmlns:a16="http://schemas.microsoft.com/office/drawing/2014/main" id="{0ECDE46A-F72D-16FB-3BB0-E23C0F55D0B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27226" y="1605105"/>
            <a:ext cx="1901796" cy="4264948"/>
          </a:xfrm>
          <a:prstGeom prst="rect">
            <a:avLst/>
          </a:prstGeom>
          <a:effectLst>
            <a:softEdge rad="266700"/>
          </a:effectLst>
        </p:spPr>
      </p:pic>
    </p:spTree>
    <p:extLst>
      <p:ext uri="{BB962C8B-B14F-4D97-AF65-F5344CB8AC3E}">
        <p14:creationId xmlns:p14="http://schemas.microsoft.com/office/powerpoint/2010/main" val="197776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AFDDC-1413-2238-29F7-91015C30104E}"/>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5EFB0852-D4A3-411B-7E87-E939B5F97C10}"/>
              </a:ext>
            </a:extLst>
          </p:cNvPr>
          <p:cNvSpPr/>
          <p:nvPr/>
        </p:nvSpPr>
        <p:spPr>
          <a:xfrm>
            <a:off x="4786537" y="2539336"/>
            <a:ext cx="6191668" cy="1779323"/>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23</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allez</a:t>
            </a:r>
            <a:r>
              <a:rPr lang="fr-FR" sz="3600" dirty="0">
                <a:effectLst/>
                <a:latin typeface="Times New Roman" panose="02020603050405020304" pitchFamily="18" charset="0"/>
                <a:ea typeface="Calibri" panose="020F0502020204030204" pitchFamily="34" charset="0"/>
              </a:rPr>
              <a:t> </a:t>
            </a:r>
            <a:r>
              <a:rPr lang="fr-FR" sz="3600" b="1" dirty="0">
                <a:solidFill>
                  <a:srgbClr val="FF0000"/>
                </a:solidFill>
                <a:effectLst/>
                <a:latin typeface="Times New Roman" panose="02020603050405020304" pitchFamily="18" charset="0"/>
                <a:ea typeface="Calibri" panose="020F0502020204030204" pitchFamily="34" charset="0"/>
              </a:rPr>
              <a:t>chercher</a:t>
            </a:r>
            <a:r>
              <a:rPr lang="fr-FR" sz="3600" b="1" dirty="0">
                <a:effectLst/>
                <a:latin typeface="Times New Roman" panose="02020603050405020304" pitchFamily="18" charset="0"/>
                <a:ea typeface="Calibri" panose="020F0502020204030204" pitchFamily="34" charset="0"/>
              </a:rPr>
              <a:t> </a:t>
            </a:r>
            <a:r>
              <a:rPr lang="fr-FR" sz="3600" b="1" dirty="0">
                <a:solidFill>
                  <a:srgbClr val="FF0000"/>
                </a:solidFill>
                <a:effectLst/>
                <a:latin typeface="Times New Roman" panose="02020603050405020304" pitchFamily="18" charset="0"/>
                <a:ea typeface="Calibri" panose="020F0502020204030204" pitchFamily="34" charset="0"/>
              </a:rPr>
              <a:t>le veau gras</a:t>
            </a:r>
            <a:r>
              <a:rPr lang="fr-FR" sz="3600" dirty="0">
                <a:effectLst/>
                <a:latin typeface="Times New Roman" panose="02020603050405020304" pitchFamily="18" charset="0"/>
                <a:ea typeface="Calibri" panose="020F0502020204030204" pitchFamily="34" charset="0"/>
              </a:rPr>
              <a:t>, </a:t>
            </a:r>
            <a:br>
              <a:rPr lang="fr-FR" sz="3600" dirty="0">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tuez-le, mangeons et festoyons,</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B46B3690-2F6B-9983-8E4E-BB4001F93750}"/>
              </a:ext>
            </a:extLst>
          </p:cNvPr>
          <p:cNvSpPr>
            <a:spLocks noGrp="1"/>
          </p:cNvSpPr>
          <p:nvPr>
            <p:ph type="sldNum" sz="quarter" idx="12"/>
          </p:nvPr>
        </p:nvSpPr>
        <p:spPr/>
        <p:txBody>
          <a:bodyPr/>
          <a:lstStyle/>
          <a:p>
            <a:fld id="{9E268824-B363-4558-82B1-76DB5ADEB9CB}" type="slidenum">
              <a:rPr lang="fr-FR" smtClean="0"/>
              <a:pPr/>
              <a:t>106</a:t>
            </a:fld>
            <a:endParaRPr lang="fr-FR"/>
          </a:p>
        </p:txBody>
      </p:sp>
      <p:pic>
        <p:nvPicPr>
          <p:cNvPr id="5" name="Image 4" descr="Une image contenant dessin humoristique, clipart, Dessin animé, illustration&#10;&#10;Le contenu généré par l’IA peut être incorrect.">
            <a:extLst>
              <a:ext uri="{FF2B5EF4-FFF2-40B4-BE49-F238E27FC236}">
                <a16:creationId xmlns:a16="http://schemas.microsoft.com/office/drawing/2014/main" id="{0821149E-182A-18BF-4FED-C561A4F1B9F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601461" y="1378527"/>
            <a:ext cx="3265507" cy="4100943"/>
          </a:xfrm>
          <a:prstGeom prst="rect">
            <a:avLst/>
          </a:prstGeom>
          <a:effectLst>
            <a:softEdge rad="266700"/>
          </a:effectLst>
        </p:spPr>
      </p:pic>
      <p:sp>
        <p:nvSpPr>
          <p:cNvPr id="4" name="ZoneTexte 3">
            <a:extLst>
              <a:ext uri="{FF2B5EF4-FFF2-40B4-BE49-F238E27FC236}">
                <a16:creationId xmlns:a16="http://schemas.microsoft.com/office/drawing/2014/main" id="{47A979B5-B461-718A-699C-82D87F995818}"/>
              </a:ext>
            </a:extLst>
          </p:cNvPr>
          <p:cNvSpPr txBox="1"/>
          <p:nvPr/>
        </p:nvSpPr>
        <p:spPr>
          <a:xfrm>
            <a:off x="189615" y="109755"/>
            <a:ext cx="4174704" cy="461665"/>
          </a:xfrm>
          <a:prstGeom prst="rect">
            <a:avLst/>
          </a:prstGeom>
          <a:noFill/>
        </p:spPr>
        <p:txBody>
          <a:bodyPr wrap="square">
            <a:spAutoFit/>
          </a:bodyPr>
          <a:lstStyle/>
          <a:p>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chercher</a:t>
            </a:r>
            <a:r>
              <a:rPr kumimoji="0" lang="fr-FR" sz="240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le veau gras</a:t>
            </a:r>
            <a:endParaRPr lang="fr-FR" dirty="0"/>
          </a:p>
        </p:txBody>
      </p:sp>
    </p:spTree>
    <p:extLst>
      <p:ext uri="{BB962C8B-B14F-4D97-AF65-F5344CB8AC3E}">
        <p14:creationId xmlns:p14="http://schemas.microsoft.com/office/powerpoint/2010/main" val="13435855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9A647-2B20-9341-587A-145902B69A90}"/>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68FB4D3E-5DC1-DF81-D99A-EDB1CEC6C666}"/>
              </a:ext>
            </a:extLst>
          </p:cNvPr>
          <p:cNvSpPr/>
          <p:nvPr/>
        </p:nvSpPr>
        <p:spPr>
          <a:xfrm>
            <a:off x="4251245" y="1401376"/>
            <a:ext cx="6485581" cy="1702732"/>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Le père tue un veau pour celui qui a déjà dépensé tout son héritage.</a:t>
            </a:r>
            <a:endParaRPr lang="fr-FR" sz="32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B00E9774-B94C-F034-D1B4-ACF8A9E5F0EE}"/>
              </a:ext>
            </a:extLst>
          </p:cNvPr>
          <p:cNvSpPr txBox="1"/>
          <p:nvPr/>
        </p:nvSpPr>
        <p:spPr>
          <a:xfrm>
            <a:off x="189615" y="109755"/>
            <a:ext cx="4174704" cy="461665"/>
          </a:xfrm>
          <a:prstGeom prst="rect">
            <a:avLst/>
          </a:prstGeom>
          <a:noFill/>
        </p:spPr>
        <p:txBody>
          <a:bodyPr wrap="square">
            <a:spAutoFit/>
          </a:bodyPr>
          <a:lstStyle/>
          <a:p>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chercher</a:t>
            </a:r>
            <a:r>
              <a:rPr kumimoji="0" lang="fr-FR" sz="240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le veau gras</a:t>
            </a:r>
            <a:endParaRPr lang="fr-FR" dirty="0"/>
          </a:p>
        </p:txBody>
      </p:sp>
      <p:sp>
        <p:nvSpPr>
          <p:cNvPr id="8" name="Espace réservé du numéro de diapositive 7">
            <a:extLst>
              <a:ext uri="{FF2B5EF4-FFF2-40B4-BE49-F238E27FC236}">
                <a16:creationId xmlns:a16="http://schemas.microsoft.com/office/drawing/2014/main" id="{AD5E03C5-6E22-AF62-7D27-B422BFBFDF89}"/>
              </a:ext>
            </a:extLst>
          </p:cNvPr>
          <p:cNvSpPr>
            <a:spLocks noGrp="1"/>
          </p:cNvSpPr>
          <p:nvPr>
            <p:ph type="sldNum" sz="quarter" idx="12"/>
          </p:nvPr>
        </p:nvSpPr>
        <p:spPr/>
        <p:txBody>
          <a:bodyPr/>
          <a:lstStyle/>
          <a:p>
            <a:fld id="{9E268824-B363-4558-82B1-76DB5ADEB9CB}" type="slidenum">
              <a:rPr lang="fr-FR" smtClean="0"/>
              <a:pPr/>
              <a:t>107</a:t>
            </a:fld>
            <a:endParaRPr lang="fr-FR"/>
          </a:p>
        </p:txBody>
      </p:sp>
      <p:sp>
        <p:nvSpPr>
          <p:cNvPr id="3" name="Rectangle : coins arrondis 2">
            <a:extLst>
              <a:ext uri="{FF2B5EF4-FFF2-40B4-BE49-F238E27FC236}">
                <a16:creationId xmlns:a16="http://schemas.microsoft.com/office/drawing/2014/main" id="{35636A74-22B3-E1DD-4EAC-E3B49FA3F9DB}"/>
              </a:ext>
            </a:extLst>
          </p:cNvPr>
          <p:cNvSpPr/>
          <p:nvPr/>
        </p:nvSpPr>
        <p:spPr>
          <a:xfrm>
            <a:off x="1272074" y="4816909"/>
            <a:ext cx="9647852" cy="1539441"/>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Le père est-il juste par rapport à son autre fils ?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Quel est ce banquet ? Pourquoi choisir un veau ?</a:t>
            </a:r>
            <a:endParaRPr lang="fr-FR" sz="3200" dirty="0">
              <a:solidFill>
                <a:schemeClr val="tx1"/>
              </a:solidFill>
              <a:latin typeface="Calibri" panose="020F0502020204030204" pitchFamily="34" charset="0"/>
              <a:ea typeface="Calibri" panose="020F0502020204030204" pitchFamily="34" charset="0"/>
            </a:endParaRPr>
          </a:p>
        </p:txBody>
      </p:sp>
      <p:pic>
        <p:nvPicPr>
          <p:cNvPr id="4" name="Image 3" descr="Une image contenant dessin humoristique, clipart, Dessin animé, illustration&#10;&#10;Le contenu généré par l’IA peut être incorrect.">
            <a:extLst>
              <a:ext uri="{FF2B5EF4-FFF2-40B4-BE49-F238E27FC236}">
                <a16:creationId xmlns:a16="http://schemas.microsoft.com/office/drawing/2014/main" id="{EAAD6305-3FB4-9351-75BE-9D6563691FF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51087" y="898797"/>
            <a:ext cx="3355514" cy="4213977"/>
          </a:xfrm>
          <a:prstGeom prst="rect">
            <a:avLst/>
          </a:prstGeom>
          <a:effectLst>
            <a:softEdge rad="228600"/>
          </a:effectLst>
        </p:spPr>
      </p:pic>
    </p:spTree>
    <p:extLst>
      <p:ext uri="{BB962C8B-B14F-4D97-AF65-F5344CB8AC3E}">
        <p14:creationId xmlns:p14="http://schemas.microsoft.com/office/powerpoint/2010/main" val="107003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25197-D93C-6ED8-F674-0740CB1AA22C}"/>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80DC68C-7CC3-3595-3F64-1114B6F5A71A}"/>
              </a:ext>
            </a:extLst>
          </p:cNvPr>
          <p:cNvSpPr>
            <a:spLocks noGrp="1"/>
          </p:cNvSpPr>
          <p:nvPr>
            <p:ph type="sldNum" sz="quarter" idx="12"/>
          </p:nvPr>
        </p:nvSpPr>
        <p:spPr/>
        <p:txBody>
          <a:bodyPr/>
          <a:lstStyle/>
          <a:p>
            <a:fld id="{9E268824-B363-4558-82B1-76DB5ADEB9CB}" type="slidenum">
              <a:rPr lang="fr-FR" smtClean="0"/>
              <a:pPr/>
              <a:t>108</a:t>
            </a:fld>
            <a:endParaRPr lang="fr-FR"/>
          </a:p>
        </p:txBody>
      </p:sp>
      <p:sp>
        <p:nvSpPr>
          <p:cNvPr id="5" name="ZoneTexte 4">
            <a:extLst>
              <a:ext uri="{FF2B5EF4-FFF2-40B4-BE49-F238E27FC236}">
                <a16:creationId xmlns:a16="http://schemas.microsoft.com/office/drawing/2014/main" id="{856AD521-2996-B9FC-7FFC-EC6DA06F1A27}"/>
              </a:ext>
            </a:extLst>
          </p:cNvPr>
          <p:cNvSpPr txBox="1"/>
          <p:nvPr/>
        </p:nvSpPr>
        <p:spPr>
          <a:xfrm>
            <a:off x="161420" y="59219"/>
            <a:ext cx="3782819" cy="461665"/>
          </a:xfrm>
          <a:prstGeom prst="rect">
            <a:avLst/>
          </a:prstGeom>
          <a:noFill/>
        </p:spPr>
        <p:txBody>
          <a:bodyPr wrap="square">
            <a:spAutoFit/>
          </a:bodyPr>
          <a:lstStyle/>
          <a:p>
            <a:r>
              <a:rPr kumimoji="0" lang="fr-FR" sz="240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chercher</a:t>
            </a:r>
            <a:r>
              <a:rPr kumimoji="0" lang="fr-FR" sz="240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fr-FR" sz="240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le veau gras</a:t>
            </a:r>
            <a:endParaRPr lang="fr-FR" dirty="0"/>
          </a:p>
        </p:txBody>
      </p:sp>
      <p:sp>
        <p:nvSpPr>
          <p:cNvPr id="6" name="Rectangle : coins arrondis 5">
            <a:extLst>
              <a:ext uri="{FF2B5EF4-FFF2-40B4-BE49-F238E27FC236}">
                <a16:creationId xmlns:a16="http://schemas.microsoft.com/office/drawing/2014/main" id="{63562AC6-C1CD-4BD5-A63F-A8A6A7295B50}"/>
              </a:ext>
            </a:extLst>
          </p:cNvPr>
          <p:cNvSpPr/>
          <p:nvPr/>
        </p:nvSpPr>
        <p:spPr>
          <a:xfrm>
            <a:off x="2585465" y="344129"/>
            <a:ext cx="9275839" cy="1859157"/>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Genèse 18, 6-7</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Abraham fait tuer un veau pour accueillir ses trois visiteurs, trois anges qui lui font la promesse d’une descendance. </a:t>
            </a:r>
            <a:endParaRPr lang="fr-FR"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Image 1" descr="Une image contenant dessin humoristique, clipart, Dessin animé, illustration&#10;&#10;Le contenu généré par l’IA peut être incorrect.">
            <a:extLst>
              <a:ext uri="{FF2B5EF4-FFF2-40B4-BE49-F238E27FC236}">
                <a16:creationId xmlns:a16="http://schemas.microsoft.com/office/drawing/2014/main" id="{881A583E-FF7E-F729-A493-56FABFBA2B4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30696" y="1059021"/>
            <a:ext cx="2178811" cy="2736231"/>
          </a:xfrm>
          <a:prstGeom prst="rect">
            <a:avLst/>
          </a:prstGeom>
          <a:effectLst>
            <a:softEdge rad="228600"/>
          </a:effectLst>
        </p:spPr>
      </p:pic>
      <p:sp>
        <p:nvSpPr>
          <p:cNvPr id="4" name="Rectangle : coins arrondis 3">
            <a:extLst>
              <a:ext uri="{FF2B5EF4-FFF2-40B4-BE49-F238E27FC236}">
                <a16:creationId xmlns:a16="http://schemas.microsoft.com/office/drawing/2014/main" id="{4AB51234-D957-93E2-C67D-E0BF75F25926}"/>
              </a:ext>
            </a:extLst>
          </p:cNvPr>
          <p:cNvSpPr/>
          <p:nvPr/>
        </p:nvSpPr>
        <p:spPr>
          <a:xfrm>
            <a:off x="2565666" y="2539438"/>
            <a:ext cx="9275839" cy="2366579"/>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 l’origine, les sacrifices étaient pluriels. Le veau se reporte au sacrifice d’oblation, rite du sacrifice d’un animal entièrement brulé et pas consommé.</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Comprendre le sacrifice </a:t>
            </a:r>
            <a:r>
              <a:rPr lang="fr-FR" u="sng"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LACroix</a:t>
            </a:r>
            <a:endParaRPr lang="fr-FR"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 coins arrondis 6">
            <a:extLst>
              <a:ext uri="{FF2B5EF4-FFF2-40B4-BE49-F238E27FC236}">
                <a16:creationId xmlns:a16="http://schemas.microsoft.com/office/drawing/2014/main" id="{38CCECFC-073C-7F9B-B6EB-129BF4352082}"/>
              </a:ext>
            </a:extLst>
          </p:cNvPr>
          <p:cNvSpPr/>
          <p:nvPr/>
        </p:nvSpPr>
        <p:spPr>
          <a:xfrm>
            <a:off x="370294" y="5163228"/>
            <a:ext cx="11491010" cy="1350643"/>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Isaïe 25, 6</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Le prophète annonce un festin de viandes succulentes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pour tous les peuples. </a:t>
            </a:r>
            <a:endParaRPr lang="fr-FR"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21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456B3-74B1-838F-A00D-8AC99C5585E5}"/>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DF8E787E-BA7C-5ED3-F69C-6C5BF4A85C9A}"/>
              </a:ext>
            </a:extLst>
          </p:cNvPr>
          <p:cNvSpPr/>
          <p:nvPr/>
        </p:nvSpPr>
        <p:spPr>
          <a:xfrm>
            <a:off x="378495" y="589714"/>
            <a:ext cx="11435010" cy="1742678"/>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Les sacrifices d’animaux dans le Premier Testament sont signes d’une offrande totale à Dieu, d’une promesse qui va s’accomplir, signes du Salut</a:t>
            </a:r>
            <a:r>
              <a:rPr lang="fr-FR" sz="2800" dirty="0">
                <a:solidFill>
                  <a:schemeClr val="tx1"/>
                </a:solidFill>
                <a:latin typeface="Times New Roman" panose="02020603050405020304" pitchFamily="18" charset="0"/>
                <a:ea typeface="Calibri" panose="020F0502020204030204" pitchFamily="34" charset="0"/>
              </a:rPr>
              <a:t>.</a:t>
            </a:r>
            <a:endParaRPr lang="fr-FR" sz="28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886046DA-783E-C7BE-0A52-47E1C0D1828F}"/>
              </a:ext>
            </a:extLst>
          </p:cNvPr>
          <p:cNvSpPr>
            <a:spLocks noGrp="1"/>
          </p:cNvSpPr>
          <p:nvPr>
            <p:ph type="sldNum" sz="quarter" idx="12"/>
          </p:nvPr>
        </p:nvSpPr>
        <p:spPr/>
        <p:txBody>
          <a:bodyPr/>
          <a:lstStyle/>
          <a:p>
            <a:fld id="{9E268824-B363-4558-82B1-76DB5ADEB9CB}" type="slidenum">
              <a:rPr lang="fr-FR" smtClean="0"/>
              <a:pPr/>
              <a:t>109</a:t>
            </a:fld>
            <a:endParaRPr lang="fr-FR" dirty="0"/>
          </a:p>
        </p:txBody>
      </p:sp>
      <p:sp>
        <p:nvSpPr>
          <p:cNvPr id="4" name="ZoneTexte 3">
            <a:extLst>
              <a:ext uri="{FF2B5EF4-FFF2-40B4-BE49-F238E27FC236}">
                <a16:creationId xmlns:a16="http://schemas.microsoft.com/office/drawing/2014/main" id="{28031860-45D9-A625-4CA3-70016B4A8FE0}"/>
              </a:ext>
            </a:extLst>
          </p:cNvPr>
          <p:cNvSpPr txBox="1"/>
          <p:nvPr/>
        </p:nvSpPr>
        <p:spPr>
          <a:xfrm>
            <a:off x="120687" y="37211"/>
            <a:ext cx="4249350" cy="461665"/>
          </a:xfrm>
          <a:prstGeom prst="rect">
            <a:avLst/>
          </a:prstGeom>
          <a:noFill/>
        </p:spPr>
        <p:txBody>
          <a:bodyPr wrap="square">
            <a:spAutoFit/>
          </a:bodyPr>
          <a:lstStyle/>
          <a:p>
            <a:r>
              <a:rPr kumimoji="0" lang="fr-FR" sz="240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chercher</a:t>
            </a:r>
            <a:r>
              <a:rPr kumimoji="0" lang="fr-FR" sz="240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fr-FR" sz="240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le veau gras</a:t>
            </a:r>
            <a:endParaRPr lang="fr-FR" dirty="0"/>
          </a:p>
        </p:txBody>
      </p:sp>
      <p:sp>
        <p:nvSpPr>
          <p:cNvPr id="2" name="Rectangle : coins arrondis 1">
            <a:extLst>
              <a:ext uri="{FF2B5EF4-FFF2-40B4-BE49-F238E27FC236}">
                <a16:creationId xmlns:a16="http://schemas.microsoft.com/office/drawing/2014/main" id="{4BDE8FB2-4309-BF9F-C16D-E7EC75D7C678}"/>
              </a:ext>
            </a:extLst>
          </p:cNvPr>
          <p:cNvSpPr/>
          <p:nvPr/>
        </p:nvSpPr>
        <p:spPr>
          <a:xfrm>
            <a:off x="1730478" y="2602123"/>
            <a:ext cx="10083027" cy="4119352"/>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Avec Jésus, une nouvelle alliance s’ouvre.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Un seul sacrifice désormais, ce sera le sien.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Il a offert sa vie.</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Jésus était déjà donné, offert, depuis la première minute de sa vie publique. </a:t>
            </a:r>
            <a:b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Les sacrifices extérieurs ne sont rien  à côté de l’offrande d’une vie.</a:t>
            </a:r>
            <a:r>
              <a:rPr lang="fr-FR" sz="3200" i="1"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i="1" baseline="30000" dirty="0">
                <a:solidFill>
                  <a:schemeClr val="tx1"/>
                </a:solidFill>
                <a:latin typeface="Times New Roman" panose="02020603050405020304" pitchFamily="18" charset="0"/>
                <a:ea typeface="Calibri" panose="020F0502020204030204" pitchFamily="34" charset="0"/>
              </a:rPr>
              <a:t>Marc Rastoin</a:t>
            </a:r>
            <a:endParaRPr lang="fr-FR" sz="2800" dirty="0">
              <a:solidFill>
                <a:schemeClr val="tx1"/>
              </a:solidFill>
              <a:latin typeface="Calibri" panose="020F0502020204030204" pitchFamily="34" charset="0"/>
              <a:ea typeface="Calibri" panose="020F0502020204030204" pitchFamily="34" charset="0"/>
            </a:endParaRPr>
          </a:p>
        </p:txBody>
      </p:sp>
      <p:pic>
        <p:nvPicPr>
          <p:cNvPr id="6" name="Image 5" descr="Une image contenant dessin humoristique, clipart, Dessin animé, illustration&#10;&#10;Le contenu généré par l’IA peut être incorrect.">
            <a:extLst>
              <a:ext uri="{FF2B5EF4-FFF2-40B4-BE49-F238E27FC236}">
                <a16:creationId xmlns:a16="http://schemas.microsoft.com/office/drawing/2014/main" id="{6699604A-319A-E514-ACCF-EEB8D4D04CF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023" y="2719536"/>
            <a:ext cx="1999643" cy="2511225"/>
          </a:xfrm>
          <a:prstGeom prst="rect">
            <a:avLst/>
          </a:prstGeom>
          <a:effectLst>
            <a:softEdge rad="203200"/>
          </a:effectLst>
        </p:spPr>
      </p:pic>
    </p:spTree>
    <p:extLst>
      <p:ext uri="{BB962C8B-B14F-4D97-AF65-F5344CB8AC3E}">
        <p14:creationId xmlns:p14="http://schemas.microsoft.com/office/powerpoint/2010/main" val="300220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AF309B4F-4F62-4812-1BA9-590BF8142417}"/>
              </a:ext>
            </a:extLst>
          </p:cNvPr>
          <p:cNvSpPr/>
          <p:nvPr/>
        </p:nvSpPr>
        <p:spPr>
          <a:xfrm>
            <a:off x="3578352" y="4349800"/>
            <a:ext cx="7177298" cy="1149300"/>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cs typeface="Times New Roman" panose="02020603050405020304" pitchFamily="18" charset="0"/>
              </a:rPr>
              <a:t>Psaume 22 </a:t>
            </a:r>
            <a:r>
              <a:rPr lang="fr-FR" sz="3200" i="1" dirty="0">
                <a:solidFill>
                  <a:schemeClr val="tx1"/>
                </a:solidFill>
                <a:latin typeface="Times New Roman" panose="02020603050405020304" pitchFamily="18" charset="0"/>
                <a:cs typeface="Times New Roman" panose="02020603050405020304" pitchFamily="18" charset="0"/>
              </a:rPr>
              <a:t>Le Seigneur est mon berger. </a:t>
            </a:r>
          </a:p>
        </p:txBody>
      </p:sp>
      <p:sp>
        <p:nvSpPr>
          <p:cNvPr id="3" name="Espace réservé du numéro de diapositive 2">
            <a:extLst>
              <a:ext uri="{FF2B5EF4-FFF2-40B4-BE49-F238E27FC236}">
                <a16:creationId xmlns:a16="http://schemas.microsoft.com/office/drawing/2014/main" id="{9A3B89CC-C15F-C7A7-01A6-6CAA81145F11}"/>
              </a:ext>
            </a:extLst>
          </p:cNvPr>
          <p:cNvSpPr>
            <a:spLocks noGrp="1"/>
          </p:cNvSpPr>
          <p:nvPr>
            <p:ph type="sldNum" sz="quarter" idx="12"/>
          </p:nvPr>
        </p:nvSpPr>
        <p:spPr/>
        <p:txBody>
          <a:bodyPr/>
          <a:lstStyle/>
          <a:p>
            <a:fld id="{9E268824-B363-4558-82B1-76DB5ADEB9CB}" type="slidenum">
              <a:rPr lang="fr-FR" smtClean="0"/>
              <a:pPr/>
              <a:t>11</a:t>
            </a:fld>
            <a:endParaRPr lang="fr-FR"/>
          </a:p>
        </p:txBody>
      </p:sp>
      <p:sp>
        <p:nvSpPr>
          <p:cNvPr id="4" name="Rectangle : coins arrondis 3">
            <a:extLst>
              <a:ext uri="{FF2B5EF4-FFF2-40B4-BE49-F238E27FC236}">
                <a16:creationId xmlns:a16="http://schemas.microsoft.com/office/drawing/2014/main" id="{CA442636-2381-F17F-8CC9-B03AA7A8A6CB}"/>
              </a:ext>
            </a:extLst>
          </p:cNvPr>
          <p:cNvSpPr/>
          <p:nvPr/>
        </p:nvSpPr>
        <p:spPr>
          <a:xfrm>
            <a:off x="3180697" y="707033"/>
            <a:ext cx="8767665" cy="2683422"/>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cs typeface="Times New Roman" panose="02020603050405020304" pitchFamily="18" charset="0"/>
              </a:rPr>
              <a:t>Ezéchiel 34, 06 </a:t>
            </a:r>
            <a:r>
              <a:rPr lang="fr-FR" sz="3200" i="1" dirty="0">
                <a:solidFill>
                  <a:schemeClr val="tx1"/>
                </a:solidFill>
                <a:latin typeface="Times New Roman" panose="02020603050405020304" pitchFamily="18" charset="0"/>
                <a:cs typeface="Times New Roman" panose="02020603050405020304" pitchFamily="18" charset="0"/>
              </a:rPr>
              <a:t>Mon troupeau s’égare sur toutes les montagnes et toutes les collines élevées ; mes brebis sont dispersées dans tout le pays, personne ne les cherche, personne ne part à leur recherche</a:t>
            </a:r>
            <a:r>
              <a:rPr lang="fr-FR" sz="3200" dirty="0">
                <a:solidFill>
                  <a:schemeClr val="tx1"/>
                </a:solidFill>
                <a:latin typeface="Times New Roman" panose="02020603050405020304" pitchFamily="18" charset="0"/>
                <a:cs typeface="Times New Roman" panose="02020603050405020304" pitchFamily="18" charset="0"/>
              </a:rPr>
              <a:t>.</a:t>
            </a:r>
          </a:p>
        </p:txBody>
      </p:sp>
      <p:sp>
        <p:nvSpPr>
          <p:cNvPr id="7" name="ZoneTexte 6">
            <a:extLst>
              <a:ext uri="{FF2B5EF4-FFF2-40B4-BE49-F238E27FC236}">
                <a16:creationId xmlns:a16="http://schemas.microsoft.com/office/drawing/2014/main" id="{227A7FAC-DC49-15B9-6A24-8E2C367CE1AF}"/>
              </a:ext>
            </a:extLst>
          </p:cNvPr>
          <p:cNvSpPr txBox="1"/>
          <p:nvPr/>
        </p:nvSpPr>
        <p:spPr>
          <a:xfrm>
            <a:off x="351446" y="148719"/>
            <a:ext cx="2264574"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la brebis perdue</a:t>
            </a:r>
            <a:endParaRPr lang="fr-FR" sz="2400" dirty="0"/>
          </a:p>
        </p:txBody>
      </p:sp>
      <p:pic>
        <p:nvPicPr>
          <p:cNvPr id="2" name="Image 1" descr="Une image contenant dessin, illustration, clipart, Dessin d’enfant&#10;&#10;Le contenu généré par l’IA peut être incorrect.">
            <a:extLst>
              <a:ext uri="{FF2B5EF4-FFF2-40B4-BE49-F238E27FC236}">
                <a16:creationId xmlns:a16="http://schemas.microsoft.com/office/drawing/2014/main" id="{D432469A-3927-87D7-A62B-2C4B542FE9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1852" y="1927123"/>
            <a:ext cx="2755850" cy="3787058"/>
          </a:xfrm>
          <a:prstGeom prst="rect">
            <a:avLst/>
          </a:prstGeom>
          <a:effectLst>
            <a:softEdge rad="266700"/>
          </a:effectLst>
        </p:spPr>
      </p:pic>
    </p:spTree>
    <p:extLst>
      <p:ext uri="{BB962C8B-B14F-4D97-AF65-F5344CB8AC3E}">
        <p14:creationId xmlns:p14="http://schemas.microsoft.com/office/powerpoint/2010/main" val="396386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51368-0B23-940E-8DA4-61110B795308}"/>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34FA0E2-8E9E-EBE2-23F2-846DFC611EAE}"/>
              </a:ext>
            </a:extLst>
          </p:cNvPr>
          <p:cNvSpPr>
            <a:spLocks noGrp="1"/>
          </p:cNvSpPr>
          <p:nvPr>
            <p:ph type="sldNum" sz="quarter" idx="12"/>
          </p:nvPr>
        </p:nvSpPr>
        <p:spPr/>
        <p:txBody>
          <a:bodyPr/>
          <a:lstStyle/>
          <a:p>
            <a:fld id="{9E268824-B363-4558-82B1-76DB5ADEB9CB}" type="slidenum">
              <a:rPr lang="fr-FR" smtClean="0"/>
              <a:pPr/>
              <a:t>110</a:t>
            </a:fld>
            <a:endParaRPr lang="fr-FR"/>
          </a:p>
        </p:txBody>
      </p:sp>
      <p:sp>
        <p:nvSpPr>
          <p:cNvPr id="5" name="ZoneTexte 4">
            <a:extLst>
              <a:ext uri="{FF2B5EF4-FFF2-40B4-BE49-F238E27FC236}">
                <a16:creationId xmlns:a16="http://schemas.microsoft.com/office/drawing/2014/main" id="{9CE7E20B-A111-07E9-0A9F-C2FE1CC734E8}"/>
              </a:ext>
            </a:extLst>
          </p:cNvPr>
          <p:cNvSpPr txBox="1"/>
          <p:nvPr/>
        </p:nvSpPr>
        <p:spPr>
          <a:xfrm>
            <a:off x="122091" y="98722"/>
            <a:ext cx="3782819" cy="461665"/>
          </a:xfrm>
          <a:prstGeom prst="rect">
            <a:avLst/>
          </a:prstGeom>
          <a:noFill/>
        </p:spPr>
        <p:txBody>
          <a:bodyPr wrap="square">
            <a:spAutoFit/>
          </a:bodyPr>
          <a:lstStyle/>
          <a:p>
            <a:r>
              <a:rPr kumimoji="0" lang="fr-FR" sz="240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chercher</a:t>
            </a:r>
            <a:r>
              <a:rPr kumimoji="0" lang="fr-FR" sz="240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fr-FR" sz="240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le veau gras</a:t>
            </a:r>
            <a:endParaRPr lang="fr-FR" dirty="0"/>
          </a:p>
        </p:txBody>
      </p:sp>
      <p:sp>
        <p:nvSpPr>
          <p:cNvPr id="6" name="Rectangle : coins arrondis 5">
            <a:extLst>
              <a:ext uri="{FF2B5EF4-FFF2-40B4-BE49-F238E27FC236}">
                <a16:creationId xmlns:a16="http://schemas.microsoft.com/office/drawing/2014/main" id="{0DD621DE-C479-4D4A-9D6F-6B2D4372587B}"/>
              </a:ext>
            </a:extLst>
          </p:cNvPr>
          <p:cNvSpPr/>
          <p:nvPr/>
        </p:nvSpPr>
        <p:spPr>
          <a:xfrm>
            <a:off x="1800625" y="654023"/>
            <a:ext cx="9999406" cy="6067452"/>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Un autre sacrifice, celui de l’agneau de la pâque</a:t>
            </a:r>
            <a:b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Exode 12, 26-27</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Et quand vos fils vous demanderont : Que signifie pour vous ce rite ? vous répondrez : C’est le sacrifice de la Pâque en l’honneur du Seigneur : il a passé les maisons des fils d’Israël en Égypte ; lorsqu’il a frappé l’Égypte, il a épargné nos maisons ! Alors, le peuple s’inclina et se prosterna.</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sacrifice de l’agneau, vidé de son sang, évoque pour les Chrétiens le sang versé par le Christ sur la croix. Une nouvelle Pâque</a:t>
            </a:r>
            <a:r>
              <a:rPr lang="fr-FR" sz="2800" dirty="0">
                <a:solidFill>
                  <a:schemeClr val="tx1"/>
                </a:solidFill>
                <a:latin typeface="Times New Roman" panose="02020603050405020304" pitchFamily="18" charset="0"/>
                <a:ea typeface="Calibri" panose="020F0502020204030204" pitchFamily="34" charset="0"/>
              </a:rPr>
              <a:t>. </a:t>
            </a:r>
            <a:endParaRPr lang="fr-FR" sz="2800" dirty="0">
              <a:solidFill>
                <a:schemeClr val="tx1"/>
              </a:solidFill>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2" name="Image 1" descr="Une image contenant dessin humoristique, clipart, Dessin animé, illustration&#10;&#10;Le contenu généré par l’IA peut être incorrect.">
            <a:extLst>
              <a:ext uri="{FF2B5EF4-FFF2-40B4-BE49-F238E27FC236}">
                <a16:creationId xmlns:a16="http://schemas.microsoft.com/office/drawing/2014/main" id="{3E73E6B7-A721-68C8-0322-05571133349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5324" y="835984"/>
            <a:ext cx="1683096" cy="2113693"/>
          </a:xfrm>
          <a:prstGeom prst="rect">
            <a:avLst/>
          </a:prstGeom>
          <a:effectLst>
            <a:softEdge rad="406400"/>
          </a:effectLst>
        </p:spPr>
      </p:pic>
    </p:spTree>
    <p:extLst>
      <p:ext uri="{BB962C8B-B14F-4D97-AF65-F5344CB8AC3E}">
        <p14:creationId xmlns:p14="http://schemas.microsoft.com/office/powerpoint/2010/main" val="4899637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130A4-0176-63BA-F28F-EA9C7DD99F80}"/>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73CD1D7-AB71-9D8C-B6AC-96D9D5E9FEED}"/>
              </a:ext>
            </a:extLst>
          </p:cNvPr>
          <p:cNvSpPr/>
          <p:nvPr/>
        </p:nvSpPr>
        <p:spPr>
          <a:xfrm>
            <a:off x="2453048" y="4676280"/>
            <a:ext cx="7664345" cy="1622724"/>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23</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allez</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chercher le veau gras</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tuez-le, </a:t>
            </a:r>
            <a:br>
              <a:rPr lang="fr-FR" sz="3600" dirty="0">
                <a:solidFill>
                  <a:schemeClr val="tx1"/>
                </a:solidFill>
                <a:effectLst/>
                <a:latin typeface="Times New Roman" panose="02020603050405020304" pitchFamily="18" charset="0"/>
                <a:ea typeface="Calibri" panose="020F0502020204030204" pitchFamily="34" charset="0"/>
              </a:rPr>
            </a:br>
            <a:r>
              <a:rPr lang="fr-FR" sz="3600" b="1" dirty="0">
                <a:solidFill>
                  <a:srgbClr val="FF0000"/>
                </a:solidFill>
                <a:effectLst/>
                <a:latin typeface="Times New Roman" panose="02020603050405020304" pitchFamily="18" charset="0"/>
                <a:ea typeface="Calibri" panose="020F0502020204030204" pitchFamily="34" charset="0"/>
              </a:rPr>
              <a:t>mangeons et festoyons</a:t>
            </a:r>
            <a:r>
              <a:rPr lang="fr-FR" sz="2800" dirty="0">
                <a:solidFill>
                  <a:schemeClr val="tx1"/>
                </a:solidFill>
                <a:effectLst/>
                <a:latin typeface="Times New Roman" panose="02020603050405020304" pitchFamily="18" charset="0"/>
                <a:ea typeface="Calibri" panose="020F0502020204030204" pitchFamily="34" charset="0"/>
              </a:rPr>
              <a:t>,</a:t>
            </a:r>
            <a:endParaRPr lang="fr-FR" sz="28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3E826696-CA57-6B64-70C4-C31FA5EB1E69}"/>
              </a:ext>
            </a:extLst>
          </p:cNvPr>
          <p:cNvSpPr>
            <a:spLocks noGrp="1"/>
          </p:cNvSpPr>
          <p:nvPr>
            <p:ph type="sldNum" sz="quarter" idx="12"/>
          </p:nvPr>
        </p:nvSpPr>
        <p:spPr/>
        <p:txBody>
          <a:bodyPr/>
          <a:lstStyle/>
          <a:p>
            <a:fld id="{9E268824-B363-4558-82B1-76DB5ADEB9CB}" type="slidenum">
              <a:rPr lang="fr-FR" smtClean="0"/>
              <a:pPr/>
              <a:t>111</a:t>
            </a:fld>
            <a:endParaRPr lang="fr-FR"/>
          </a:p>
        </p:txBody>
      </p:sp>
      <p:pic>
        <p:nvPicPr>
          <p:cNvPr id="5" name="Image 4" descr="Une image contenant dessin humoristique, Dessin animé, Visage humain, clipart&#10;&#10;Le contenu généré par l’IA peut être incorrect.">
            <a:extLst>
              <a:ext uri="{FF2B5EF4-FFF2-40B4-BE49-F238E27FC236}">
                <a16:creationId xmlns:a16="http://schemas.microsoft.com/office/drawing/2014/main" id="{5EF15D3D-BD81-0478-F461-8222592EA5B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273769" y="230832"/>
            <a:ext cx="5336831" cy="4258641"/>
          </a:xfrm>
          <a:prstGeom prst="rect">
            <a:avLst/>
          </a:prstGeom>
          <a:effectLst>
            <a:softEdge rad="393700"/>
          </a:effectLst>
        </p:spPr>
      </p:pic>
      <p:sp>
        <p:nvSpPr>
          <p:cNvPr id="4" name="ZoneTexte 3">
            <a:extLst>
              <a:ext uri="{FF2B5EF4-FFF2-40B4-BE49-F238E27FC236}">
                <a16:creationId xmlns:a16="http://schemas.microsoft.com/office/drawing/2014/main" id="{20DD15DB-AB08-214F-8455-398ECF2C6D41}"/>
              </a:ext>
            </a:extLst>
          </p:cNvPr>
          <p:cNvSpPr txBox="1"/>
          <p:nvPr/>
        </p:nvSpPr>
        <p:spPr>
          <a:xfrm>
            <a:off x="150285" y="0"/>
            <a:ext cx="4174704"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mangeons et festoyons</a:t>
            </a:r>
            <a:endParaRPr lang="fr-FR" dirty="0"/>
          </a:p>
        </p:txBody>
      </p:sp>
    </p:spTree>
    <p:extLst>
      <p:ext uri="{BB962C8B-B14F-4D97-AF65-F5344CB8AC3E}">
        <p14:creationId xmlns:p14="http://schemas.microsoft.com/office/powerpoint/2010/main" val="13836094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A55E7-FF1E-2B2F-4E79-11497BBD91C9}"/>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ACD75194-9407-036F-46B7-19E5AAF3342D}"/>
              </a:ext>
            </a:extLst>
          </p:cNvPr>
          <p:cNvSpPr/>
          <p:nvPr/>
        </p:nvSpPr>
        <p:spPr>
          <a:xfrm>
            <a:off x="3024673" y="4793006"/>
            <a:ext cx="6142653" cy="1090251"/>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4000" dirty="0">
                <a:solidFill>
                  <a:schemeClr val="tx1"/>
                </a:solidFill>
                <a:latin typeface="Times New Roman" panose="02020603050405020304" pitchFamily="18" charset="0"/>
                <a:ea typeface="Calibri" panose="020F0502020204030204" pitchFamily="34" charset="0"/>
              </a:rPr>
              <a:t>Quel est ce repas de fête ?</a:t>
            </a:r>
            <a:endParaRPr lang="fr-FR" sz="40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B8273F03-F6E1-63E2-15FF-ED2C41E050D8}"/>
              </a:ext>
            </a:extLst>
          </p:cNvPr>
          <p:cNvSpPr txBox="1"/>
          <p:nvPr/>
        </p:nvSpPr>
        <p:spPr>
          <a:xfrm>
            <a:off x="219111" y="11181"/>
            <a:ext cx="4174704"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mangeons et festoyons</a:t>
            </a:r>
            <a:endParaRPr lang="fr-FR" dirty="0"/>
          </a:p>
        </p:txBody>
      </p:sp>
      <p:sp>
        <p:nvSpPr>
          <p:cNvPr id="8" name="Espace réservé du numéro de diapositive 7">
            <a:extLst>
              <a:ext uri="{FF2B5EF4-FFF2-40B4-BE49-F238E27FC236}">
                <a16:creationId xmlns:a16="http://schemas.microsoft.com/office/drawing/2014/main" id="{4F9D1664-E0B3-1231-998B-D24AD2D1CEC0}"/>
              </a:ext>
            </a:extLst>
          </p:cNvPr>
          <p:cNvSpPr>
            <a:spLocks noGrp="1"/>
          </p:cNvSpPr>
          <p:nvPr>
            <p:ph type="sldNum" sz="quarter" idx="12"/>
          </p:nvPr>
        </p:nvSpPr>
        <p:spPr/>
        <p:txBody>
          <a:bodyPr/>
          <a:lstStyle/>
          <a:p>
            <a:fld id="{9E268824-B363-4558-82B1-76DB5ADEB9CB}" type="slidenum">
              <a:rPr lang="fr-FR" smtClean="0"/>
              <a:pPr/>
              <a:t>112</a:t>
            </a:fld>
            <a:endParaRPr lang="fr-FR"/>
          </a:p>
        </p:txBody>
      </p:sp>
      <p:pic>
        <p:nvPicPr>
          <p:cNvPr id="3" name="Image 2" descr="Une image contenant dessin humoristique, Dessin animé, Visage humain, clipart&#10;&#10;Le contenu généré par l’IA peut être incorrect.">
            <a:extLst>
              <a:ext uri="{FF2B5EF4-FFF2-40B4-BE49-F238E27FC236}">
                <a16:creationId xmlns:a16="http://schemas.microsoft.com/office/drawing/2014/main" id="{87A6A241-A988-1E70-90A4-C74382D102D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168073" y="335646"/>
            <a:ext cx="5442527" cy="4342984"/>
          </a:xfrm>
          <a:prstGeom prst="rect">
            <a:avLst/>
          </a:prstGeom>
          <a:effectLst>
            <a:softEdge rad="330200"/>
          </a:effectLst>
        </p:spPr>
      </p:pic>
    </p:spTree>
    <p:extLst>
      <p:ext uri="{BB962C8B-B14F-4D97-AF65-F5344CB8AC3E}">
        <p14:creationId xmlns:p14="http://schemas.microsoft.com/office/powerpoint/2010/main" val="19779427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6D0F4-D334-D70B-3F3A-63BF9DFA3723}"/>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EA32981-1A97-39BB-CBC3-CE3093DB7C1B}"/>
              </a:ext>
            </a:extLst>
          </p:cNvPr>
          <p:cNvSpPr>
            <a:spLocks noGrp="1"/>
          </p:cNvSpPr>
          <p:nvPr>
            <p:ph type="sldNum" sz="quarter" idx="12"/>
          </p:nvPr>
        </p:nvSpPr>
        <p:spPr/>
        <p:txBody>
          <a:bodyPr/>
          <a:lstStyle/>
          <a:p>
            <a:fld id="{9E268824-B363-4558-82B1-76DB5ADEB9CB}" type="slidenum">
              <a:rPr lang="fr-FR" smtClean="0"/>
              <a:pPr/>
              <a:t>113</a:t>
            </a:fld>
            <a:endParaRPr lang="fr-FR"/>
          </a:p>
        </p:txBody>
      </p:sp>
      <p:sp>
        <p:nvSpPr>
          <p:cNvPr id="5" name="ZoneTexte 4">
            <a:extLst>
              <a:ext uri="{FF2B5EF4-FFF2-40B4-BE49-F238E27FC236}">
                <a16:creationId xmlns:a16="http://schemas.microsoft.com/office/drawing/2014/main" id="{610EF7E5-E519-CD67-81FD-5B67BABDDC2F}"/>
              </a:ext>
            </a:extLst>
          </p:cNvPr>
          <p:cNvSpPr txBox="1"/>
          <p:nvPr/>
        </p:nvSpPr>
        <p:spPr>
          <a:xfrm>
            <a:off x="230246" y="70180"/>
            <a:ext cx="3782819"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mangeons et festoyons</a:t>
            </a:r>
            <a:endParaRPr lang="fr-FR" dirty="0"/>
          </a:p>
        </p:txBody>
      </p:sp>
      <p:sp>
        <p:nvSpPr>
          <p:cNvPr id="6" name="Rectangle : coins arrondis 5">
            <a:extLst>
              <a:ext uri="{FF2B5EF4-FFF2-40B4-BE49-F238E27FC236}">
                <a16:creationId xmlns:a16="http://schemas.microsoft.com/office/drawing/2014/main" id="{67C9805F-FA37-F5CA-D6BB-2E9BDA149FAC}"/>
              </a:ext>
            </a:extLst>
          </p:cNvPr>
          <p:cNvSpPr/>
          <p:nvPr/>
        </p:nvSpPr>
        <p:spPr>
          <a:xfrm>
            <a:off x="324716" y="1197288"/>
            <a:ext cx="11582149" cy="5402424"/>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Isaïe 25, 6-9</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Seigneur, Dieu de l'univers, préparera pour tous les peuples, sur sa montagne, un festin de viandes grasses et de vins capiteux,</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un festin de viandes succulentes et de vins décantés</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Il enlèvera le voile de deuil qui enveloppait tous les peuples</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et le linceul qui couvrait toutes les nations. Il détruira la mort pour toujours</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Seigneur essuiera les larmes sur tous les visages,</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et par toute la terre il effacera l'humiliation de son peuple ;</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c'est lui qui l'a promis. Et ce jour-là, on dira :</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Voici notre Dieu, en lui nous espérions, et il nous a sauvés ;</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c'est lui le Seigneur, en lui nous espérions exultons, réjouissons-nous :</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il nous a sauvés !</a:t>
            </a:r>
            <a:endParaRPr lang="fr-FR"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Image 1" descr="Une image contenant dessin humoristique, Dessin animé, Visage humain, clipart&#10;&#10;Le contenu généré par l’IA peut être incorrect.">
            <a:extLst>
              <a:ext uri="{FF2B5EF4-FFF2-40B4-BE49-F238E27FC236}">
                <a16:creationId xmlns:a16="http://schemas.microsoft.com/office/drawing/2014/main" id="{A12B6A89-D390-D9E2-EC5B-0097B990E52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03070" y="25012"/>
            <a:ext cx="1984544" cy="1583610"/>
          </a:xfrm>
          <a:prstGeom prst="rect">
            <a:avLst/>
          </a:prstGeom>
          <a:effectLst>
            <a:softEdge rad="266700"/>
          </a:effectLst>
        </p:spPr>
      </p:pic>
    </p:spTree>
    <p:extLst>
      <p:ext uri="{BB962C8B-B14F-4D97-AF65-F5344CB8AC3E}">
        <p14:creationId xmlns:p14="http://schemas.microsoft.com/office/powerpoint/2010/main" val="24573105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5B1CE-C25B-96DC-7EA0-59D8A6E1F39C}"/>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C6A9BF4B-82F0-1B7B-ECE1-C9D7DEB7B595}"/>
              </a:ext>
            </a:extLst>
          </p:cNvPr>
          <p:cNvSpPr/>
          <p:nvPr/>
        </p:nvSpPr>
        <p:spPr>
          <a:xfrm>
            <a:off x="258338" y="3979285"/>
            <a:ext cx="11796009" cy="2377065"/>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Un festin s’annonce, un repas qui parle d’un autre repas, celui où Dieu retrouve toute l’humanité réunie en un seul banquet ;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repas où la vie est la plus forte ; repas qui donne la vie éternelle,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vie en plénitude aujourd’hui. </a:t>
            </a:r>
            <a:endParaRPr lang="fr-FR" sz="32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F75F859B-965A-AAD0-2236-CE1CE79B2226}"/>
              </a:ext>
            </a:extLst>
          </p:cNvPr>
          <p:cNvSpPr>
            <a:spLocks noGrp="1"/>
          </p:cNvSpPr>
          <p:nvPr>
            <p:ph type="sldNum" sz="quarter" idx="12"/>
          </p:nvPr>
        </p:nvSpPr>
        <p:spPr/>
        <p:txBody>
          <a:bodyPr/>
          <a:lstStyle/>
          <a:p>
            <a:fld id="{9E268824-B363-4558-82B1-76DB5ADEB9CB}" type="slidenum">
              <a:rPr lang="fr-FR" smtClean="0"/>
              <a:pPr/>
              <a:t>114</a:t>
            </a:fld>
            <a:endParaRPr lang="fr-FR" dirty="0"/>
          </a:p>
        </p:txBody>
      </p:sp>
      <p:sp>
        <p:nvSpPr>
          <p:cNvPr id="4" name="ZoneTexte 3">
            <a:extLst>
              <a:ext uri="{FF2B5EF4-FFF2-40B4-BE49-F238E27FC236}">
                <a16:creationId xmlns:a16="http://schemas.microsoft.com/office/drawing/2014/main" id="{F341B025-FF5B-6241-FA22-969D124B1C24}"/>
              </a:ext>
            </a:extLst>
          </p:cNvPr>
          <p:cNvSpPr txBox="1"/>
          <p:nvPr/>
        </p:nvSpPr>
        <p:spPr>
          <a:xfrm>
            <a:off x="258338" y="121290"/>
            <a:ext cx="424935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mangeons et festoyons</a:t>
            </a:r>
            <a:endParaRPr lang="fr-FR" dirty="0"/>
          </a:p>
        </p:txBody>
      </p:sp>
      <p:sp>
        <p:nvSpPr>
          <p:cNvPr id="6" name="Rectangle : coins arrondis 5">
            <a:extLst>
              <a:ext uri="{FF2B5EF4-FFF2-40B4-BE49-F238E27FC236}">
                <a16:creationId xmlns:a16="http://schemas.microsoft.com/office/drawing/2014/main" id="{55AE20A5-AC4E-52AB-ED6D-C828493EFA59}"/>
              </a:ext>
            </a:extLst>
          </p:cNvPr>
          <p:cNvSpPr/>
          <p:nvPr/>
        </p:nvSpPr>
        <p:spPr>
          <a:xfrm>
            <a:off x="376324" y="1263282"/>
            <a:ext cx="11678023" cy="2329337"/>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Un festin est annoncé dans le Premier Testament, signe du Salut.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Le père invite à un nouveau festin.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Il s’agit de tuer le veau du sacrifice, pour de nouvelles retrouvailles.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Il s’agit d’entrer et de manger le pain de la nouvelle alliance. </a:t>
            </a:r>
            <a:endParaRPr lang="fr-FR" sz="3200" dirty="0">
              <a:solidFill>
                <a:schemeClr val="tx1"/>
              </a:solidFill>
              <a:latin typeface="Calibri" panose="020F0502020204030204" pitchFamily="34" charset="0"/>
              <a:ea typeface="Calibri" panose="020F0502020204030204" pitchFamily="34" charset="0"/>
            </a:endParaRPr>
          </a:p>
        </p:txBody>
      </p:sp>
      <p:pic>
        <p:nvPicPr>
          <p:cNvPr id="2" name="Image 1" descr="Une image contenant dessin humoristique, Dessin animé, Visage humain, clipart&#10;&#10;Le contenu généré par l’IA peut être incorrect.">
            <a:extLst>
              <a:ext uri="{FF2B5EF4-FFF2-40B4-BE49-F238E27FC236}">
                <a16:creationId xmlns:a16="http://schemas.microsoft.com/office/drawing/2014/main" id="{00919D0C-2B82-5F29-BD6F-5A32D8C75F7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76654" y="-154325"/>
            <a:ext cx="1922469" cy="1534077"/>
          </a:xfrm>
          <a:prstGeom prst="rect">
            <a:avLst/>
          </a:prstGeom>
          <a:effectLst>
            <a:softEdge rad="457200"/>
          </a:effectLst>
        </p:spPr>
      </p:pic>
    </p:spTree>
    <p:extLst>
      <p:ext uri="{BB962C8B-B14F-4D97-AF65-F5344CB8AC3E}">
        <p14:creationId xmlns:p14="http://schemas.microsoft.com/office/powerpoint/2010/main" val="114586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6D55D-71D8-A018-2D3C-D7091D11F5B2}"/>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74092F1-9566-18A8-1BAB-C8E4C0DB60A4}"/>
              </a:ext>
            </a:extLst>
          </p:cNvPr>
          <p:cNvSpPr>
            <a:spLocks noGrp="1"/>
          </p:cNvSpPr>
          <p:nvPr>
            <p:ph type="sldNum" sz="quarter" idx="12"/>
          </p:nvPr>
        </p:nvSpPr>
        <p:spPr/>
        <p:txBody>
          <a:bodyPr/>
          <a:lstStyle/>
          <a:p>
            <a:fld id="{9E268824-B363-4558-82B1-76DB5ADEB9CB}" type="slidenum">
              <a:rPr lang="fr-FR" smtClean="0"/>
              <a:pPr/>
              <a:t>115</a:t>
            </a:fld>
            <a:endParaRPr lang="fr-FR" dirty="0"/>
          </a:p>
        </p:txBody>
      </p:sp>
      <p:sp>
        <p:nvSpPr>
          <p:cNvPr id="4" name="ZoneTexte 3">
            <a:extLst>
              <a:ext uri="{FF2B5EF4-FFF2-40B4-BE49-F238E27FC236}">
                <a16:creationId xmlns:a16="http://schemas.microsoft.com/office/drawing/2014/main" id="{754ACFB1-E152-A7D6-7580-63946E56771D}"/>
              </a:ext>
            </a:extLst>
          </p:cNvPr>
          <p:cNvSpPr txBox="1"/>
          <p:nvPr/>
        </p:nvSpPr>
        <p:spPr>
          <a:xfrm>
            <a:off x="85800" y="134990"/>
            <a:ext cx="4249350"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mangeons et festoyons</a:t>
            </a:r>
            <a:endParaRPr lang="fr-FR" dirty="0"/>
          </a:p>
        </p:txBody>
      </p:sp>
      <p:sp>
        <p:nvSpPr>
          <p:cNvPr id="6" name="Rectangle : coins arrondis 5">
            <a:extLst>
              <a:ext uri="{FF2B5EF4-FFF2-40B4-BE49-F238E27FC236}">
                <a16:creationId xmlns:a16="http://schemas.microsoft.com/office/drawing/2014/main" id="{908149DC-19BD-E953-28D8-1AD12231940A}"/>
              </a:ext>
            </a:extLst>
          </p:cNvPr>
          <p:cNvSpPr/>
          <p:nvPr/>
        </p:nvSpPr>
        <p:spPr>
          <a:xfrm>
            <a:off x="433193" y="2508375"/>
            <a:ext cx="11325609" cy="1578132"/>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Le fils aîné est, lui aussi invité à participer à ce festin.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Mais le père le laisse libre d’entrer ou de refuser. </a:t>
            </a:r>
            <a:endParaRPr lang="fr-FR" sz="3200" dirty="0">
              <a:solidFill>
                <a:schemeClr val="tx1"/>
              </a:solidFill>
              <a:latin typeface="Calibri" panose="020F0502020204030204" pitchFamily="34" charset="0"/>
              <a:ea typeface="Calibri" panose="020F0502020204030204" pitchFamily="34" charset="0"/>
            </a:endParaRPr>
          </a:p>
        </p:txBody>
      </p:sp>
      <p:pic>
        <p:nvPicPr>
          <p:cNvPr id="2" name="Image 1" descr="Une image contenant dessin humoristique, Dessin animé, Visage humain, clipart&#10;&#10;Le contenu généré par l’IA peut être incorrect.">
            <a:extLst>
              <a:ext uri="{FF2B5EF4-FFF2-40B4-BE49-F238E27FC236}">
                <a16:creationId xmlns:a16="http://schemas.microsoft.com/office/drawing/2014/main" id="{134E0E38-BB48-CA12-07A9-FCC4CF942D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718681" y="-58715"/>
            <a:ext cx="3439204" cy="2744388"/>
          </a:xfrm>
          <a:prstGeom prst="rect">
            <a:avLst/>
          </a:prstGeom>
          <a:effectLst>
            <a:softEdge rad="482600"/>
          </a:effectLst>
        </p:spPr>
      </p:pic>
      <p:sp>
        <p:nvSpPr>
          <p:cNvPr id="5" name="Rectangle : coins arrondis 4">
            <a:extLst>
              <a:ext uri="{FF2B5EF4-FFF2-40B4-BE49-F238E27FC236}">
                <a16:creationId xmlns:a16="http://schemas.microsoft.com/office/drawing/2014/main" id="{DC2E491F-17AF-CB7D-AA4B-6D04448C638C}"/>
              </a:ext>
            </a:extLst>
          </p:cNvPr>
          <p:cNvSpPr/>
          <p:nvPr/>
        </p:nvSpPr>
        <p:spPr>
          <a:xfrm>
            <a:off x="300170" y="4349625"/>
            <a:ext cx="11591657" cy="1964919"/>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Nous sommes tous invités au repas d’alliance du Royaume de Dieu, où le père prodigue est le père de tous,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où il accomplit le salut de tous ses enfants.</a:t>
            </a:r>
            <a:endParaRPr lang="fr-FR" sz="3200" dirty="0">
              <a:solidFill>
                <a:schemeClr val="tx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080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AC56D-1E3D-B6B2-D084-46DB1AA96162}"/>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85432AE-4834-8F1A-AADC-E8464CEB7F66}"/>
              </a:ext>
            </a:extLst>
          </p:cNvPr>
          <p:cNvSpPr/>
          <p:nvPr/>
        </p:nvSpPr>
        <p:spPr>
          <a:xfrm>
            <a:off x="1491995" y="1641987"/>
            <a:ext cx="9208009" cy="3254478"/>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24</a:t>
            </a:r>
            <a:r>
              <a:rPr lang="fr-FR" sz="3600" dirty="0">
                <a:solidFill>
                  <a:schemeClr val="tx1"/>
                </a:solidFill>
                <a:effectLst/>
                <a:latin typeface="Times New Roman" panose="02020603050405020304" pitchFamily="18" charset="0"/>
                <a:ea typeface="Calibri" panose="020F0502020204030204" pitchFamily="34" charset="0"/>
              </a:rPr>
              <a:t> car mon fils que voilà était </a:t>
            </a:r>
            <a:r>
              <a:rPr lang="fr-FR" sz="3600" b="1" dirty="0">
                <a:solidFill>
                  <a:srgbClr val="FF0000"/>
                </a:solidFill>
                <a:effectLst/>
                <a:latin typeface="Times New Roman" panose="02020603050405020304" pitchFamily="18" charset="0"/>
                <a:ea typeface="Calibri" panose="020F0502020204030204" pitchFamily="34" charset="0"/>
              </a:rPr>
              <a:t>mort</a:t>
            </a:r>
            <a:r>
              <a:rPr lang="fr-FR" sz="3600" dirty="0">
                <a:solidFill>
                  <a:schemeClr val="tx1"/>
                </a:solidFill>
                <a:effectLst/>
                <a:latin typeface="Times New Roman" panose="02020603050405020304" pitchFamily="18" charset="0"/>
                <a:ea typeface="Calibri" panose="020F0502020204030204" pitchFamily="34" charset="0"/>
              </a:rPr>
              <a:t>,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et il est </a:t>
            </a:r>
            <a:r>
              <a:rPr lang="fr-FR" sz="3600" b="1" dirty="0">
                <a:solidFill>
                  <a:srgbClr val="FF0000"/>
                </a:solidFill>
                <a:effectLst/>
                <a:latin typeface="Times New Roman" panose="02020603050405020304" pitchFamily="18" charset="0"/>
                <a:ea typeface="Calibri" panose="020F0502020204030204" pitchFamily="34" charset="0"/>
              </a:rPr>
              <a:t>revenu à la vie </a:t>
            </a:r>
            <a:r>
              <a:rPr lang="fr-FR" sz="3600" dirty="0">
                <a:solidFill>
                  <a:schemeClr val="tx1"/>
                </a:solidFill>
                <a:effectLst/>
                <a:latin typeface="Times New Roman" panose="02020603050405020304" pitchFamily="18" charset="0"/>
                <a:ea typeface="Calibri" panose="020F0502020204030204" pitchFamily="34" charset="0"/>
              </a:rPr>
              <a:t>;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il était perdu, et il est </a:t>
            </a:r>
            <a:r>
              <a:rPr lang="fr-FR" sz="3600" b="1" dirty="0">
                <a:solidFill>
                  <a:srgbClr val="FF0000"/>
                </a:solidFill>
                <a:effectLst/>
                <a:latin typeface="Times New Roman" panose="02020603050405020304" pitchFamily="18" charset="0"/>
                <a:ea typeface="Calibri" panose="020F0502020204030204" pitchFamily="34" charset="0"/>
              </a:rPr>
              <a:t>retrouvé</a:t>
            </a:r>
            <a:r>
              <a:rPr lang="fr-FR" sz="3600" dirty="0">
                <a:solidFill>
                  <a:schemeClr val="tx1"/>
                </a:solidFill>
                <a:effectLst/>
                <a:latin typeface="Times New Roman" panose="02020603050405020304" pitchFamily="18" charset="0"/>
                <a:ea typeface="Calibri" panose="020F0502020204030204" pitchFamily="34" charset="0"/>
              </a:rPr>
              <a:t>.”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Et ils commencèrent à festoyer.</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EB9DCC51-C817-A39A-C8A5-E328F4640819}"/>
              </a:ext>
            </a:extLst>
          </p:cNvPr>
          <p:cNvSpPr>
            <a:spLocks noGrp="1"/>
          </p:cNvSpPr>
          <p:nvPr>
            <p:ph type="sldNum" sz="quarter" idx="12"/>
          </p:nvPr>
        </p:nvSpPr>
        <p:spPr/>
        <p:txBody>
          <a:bodyPr/>
          <a:lstStyle/>
          <a:p>
            <a:fld id="{9E268824-B363-4558-82B1-76DB5ADEB9CB}" type="slidenum">
              <a:rPr lang="fr-FR" smtClean="0"/>
              <a:pPr/>
              <a:t>116</a:t>
            </a:fld>
            <a:endParaRPr lang="fr-FR"/>
          </a:p>
        </p:txBody>
      </p:sp>
      <p:sp>
        <p:nvSpPr>
          <p:cNvPr id="4" name="ZoneTexte 3">
            <a:extLst>
              <a:ext uri="{FF2B5EF4-FFF2-40B4-BE49-F238E27FC236}">
                <a16:creationId xmlns:a16="http://schemas.microsoft.com/office/drawing/2014/main" id="{E21D3CCF-B75E-AB82-B232-72DCBB8DBC55}"/>
              </a:ext>
            </a:extLst>
          </p:cNvPr>
          <p:cNvSpPr txBox="1"/>
          <p:nvPr/>
        </p:nvSpPr>
        <p:spPr>
          <a:xfrm>
            <a:off x="373616" y="89840"/>
            <a:ext cx="126556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mort</a:t>
            </a:r>
            <a:endParaRPr lang="fr-FR" dirty="0"/>
          </a:p>
        </p:txBody>
      </p:sp>
      <p:pic>
        <p:nvPicPr>
          <p:cNvPr id="5" name="Image 4" descr="Une image contenant dessin, illustration, clipart, Dessin d’enfant&#10;&#10;Le contenu généré par l’IA peut être incorrect.">
            <a:extLst>
              <a:ext uri="{FF2B5EF4-FFF2-40B4-BE49-F238E27FC236}">
                <a16:creationId xmlns:a16="http://schemas.microsoft.com/office/drawing/2014/main" id="{023EDEDF-41CE-9E95-1558-7AAA2949458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68000" y="2379478"/>
            <a:ext cx="2128927" cy="2925547"/>
          </a:xfrm>
          <a:prstGeom prst="rect">
            <a:avLst/>
          </a:prstGeom>
          <a:effectLst>
            <a:softEdge rad="482600"/>
          </a:effectLst>
        </p:spPr>
      </p:pic>
      <p:pic>
        <p:nvPicPr>
          <p:cNvPr id="6" name="Image 5" descr="Une image contenant dessin, sourire, illustration, dessin humoristique&#10;&#10;Le contenu généré par l’IA peut être incorrect.">
            <a:extLst>
              <a:ext uri="{FF2B5EF4-FFF2-40B4-BE49-F238E27FC236}">
                <a16:creationId xmlns:a16="http://schemas.microsoft.com/office/drawing/2014/main" id="{0EFE12C8-CBA7-A436-6670-BB04788C3976}"/>
              </a:ext>
            </a:extLst>
          </p:cNvPr>
          <p:cNvPicPr>
            <a:picLocks noChangeAspect="1"/>
          </p:cNvPicPr>
          <p:nvPr/>
        </p:nvPicPr>
        <p:blipFill>
          <a:blip r:embed="rId3" cstate="screen">
            <a:extLst>
              <a:ext uri="{28A0092B-C50C-407E-A947-70E740481C1C}">
                <a14:useLocalDpi xmlns:a14="http://schemas.microsoft.com/office/drawing/2010/main"/>
              </a:ext>
            </a:extLst>
          </a:blip>
          <a:srcRect t="-5732"/>
          <a:stretch/>
        </p:blipFill>
        <p:spPr>
          <a:xfrm>
            <a:off x="8856600" y="136525"/>
            <a:ext cx="2647151" cy="2036844"/>
          </a:xfrm>
          <a:prstGeom prst="rect">
            <a:avLst/>
          </a:prstGeom>
          <a:effectLst>
            <a:softEdge rad="482600"/>
          </a:effectLst>
        </p:spPr>
      </p:pic>
    </p:spTree>
    <p:extLst>
      <p:ext uri="{BB962C8B-B14F-4D97-AF65-F5344CB8AC3E}">
        <p14:creationId xmlns:p14="http://schemas.microsoft.com/office/powerpoint/2010/main" val="3897100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3D344-68D5-A3C2-360B-2484EEA1508B}"/>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23CFA4A7-B2BB-6A47-F3C5-9234D6F4D60C}"/>
              </a:ext>
            </a:extLst>
          </p:cNvPr>
          <p:cNvSpPr/>
          <p:nvPr/>
        </p:nvSpPr>
        <p:spPr>
          <a:xfrm>
            <a:off x="2041241" y="1888278"/>
            <a:ext cx="8838298" cy="943867"/>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Pourquoi dire qu’il est mort et revenu à la vie ? </a:t>
            </a:r>
            <a:endParaRPr lang="fr-FR" sz="32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0F6AF4CB-9E0C-4076-7E16-68B381D89B9C}"/>
              </a:ext>
            </a:extLst>
          </p:cNvPr>
          <p:cNvSpPr txBox="1"/>
          <p:nvPr/>
        </p:nvSpPr>
        <p:spPr>
          <a:xfrm>
            <a:off x="373616" y="89840"/>
            <a:ext cx="126556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mort</a:t>
            </a:r>
            <a:endParaRPr lang="fr-FR" dirty="0"/>
          </a:p>
        </p:txBody>
      </p:sp>
      <p:sp>
        <p:nvSpPr>
          <p:cNvPr id="8" name="Espace réservé du numéro de diapositive 7">
            <a:extLst>
              <a:ext uri="{FF2B5EF4-FFF2-40B4-BE49-F238E27FC236}">
                <a16:creationId xmlns:a16="http://schemas.microsoft.com/office/drawing/2014/main" id="{0E3C8E61-CF65-736A-4E95-E5D35BE34384}"/>
              </a:ext>
            </a:extLst>
          </p:cNvPr>
          <p:cNvSpPr>
            <a:spLocks noGrp="1"/>
          </p:cNvSpPr>
          <p:nvPr>
            <p:ph type="sldNum" sz="quarter" idx="12"/>
          </p:nvPr>
        </p:nvSpPr>
        <p:spPr/>
        <p:txBody>
          <a:bodyPr/>
          <a:lstStyle/>
          <a:p>
            <a:fld id="{9E268824-B363-4558-82B1-76DB5ADEB9CB}" type="slidenum">
              <a:rPr lang="fr-FR" smtClean="0"/>
              <a:pPr/>
              <a:t>117</a:t>
            </a:fld>
            <a:endParaRPr lang="fr-FR"/>
          </a:p>
        </p:txBody>
      </p:sp>
      <p:sp>
        <p:nvSpPr>
          <p:cNvPr id="3" name="Rectangle : coins arrondis 2">
            <a:extLst>
              <a:ext uri="{FF2B5EF4-FFF2-40B4-BE49-F238E27FC236}">
                <a16:creationId xmlns:a16="http://schemas.microsoft.com/office/drawing/2014/main" id="{B2536CBF-2C4C-530B-D4F4-E034BD771C0D}"/>
              </a:ext>
            </a:extLst>
          </p:cNvPr>
          <p:cNvSpPr/>
          <p:nvPr/>
        </p:nvSpPr>
        <p:spPr>
          <a:xfrm>
            <a:off x="2041241" y="3467739"/>
            <a:ext cx="7940959" cy="1733641"/>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Calibri" panose="020F0502020204030204" pitchFamily="34" charset="0"/>
              </a:rPr>
              <a:t>Pourquoi associer à la mort et à la vie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le fait d’être perdu et retrouvé ?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Quel sens cela ouvre-t-il ?</a:t>
            </a:r>
            <a:endParaRPr lang="fr-FR" sz="3200" dirty="0">
              <a:solidFill>
                <a:schemeClr val="tx1"/>
              </a:solidFill>
              <a:latin typeface="Calibri" panose="020F0502020204030204" pitchFamily="34" charset="0"/>
              <a:ea typeface="Calibri" panose="020F0502020204030204" pitchFamily="34" charset="0"/>
            </a:endParaRPr>
          </a:p>
        </p:txBody>
      </p:sp>
      <p:pic>
        <p:nvPicPr>
          <p:cNvPr id="6" name="Image 5" descr="Une image contenant dessin, illustration, clipart, Dessin d’enfant&#10;&#10;Le contenu généré par l’IA peut être incorrect.">
            <a:extLst>
              <a:ext uri="{FF2B5EF4-FFF2-40B4-BE49-F238E27FC236}">
                <a16:creationId xmlns:a16="http://schemas.microsoft.com/office/drawing/2014/main" id="{80AAD4A2-1C74-760B-F7C6-6771231ED15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052" y="2587419"/>
            <a:ext cx="2158748" cy="2966527"/>
          </a:xfrm>
          <a:prstGeom prst="rect">
            <a:avLst/>
          </a:prstGeom>
          <a:effectLst>
            <a:softEdge rad="482600"/>
          </a:effectLst>
        </p:spPr>
      </p:pic>
      <p:pic>
        <p:nvPicPr>
          <p:cNvPr id="7" name="Image 6" descr="Une image contenant dessin, sourire, illustration, dessin humoristique&#10;&#10;Le contenu généré par l’IA peut être incorrect.">
            <a:extLst>
              <a:ext uri="{FF2B5EF4-FFF2-40B4-BE49-F238E27FC236}">
                <a16:creationId xmlns:a16="http://schemas.microsoft.com/office/drawing/2014/main" id="{AE017BC7-BCAE-DE6E-8832-7C57F39702EA}"/>
              </a:ext>
            </a:extLst>
          </p:cNvPr>
          <p:cNvPicPr>
            <a:picLocks noChangeAspect="1"/>
          </p:cNvPicPr>
          <p:nvPr/>
        </p:nvPicPr>
        <p:blipFill>
          <a:blip r:embed="rId3" cstate="screen">
            <a:extLst>
              <a:ext uri="{28A0092B-C50C-407E-A947-70E740481C1C}">
                <a14:useLocalDpi xmlns:a14="http://schemas.microsoft.com/office/drawing/2010/main"/>
              </a:ext>
            </a:extLst>
          </a:blip>
          <a:srcRect t="-5732"/>
          <a:stretch/>
        </p:blipFill>
        <p:spPr>
          <a:xfrm>
            <a:off x="9036077" y="0"/>
            <a:ext cx="2688925" cy="2068987"/>
          </a:xfrm>
          <a:prstGeom prst="rect">
            <a:avLst/>
          </a:prstGeom>
          <a:effectLst>
            <a:softEdge rad="317500"/>
          </a:effectLst>
        </p:spPr>
      </p:pic>
    </p:spTree>
    <p:extLst>
      <p:ext uri="{BB962C8B-B14F-4D97-AF65-F5344CB8AC3E}">
        <p14:creationId xmlns:p14="http://schemas.microsoft.com/office/powerpoint/2010/main" val="44182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8415E-9145-2A15-5FB8-59A7480080F1}"/>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CC0A1CE-47A3-C09B-7552-02768FA14E00}"/>
              </a:ext>
            </a:extLst>
          </p:cNvPr>
          <p:cNvSpPr>
            <a:spLocks noGrp="1"/>
          </p:cNvSpPr>
          <p:nvPr>
            <p:ph type="sldNum" sz="quarter" idx="12"/>
          </p:nvPr>
        </p:nvSpPr>
        <p:spPr/>
        <p:txBody>
          <a:bodyPr/>
          <a:lstStyle/>
          <a:p>
            <a:fld id="{9E268824-B363-4558-82B1-76DB5ADEB9CB}" type="slidenum">
              <a:rPr lang="fr-FR" smtClean="0"/>
              <a:pPr/>
              <a:t>118</a:t>
            </a:fld>
            <a:endParaRPr lang="fr-FR"/>
          </a:p>
        </p:txBody>
      </p:sp>
      <p:sp>
        <p:nvSpPr>
          <p:cNvPr id="5" name="ZoneTexte 4">
            <a:extLst>
              <a:ext uri="{FF2B5EF4-FFF2-40B4-BE49-F238E27FC236}">
                <a16:creationId xmlns:a16="http://schemas.microsoft.com/office/drawing/2014/main" id="{6AEF45E2-60BF-1C75-0C27-D7456A735499}"/>
              </a:ext>
            </a:extLst>
          </p:cNvPr>
          <p:cNvSpPr txBox="1"/>
          <p:nvPr/>
        </p:nvSpPr>
        <p:spPr>
          <a:xfrm>
            <a:off x="338400" y="128513"/>
            <a:ext cx="3782819"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mort</a:t>
            </a:r>
            <a:endParaRPr lang="fr-FR" dirty="0"/>
          </a:p>
        </p:txBody>
      </p:sp>
      <p:sp>
        <p:nvSpPr>
          <p:cNvPr id="6" name="Rectangle : coins arrondis 5">
            <a:extLst>
              <a:ext uri="{FF2B5EF4-FFF2-40B4-BE49-F238E27FC236}">
                <a16:creationId xmlns:a16="http://schemas.microsoft.com/office/drawing/2014/main" id="{5E288EF4-EEC0-B10D-205A-28BB5737614F}"/>
              </a:ext>
            </a:extLst>
          </p:cNvPr>
          <p:cNvSpPr/>
          <p:nvPr/>
        </p:nvSpPr>
        <p:spPr>
          <a:xfrm>
            <a:off x="1030007" y="2169340"/>
            <a:ext cx="10403633" cy="4173693"/>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chemeClr val="tx1"/>
                </a:solidFill>
                <a:latin typeface="Times New Roman" panose="02020603050405020304" pitchFamily="18" charset="0"/>
                <a:ea typeface="Calibri" panose="020F0502020204030204" pitchFamily="34" charset="0"/>
              </a:rPr>
              <a:t>Luc 15, 1-10 </a:t>
            </a:r>
            <a:r>
              <a:rPr lang="fr-FR" sz="3200" dirty="0">
                <a:solidFill>
                  <a:schemeClr val="tx1"/>
                </a:solidFill>
                <a:latin typeface="Times New Roman" panose="02020603050405020304" pitchFamily="18" charset="0"/>
                <a:ea typeface="Calibri" panose="020F0502020204030204" pitchFamily="34" charset="0"/>
              </a:rPr>
              <a:t>Les</a:t>
            </a:r>
            <a:r>
              <a:rPr lang="fr-FR" sz="3200" b="1" dirty="0">
                <a:solidFill>
                  <a:schemeClr val="tx1"/>
                </a:solidFill>
                <a:latin typeface="Times New Roman" panose="02020603050405020304" pitchFamily="18" charset="0"/>
                <a:ea typeface="Calibri" panose="020F0502020204030204" pitchFamily="34" charset="0"/>
              </a:rPr>
              <a:t> </a:t>
            </a:r>
            <a:r>
              <a:rPr lang="fr-FR" sz="3200" dirty="0">
                <a:solidFill>
                  <a:schemeClr val="tx1"/>
                </a:solidFill>
                <a:latin typeface="Times New Roman" panose="02020603050405020304" pitchFamily="18" charset="0"/>
                <a:ea typeface="Calibri" panose="020F0502020204030204" pitchFamily="34" charset="0"/>
              </a:rPr>
              <a:t>deux paraboles précédant celles de l’enfant prodigue dans l’évangile de Luc nous racontent le même événement avec un animal et un objet : un berger retrouve sa brebis perdue, une femme sa pièce de monnaie pour laquelle elle a remué sa maison de fond en comble. Les trois paraboles s’achèvent dans la joie de Dieu. </a:t>
            </a:r>
            <a:endParaRPr lang="fr-FR" sz="3200" dirty="0">
              <a:solidFill>
                <a:schemeClr val="tx1"/>
              </a:solidFill>
              <a:latin typeface="Calibri" panose="020F0502020204030204" pitchFamily="34" charset="0"/>
              <a:ea typeface="Calibri" panose="020F0502020204030204" pitchFamily="34" charset="0"/>
            </a:endParaRPr>
          </a:p>
        </p:txBody>
      </p:sp>
      <p:pic>
        <p:nvPicPr>
          <p:cNvPr id="2" name="Image 1" descr="Une image contenant dessin, illustration, clipart, Dessin d’enfant&#10;&#10;Le contenu généré par l’IA peut être incorrect.">
            <a:extLst>
              <a:ext uri="{FF2B5EF4-FFF2-40B4-BE49-F238E27FC236}">
                <a16:creationId xmlns:a16="http://schemas.microsoft.com/office/drawing/2014/main" id="{B4CCC77C-F4D7-DD7F-B794-2FDCA93260D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79564" y="462000"/>
            <a:ext cx="1674345" cy="2300866"/>
          </a:xfrm>
          <a:prstGeom prst="rect">
            <a:avLst/>
          </a:prstGeom>
          <a:effectLst>
            <a:softEdge rad="482600"/>
          </a:effectLst>
        </p:spPr>
      </p:pic>
      <p:pic>
        <p:nvPicPr>
          <p:cNvPr id="4" name="Image 3" descr="Une image contenant dessin, sourire, illustration, dessin humoristique&#10;&#10;Le contenu généré par l’IA peut être incorrect.">
            <a:extLst>
              <a:ext uri="{FF2B5EF4-FFF2-40B4-BE49-F238E27FC236}">
                <a16:creationId xmlns:a16="http://schemas.microsoft.com/office/drawing/2014/main" id="{A6268685-04F1-CF2F-A501-BE3F8D6D354D}"/>
              </a:ext>
            </a:extLst>
          </p:cNvPr>
          <p:cNvPicPr>
            <a:picLocks noChangeAspect="1"/>
          </p:cNvPicPr>
          <p:nvPr/>
        </p:nvPicPr>
        <p:blipFill>
          <a:blip r:embed="rId3" cstate="screen">
            <a:extLst>
              <a:ext uri="{28A0092B-C50C-407E-A947-70E740481C1C}">
                <a14:useLocalDpi xmlns:a14="http://schemas.microsoft.com/office/drawing/2010/main"/>
              </a:ext>
            </a:extLst>
          </a:blip>
          <a:srcRect t="-5732"/>
          <a:stretch/>
        </p:blipFill>
        <p:spPr>
          <a:xfrm>
            <a:off x="8691716" y="-288862"/>
            <a:ext cx="3320720" cy="2555120"/>
          </a:xfrm>
          <a:prstGeom prst="rect">
            <a:avLst/>
          </a:prstGeom>
          <a:effectLst>
            <a:softEdge rad="342900"/>
          </a:effectLst>
        </p:spPr>
      </p:pic>
    </p:spTree>
    <p:extLst>
      <p:ext uri="{BB962C8B-B14F-4D97-AF65-F5344CB8AC3E}">
        <p14:creationId xmlns:p14="http://schemas.microsoft.com/office/powerpoint/2010/main" val="347861582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FDA31-1999-ABCF-709F-F5F46EADECCD}"/>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F781513-7D81-A292-5413-E75F6CC92C99}"/>
              </a:ext>
            </a:extLst>
          </p:cNvPr>
          <p:cNvSpPr>
            <a:spLocks noGrp="1"/>
          </p:cNvSpPr>
          <p:nvPr>
            <p:ph type="sldNum" sz="quarter" idx="12"/>
          </p:nvPr>
        </p:nvSpPr>
        <p:spPr/>
        <p:txBody>
          <a:bodyPr/>
          <a:lstStyle/>
          <a:p>
            <a:fld id="{9E268824-B363-4558-82B1-76DB5ADEB9CB}" type="slidenum">
              <a:rPr lang="fr-FR" smtClean="0"/>
              <a:pPr/>
              <a:t>119</a:t>
            </a:fld>
            <a:endParaRPr lang="fr-FR"/>
          </a:p>
        </p:txBody>
      </p:sp>
      <p:sp>
        <p:nvSpPr>
          <p:cNvPr id="5" name="ZoneTexte 4">
            <a:extLst>
              <a:ext uri="{FF2B5EF4-FFF2-40B4-BE49-F238E27FC236}">
                <a16:creationId xmlns:a16="http://schemas.microsoft.com/office/drawing/2014/main" id="{F9076202-4A78-2748-22F7-00CFD4435E5C}"/>
              </a:ext>
            </a:extLst>
          </p:cNvPr>
          <p:cNvSpPr txBox="1"/>
          <p:nvPr/>
        </p:nvSpPr>
        <p:spPr>
          <a:xfrm>
            <a:off x="151588" y="0"/>
            <a:ext cx="3782819"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mort</a:t>
            </a:r>
            <a:endParaRPr lang="fr-FR" dirty="0"/>
          </a:p>
        </p:txBody>
      </p:sp>
      <p:sp>
        <p:nvSpPr>
          <p:cNvPr id="2" name="Rectangle : coins arrondis 1">
            <a:extLst>
              <a:ext uri="{FF2B5EF4-FFF2-40B4-BE49-F238E27FC236}">
                <a16:creationId xmlns:a16="http://schemas.microsoft.com/office/drawing/2014/main" id="{6A2D23A2-FE99-5D4B-D574-F2B06A6856BC}"/>
              </a:ext>
            </a:extLst>
          </p:cNvPr>
          <p:cNvSpPr/>
          <p:nvPr/>
        </p:nvSpPr>
        <p:spPr>
          <a:xfrm>
            <a:off x="151588" y="480878"/>
            <a:ext cx="11765109" cy="5845461"/>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Philippiens, 2, 6-9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lui qui était dans la condition de Dieu,</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il n'a pas jugé bon de revendiquer son droit</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d'être traité à l'égal de Dieu ;mais au contraire, il se dépouilla lui-même en prenant la condition de serviteur.</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Devenu semblable aux hommes</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et reconnu comme un homme à son comportement, il s'est abaissé lui-même</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en devenant obéissant jusqu'à mourir,</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et à mourir sur une croix. </a:t>
            </a:r>
            <a:b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C'est pourquoi Dieu l'a élevé au-dessus de tout ; il lui a conféré le Nom</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qui surpasse tous les noms »</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1239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96893C7-34A2-48C4-7582-4888F50D288C}"/>
              </a:ext>
            </a:extLst>
          </p:cNvPr>
          <p:cNvSpPr/>
          <p:nvPr/>
        </p:nvSpPr>
        <p:spPr>
          <a:xfrm>
            <a:off x="3087329" y="358163"/>
            <a:ext cx="8701724" cy="2895042"/>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cs typeface="Times New Roman" panose="02020603050405020304" pitchFamily="18" charset="0"/>
              </a:rPr>
              <a:t>Dans le Premier Testament, </a:t>
            </a:r>
            <a:br>
              <a:rPr lang="fr-FR" sz="3200" dirty="0">
                <a:solidFill>
                  <a:schemeClr val="tx1"/>
                </a:solidFill>
                <a:latin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cs typeface="Times New Roman" panose="02020603050405020304" pitchFamily="18" charset="0"/>
              </a:rPr>
              <a:t>le peuple est comparé à un troupeau </a:t>
            </a:r>
            <a:br>
              <a:rPr lang="fr-FR" sz="3200" dirty="0">
                <a:solidFill>
                  <a:schemeClr val="tx1"/>
                </a:solidFill>
                <a:latin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cs typeface="Times New Roman" panose="02020603050405020304" pitchFamily="18" charset="0"/>
              </a:rPr>
              <a:t>qui s’est égaré, dispersé, loin du Seigneur. </a:t>
            </a:r>
            <a:br>
              <a:rPr lang="fr-FR" sz="3200" dirty="0">
                <a:solidFill>
                  <a:schemeClr val="tx1"/>
                </a:solidFill>
                <a:latin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cs typeface="Times New Roman" panose="02020603050405020304" pitchFamily="18" charset="0"/>
              </a:rPr>
              <a:t>On proclame Dieu comme le bon berger ; </a:t>
            </a:r>
            <a:br>
              <a:rPr lang="fr-FR" sz="3200" dirty="0">
                <a:solidFill>
                  <a:schemeClr val="tx1"/>
                </a:solidFill>
                <a:latin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cs typeface="Times New Roman" panose="02020603050405020304" pitchFamily="18" charset="0"/>
              </a:rPr>
              <a:t>on attend un Messie nouveau berger</a:t>
            </a:r>
            <a:r>
              <a:rPr lang="fr-FR" sz="2800" dirty="0">
                <a:solidFill>
                  <a:schemeClr val="tx1"/>
                </a:solidFill>
                <a:latin typeface="Times New Roman" panose="02020603050405020304" pitchFamily="18" charset="0"/>
                <a:cs typeface="Times New Roman" panose="02020603050405020304" pitchFamily="18" charset="0"/>
              </a:rPr>
              <a:t>. </a:t>
            </a:r>
          </a:p>
        </p:txBody>
      </p:sp>
      <p:sp>
        <p:nvSpPr>
          <p:cNvPr id="3" name="Espace réservé du numéro de diapositive 2">
            <a:extLst>
              <a:ext uri="{FF2B5EF4-FFF2-40B4-BE49-F238E27FC236}">
                <a16:creationId xmlns:a16="http://schemas.microsoft.com/office/drawing/2014/main" id="{7195A305-DD45-68A5-D375-7E88239A5973}"/>
              </a:ext>
            </a:extLst>
          </p:cNvPr>
          <p:cNvSpPr>
            <a:spLocks noGrp="1"/>
          </p:cNvSpPr>
          <p:nvPr>
            <p:ph type="sldNum" sz="quarter" idx="12"/>
          </p:nvPr>
        </p:nvSpPr>
        <p:spPr/>
        <p:txBody>
          <a:bodyPr/>
          <a:lstStyle/>
          <a:p>
            <a:fld id="{9E268824-B363-4558-82B1-76DB5ADEB9CB}" type="slidenum">
              <a:rPr lang="fr-FR" smtClean="0"/>
              <a:pPr/>
              <a:t>12</a:t>
            </a:fld>
            <a:endParaRPr lang="fr-FR" dirty="0"/>
          </a:p>
        </p:txBody>
      </p:sp>
      <p:sp>
        <p:nvSpPr>
          <p:cNvPr id="8" name="Rectangle : coins arrondis 7">
            <a:extLst>
              <a:ext uri="{FF2B5EF4-FFF2-40B4-BE49-F238E27FC236}">
                <a16:creationId xmlns:a16="http://schemas.microsoft.com/office/drawing/2014/main" id="{7823EF96-2900-5915-347C-C77CC6228F02}"/>
              </a:ext>
            </a:extLst>
          </p:cNvPr>
          <p:cNvSpPr/>
          <p:nvPr/>
        </p:nvSpPr>
        <p:spPr>
          <a:xfrm>
            <a:off x="1948654" y="3553914"/>
            <a:ext cx="9840399" cy="3156232"/>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cs typeface="Times New Roman" panose="02020603050405020304" pitchFamily="18" charset="0"/>
              </a:rPr>
              <a:t>Jésus serait-il ce nouveau berger ? </a:t>
            </a:r>
            <a:br>
              <a:rPr lang="fr-FR" sz="3200" dirty="0">
                <a:solidFill>
                  <a:schemeClr val="tx1"/>
                </a:solidFill>
                <a:latin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cs typeface="Times New Roman" panose="02020603050405020304" pitchFamily="18" charset="0"/>
              </a:rPr>
              <a:t>C’est lui qui va accomplir le rassemblement des brebis perdues du peuple d’Israël, </a:t>
            </a:r>
            <a:br>
              <a:rPr lang="fr-FR" sz="3200" dirty="0">
                <a:solidFill>
                  <a:schemeClr val="tx1"/>
                </a:solidFill>
                <a:latin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cs typeface="Times New Roman" panose="02020603050405020304" pitchFamily="18" charset="0"/>
              </a:rPr>
              <a:t>en prenant soin de chacune des brebis. </a:t>
            </a:r>
            <a:br>
              <a:rPr lang="fr-FR" sz="3200" dirty="0">
                <a:solidFill>
                  <a:schemeClr val="tx1"/>
                </a:solidFill>
                <a:latin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cs typeface="Times New Roman" panose="02020603050405020304" pitchFamily="18" charset="0"/>
              </a:rPr>
              <a:t>On le découvre tout au long de l’évangile.</a:t>
            </a:r>
          </a:p>
        </p:txBody>
      </p:sp>
      <p:sp>
        <p:nvSpPr>
          <p:cNvPr id="6" name="ZoneTexte 5">
            <a:extLst>
              <a:ext uri="{FF2B5EF4-FFF2-40B4-BE49-F238E27FC236}">
                <a16:creationId xmlns:a16="http://schemas.microsoft.com/office/drawing/2014/main" id="{0619F431-BD40-C570-B386-3E59E0DB000A}"/>
              </a:ext>
            </a:extLst>
          </p:cNvPr>
          <p:cNvSpPr txBox="1"/>
          <p:nvPr/>
        </p:nvSpPr>
        <p:spPr>
          <a:xfrm>
            <a:off x="14834" y="58954"/>
            <a:ext cx="2374405"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la brebis perdue</a:t>
            </a:r>
            <a:endParaRPr lang="fr-FR" sz="2400" dirty="0"/>
          </a:p>
        </p:txBody>
      </p:sp>
      <p:pic>
        <p:nvPicPr>
          <p:cNvPr id="2" name="Image 1" descr="Une image contenant dessin, illustration, clipart, Dessin d’enfant&#10;&#10;Le contenu généré par l’IA peut être incorrect.">
            <a:extLst>
              <a:ext uri="{FF2B5EF4-FFF2-40B4-BE49-F238E27FC236}">
                <a16:creationId xmlns:a16="http://schemas.microsoft.com/office/drawing/2014/main" id="{805AC4A8-D8DD-0A92-1A80-DE94F93E3F5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77938" y="671607"/>
            <a:ext cx="2654787" cy="3648178"/>
          </a:xfrm>
          <a:prstGeom prst="rect">
            <a:avLst/>
          </a:prstGeom>
          <a:effectLst>
            <a:softEdge rad="342900"/>
          </a:effectLst>
        </p:spPr>
      </p:pic>
    </p:spTree>
    <p:extLst>
      <p:ext uri="{BB962C8B-B14F-4D97-AF65-F5344CB8AC3E}">
        <p14:creationId xmlns:p14="http://schemas.microsoft.com/office/powerpoint/2010/main" val="82349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E3B74-4340-3D42-B677-B3CE9CCC404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4F060EE-E61E-4955-ABE8-CAB076364DF6}"/>
              </a:ext>
            </a:extLst>
          </p:cNvPr>
          <p:cNvSpPr>
            <a:spLocks noGrp="1"/>
          </p:cNvSpPr>
          <p:nvPr>
            <p:ph type="sldNum" sz="quarter" idx="12"/>
          </p:nvPr>
        </p:nvSpPr>
        <p:spPr/>
        <p:txBody>
          <a:bodyPr/>
          <a:lstStyle/>
          <a:p>
            <a:fld id="{9E268824-B363-4558-82B1-76DB5ADEB9CB}" type="slidenum">
              <a:rPr lang="fr-FR" smtClean="0"/>
              <a:pPr/>
              <a:t>120</a:t>
            </a:fld>
            <a:endParaRPr lang="fr-FR"/>
          </a:p>
        </p:txBody>
      </p:sp>
      <p:sp>
        <p:nvSpPr>
          <p:cNvPr id="5" name="ZoneTexte 4">
            <a:extLst>
              <a:ext uri="{FF2B5EF4-FFF2-40B4-BE49-F238E27FC236}">
                <a16:creationId xmlns:a16="http://schemas.microsoft.com/office/drawing/2014/main" id="{CF526875-CA66-3B94-7020-EADD02F3EB7C}"/>
              </a:ext>
            </a:extLst>
          </p:cNvPr>
          <p:cNvSpPr txBox="1"/>
          <p:nvPr/>
        </p:nvSpPr>
        <p:spPr>
          <a:xfrm>
            <a:off x="407227" y="148177"/>
            <a:ext cx="3782819"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mort</a:t>
            </a:r>
            <a:endParaRPr lang="fr-FR" dirty="0"/>
          </a:p>
        </p:txBody>
      </p:sp>
      <p:sp>
        <p:nvSpPr>
          <p:cNvPr id="2" name="Rectangle : coins arrondis 1">
            <a:extLst>
              <a:ext uri="{FF2B5EF4-FFF2-40B4-BE49-F238E27FC236}">
                <a16:creationId xmlns:a16="http://schemas.microsoft.com/office/drawing/2014/main" id="{4D0FF3D1-E735-43A2-AD1B-6C369E410896}"/>
              </a:ext>
            </a:extLst>
          </p:cNvPr>
          <p:cNvSpPr/>
          <p:nvPr/>
        </p:nvSpPr>
        <p:spPr>
          <a:xfrm>
            <a:off x="407227" y="1409324"/>
            <a:ext cx="11165341" cy="3359321"/>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Anamnèse de la messe :</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Christ était mort, Christ est vivant, Christ est là !</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ou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Nous rappelons ta mort, Seigneur Jésus, nous célébrons ta résurrection, nous attendons ta venue dans la gloire</a:t>
            </a:r>
            <a:r>
              <a:rPr lang="fr-FR" sz="2800" i="1" dirty="0">
                <a:solidFill>
                  <a:schemeClr val="tx1"/>
                </a:solidFill>
                <a:latin typeface="Times New Roman" panose="02020603050405020304" pitchFamily="18" charset="0"/>
                <a:ea typeface="Calibri" panose="020F0502020204030204" pitchFamily="34" charset="0"/>
              </a:rPr>
              <a:t>.</a:t>
            </a:r>
            <a:endParaRPr lang="fr-FR" sz="2800" dirty="0">
              <a:solidFill>
                <a:schemeClr val="tx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025036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6432E-8521-DC4A-6508-FBD6328E67E3}"/>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65E1D28E-00D9-5DF6-45FB-DEB6EF6DAB46}"/>
              </a:ext>
            </a:extLst>
          </p:cNvPr>
          <p:cNvSpPr/>
          <p:nvPr/>
        </p:nvSpPr>
        <p:spPr>
          <a:xfrm>
            <a:off x="147485" y="3935888"/>
            <a:ext cx="11749547" cy="2638906"/>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2800" dirty="0">
                <a:solidFill>
                  <a:schemeClr val="tx1"/>
                </a:solidFill>
                <a:latin typeface="Times New Roman" panose="02020603050405020304" pitchFamily="18" charset="0"/>
                <a:ea typeface="Calibri" panose="020F0502020204030204" pitchFamily="34" charset="0"/>
              </a:rPr>
              <a:t>On ne sait pas très bien de qui parle l’hymne au Philippiens.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Pour les Chrétiens, ce serviteur a pris la figure du Christ lui-même.</a:t>
            </a:r>
            <a:br>
              <a:rPr lang="fr-FR" sz="2800" dirty="0">
                <a:solidFill>
                  <a:schemeClr val="tx1"/>
                </a:solidFill>
                <a:latin typeface="Calibri" panose="020F0502020204030204" pitchFamily="34" charset="0"/>
                <a:ea typeface="Calibri" panose="020F0502020204030204" pitchFamily="34" charset="0"/>
              </a:rPr>
            </a:br>
            <a:r>
              <a:rPr lang="fr-FR" sz="2800" i="1" dirty="0">
                <a:solidFill>
                  <a:schemeClr val="tx1"/>
                </a:solidFill>
                <a:latin typeface="Times New Roman" panose="02020603050405020304" pitchFamily="18" charset="0"/>
                <a:ea typeface="Calibri" panose="020F0502020204030204" pitchFamily="34" charset="0"/>
              </a:rPr>
              <a:t>Nous rappelons ta mort, Seigneur Jésus, nous célébrons ta résurrection, </a:t>
            </a:r>
            <a:br>
              <a:rPr lang="fr-FR" sz="2800" i="1" dirty="0">
                <a:solidFill>
                  <a:schemeClr val="tx1"/>
                </a:solidFill>
                <a:latin typeface="Times New Roman" panose="02020603050405020304" pitchFamily="18" charset="0"/>
                <a:ea typeface="Calibri" panose="020F0502020204030204" pitchFamily="34" charset="0"/>
              </a:rPr>
            </a:br>
            <a:r>
              <a:rPr lang="fr-FR" sz="2800" i="1" dirty="0">
                <a:solidFill>
                  <a:schemeClr val="tx1"/>
                </a:solidFill>
                <a:latin typeface="Times New Roman" panose="02020603050405020304" pitchFamily="18" charset="0"/>
                <a:ea typeface="Calibri" panose="020F0502020204030204" pitchFamily="34" charset="0"/>
              </a:rPr>
              <a:t>nous attendons ta venue dans la gloire, </a:t>
            </a:r>
            <a:br>
              <a:rPr lang="fr-FR" sz="2800" i="1"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proclamons-nous nous à la messe, pour annoncer le mystère de la foi !</a:t>
            </a:r>
            <a:endParaRPr lang="fr-FR" sz="28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1AA5FA2F-89D1-3513-DE1A-62F6C3E11185}"/>
              </a:ext>
            </a:extLst>
          </p:cNvPr>
          <p:cNvSpPr>
            <a:spLocks noGrp="1"/>
          </p:cNvSpPr>
          <p:nvPr>
            <p:ph type="sldNum" sz="quarter" idx="12"/>
          </p:nvPr>
        </p:nvSpPr>
        <p:spPr/>
        <p:txBody>
          <a:bodyPr/>
          <a:lstStyle/>
          <a:p>
            <a:fld id="{9E268824-B363-4558-82B1-76DB5ADEB9CB}" type="slidenum">
              <a:rPr lang="fr-FR" smtClean="0"/>
              <a:pPr/>
              <a:t>121</a:t>
            </a:fld>
            <a:endParaRPr lang="fr-FR" dirty="0"/>
          </a:p>
        </p:txBody>
      </p:sp>
      <p:sp>
        <p:nvSpPr>
          <p:cNvPr id="4" name="ZoneTexte 3">
            <a:extLst>
              <a:ext uri="{FF2B5EF4-FFF2-40B4-BE49-F238E27FC236}">
                <a16:creationId xmlns:a16="http://schemas.microsoft.com/office/drawing/2014/main" id="{01AFC33C-4F96-4317-0EFF-3A99C73D3700}"/>
              </a:ext>
            </a:extLst>
          </p:cNvPr>
          <p:cNvSpPr txBox="1"/>
          <p:nvPr/>
        </p:nvSpPr>
        <p:spPr>
          <a:xfrm>
            <a:off x="376325" y="66089"/>
            <a:ext cx="4249350"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mort</a:t>
            </a:r>
            <a:endParaRPr lang="fr-FR" dirty="0"/>
          </a:p>
        </p:txBody>
      </p:sp>
      <p:sp>
        <p:nvSpPr>
          <p:cNvPr id="6" name="Rectangle : coins arrondis 5">
            <a:extLst>
              <a:ext uri="{FF2B5EF4-FFF2-40B4-BE49-F238E27FC236}">
                <a16:creationId xmlns:a16="http://schemas.microsoft.com/office/drawing/2014/main" id="{62517998-E00B-D7E5-0472-6D97F73CB625}"/>
              </a:ext>
            </a:extLst>
          </p:cNvPr>
          <p:cNvSpPr/>
          <p:nvPr/>
        </p:nvSpPr>
        <p:spPr>
          <a:xfrm>
            <a:off x="797566" y="531266"/>
            <a:ext cx="11099466" cy="3230509"/>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600"/>
              </a:spcAft>
            </a:pP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Perdu/retrouvé, Mort/Vie</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sont la joie de Dieu.</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serviteur de l’hymne aux Philippiens a été abaissé est relevé. </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Celui qui descend au plus profond de la déchéance humaine </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revient et redevient pleinement homme. </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 fils était mort et il est revenu à la vie ; </a:t>
            </a:r>
            <a:b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il était perdu et il est retrouvé</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2" name="Image 1" descr="Une image contenant dessin, illustration, clipart, Dessin d’enfant&#10;&#10;Le contenu généré par l’IA peut être incorrect.">
            <a:extLst>
              <a:ext uri="{FF2B5EF4-FFF2-40B4-BE49-F238E27FC236}">
                <a16:creationId xmlns:a16="http://schemas.microsoft.com/office/drawing/2014/main" id="{5569E2D8-9BD4-D852-AD9C-53808E2FCDC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7851" y="1705382"/>
            <a:ext cx="1770834" cy="2433459"/>
          </a:xfrm>
          <a:prstGeom prst="rect">
            <a:avLst/>
          </a:prstGeom>
          <a:effectLst>
            <a:softEdge rad="482600"/>
          </a:effectLst>
        </p:spPr>
      </p:pic>
    </p:spTree>
    <p:extLst>
      <p:ext uri="{BB962C8B-B14F-4D97-AF65-F5344CB8AC3E}">
        <p14:creationId xmlns:p14="http://schemas.microsoft.com/office/powerpoint/2010/main" val="100722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9CCA9-DD9B-9929-FB8B-BDF640835EFE}"/>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E16E1D6-7B85-D798-B96B-23537FB11354}"/>
              </a:ext>
            </a:extLst>
          </p:cNvPr>
          <p:cNvSpPr>
            <a:spLocks noGrp="1"/>
          </p:cNvSpPr>
          <p:nvPr>
            <p:ph type="sldNum" sz="quarter" idx="12"/>
          </p:nvPr>
        </p:nvSpPr>
        <p:spPr/>
        <p:txBody>
          <a:bodyPr/>
          <a:lstStyle/>
          <a:p>
            <a:fld id="{9E268824-B363-4558-82B1-76DB5ADEB9CB}" type="slidenum">
              <a:rPr lang="fr-FR" smtClean="0"/>
              <a:pPr/>
              <a:t>122</a:t>
            </a:fld>
            <a:endParaRPr lang="fr-FR" dirty="0"/>
          </a:p>
        </p:txBody>
      </p:sp>
      <p:sp>
        <p:nvSpPr>
          <p:cNvPr id="4" name="ZoneTexte 3">
            <a:extLst>
              <a:ext uri="{FF2B5EF4-FFF2-40B4-BE49-F238E27FC236}">
                <a16:creationId xmlns:a16="http://schemas.microsoft.com/office/drawing/2014/main" id="{0E8C486B-7FE9-FA1E-DB18-9888F033D16A}"/>
              </a:ext>
            </a:extLst>
          </p:cNvPr>
          <p:cNvSpPr txBox="1"/>
          <p:nvPr/>
        </p:nvSpPr>
        <p:spPr>
          <a:xfrm>
            <a:off x="336997" y="194528"/>
            <a:ext cx="4249350"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mort</a:t>
            </a:r>
            <a:endParaRPr lang="fr-FR" dirty="0"/>
          </a:p>
        </p:txBody>
      </p:sp>
      <p:sp>
        <p:nvSpPr>
          <p:cNvPr id="6" name="Rectangle : coins arrondis 5">
            <a:extLst>
              <a:ext uri="{FF2B5EF4-FFF2-40B4-BE49-F238E27FC236}">
                <a16:creationId xmlns:a16="http://schemas.microsoft.com/office/drawing/2014/main" id="{F32A0909-0CB3-7774-B6F1-C9D34B215746}"/>
              </a:ext>
            </a:extLst>
          </p:cNvPr>
          <p:cNvSpPr/>
          <p:nvPr/>
        </p:nvSpPr>
        <p:spPr>
          <a:xfrm>
            <a:off x="679579" y="1462194"/>
            <a:ext cx="10832842" cy="3404774"/>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600"/>
              </a:spcAft>
            </a:pPr>
            <a:r>
              <a:rPr lang="fr-FR" sz="3600" dirty="0">
                <a:solidFill>
                  <a:schemeClr val="tx1"/>
                </a:solidFill>
                <a:latin typeface="Times New Roman" panose="02020603050405020304" pitchFamily="18" charset="0"/>
                <a:ea typeface="Calibri" panose="020F0502020204030204" pitchFamily="34" charset="0"/>
              </a:rPr>
              <a:t>Lui aussi sur la croix était sans salut, lui aussi sur la croix a été mis au rang des pécheurs. Christ permet à l’humanité de se relever, de sortir du péché, de revenir dans la gloire, dans la joie de Dieu.</a:t>
            </a:r>
            <a:endParaRPr lang="fr-FR" sz="3600" dirty="0">
              <a:solidFill>
                <a:schemeClr val="tx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1883594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596AE-A433-B673-5446-73E04B9AAB90}"/>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EFA6B51-E894-1B90-E480-5C5F36A48C0B}"/>
              </a:ext>
            </a:extLst>
          </p:cNvPr>
          <p:cNvSpPr/>
          <p:nvPr/>
        </p:nvSpPr>
        <p:spPr>
          <a:xfrm>
            <a:off x="432498" y="1763720"/>
            <a:ext cx="7885682" cy="2963544"/>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25</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Or le </a:t>
            </a:r>
            <a:r>
              <a:rPr lang="fr-FR" sz="3600" b="1" dirty="0">
                <a:solidFill>
                  <a:srgbClr val="FF0000"/>
                </a:solidFill>
                <a:effectLst/>
                <a:latin typeface="Times New Roman" panose="02020603050405020304" pitchFamily="18" charset="0"/>
                <a:ea typeface="Calibri" panose="020F0502020204030204" pitchFamily="34" charset="0"/>
              </a:rPr>
              <a:t>fils aîné </a:t>
            </a:r>
            <a:r>
              <a:rPr lang="fr-FR" sz="3600" dirty="0">
                <a:solidFill>
                  <a:schemeClr val="tx1"/>
                </a:solidFill>
                <a:effectLst/>
                <a:latin typeface="Times New Roman" panose="02020603050405020304" pitchFamily="18" charset="0"/>
                <a:ea typeface="Calibri" panose="020F0502020204030204" pitchFamily="34" charset="0"/>
              </a:rPr>
              <a:t>était aux champs.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Quand il revint et fut près de la maison,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il entendit la musique et les danses.</a:t>
            </a:r>
            <a:endParaRPr lang="fr-FR" sz="3600" dirty="0">
              <a:solidFill>
                <a:schemeClr val="tx1"/>
              </a:solidFill>
              <a:effectLst/>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9E39DFDF-FD7F-D0E4-61C4-A7CE9788800C}"/>
              </a:ext>
            </a:extLst>
          </p:cNvPr>
          <p:cNvSpPr>
            <a:spLocks noGrp="1"/>
          </p:cNvSpPr>
          <p:nvPr>
            <p:ph type="sldNum" sz="quarter" idx="12"/>
          </p:nvPr>
        </p:nvSpPr>
        <p:spPr/>
        <p:txBody>
          <a:bodyPr/>
          <a:lstStyle/>
          <a:p>
            <a:fld id="{9E268824-B363-4558-82B1-76DB5ADEB9CB}" type="slidenum">
              <a:rPr lang="fr-FR" smtClean="0"/>
              <a:pPr/>
              <a:t>123</a:t>
            </a:fld>
            <a:endParaRPr lang="fr-FR"/>
          </a:p>
        </p:txBody>
      </p:sp>
      <p:pic>
        <p:nvPicPr>
          <p:cNvPr id="5" name="Image 4" descr="Une image contenant dessin humoristique, illustration, Dessin animé, habits&#10;&#10;Le contenu généré par l’IA peut être incorrect.">
            <a:extLst>
              <a:ext uri="{FF2B5EF4-FFF2-40B4-BE49-F238E27FC236}">
                <a16:creationId xmlns:a16="http://schemas.microsoft.com/office/drawing/2014/main" id="{EBEDB1CE-4176-EE97-764F-A6C0BB88C1B2}"/>
              </a:ext>
            </a:extLst>
          </p:cNvPr>
          <p:cNvPicPr>
            <a:picLocks noChangeAspect="1"/>
          </p:cNvPicPr>
          <p:nvPr/>
        </p:nvPicPr>
        <p:blipFill>
          <a:blip r:embed="rId2" cstate="screen">
            <a:extLst>
              <a:ext uri="{28A0092B-C50C-407E-A947-70E740481C1C}">
                <a14:useLocalDpi xmlns:a14="http://schemas.microsoft.com/office/drawing/2010/main"/>
              </a:ext>
            </a:extLst>
          </a:blip>
          <a:srcRect r="-38368"/>
          <a:stretch/>
        </p:blipFill>
        <p:spPr>
          <a:xfrm>
            <a:off x="8182590" y="1436913"/>
            <a:ext cx="4860170" cy="3859079"/>
          </a:xfrm>
          <a:prstGeom prst="rect">
            <a:avLst/>
          </a:prstGeom>
          <a:effectLst>
            <a:softEdge rad="215900"/>
          </a:effectLst>
        </p:spPr>
      </p:pic>
      <p:sp>
        <p:nvSpPr>
          <p:cNvPr id="4" name="ZoneTexte 3">
            <a:extLst>
              <a:ext uri="{FF2B5EF4-FFF2-40B4-BE49-F238E27FC236}">
                <a16:creationId xmlns:a16="http://schemas.microsoft.com/office/drawing/2014/main" id="{C0225327-7487-A7AA-0141-D88CD1FFFDED}"/>
              </a:ext>
            </a:extLst>
          </p:cNvPr>
          <p:cNvSpPr txBox="1"/>
          <p:nvPr/>
        </p:nvSpPr>
        <p:spPr>
          <a:xfrm>
            <a:off x="200635" y="181042"/>
            <a:ext cx="4174704" cy="461665"/>
          </a:xfrm>
          <a:prstGeom prst="rect">
            <a:avLst/>
          </a:prstGeom>
          <a:noFill/>
        </p:spPr>
        <p:txBody>
          <a:bodyPr wrap="square">
            <a:spAutoFit/>
          </a:bodyPr>
          <a:lstStyle/>
          <a:p>
            <a:r>
              <a:rPr kumimoji="0" lang="fr-FR" sz="240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fils aîné</a:t>
            </a:r>
            <a:endParaRPr lang="fr-FR" dirty="0"/>
          </a:p>
        </p:txBody>
      </p:sp>
    </p:spTree>
    <p:extLst>
      <p:ext uri="{BB962C8B-B14F-4D97-AF65-F5344CB8AC3E}">
        <p14:creationId xmlns:p14="http://schemas.microsoft.com/office/powerpoint/2010/main" val="10857866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214F5-CCDF-0193-DF86-5AA7D0EEAB27}"/>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66A2C49-0B5B-8005-7C14-97CF3093D6F3}"/>
              </a:ext>
            </a:extLst>
          </p:cNvPr>
          <p:cNvSpPr/>
          <p:nvPr/>
        </p:nvSpPr>
        <p:spPr>
          <a:xfrm>
            <a:off x="2103694" y="2110159"/>
            <a:ext cx="3868377" cy="1641391"/>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Qui est ce fils ainé ? </a:t>
            </a:r>
            <a:endParaRPr lang="fr-FR" sz="36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C716BA5E-2808-5D51-EA83-D74D011FEE92}"/>
              </a:ext>
            </a:extLst>
          </p:cNvPr>
          <p:cNvSpPr txBox="1"/>
          <p:nvPr/>
        </p:nvSpPr>
        <p:spPr>
          <a:xfrm>
            <a:off x="200635" y="181042"/>
            <a:ext cx="4174704" cy="461665"/>
          </a:xfrm>
          <a:prstGeom prst="rect">
            <a:avLst/>
          </a:prstGeom>
          <a:noFill/>
        </p:spPr>
        <p:txBody>
          <a:bodyPr wrap="square">
            <a:spAutoFit/>
          </a:bodyPr>
          <a:lstStyle/>
          <a:p>
            <a:r>
              <a:rPr kumimoji="0" lang="fr-FR" sz="240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fils aîné</a:t>
            </a:r>
            <a:endParaRPr lang="fr-FR" dirty="0"/>
          </a:p>
        </p:txBody>
      </p:sp>
      <p:sp>
        <p:nvSpPr>
          <p:cNvPr id="8" name="Espace réservé du numéro de diapositive 7">
            <a:extLst>
              <a:ext uri="{FF2B5EF4-FFF2-40B4-BE49-F238E27FC236}">
                <a16:creationId xmlns:a16="http://schemas.microsoft.com/office/drawing/2014/main" id="{D70C18B4-CBCC-984E-539E-EF2198C47958}"/>
              </a:ext>
            </a:extLst>
          </p:cNvPr>
          <p:cNvSpPr>
            <a:spLocks noGrp="1"/>
          </p:cNvSpPr>
          <p:nvPr>
            <p:ph type="sldNum" sz="quarter" idx="12"/>
          </p:nvPr>
        </p:nvSpPr>
        <p:spPr/>
        <p:txBody>
          <a:bodyPr/>
          <a:lstStyle/>
          <a:p>
            <a:fld id="{9E268824-B363-4558-82B1-76DB5ADEB9CB}" type="slidenum">
              <a:rPr lang="fr-FR" smtClean="0"/>
              <a:pPr/>
              <a:t>124</a:t>
            </a:fld>
            <a:endParaRPr lang="fr-FR"/>
          </a:p>
        </p:txBody>
      </p:sp>
      <p:pic>
        <p:nvPicPr>
          <p:cNvPr id="3" name="Image 2" descr="Une image contenant dessin humoristique, illustration, Dessin animé, habits&#10;&#10;Le contenu généré par l’IA peut être incorrect.">
            <a:extLst>
              <a:ext uri="{FF2B5EF4-FFF2-40B4-BE49-F238E27FC236}">
                <a16:creationId xmlns:a16="http://schemas.microsoft.com/office/drawing/2014/main" id="{3C4817AC-348C-4261-E210-F91E0DA49BA8}"/>
              </a:ext>
            </a:extLst>
          </p:cNvPr>
          <p:cNvPicPr>
            <a:picLocks noChangeAspect="1"/>
          </p:cNvPicPr>
          <p:nvPr/>
        </p:nvPicPr>
        <p:blipFill>
          <a:blip r:embed="rId2" cstate="screen">
            <a:extLst>
              <a:ext uri="{28A0092B-C50C-407E-A947-70E740481C1C}">
                <a14:useLocalDpi xmlns:a14="http://schemas.microsoft.com/office/drawing/2010/main"/>
              </a:ext>
            </a:extLst>
          </a:blip>
          <a:srcRect r="-38368"/>
          <a:stretch/>
        </p:blipFill>
        <p:spPr>
          <a:xfrm>
            <a:off x="7365952" y="1121394"/>
            <a:ext cx="6624901" cy="5260312"/>
          </a:xfrm>
          <a:prstGeom prst="rect">
            <a:avLst/>
          </a:prstGeom>
          <a:effectLst>
            <a:softEdge rad="444500"/>
          </a:effectLst>
        </p:spPr>
      </p:pic>
    </p:spTree>
    <p:extLst>
      <p:ext uri="{BB962C8B-B14F-4D97-AF65-F5344CB8AC3E}">
        <p14:creationId xmlns:p14="http://schemas.microsoft.com/office/powerpoint/2010/main" val="126678677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56133-E138-95F8-2D64-E24A503C0FB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EB10969-6666-E62C-7242-BD034A21AF5D}"/>
              </a:ext>
            </a:extLst>
          </p:cNvPr>
          <p:cNvSpPr>
            <a:spLocks noGrp="1"/>
          </p:cNvSpPr>
          <p:nvPr>
            <p:ph type="sldNum" sz="quarter" idx="12"/>
          </p:nvPr>
        </p:nvSpPr>
        <p:spPr/>
        <p:txBody>
          <a:bodyPr/>
          <a:lstStyle/>
          <a:p>
            <a:fld id="{9E268824-B363-4558-82B1-76DB5ADEB9CB}" type="slidenum">
              <a:rPr lang="fr-FR" smtClean="0"/>
              <a:pPr/>
              <a:t>125</a:t>
            </a:fld>
            <a:endParaRPr lang="fr-FR"/>
          </a:p>
        </p:txBody>
      </p:sp>
      <p:sp>
        <p:nvSpPr>
          <p:cNvPr id="5" name="ZoneTexte 4">
            <a:extLst>
              <a:ext uri="{FF2B5EF4-FFF2-40B4-BE49-F238E27FC236}">
                <a16:creationId xmlns:a16="http://schemas.microsoft.com/office/drawing/2014/main" id="{21628930-F8CA-509E-7B73-6213D03AD546}"/>
              </a:ext>
            </a:extLst>
          </p:cNvPr>
          <p:cNvSpPr txBox="1"/>
          <p:nvPr/>
        </p:nvSpPr>
        <p:spPr>
          <a:xfrm>
            <a:off x="298964" y="100636"/>
            <a:ext cx="3782819"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fils aîné</a:t>
            </a:r>
            <a:endParaRPr lang="fr-FR" dirty="0"/>
          </a:p>
        </p:txBody>
      </p:sp>
      <p:sp>
        <p:nvSpPr>
          <p:cNvPr id="6" name="Rectangle : coins arrondis 5">
            <a:extLst>
              <a:ext uri="{FF2B5EF4-FFF2-40B4-BE49-F238E27FC236}">
                <a16:creationId xmlns:a16="http://schemas.microsoft.com/office/drawing/2014/main" id="{6ABD4D97-8D6F-F6A8-1B2A-805022A81E22}"/>
              </a:ext>
            </a:extLst>
          </p:cNvPr>
          <p:cNvSpPr/>
          <p:nvPr/>
        </p:nvSpPr>
        <p:spPr>
          <a:xfrm>
            <a:off x="522931" y="660370"/>
            <a:ext cx="7696621" cy="717783"/>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juifs sont les fils de la première alliance. </a:t>
            </a:r>
            <a:endParaRPr lang="fr-FR" sz="3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Image 1" descr="Une image contenant dessin humoristique, illustration, Dessin animé, habits&#10;&#10;Le contenu généré par l’IA peut être incorrect.">
            <a:extLst>
              <a:ext uri="{FF2B5EF4-FFF2-40B4-BE49-F238E27FC236}">
                <a16:creationId xmlns:a16="http://schemas.microsoft.com/office/drawing/2014/main" id="{311D09D4-B2E3-42D2-670D-B9BC45CAE452}"/>
              </a:ext>
            </a:extLst>
          </p:cNvPr>
          <p:cNvPicPr>
            <a:picLocks noChangeAspect="1"/>
          </p:cNvPicPr>
          <p:nvPr/>
        </p:nvPicPr>
        <p:blipFill>
          <a:blip r:embed="rId2" cstate="screen">
            <a:extLst>
              <a:ext uri="{28A0092B-C50C-407E-A947-70E740481C1C}">
                <a14:useLocalDpi xmlns:a14="http://schemas.microsoft.com/office/drawing/2010/main"/>
              </a:ext>
            </a:extLst>
          </a:blip>
          <a:srcRect r="-38368"/>
          <a:stretch/>
        </p:blipFill>
        <p:spPr>
          <a:xfrm>
            <a:off x="9448800" y="136525"/>
            <a:ext cx="2743200" cy="2572650"/>
          </a:xfrm>
          <a:prstGeom prst="rect">
            <a:avLst/>
          </a:prstGeom>
          <a:effectLst>
            <a:softEdge rad="88900"/>
          </a:effectLst>
        </p:spPr>
      </p:pic>
      <p:sp>
        <p:nvSpPr>
          <p:cNvPr id="4" name="Rectangle : coins arrondis 3">
            <a:extLst>
              <a:ext uri="{FF2B5EF4-FFF2-40B4-BE49-F238E27FC236}">
                <a16:creationId xmlns:a16="http://schemas.microsoft.com/office/drawing/2014/main" id="{4B95BB99-6132-A695-03FB-9A28F5CC5EC3}"/>
              </a:ext>
            </a:extLst>
          </p:cNvPr>
          <p:cNvSpPr/>
          <p:nvPr/>
        </p:nvSpPr>
        <p:spPr>
          <a:xfrm>
            <a:off x="522931" y="1653462"/>
            <a:ext cx="8721553" cy="974936"/>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Luc 2, 07</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Et elle mit au monde son fils premier-né.</a:t>
            </a:r>
          </a:p>
        </p:txBody>
      </p:sp>
      <p:sp>
        <p:nvSpPr>
          <p:cNvPr id="7" name="Rectangle : coins arrondis 6">
            <a:extLst>
              <a:ext uri="{FF2B5EF4-FFF2-40B4-BE49-F238E27FC236}">
                <a16:creationId xmlns:a16="http://schemas.microsoft.com/office/drawing/2014/main" id="{E991B027-E865-10E5-FF48-B457E4485EE7}"/>
              </a:ext>
            </a:extLst>
          </p:cNvPr>
          <p:cNvSpPr/>
          <p:nvPr/>
        </p:nvSpPr>
        <p:spPr>
          <a:xfrm>
            <a:off x="298964" y="2973837"/>
            <a:ext cx="11370549" cy="3117850"/>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Colossiens 1, 15-18</a:t>
            </a:r>
            <a:r>
              <a:rPr lang="fr-F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Il est l’image du Dieu invisible, le premier-né, avant toute créature. Il est avant toute chose, et tout subsiste en lui. Il est aussi la tête du corps, la tête de l’Église : </a:t>
            </a:r>
            <a:br>
              <a:rPr lang="fr-F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c’est lui le commencement, le premier-né d’entre les morts, afin qu’il ait en tout la primauté.</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678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1528A-1C57-1589-A243-E7FEA54C3880}"/>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6D58E8A5-B830-6FBE-E94A-A7439D145335}"/>
              </a:ext>
            </a:extLst>
          </p:cNvPr>
          <p:cNvSpPr/>
          <p:nvPr/>
        </p:nvSpPr>
        <p:spPr>
          <a:xfrm>
            <a:off x="240827" y="747909"/>
            <a:ext cx="7647129" cy="2536157"/>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rgbClr val="000000"/>
                </a:solidFill>
                <a:latin typeface="Times New Roman" panose="02020603050405020304" pitchFamily="18" charset="0"/>
                <a:ea typeface="Calibri" panose="020F0502020204030204" pitchFamily="34" charset="0"/>
              </a:rPr>
              <a:t>Ce fils ainé pourrait représenter </a:t>
            </a:r>
            <a:br>
              <a:rPr lang="fr-FR" sz="3200" dirty="0">
                <a:solidFill>
                  <a:srgbClr val="000000"/>
                </a:solidFill>
                <a:latin typeface="Times New Roman" panose="02020603050405020304" pitchFamily="18" charset="0"/>
                <a:ea typeface="Calibri" panose="020F0502020204030204" pitchFamily="34" charset="0"/>
              </a:rPr>
            </a:br>
            <a:r>
              <a:rPr lang="fr-FR" sz="3200" dirty="0">
                <a:solidFill>
                  <a:srgbClr val="000000"/>
                </a:solidFill>
                <a:latin typeface="Times New Roman" panose="02020603050405020304" pitchFamily="18" charset="0"/>
                <a:ea typeface="Calibri" panose="020F0502020204030204" pitchFamily="34" charset="0"/>
              </a:rPr>
              <a:t>la part juive d’humanité. </a:t>
            </a:r>
            <a:br>
              <a:rPr lang="fr-FR" sz="3200" dirty="0">
                <a:solidFill>
                  <a:srgbClr val="000000"/>
                </a:solidFill>
                <a:latin typeface="Times New Roman" panose="02020603050405020304" pitchFamily="18" charset="0"/>
                <a:ea typeface="Calibri" panose="020F0502020204030204" pitchFamily="34" charset="0"/>
              </a:rPr>
            </a:br>
            <a:r>
              <a:rPr lang="fr-FR" sz="3200" dirty="0">
                <a:solidFill>
                  <a:srgbClr val="000000"/>
                </a:solidFill>
                <a:latin typeface="Times New Roman" panose="02020603050405020304" pitchFamily="18" charset="0"/>
                <a:ea typeface="Calibri" panose="020F0502020204030204" pitchFamily="34" charset="0"/>
              </a:rPr>
              <a:t>Mais aussi, la première alliance </a:t>
            </a:r>
            <a:br>
              <a:rPr lang="fr-FR" sz="3200" dirty="0">
                <a:solidFill>
                  <a:srgbClr val="000000"/>
                </a:solidFill>
                <a:latin typeface="Times New Roman" panose="02020603050405020304" pitchFamily="18" charset="0"/>
                <a:ea typeface="Calibri" panose="020F0502020204030204" pitchFamily="34" charset="0"/>
              </a:rPr>
            </a:br>
            <a:r>
              <a:rPr lang="fr-FR" sz="3200" dirty="0">
                <a:solidFill>
                  <a:srgbClr val="000000"/>
                </a:solidFill>
                <a:latin typeface="Times New Roman" panose="02020603050405020304" pitchFamily="18" charset="0"/>
                <a:ea typeface="Calibri" panose="020F0502020204030204" pitchFamily="34" charset="0"/>
              </a:rPr>
              <a:t>qui ne reconnait pas Jésus Fils de Dieu</a:t>
            </a:r>
            <a:r>
              <a:rPr lang="fr-FR" sz="2800" dirty="0">
                <a:solidFill>
                  <a:srgbClr val="000000"/>
                </a:solidFill>
                <a:latin typeface="Times New Roman" panose="02020603050405020304" pitchFamily="18" charset="0"/>
                <a:ea typeface="Calibri" panose="020F0502020204030204" pitchFamily="34" charset="0"/>
              </a:rPr>
              <a:t>. </a:t>
            </a:r>
            <a:endParaRPr lang="fr-FR" sz="2800" dirty="0">
              <a:latin typeface="Calibri" panose="020F0502020204030204" pitchFamily="34" charset="0"/>
              <a:ea typeface="Calibri" panose="020F0502020204030204" pitchFamily="34" charset="0"/>
            </a:endParaRPr>
          </a:p>
        </p:txBody>
      </p:sp>
      <p:sp>
        <p:nvSpPr>
          <p:cNvPr id="5" name="Rectangle : coins arrondis 4">
            <a:extLst>
              <a:ext uri="{FF2B5EF4-FFF2-40B4-BE49-F238E27FC236}">
                <a16:creationId xmlns:a16="http://schemas.microsoft.com/office/drawing/2014/main" id="{6C4FBA27-966C-EC58-78D5-8DC665492A14}"/>
              </a:ext>
            </a:extLst>
          </p:cNvPr>
          <p:cNvSpPr/>
          <p:nvPr/>
        </p:nvSpPr>
        <p:spPr>
          <a:xfrm>
            <a:off x="240827" y="3633872"/>
            <a:ext cx="11568560" cy="2664576"/>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Nous pouvons aussi identifier le fils ainé à Jésus, puisque Jésus est le </a:t>
            </a:r>
            <a:r>
              <a:rPr lang="fr-F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premier né</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et </a:t>
            </a:r>
            <a:r>
              <a:rPr lang="fr-F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premier né d’entre les morts.</a:t>
            </a:r>
            <a:br>
              <a:rPr lang="fr-FR" sz="3200" dirty="0">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Mais Jésus, à la différence du fils ainé de la parabole, va se faire frère des hommes. Il est dans la logique de l’amour.</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E719971A-226D-6FC7-AB8D-98387384D5F9}"/>
              </a:ext>
            </a:extLst>
          </p:cNvPr>
          <p:cNvSpPr>
            <a:spLocks noGrp="1"/>
          </p:cNvSpPr>
          <p:nvPr>
            <p:ph type="sldNum" sz="quarter" idx="12"/>
          </p:nvPr>
        </p:nvSpPr>
        <p:spPr/>
        <p:txBody>
          <a:bodyPr/>
          <a:lstStyle/>
          <a:p>
            <a:fld id="{9E268824-B363-4558-82B1-76DB5ADEB9CB}" type="slidenum">
              <a:rPr lang="fr-FR" smtClean="0"/>
              <a:pPr/>
              <a:t>126</a:t>
            </a:fld>
            <a:endParaRPr lang="fr-FR" dirty="0"/>
          </a:p>
        </p:txBody>
      </p:sp>
      <p:sp>
        <p:nvSpPr>
          <p:cNvPr id="2" name="ZoneTexte 1">
            <a:extLst>
              <a:ext uri="{FF2B5EF4-FFF2-40B4-BE49-F238E27FC236}">
                <a16:creationId xmlns:a16="http://schemas.microsoft.com/office/drawing/2014/main" id="{64EC29C0-95D0-9270-832B-68B96D57D689}"/>
              </a:ext>
            </a:extLst>
          </p:cNvPr>
          <p:cNvSpPr txBox="1"/>
          <p:nvPr/>
        </p:nvSpPr>
        <p:spPr>
          <a:xfrm>
            <a:off x="240827" y="164133"/>
            <a:ext cx="3782819"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fils aîné</a:t>
            </a:r>
            <a:endParaRPr lang="fr-FR" dirty="0"/>
          </a:p>
        </p:txBody>
      </p:sp>
      <p:pic>
        <p:nvPicPr>
          <p:cNvPr id="4" name="Image 3" descr="Une image contenant dessin humoristique, illustration, Dessin animé, habits&#10;&#10;Le contenu généré par l’IA peut être incorrect.">
            <a:extLst>
              <a:ext uri="{FF2B5EF4-FFF2-40B4-BE49-F238E27FC236}">
                <a16:creationId xmlns:a16="http://schemas.microsoft.com/office/drawing/2014/main" id="{DC296D73-26EA-C1D4-5EB4-103891ECA7A4}"/>
              </a:ext>
            </a:extLst>
          </p:cNvPr>
          <p:cNvPicPr>
            <a:picLocks noChangeAspect="1"/>
          </p:cNvPicPr>
          <p:nvPr/>
        </p:nvPicPr>
        <p:blipFill>
          <a:blip r:embed="rId3" cstate="screen">
            <a:extLst>
              <a:ext uri="{28A0092B-C50C-407E-A947-70E740481C1C}">
                <a14:useLocalDpi xmlns:a14="http://schemas.microsoft.com/office/drawing/2010/main"/>
              </a:ext>
            </a:extLst>
          </a:blip>
          <a:srcRect r="-38368"/>
          <a:stretch/>
        </p:blipFill>
        <p:spPr>
          <a:xfrm>
            <a:off x="8732017" y="534969"/>
            <a:ext cx="3386759" cy="2689159"/>
          </a:xfrm>
          <a:prstGeom prst="rect">
            <a:avLst/>
          </a:prstGeom>
          <a:effectLst>
            <a:softEdge rad="266700"/>
          </a:effectLst>
        </p:spPr>
      </p:pic>
    </p:spTree>
    <p:extLst>
      <p:ext uri="{BB962C8B-B14F-4D97-AF65-F5344CB8AC3E}">
        <p14:creationId xmlns:p14="http://schemas.microsoft.com/office/powerpoint/2010/main" val="193128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F80CC-600C-5FD3-1A6D-3D7029677733}"/>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E65DE120-4AC6-9AE7-072E-BDC2B3EE86B6}"/>
              </a:ext>
            </a:extLst>
          </p:cNvPr>
          <p:cNvSpPr/>
          <p:nvPr/>
        </p:nvSpPr>
        <p:spPr>
          <a:xfrm>
            <a:off x="292730" y="1298575"/>
            <a:ext cx="8829367" cy="5057775"/>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26</a:t>
            </a:r>
            <a:r>
              <a:rPr lang="fr-FR" sz="3600" dirty="0">
                <a:solidFill>
                  <a:schemeClr val="tx1"/>
                </a:solidFill>
                <a:effectLst/>
                <a:latin typeface="Times New Roman" panose="02020603050405020304" pitchFamily="18" charset="0"/>
                <a:ea typeface="Calibri" panose="020F0502020204030204" pitchFamily="34" charset="0"/>
              </a:rPr>
              <a:t> Appelant un des serviteurs, il s’informa de ce qui se passait.</a:t>
            </a:r>
            <a:endParaRPr lang="fr-FR" sz="3600" dirty="0">
              <a:solidFill>
                <a:schemeClr val="tx1"/>
              </a:solidFill>
              <a:effectLst/>
              <a:latin typeface="Calibri" panose="020F0502020204030204" pitchFamily="34" charset="0"/>
              <a:ea typeface="Calibri" panose="020F0502020204030204" pitchFamily="34" charset="0"/>
            </a:endParaRPr>
          </a:p>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27</a:t>
            </a:r>
            <a:r>
              <a:rPr lang="fr-FR" sz="3600" dirty="0">
                <a:solidFill>
                  <a:schemeClr val="tx1"/>
                </a:solidFill>
                <a:effectLst/>
                <a:latin typeface="Times New Roman" panose="02020603050405020304" pitchFamily="18" charset="0"/>
                <a:ea typeface="Calibri" panose="020F0502020204030204" pitchFamily="34" charset="0"/>
              </a:rPr>
              <a:t> Celui-ci répondit : “Ton frère est arrivé, et ton père a tué le veau gras, parce qu’il a retrouvé ton frère en bonne santé.”</a:t>
            </a:r>
            <a:endParaRPr lang="fr-FR" sz="3600" dirty="0">
              <a:solidFill>
                <a:schemeClr val="tx1"/>
              </a:solidFill>
              <a:effectLst/>
              <a:latin typeface="Calibri" panose="020F0502020204030204" pitchFamily="34" charset="0"/>
              <a:ea typeface="Calibri" panose="020F0502020204030204" pitchFamily="34" charset="0"/>
            </a:endParaRPr>
          </a:p>
          <a:p>
            <a:r>
              <a:rPr lang="fr-FR" sz="3600" b="1" dirty="0">
                <a:solidFill>
                  <a:srgbClr val="FF0000"/>
                </a:solidFill>
                <a:effectLst/>
                <a:latin typeface="Times New Roman" panose="02020603050405020304" pitchFamily="18" charset="0"/>
                <a:ea typeface="Calibri" panose="020F0502020204030204" pitchFamily="34" charset="0"/>
              </a:rPr>
              <a:t>28</a:t>
            </a:r>
            <a:r>
              <a:rPr lang="fr-FR" sz="3600" dirty="0">
                <a:solidFill>
                  <a:schemeClr val="tx1"/>
                </a:solidFill>
                <a:effectLst/>
                <a:latin typeface="Times New Roman" panose="02020603050405020304" pitchFamily="18" charset="0"/>
                <a:ea typeface="Calibri" panose="020F0502020204030204" pitchFamily="34" charset="0"/>
              </a:rPr>
              <a:t> Alors le fils aîné </a:t>
            </a:r>
            <a:r>
              <a:rPr lang="fr-FR" sz="3600" b="1" dirty="0">
                <a:solidFill>
                  <a:srgbClr val="FF0000"/>
                </a:solidFill>
                <a:effectLst/>
                <a:latin typeface="Times New Roman" panose="02020603050405020304" pitchFamily="18" charset="0"/>
                <a:ea typeface="Calibri" panose="020F0502020204030204" pitchFamily="34" charset="0"/>
              </a:rPr>
              <a:t>se mit en colère</a:t>
            </a:r>
            <a:r>
              <a:rPr lang="fr-FR" sz="3600" dirty="0">
                <a:solidFill>
                  <a:schemeClr val="tx1"/>
                </a:solidFill>
                <a:effectLst/>
                <a:latin typeface="Times New Roman" panose="02020603050405020304" pitchFamily="18" charset="0"/>
                <a:ea typeface="Calibri" panose="020F0502020204030204" pitchFamily="34" charset="0"/>
              </a:rPr>
              <a:t>, et il refusait d’entrer. Son père sortit le supplier.</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D7F5FFF-672B-402D-145A-C8BF6F85DA1F}"/>
              </a:ext>
            </a:extLst>
          </p:cNvPr>
          <p:cNvSpPr>
            <a:spLocks noGrp="1"/>
          </p:cNvSpPr>
          <p:nvPr>
            <p:ph type="sldNum" sz="quarter" idx="12"/>
          </p:nvPr>
        </p:nvSpPr>
        <p:spPr/>
        <p:txBody>
          <a:bodyPr/>
          <a:lstStyle/>
          <a:p>
            <a:fld id="{9E268824-B363-4558-82B1-76DB5ADEB9CB}" type="slidenum">
              <a:rPr lang="fr-FR" smtClean="0"/>
              <a:pPr/>
              <a:t>127</a:t>
            </a:fld>
            <a:endParaRPr lang="fr-FR"/>
          </a:p>
        </p:txBody>
      </p:sp>
      <p:pic>
        <p:nvPicPr>
          <p:cNvPr id="6" name="Image 5" descr="Une image contenant habits, dessin humoristique, illustration&#10;&#10;Le contenu généré par l’IA peut être incorrect.">
            <a:extLst>
              <a:ext uri="{FF2B5EF4-FFF2-40B4-BE49-F238E27FC236}">
                <a16:creationId xmlns:a16="http://schemas.microsoft.com/office/drawing/2014/main" id="{8AF61E54-EB0E-9C16-2817-7154873F71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385160" y="587515"/>
            <a:ext cx="2354556" cy="2874413"/>
          </a:xfrm>
          <a:prstGeom prst="rect">
            <a:avLst/>
          </a:prstGeom>
          <a:effectLst>
            <a:softEdge rad="266700"/>
          </a:effectLst>
        </p:spPr>
      </p:pic>
      <p:sp>
        <p:nvSpPr>
          <p:cNvPr id="4" name="ZoneTexte 3">
            <a:extLst>
              <a:ext uri="{FF2B5EF4-FFF2-40B4-BE49-F238E27FC236}">
                <a16:creationId xmlns:a16="http://schemas.microsoft.com/office/drawing/2014/main" id="{3CB50F88-5E64-4A1A-D433-749BEC573A4E}"/>
              </a:ext>
            </a:extLst>
          </p:cNvPr>
          <p:cNvSpPr txBox="1"/>
          <p:nvPr/>
        </p:nvSpPr>
        <p:spPr>
          <a:xfrm>
            <a:off x="292730" y="178330"/>
            <a:ext cx="4174704"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se mit en colère</a:t>
            </a:r>
            <a:endParaRPr lang="fr-FR" dirty="0"/>
          </a:p>
        </p:txBody>
      </p:sp>
    </p:spTree>
    <p:extLst>
      <p:ext uri="{BB962C8B-B14F-4D97-AF65-F5344CB8AC3E}">
        <p14:creationId xmlns:p14="http://schemas.microsoft.com/office/powerpoint/2010/main" val="297244926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356EE-0DA8-9D0E-8958-39F73F662C9B}"/>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E29700C-2132-6C7A-72DC-C367AF2F8D02}"/>
              </a:ext>
            </a:extLst>
          </p:cNvPr>
          <p:cNvSpPr/>
          <p:nvPr/>
        </p:nvSpPr>
        <p:spPr>
          <a:xfrm>
            <a:off x="1307692" y="3996682"/>
            <a:ext cx="9802760" cy="943867"/>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Le fils aîné a-t-il tort ou raison d’être en colère ?  </a:t>
            </a:r>
            <a:endParaRPr lang="fr-FR" sz="36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48A18557-6C81-488C-B8DC-43F5978B7F80}"/>
              </a:ext>
            </a:extLst>
          </p:cNvPr>
          <p:cNvSpPr txBox="1"/>
          <p:nvPr/>
        </p:nvSpPr>
        <p:spPr>
          <a:xfrm>
            <a:off x="292730" y="178330"/>
            <a:ext cx="4174704"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se mit en colère</a:t>
            </a:r>
            <a:endParaRPr lang="fr-FR" dirty="0"/>
          </a:p>
        </p:txBody>
      </p:sp>
      <p:sp>
        <p:nvSpPr>
          <p:cNvPr id="8" name="Espace réservé du numéro de diapositive 7">
            <a:extLst>
              <a:ext uri="{FF2B5EF4-FFF2-40B4-BE49-F238E27FC236}">
                <a16:creationId xmlns:a16="http://schemas.microsoft.com/office/drawing/2014/main" id="{A2966E16-1F39-0FF1-37BB-D4B389E1A514}"/>
              </a:ext>
            </a:extLst>
          </p:cNvPr>
          <p:cNvSpPr>
            <a:spLocks noGrp="1"/>
          </p:cNvSpPr>
          <p:nvPr>
            <p:ph type="sldNum" sz="quarter" idx="12"/>
          </p:nvPr>
        </p:nvSpPr>
        <p:spPr/>
        <p:txBody>
          <a:bodyPr/>
          <a:lstStyle/>
          <a:p>
            <a:fld id="{9E268824-B363-4558-82B1-76DB5ADEB9CB}" type="slidenum">
              <a:rPr lang="fr-FR" smtClean="0"/>
              <a:pPr/>
              <a:t>128</a:t>
            </a:fld>
            <a:endParaRPr lang="fr-FR"/>
          </a:p>
        </p:txBody>
      </p:sp>
      <p:sp>
        <p:nvSpPr>
          <p:cNvPr id="3" name="Rectangle : coins arrondis 2">
            <a:extLst>
              <a:ext uri="{FF2B5EF4-FFF2-40B4-BE49-F238E27FC236}">
                <a16:creationId xmlns:a16="http://schemas.microsoft.com/office/drawing/2014/main" id="{09E64CF4-2810-A855-0977-E853CBA9CB74}"/>
              </a:ext>
            </a:extLst>
          </p:cNvPr>
          <p:cNvSpPr/>
          <p:nvPr/>
        </p:nvSpPr>
        <p:spPr>
          <a:xfrm>
            <a:off x="1307692" y="5191089"/>
            <a:ext cx="9733933" cy="943867"/>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Le texte ne dit pas s’il va ou non participer à la fête</a:t>
            </a:r>
            <a:r>
              <a:rPr lang="fr-FR" sz="2800" dirty="0">
                <a:solidFill>
                  <a:schemeClr val="tx1"/>
                </a:solidFill>
                <a:latin typeface="Times New Roman" panose="02020603050405020304" pitchFamily="18" charset="0"/>
                <a:ea typeface="Calibri" panose="020F0502020204030204" pitchFamily="34" charset="0"/>
              </a:rPr>
              <a:t>. </a:t>
            </a:r>
            <a:endParaRPr lang="fr-FR" sz="2800" dirty="0">
              <a:solidFill>
                <a:schemeClr val="tx1"/>
              </a:solidFill>
              <a:latin typeface="Calibri" panose="020F0502020204030204" pitchFamily="34" charset="0"/>
              <a:ea typeface="Calibri" panose="020F0502020204030204" pitchFamily="34" charset="0"/>
            </a:endParaRPr>
          </a:p>
        </p:txBody>
      </p:sp>
      <p:pic>
        <p:nvPicPr>
          <p:cNvPr id="5" name="Image 4" descr="Une image contenant habits, dessin humoristique, illustration&#10;&#10;Le contenu généré par l’IA peut être incorrect.">
            <a:extLst>
              <a:ext uri="{FF2B5EF4-FFF2-40B4-BE49-F238E27FC236}">
                <a16:creationId xmlns:a16="http://schemas.microsoft.com/office/drawing/2014/main" id="{A87D8D89-60EC-5DB5-56BE-3E8447F6989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40816" y="0"/>
            <a:ext cx="3083752" cy="3764606"/>
          </a:xfrm>
          <a:prstGeom prst="rect">
            <a:avLst/>
          </a:prstGeom>
          <a:effectLst>
            <a:softEdge rad="266700"/>
          </a:effectLst>
        </p:spPr>
      </p:pic>
    </p:spTree>
    <p:extLst>
      <p:ext uri="{BB962C8B-B14F-4D97-AF65-F5344CB8AC3E}">
        <p14:creationId xmlns:p14="http://schemas.microsoft.com/office/powerpoint/2010/main" val="138172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91E59-A4C1-69B1-F22C-23E77938CE2D}"/>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FE65A9C-9446-C43C-D953-FB979642AC64}"/>
              </a:ext>
            </a:extLst>
          </p:cNvPr>
          <p:cNvSpPr>
            <a:spLocks noGrp="1"/>
          </p:cNvSpPr>
          <p:nvPr>
            <p:ph type="sldNum" sz="quarter" idx="12"/>
          </p:nvPr>
        </p:nvSpPr>
        <p:spPr/>
        <p:txBody>
          <a:bodyPr/>
          <a:lstStyle/>
          <a:p>
            <a:fld id="{9E268824-B363-4558-82B1-76DB5ADEB9CB}" type="slidenum">
              <a:rPr lang="fr-FR" smtClean="0"/>
              <a:pPr/>
              <a:t>129</a:t>
            </a:fld>
            <a:endParaRPr lang="fr-FR"/>
          </a:p>
        </p:txBody>
      </p:sp>
      <p:sp>
        <p:nvSpPr>
          <p:cNvPr id="5" name="ZoneTexte 4">
            <a:extLst>
              <a:ext uri="{FF2B5EF4-FFF2-40B4-BE49-F238E27FC236}">
                <a16:creationId xmlns:a16="http://schemas.microsoft.com/office/drawing/2014/main" id="{5D0F1486-7C64-030E-5184-F693BD4F526D}"/>
              </a:ext>
            </a:extLst>
          </p:cNvPr>
          <p:cNvSpPr txBox="1"/>
          <p:nvPr/>
        </p:nvSpPr>
        <p:spPr>
          <a:xfrm>
            <a:off x="230247" y="108605"/>
            <a:ext cx="3782819"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se mit en colère</a:t>
            </a:r>
            <a:endParaRPr lang="fr-FR" dirty="0"/>
          </a:p>
        </p:txBody>
      </p:sp>
      <p:sp>
        <p:nvSpPr>
          <p:cNvPr id="6" name="Rectangle : coins arrondis 5">
            <a:extLst>
              <a:ext uri="{FF2B5EF4-FFF2-40B4-BE49-F238E27FC236}">
                <a16:creationId xmlns:a16="http://schemas.microsoft.com/office/drawing/2014/main" id="{46604CC3-D2E7-83BC-00A7-903A9B56CF11}"/>
              </a:ext>
            </a:extLst>
          </p:cNvPr>
          <p:cNvSpPr/>
          <p:nvPr/>
        </p:nvSpPr>
        <p:spPr>
          <a:xfrm>
            <a:off x="2313180" y="3170603"/>
            <a:ext cx="7539385" cy="1988724"/>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dirty="0">
                <a:solidFill>
                  <a:srgbClr val="000000"/>
                </a:solidFill>
                <a:latin typeface="Times New Roman" panose="02020603050405020304" pitchFamily="18" charset="0"/>
                <a:ea typeface="Calibri" panose="020F0502020204030204" pitchFamily="34" charset="0"/>
              </a:rPr>
              <a:t>Le fils ainé a des raisons d’être jaloux. </a:t>
            </a:r>
            <a:br>
              <a:rPr lang="fr-FR" sz="3200" dirty="0">
                <a:solidFill>
                  <a:srgbClr val="000000"/>
                </a:solidFill>
                <a:latin typeface="Times New Roman" panose="02020603050405020304" pitchFamily="18" charset="0"/>
                <a:ea typeface="Calibri" panose="020F0502020204030204" pitchFamily="34" charset="0"/>
              </a:rPr>
            </a:br>
            <a:r>
              <a:rPr lang="fr-FR" sz="3200" dirty="0">
                <a:solidFill>
                  <a:srgbClr val="000000"/>
                </a:solidFill>
                <a:latin typeface="Times New Roman" panose="02020603050405020304" pitchFamily="18" charset="0"/>
                <a:ea typeface="Calibri" panose="020F0502020204030204" pitchFamily="34" charset="0"/>
              </a:rPr>
              <a:t>Cette colère rappelle celle des pharisiens qui récriminent contre Jésus. </a:t>
            </a:r>
            <a:endParaRPr lang="fr-FR" sz="3200" dirty="0">
              <a:latin typeface="Calibri" panose="020F0502020204030204" pitchFamily="34" charset="0"/>
              <a:ea typeface="Calibri" panose="020F0502020204030204" pitchFamily="34" charset="0"/>
            </a:endParaRPr>
          </a:p>
        </p:txBody>
      </p:sp>
      <p:pic>
        <p:nvPicPr>
          <p:cNvPr id="4" name="Image 3" descr="Une image contenant habits, dessin humoristique, illustration&#10;&#10;Le contenu généré par l’IA peut être incorrect.">
            <a:extLst>
              <a:ext uri="{FF2B5EF4-FFF2-40B4-BE49-F238E27FC236}">
                <a16:creationId xmlns:a16="http://schemas.microsoft.com/office/drawing/2014/main" id="{C3A073FB-7AD1-A11B-CC4C-C0ED2F9695F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719842" y="440666"/>
            <a:ext cx="2230292" cy="2722713"/>
          </a:xfrm>
          <a:prstGeom prst="rect">
            <a:avLst/>
          </a:prstGeom>
          <a:effectLst>
            <a:softEdge rad="203200"/>
          </a:effectLst>
        </p:spPr>
      </p:pic>
    </p:spTree>
    <p:extLst>
      <p:ext uri="{BB962C8B-B14F-4D97-AF65-F5344CB8AC3E}">
        <p14:creationId xmlns:p14="http://schemas.microsoft.com/office/powerpoint/2010/main" val="926270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7D3AB-C4C2-FEEE-A65F-DD1846B21EE8}"/>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EFBC512E-1763-50EC-D857-AD7FAFA06558}"/>
              </a:ext>
            </a:extLst>
          </p:cNvPr>
          <p:cNvSpPr/>
          <p:nvPr/>
        </p:nvSpPr>
        <p:spPr>
          <a:xfrm>
            <a:off x="460310" y="2109949"/>
            <a:ext cx="11271380" cy="4611526"/>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2800" b="1" dirty="0">
                <a:solidFill>
                  <a:srgbClr val="FF0000"/>
                </a:solidFill>
                <a:effectLst/>
                <a:latin typeface="Times New Roman" panose="02020603050405020304" pitchFamily="18" charset="0"/>
                <a:ea typeface="Calibri" panose="020F0502020204030204" pitchFamily="34" charset="0"/>
              </a:rPr>
              <a:t>08</a:t>
            </a:r>
            <a:r>
              <a:rPr lang="fr-FR" sz="2800" dirty="0">
                <a:solidFill>
                  <a:schemeClr val="tx1"/>
                </a:solidFill>
                <a:effectLst/>
                <a:latin typeface="Times New Roman" panose="02020603050405020304" pitchFamily="18" charset="0"/>
                <a:ea typeface="Calibri" panose="020F0502020204030204" pitchFamily="34" charset="0"/>
              </a:rPr>
              <a:t> Ou encore, si une femme a </a:t>
            </a:r>
            <a:r>
              <a:rPr lang="fr-FR" sz="2800" b="1" dirty="0">
                <a:solidFill>
                  <a:srgbClr val="FF0000"/>
                </a:solidFill>
                <a:effectLst/>
                <a:latin typeface="Times New Roman" panose="02020603050405020304" pitchFamily="18" charset="0"/>
                <a:ea typeface="Calibri" panose="020F0502020204030204" pitchFamily="34" charset="0"/>
              </a:rPr>
              <a:t>dix pièces d’argent et qu’elle en perd une</a:t>
            </a:r>
            <a:r>
              <a:rPr lang="fr-FR" sz="2800" dirty="0">
                <a:solidFill>
                  <a:srgbClr val="FF0000"/>
                </a:solidFill>
                <a:effectLst/>
                <a:latin typeface="Times New Roman" panose="02020603050405020304" pitchFamily="18" charset="0"/>
                <a:ea typeface="Calibri" panose="020F0502020204030204" pitchFamily="34" charset="0"/>
              </a:rPr>
              <a:t>, </a:t>
            </a:r>
            <a:r>
              <a:rPr lang="fr-FR" sz="2800" dirty="0">
                <a:solidFill>
                  <a:schemeClr val="tx1"/>
                </a:solidFill>
                <a:effectLst/>
                <a:latin typeface="Times New Roman" panose="02020603050405020304" pitchFamily="18" charset="0"/>
                <a:ea typeface="Calibri" panose="020F0502020204030204" pitchFamily="34" charset="0"/>
              </a:rPr>
              <a:t>ne va-t-elle pas allumer une lampe, balayer la maison, et chercher avec soin jusqu’à ce qu’elle la retrouve ?</a:t>
            </a:r>
            <a:endParaRPr lang="fr-FR" sz="2800" dirty="0">
              <a:solidFill>
                <a:schemeClr val="tx1"/>
              </a:solidFill>
              <a:effectLst/>
              <a:latin typeface="Calibri" panose="020F0502020204030204" pitchFamily="34" charset="0"/>
              <a:ea typeface="Calibri" panose="020F0502020204030204" pitchFamily="34" charset="0"/>
            </a:endParaRPr>
          </a:p>
          <a:p>
            <a:pPr>
              <a:lnSpc>
                <a:spcPct val="115000"/>
              </a:lnSpc>
              <a:spcAft>
                <a:spcPts val="1000"/>
              </a:spcAft>
            </a:pPr>
            <a:r>
              <a:rPr lang="fr-FR" sz="2800" b="1" dirty="0">
                <a:solidFill>
                  <a:srgbClr val="FF0000"/>
                </a:solidFill>
                <a:effectLst/>
                <a:latin typeface="Times New Roman" panose="02020603050405020304" pitchFamily="18" charset="0"/>
                <a:ea typeface="Calibri" panose="020F0502020204030204" pitchFamily="34" charset="0"/>
              </a:rPr>
              <a:t>09</a:t>
            </a:r>
            <a:r>
              <a:rPr lang="fr-FR" sz="2800" dirty="0">
                <a:solidFill>
                  <a:schemeClr val="tx1"/>
                </a:solidFill>
                <a:effectLst/>
                <a:latin typeface="Times New Roman" panose="02020603050405020304" pitchFamily="18" charset="0"/>
                <a:ea typeface="Calibri" panose="020F0502020204030204" pitchFamily="34" charset="0"/>
              </a:rPr>
              <a:t> Quand elle l’a retrouvée, elle rassemble ses amies et ses voisines pour leur dire : “Réjouissez-vous avec moi, car j’ai retrouvé la pièce d’argent que j’avais perdue !”</a:t>
            </a:r>
            <a:endParaRPr lang="fr-FR" sz="2800" dirty="0">
              <a:solidFill>
                <a:schemeClr val="tx1"/>
              </a:solidFill>
              <a:effectLst/>
              <a:latin typeface="Calibri" panose="020F0502020204030204" pitchFamily="34" charset="0"/>
              <a:ea typeface="Calibri" panose="020F0502020204030204" pitchFamily="34" charset="0"/>
            </a:endParaRPr>
          </a:p>
          <a:p>
            <a:r>
              <a:rPr lang="fr-FR" sz="2800" b="1" dirty="0">
                <a:solidFill>
                  <a:srgbClr val="FF0000"/>
                </a:solidFill>
                <a:effectLst/>
                <a:latin typeface="Times New Roman" panose="02020603050405020304" pitchFamily="18" charset="0"/>
                <a:ea typeface="Calibri" panose="020F0502020204030204" pitchFamily="34" charset="0"/>
              </a:rPr>
              <a:t>10</a:t>
            </a:r>
            <a:r>
              <a:rPr lang="fr-FR" sz="2800" dirty="0">
                <a:solidFill>
                  <a:schemeClr val="tx1"/>
                </a:solidFill>
                <a:effectLst/>
                <a:latin typeface="Times New Roman" panose="02020603050405020304" pitchFamily="18" charset="0"/>
                <a:ea typeface="Calibri" panose="020F0502020204030204" pitchFamily="34" charset="0"/>
              </a:rPr>
              <a:t> Ainsi je vous le dis : Il y a de la joie devant les anges de Dieu pour un seul pécheur qui se convertit. »</a:t>
            </a:r>
            <a:endParaRPr lang="fr-FR" sz="2800"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556928D5-440F-0E2D-0EE8-A1B1218C835D}"/>
              </a:ext>
            </a:extLst>
          </p:cNvPr>
          <p:cNvSpPr>
            <a:spLocks noGrp="1"/>
          </p:cNvSpPr>
          <p:nvPr>
            <p:ph type="sldNum" sz="quarter" idx="12"/>
          </p:nvPr>
        </p:nvSpPr>
        <p:spPr/>
        <p:txBody>
          <a:bodyPr/>
          <a:lstStyle/>
          <a:p>
            <a:fld id="{9E268824-B363-4558-82B1-76DB5ADEB9CB}" type="slidenum">
              <a:rPr lang="fr-FR" smtClean="0"/>
              <a:pPr/>
              <a:t>13</a:t>
            </a:fld>
            <a:endParaRPr lang="fr-FR"/>
          </a:p>
        </p:txBody>
      </p:sp>
      <p:pic>
        <p:nvPicPr>
          <p:cNvPr id="5" name="Image 4" descr="Une image contenant dessin, sourire, illustration, dessin humoristique&#10;&#10;Le contenu généré par l’IA peut être incorrect.">
            <a:extLst>
              <a:ext uri="{FF2B5EF4-FFF2-40B4-BE49-F238E27FC236}">
                <a16:creationId xmlns:a16="http://schemas.microsoft.com/office/drawing/2014/main" id="{42E5A914-02AC-3E26-373B-2E3B7DE9EA7B}"/>
              </a:ext>
            </a:extLst>
          </p:cNvPr>
          <p:cNvPicPr>
            <a:picLocks noChangeAspect="1"/>
          </p:cNvPicPr>
          <p:nvPr/>
        </p:nvPicPr>
        <p:blipFill>
          <a:blip r:embed="rId2" cstate="screen">
            <a:extLst>
              <a:ext uri="{28A0092B-C50C-407E-A947-70E740481C1C}">
                <a14:useLocalDpi xmlns:a14="http://schemas.microsoft.com/office/drawing/2010/main"/>
              </a:ext>
            </a:extLst>
          </a:blip>
          <a:srcRect t="-5732"/>
          <a:stretch/>
        </p:blipFill>
        <p:spPr>
          <a:xfrm>
            <a:off x="4226898" y="-259366"/>
            <a:ext cx="3520922" cy="2709165"/>
          </a:xfrm>
          <a:prstGeom prst="rect">
            <a:avLst/>
          </a:prstGeom>
          <a:effectLst>
            <a:softEdge rad="203200"/>
          </a:effectLst>
        </p:spPr>
      </p:pic>
      <p:sp>
        <p:nvSpPr>
          <p:cNvPr id="4" name="ZoneTexte 3">
            <a:extLst>
              <a:ext uri="{FF2B5EF4-FFF2-40B4-BE49-F238E27FC236}">
                <a16:creationId xmlns:a16="http://schemas.microsoft.com/office/drawing/2014/main" id="{07D1F3DB-9D58-449C-FEA4-ABD68EF19C2E}"/>
              </a:ext>
            </a:extLst>
          </p:cNvPr>
          <p:cNvSpPr txBox="1"/>
          <p:nvPr/>
        </p:nvSpPr>
        <p:spPr>
          <a:xfrm>
            <a:off x="237572" y="135228"/>
            <a:ext cx="2102505"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la pièce perdue</a:t>
            </a:r>
            <a:endParaRPr lang="fr-FR" sz="2400" dirty="0"/>
          </a:p>
        </p:txBody>
      </p:sp>
    </p:spTree>
    <p:extLst>
      <p:ext uri="{BB962C8B-B14F-4D97-AF65-F5344CB8AC3E}">
        <p14:creationId xmlns:p14="http://schemas.microsoft.com/office/powerpoint/2010/main" val="20734198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B2B6-AEC3-5BE0-A711-DB1AF0BA9F85}"/>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9C1647F2-565B-F50A-095E-8A2EA1FF7996}"/>
              </a:ext>
            </a:extLst>
          </p:cNvPr>
          <p:cNvSpPr/>
          <p:nvPr/>
        </p:nvSpPr>
        <p:spPr>
          <a:xfrm>
            <a:off x="499576" y="4715935"/>
            <a:ext cx="10832842" cy="1561317"/>
          </a:xfrm>
          <a:prstGeom prst="round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Calibri" panose="020F0502020204030204" pitchFamily="34" charset="0"/>
              </a:rPr>
              <a:t>Nous pouvons peut-être nous identifier au fils ainé. L’évangile demeure une invitation, une porte ouverte. </a:t>
            </a:r>
            <a:r>
              <a:rPr lang="fr-FR" sz="2800" i="1" baseline="30000" dirty="0">
                <a:solidFill>
                  <a:schemeClr val="tx1"/>
                </a:solidFill>
                <a:latin typeface="Times New Roman" panose="02020603050405020304" pitchFamily="18" charset="0"/>
                <a:ea typeface="Calibri" panose="020F0502020204030204" pitchFamily="34" charset="0"/>
              </a:rPr>
              <a:t>D’après </a:t>
            </a:r>
            <a:r>
              <a:rPr lang="fr-FR" sz="2800" baseline="30000" dirty="0">
                <a:solidFill>
                  <a:schemeClr val="tx1"/>
                </a:solidFill>
                <a:latin typeface="Times New Roman" panose="02020603050405020304" pitchFamily="18" charset="0"/>
                <a:ea typeface="Calibri" panose="020F0502020204030204" pitchFamily="34" charset="0"/>
              </a:rPr>
              <a:t>Stéphane </a:t>
            </a:r>
            <a:r>
              <a:rPr lang="fr-FR" sz="2800" baseline="30000" dirty="0" err="1">
                <a:solidFill>
                  <a:schemeClr val="tx1"/>
                </a:solidFill>
                <a:latin typeface="Times New Roman" panose="02020603050405020304" pitchFamily="18" charset="0"/>
                <a:ea typeface="Calibri" panose="020F0502020204030204" pitchFamily="34" charset="0"/>
              </a:rPr>
              <a:t>Beaubeuf</a:t>
            </a:r>
            <a:r>
              <a:rPr lang="fr-FR" sz="2800" baseline="30000" dirty="0">
                <a:solidFill>
                  <a:schemeClr val="tx1"/>
                </a:solidFill>
                <a:latin typeface="Times New Roman" panose="02020603050405020304" pitchFamily="18" charset="0"/>
                <a:ea typeface="Calibri" panose="020F0502020204030204" pitchFamily="34" charset="0"/>
              </a:rPr>
              <a:t> p 389</a:t>
            </a:r>
            <a:endParaRPr lang="fr-FR" sz="28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73BC20AD-7D74-BB38-ADB7-338DB5252A0B}"/>
              </a:ext>
            </a:extLst>
          </p:cNvPr>
          <p:cNvSpPr>
            <a:spLocks noGrp="1"/>
          </p:cNvSpPr>
          <p:nvPr>
            <p:ph type="sldNum" sz="quarter" idx="12"/>
          </p:nvPr>
        </p:nvSpPr>
        <p:spPr/>
        <p:txBody>
          <a:bodyPr/>
          <a:lstStyle/>
          <a:p>
            <a:fld id="{9E268824-B363-4558-82B1-76DB5ADEB9CB}" type="slidenum">
              <a:rPr lang="fr-FR" smtClean="0"/>
              <a:pPr/>
              <a:t>130</a:t>
            </a:fld>
            <a:endParaRPr lang="fr-FR" dirty="0"/>
          </a:p>
        </p:txBody>
      </p:sp>
      <p:sp>
        <p:nvSpPr>
          <p:cNvPr id="6" name="Rectangle : coins arrondis 5">
            <a:extLst>
              <a:ext uri="{FF2B5EF4-FFF2-40B4-BE49-F238E27FC236}">
                <a16:creationId xmlns:a16="http://schemas.microsoft.com/office/drawing/2014/main" id="{4BF322D5-BD2F-4771-9CA9-5D5C23D653A2}"/>
              </a:ext>
            </a:extLst>
          </p:cNvPr>
          <p:cNvSpPr/>
          <p:nvPr/>
        </p:nvSpPr>
        <p:spPr>
          <a:xfrm>
            <a:off x="111448" y="2108024"/>
            <a:ext cx="11609098" cy="2352608"/>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Ce fils ainé pourrait représenter la part juive d’humanité. </a:t>
            </a:r>
            <a:r>
              <a:rPr lang="fr-FR" dirty="0">
                <a:solidFill>
                  <a:schemeClr val="tx1"/>
                </a:solidFill>
                <a:latin typeface="Times New Roman" panose="02020603050405020304" pitchFamily="18" charset="0"/>
                <a:ea typeface="Calibri" panose="020F0502020204030204" pitchFamily="34" charset="0"/>
              </a:rPr>
              <a:t>Bernard Geoffroy</a:t>
            </a:r>
          </a:p>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 La majorité des juifs va refuser d’accueillir le message de Jésus et celui des apôtres, d’entrer dans la fête d’une nouvelle alliance</a:t>
            </a:r>
            <a:r>
              <a:rPr lang="fr-FR" sz="2800" dirty="0">
                <a:solidFill>
                  <a:schemeClr val="tx1"/>
                </a:solidFill>
                <a:latin typeface="Times New Roman" panose="02020603050405020304" pitchFamily="18" charset="0"/>
                <a:ea typeface="Calibri" panose="020F0502020204030204" pitchFamily="34" charset="0"/>
              </a:rPr>
              <a:t>. </a:t>
            </a:r>
            <a:endParaRPr lang="fr-FR" sz="2800" dirty="0">
              <a:solidFill>
                <a:schemeClr val="tx1"/>
              </a:solidFill>
              <a:latin typeface="Calibri" panose="020F0502020204030204" pitchFamily="34" charset="0"/>
              <a:ea typeface="Calibri" panose="020F0502020204030204" pitchFamily="34" charset="0"/>
            </a:endParaRPr>
          </a:p>
        </p:txBody>
      </p:sp>
      <p:sp>
        <p:nvSpPr>
          <p:cNvPr id="2" name="ZoneTexte 1">
            <a:extLst>
              <a:ext uri="{FF2B5EF4-FFF2-40B4-BE49-F238E27FC236}">
                <a16:creationId xmlns:a16="http://schemas.microsoft.com/office/drawing/2014/main" id="{53526744-E7A7-B715-9A49-07BCFA29B7EC}"/>
              </a:ext>
            </a:extLst>
          </p:cNvPr>
          <p:cNvSpPr txBox="1"/>
          <p:nvPr/>
        </p:nvSpPr>
        <p:spPr>
          <a:xfrm>
            <a:off x="346930" y="163945"/>
            <a:ext cx="3782819"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se mit en colère</a:t>
            </a:r>
            <a:endParaRPr lang="fr-FR" dirty="0"/>
          </a:p>
        </p:txBody>
      </p:sp>
      <p:pic>
        <p:nvPicPr>
          <p:cNvPr id="7" name="Image 6" descr="Une image contenant habits, dessin humoristique, illustration&#10;&#10;Le contenu généré par l’IA peut être incorrect.">
            <a:extLst>
              <a:ext uri="{FF2B5EF4-FFF2-40B4-BE49-F238E27FC236}">
                <a16:creationId xmlns:a16="http://schemas.microsoft.com/office/drawing/2014/main" id="{8196B575-6701-9B9B-17ED-28F86D3C178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99406" y="136525"/>
            <a:ext cx="1622818" cy="1981116"/>
          </a:xfrm>
          <a:prstGeom prst="rect">
            <a:avLst/>
          </a:prstGeom>
          <a:effectLst>
            <a:softEdge rad="190500"/>
          </a:effectLst>
        </p:spPr>
      </p:pic>
    </p:spTree>
    <p:extLst>
      <p:ext uri="{BB962C8B-B14F-4D97-AF65-F5344CB8AC3E}">
        <p14:creationId xmlns:p14="http://schemas.microsoft.com/office/powerpoint/2010/main" val="128380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DCC2388-519E-7D42-EBAC-CB466554888A}"/>
              </a:ext>
            </a:extLst>
          </p:cNvPr>
          <p:cNvSpPr>
            <a:spLocks noGrp="1"/>
          </p:cNvSpPr>
          <p:nvPr>
            <p:ph type="sldNum" sz="quarter" idx="12"/>
          </p:nvPr>
        </p:nvSpPr>
        <p:spPr/>
        <p:txBody>
          <a:bodyPr/>
          <a:lstStyle/>
          <a:p>
            <a:fld id="{9E268824-B363-4558-82B1-76DB5ADEB9CB}" type="slidenum">
              <a:rPr lang="fr-FR" smtClean="0"/>
              <a:pPr/>
              <a:t>131</a:t>
            </a:fld>
            <a:endParaRPr lang="fr-FR"/>
          </a:p>
        </p:txBody>
      </p:sp>
      <p:sp>
        <p:nvSpPr>
          <p:cNvPr id="4" name="ZoneTexte 3">
            <a:extLst>
              <a:ext uri="{FF2B5EF4-FFF2-40B4-BE49-F238E27FC236}">
                <a16:creationId xmlns:a16="http://schemas.microsoft.com/office/drawing/2014/main" id="{59CEA0FA-F837-E52C-A42E-5B8A22EF5CF8}"/>
              </a:ext>
            </a:extLst>
          </p:cNvPr>
          <p:cNvSpPr txBox="1"/>
          <p:nvPr/>
        </p:nvSpPr>
        <p:spPr>
          <a:xfrm>
            <a:off x="349045" y="867044"/>
            <a:ext cx="11493910" cy="5346144"/>
          </a:xfrm>
          <a:prstGeom prst="roundRect">
            <a:avLst/>
          </a:prstGeom>
          <a:noFill/>
          <a:ln w="57150">
            <a:solidFill>
              <a:srgbClr val="FFFF00"/>
            </a:solidFill>
          </a:ln>
        </p:spPr>
        <p:txBody>
          <a:bodyPr wrap="square">
            <a:spAutoFit/>
          </a:bodyPr>
          <a:lstStyle/>
          <a:p>
            <a:r>
              <a:rPr lang="fr-FR" sz="2800" b="1" dirty="0">
                <a:latin typeface="Times New Roman" panose="02020603050405020304" pitchFamily="18" charset="0"/>
                <a:cs typeface="Times New Roman" panose="02020603050405020304" pitchFamily="18" charset="0"/>
              </a:rPr>
              <a:t>Interprétation Le fils aîné </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Il ne voit plus un frère dans celui qui est revenu à la vie, puisqu'en faisant part à son père de son dépit quant à la manière dont celui-ci l'a accueilli, il le lui désigne par l'expression : "Ton fils" au verset 30.</a:t>
            </a:r>
          </a:p>
          <a:p>
            <a:r>
              <a:rPr lang="fr-FR" sz="2800" dirty="0">
                <a:latin typeface="Times New Roman" panose="02020603050405020304" pitchFamily="18" charset="0"/>
                <a:cs typeface="Times New Roman" panose="02020603050405020304" pitchFamily="18" charset="0"/>
              </a:rPr>
              <a:t>Il ne s'agit donc pas tant pour lui de manifester, par son refus de se joindre au banquet, un bien triste sentiment de jalousie, mais sa totale incompréhension face à l'incommensurable miséricorde de son père. </a:t>
            </a:r>
          </a:p>
          <a:p>
            <a:r>
              <a:rPr lang="fr-FR" sz="2800" dirty="0">
                <a:latin typeface="Times New Roman" panose="02020603050405020304" pitchFamily="18" charset="0"/>
                <a:cs typeface="Times New Roman" panose="02020603050405020304" pitchFamily="18" charset="0"/>
              </a:rPr>
              <a:t>En fait, dans cette finale de la parabole, l'évangéliste tente d'expliquer la difficulté qu'ont eu nombre de Juifs de son époque à comprendre que les "Goyim" étaient à leur tour invités à ce "festin eschatologique", auquel eux-mêmes étaient déjà prophétiquement conviés. </a:t>
            </a:r>
            <a:r>
              <a:rPr lang="fr-FR" sz="2000" dirty="0">
                <a:latin typeface="Times New Roman" panose="02020603050405020304" pitchFamily="18" charset="0"/>
                <a:cs typeface="Times New Roman" panose="02020603050405020304" pitchFamily="18" charset="0"/>
              </a:rPr>
              <a:t>Bernard Geoffroy</a:t>
            </a:r>
          </a:p>
        </p:txBody>
      </p:sp>
    </p:spTree>
    <p:extLst>
      <p:ext uri="{BB962C8B-B14F-4D97-AF65-F5344CB8AC3E}">
        <p14:creationId xmlns:p14="http://schemas.microsoft.com/office/powerpoint/2010/main" val="51764190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0A6D1-830F-1E5F-22E2-5E770A0F737C}"/>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652ED54B-A4CB-29DF-8E5A-8C437BDE4058}"/>
              </a:ext>
            </a:extLst>
          </p:cNvPr>
          <p:cNvSpPr/>
          <p:nvPr/>
        </p:nvSpPr>
        <p:spPr>
          <a:xfrm>
            <a:off x="2723536" y="1026069"/>
            <a:ext cx="8976851" cy="4947027"/>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2800" b="1" dirty="0">
                <a:solidFill>
                  <a:srgbClr val="FF0000"/>
                </a:solidFill>
                <a:effectLst/>
                <a:latin typeface="Times New Roman" panose="02020603050405020304" pitchFamily="18" charset="0"/>
                <a:ea typeface="Calibri" panose="020F0502020204030204" pitchFamily="34" charset="0"/>
              </a:rPr>
              <a:t>29</a:t>
            </a:r>
            <a:r>
              <a:rPr lang="fr-FR" sz="2800" dirty="0">
                <a:effectLst/>
                <a:latin typeface="Times New Roman" panose="02020603050405020304" pitchFamily="18" charset="0"/>
                <a:ea typeface="Calibri" panose="020F0502020204030204" pitchFamily="34" charset="0"/>
              </a:rPr>
              <a:t> </a:t>
            </a:r>
            <a:r>
              <a:rPr lang="fr-FR" sz="2800" dirty="0">
                <a:solidFill>
                  <a:schemeClr val="tx1"/>
                </a:solidFill>
                <a:effectLst/>
                <a:latin typeface="Times New Roman" panose="02020603050405020304" pitchFamily="18" charset="0"/>
                <a:ea typeface="Calibri" panose="020F0502020204030204" pitchFamily="34" charset="0"/>
              </a:rPr>
              <a:t>Mais il répliqua à son père : “Il y a tant d’années que je suis à ton service sans avoir jamais transgressé tes ordres, et jamais tu ne m’as donné un chevreau pour festoyer avec mes amis.</a:t>
            </a:r>
            <a:endParaRPr lang="fr-FR" sz="2800" dirty="0">
              <a:solidFill>
                <a:schemeClr val="tx1"/>
              </a:solidFill>
              <a:effectLst/>
              <a:latin typeface="Calibri" panose="020F0502020204030204" pitchFamily="34" charset="0"/>
              <a:ea typeface="Calibri" panose="020F0502020204030204" pitchFamily="34" charset="0"/>
            </a:endParaRPr>
          </a:p>
          <a:p>
            <a:pPr>
              <a:lnSpc>
                <a:spcPct val="115000"/>
              </a:lnSpc>
              <a:spcAft>
                <a:spcPts val="1000"/>
              </a:spcAft>
            </a:pPr>
            <a:r>
              <a:rPr lang="fr-FR" sz="2800" b="1" dirty="0">
                <a:solidFill>
                  <a:srgbClr val="FF0000"/>
                </a:solidFill>
                <a:effectLst/>
                <a:latin typeface="Times New Roman" panose="02020603050405020304" pitchFamily="18" charset="0"/>
                <a:ea typeface="Calibri" panose="020F0502020204030204" pitchFamily="34" charset="0"/>
              </a:rPr>
              <a:t>30</a:t>
            </a:r>
            <a:r>
              <a:rPr lang="fr-FR" sz="2800" dirty="0">
                <a:solidFill>
                  <a:schemeClr val="tx1"/>
                </a:solidFill>
                <a:effectLst/>
                <a:latin typeface="Times New Roman" panose="02020603050405020304" pitchFamily="18" charset="0"/>
                <a:ea typeface="Calibri" panose="020F0502020204030204" pitchFamily="34" charset="0"/>
              </a:rPr>
              <a:t> Mais, quand ton fils que voilà est revenu après avoir dévoré ton bien avec des prostituées, tu as fait tuer pour lui le veau gras !”</a:t>
            </a:r>
            <a:endParaRPr lang="fr-FR" sz="2800" dirty="0">
              <a:solidFill>
                <a:schemeClr val="tx1"/>
              </a:solidFill>
              <a:effectLst/>
              <a:latin typeface="Calibri" panose="020F0502020204030204" pitchFamily="34" charset="0"/>
              <a:ea typeface="Calibri" panose="020F0502020204030204" pitchFamily="34" charset="0"/>
            </a:endParaRPr>
          </a:p>
          <a:p>
            <a:r>
              <a:rPr lang="fr-FR" sz="2800" b="1" dirty="0">
                <a:solidFill>
                  <a:srgbClr val="FF0000"/>
                </a:solidFill>
                <a:effectLst/>
                <a:latin typeface="Times New Roman" panose="02020603050405020304" pitchFamily="18" charset="0"/>
                <a:ea typeface="Calibri" panose="020F0502020204030204" pitchFamily="34" charset="0"/>
              </a:rPr>
              <a:t>31</a:t>
            </a:r>
            <a:r>
              <a:rPr lang="fr-FR" sz="2800" dirty="0">
                <a:solidFill>
                  <a:schemeClr val="tx1"/>
                </a:solidFill>
                <a:effectLst/>
                <a:latin typeface="Times New Roman" panose="02020603050405020304" pitchFamily="18" charset="0"/>
                <a:ea typeface="Calibri" panose="020F0502020204030204" pitchFamily="34" charset="0"/>
              </a:rPr>
              <a:t> Le père répondit : “Toi, mon enfant,</a:t>
            </a:r>
            <a:r>
              <a:rPr lang="fr-FR" sz="2800" dirty="0">
                <a:effectLst/>
                <a:latin typeface="Times New Roman" panose="02020603050405020304" pitchFamily="18" charset="0"/>
                <a:ea typeface="Calibri" panose="020F0502020204030204" pitchFamily="34" charset="0"/>
              </a:rPr>
              <a:t> </a:t>
            </a:r>
            <a:r>
              <a:rPr lang="fr-FR" sz="2800" b="1" dirty="0">
                <a:solidFill>
                  <a:srgbClr val="FF0000"/>
                </a:solidFill>
                <a:effectLst/>
                <a:latin typeface="Times New Roman" panose="02020603050405020304" pitchFamily="18" charset="0"/>
                <a:ea typeface="Calibri" panose="020F0502020204030204" pitchFamily="34" charset="0"/>
              </a:rPr>
              <a:t>tu es toujours avec moi, et tout ce qui est à moi est à toi</a:t>
            </a:r>
            <a:endParaRPr lang="fr-FR" sz="28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C5299199-308E-5D5B-0645-BF3570746055}"/>
              </a:ext>
            </a:extLst>
          </p:cNvPr>
          <p:cNvSpPr>
            <a:spLocks noGrp="1"/>
          </p:cNvSpPr>
          <p:nvPr>
            <p:ph type="sldNum" sz="quarter" idx="12"/>
          </p:nvPr>
        </p:nvSpPr>
        <p:spPr/>
        <p:txBody>
          <a:bodyPr/>
          <a:lstStyle/>
          <a:p>
            <a:fld id="{9E268824-B363-4558-82B1-76DB5ADEB9CB}" type="slidenum">
              <a:rPr lang="fr-FR" smtClean="0"/>
              <a:pPr/>
              <a:t>132</a:t>
            </a:fld>
            <a:endParaRPr lang="fr-FR"/>
          </a:p>
        </p:txBody>
      </p:sp>
      <p:pic>
        <p:nvPicPr>
          <p:cNvPr id="4" name="Image 3" descr="Une image contenant habits, dessin humoristique, illustration&#10;&#10;Le contenu généré par l’IA peut être incorrect.">
            <a:extLst>
              <a:ext uri="{FF2B5EF4-FFF2-40B4-BE49-F238E27FC236}">
                <a16:creationId xmlns:a16="http://schemas.microsoft.com/office/drawing/2014/main" id="{5DD3997A-DD3E-1D6C-FE84-283B5641ADA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5751" y="1710814"/>
            <a:ext cx="2408154" cy="2939844"/>
          </a:xfrm>
          <a:prstGeom prst="rect">
            <a:avLst/>
          </a:prstGeom>
          <a:effectLst>
            <a:softEdge rad="292100"/>
          </a:effectLst>
        </p:spPr>
      </p:pic>
      <p:sp>
        <p:nvSpPr>
          <p:cNvPr id="5" name="ZoneTexte 4">
            <a:extLst>
              <a:ext uri="{FF2B5EF4-FFF2-40B4-BE49-F238E27FC236}">
                <a16:creationId xmlns:a16="http://schemas.microsoft.com/office/drawing/2014/main" id="{E93E3857-2CF9-0B1E-4793-262F5730F7AF}"/>
              </a:ext>
            </a:extLst>
          </p:cNvPr>
          <p:cNvSpPr txBox="1"/>
          <p:nvPr/>
        </p:nvSpPr>
        <p:spPr>
          <a:xfrm>
            <a:off x="292731" y="136525"/>
            <a:ext cx="4174704"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tu es toujours avec moi</a:t>
            </a:r>
            <a:endParaRPr lang="fr-FR" dirty="0"/>
          </a:p>
        </p:txBody>
      </p:sp>
    </p:spTree>
    <p:extLst>
      <p:ext uri="{BB962C8B-B14F-4D97-AF65-F5344CB8AC3E}">
        <p14:creationId xmlns:p14="http://schemas.microsoft.com/office/powerpoint/2010/main" val="270100592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5C8FE-FE9E-405A-732C-70670CE25E14}"/>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7769A8A-E2AC-63D9-7A5E-E743E3642349}"/>
              </a:ext>
            </a:extLst>
          </p:cNvPr>
          <p:cNvSpPr/>
          <p:nvPr/>
        </p:nvSpPr>
        <p:spPr>
          <a:xfrm>
            <a:off x="2547231" y="3642480"/>
            <a:ext cx="7431833" cy="1632422"/>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rgbClr val="000000"/>
                </a:solidFill>
                <a:latin typeface="Times New Roman" panose="02020603050405020304" pitchFamily="18" charset="0"/>
                <a:ea typeface="Calibri" panose="020F0502020204030204" pitchFamily="34" charset="0"/>
              </a:rPr>
              <a:t>Que veut dire </a:t>
            </a:r>
            <a:br>
              <a:rPr lang="fr-FR" sz="3600" dirty="0">
                <a:solidFill>
                  <a:srgbClr val="000000"/>
                </a:solidFill>
                <a:latin typeface="Times New Roman" panose="02020603050405020304" pitchFamily="18" charset="0"/>
                <a:ea typeface="Calibri" panose="020F0502020204030204" pitchFamily="34" charset="0"/>
              </a:rPr>
            </a:br>
            <a:r>
              <a:rPr lang="fr-FR" sz="3600" dirty="0">
                <a:solidFill>
                  <a:srgbClr val="000000"/>
                </a:solidFill>
                <a:latin typeface="Times New Roman" panose="02020603050405020304" pitchFamily="18" charset="0"/>
                <a:ea typeface="Calibri" panose="020F0502020204030204" pitchFamily="34" charset="0"/>
              </a:rPr>
              <a:t>« être toujours avec le Père » ? </a:t>
            </a:r>
            <a:endParaRPr lang="fr-FR" sz="36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CA184E22-12DD-E59A-57A2-CAFD58A00B5E}"/>
              </a:ext>
            </a:extLst>
          </p:cNvPr>
          <p:cNvSpPr txBox="1"/>
          <p:nvPr/>
        </p:nvSpPr>
        <p:spPr>
          <a:xfrm>
            <a:off x="292731" y="136525"/>
            <a:ext cx="4174704"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tu es toujours avec moi</a:t>
            </a:r>
            <a:endParaRPr lang="fr-FR" dirty="0"/>
          </a:p>
        </p:txBody>
      </p:sp>
      <p:sp>
        <p:nvSpPr>
          <p:cNvPr id="8" name="Espace réservé du numéro de diapositive 7">
            <a:extLst>
              <a:ext uri="{FF2B5EF4-FFF2-40B4-BE49-F238E27FC236}">
                <a16:creationId xmlns:a16="http://schemas.microsoft.com/office/drawing/2014/main" id="{6C97F40F-283E-FEE1-D433-0507DBD95AD9}"/>
              </a:ext>
            </a:extLst>
          </p:cNvPr>
          <p:cNvSpPr>
            <a:spLocks noGrp="1"/>
          </p:cNvSpPr>
          <p:nvPr>
            <p:ph type="sldNum" sz="quarter" idx="12"/>
          </p:nvPr>
        </p:nvSpPr>
        <p:spPr/>
        <p:txBody>
          <a:bodyPr/>
          <a:lstStyle/>
          <a:p>
            <a:fld id="{9E268824-B363-4558-82B1-76DB5ADEB9CB}" type="slidenum">
              <a:rPr lang="fr-FR" smtClean="0"/>
              <a:pPr/>
              <a:t>133</a:t>
            </a:fld>
            <a:endParaRPr lang="fr-FR"/>
          </a:p>
        </p:txBody>
      </p:sp>
      <p:pic>
        <p:nvPicPr>
          <p:cNvPr id="3" name="Image 2" descr="Une image contenant habits, dessin humoristique, illustration&#10;&#10;Le contenu généré par l’IA peut être incorrect.">
            <a:extLst>
              <a:ext uri="{FF2B5EF4-FFF2-40B4-BE49-F238E27FC236}">
                <a16:creationId xmlns:a16="http://schemas.microsoft.com/office/drawing/2014/main" id="{E5514628-0B1C-3450-F3CB-80904E0AC5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758812" y="377636"/>
            <a:ext cx="2674375" cy="3264844"/>
          </a:xfrm>
          <a:prstGeom prst="rect">
            <a:avLst/>
          </a:prstGeom>
          <a:effectLst>
            <a:softEdge rad="139700"/>
          </a:effectLst>
        </p:spPr>
      </p:pic>
    </p:spTree>
    <p:extLst>
      <p:ext uri="{BB962C8B-B14F-4D97-AF65-F5344CB8AC3E}">
        <p14:creationId xmlns:p14="http://schemas.microsoft.com/office/powerpoint/2010/main" val="387446891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DD721-B688-D665-89DE-A11ED741CFEA}"/>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BC5F428-D576-DC94-1AB0-7D5A3183DE27}"/>
              </a:ext>
            </a:extLst>
          </p:cNvPr>
          <p:cNvSpPr>
            <a:spLocks noGrp="1"/>
          </p:cNvSpPr>
          <p:nvPr>
            <p:ph type="sldNum" sz="quarter" idx="12"/>
          </p:nvPr>
        </p:nvSpPr>
        <p:spPr/>
        <p:txBody>
          <a:bodyPr/>
          <a:lstStyle/>
          <a:p>
            <a:fld id="{9E268824-B363-4558-82B1-76DB5ADEB9CB}" type="slidenum">
              <a:rPr lang="fr-FR" smtClean="0"/>
              <a:pPr/>
              <a:t>134</a:t>
            </a:fld>
            <a:endParaRPr lang="fr-FR"/>
          </a:p>
        </p:txBody>
      </p:sp>
      <p:sp>
        <p:nvSpPr>
          <p:cNvPr id="5" name="ZoneTexte 4">
            <a:extLst>
              <a:ext uri="{FF2B5EF4-FFF2-40B4-BE49-F238E27FC236}">
                <a16:creationId xmlns:a16="http://schemas.microsoft.com/office/drawing/2014/main" id="{87B26C85-067D-B70F-BA08-297D831D08E6}"/>
              </a:ext>
            </a:extLst>
          </p:cNvPr>
          <p:cNvSpPr txBox="1"/>
          <p:nvPr/>
        </p:nvSpPr>
        <p:spPr>
          <a:xfrm>
            <a:off x="210582" y="44942"/>
            <a:ext cx="3782819"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tu es toujours avec moi</a:t>
            </a:r>
            <a:endParaRPr lang="fr-FR" dirty="0"/>
          </a:p>
        </p:txBody>
      </p:sp>
      <p:sp>
        <p:nvSpPr>
          <p:cNvPr id="6" name="Rectangle : coins arrondis 5">
            <a:extLst>
              <a:ext uri="{FF2B5EF4-FFF2-40B4-BE49-F238E27FC236}">
                <a16:creationId xmlns:a16="http://schemas.microsoft.com/office/drawing/2014/main" id="{23A61581-A88C-8A85-AD03-D216A238AF4C}"/>
              </a:ext>
            </a:extLst>
          </p:cNvPr>
          <p:cNvSpPr/>
          <p:nvPr/>
        </p:nvSpPr>
        <p:spPr>
          <a:xfrm>
            <a:off x="896291" y="2874953"/>
            <a:ext cx="10399418" cy="3348865"/>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rgbClr val="000000"/>
                </a:solidFill>
                <a:latin typeface="Times New Roman" panose="02020603050405020304" pitchFamily="18" charset="0"/>
                <a:ea typeface="Calibri" panose="020F0502020204030204" pitchFamily="34" charset="0"/>
              </a:rPr>
              <a:t>Jean 14, 20-21</a:t>
            </a:r>
            <a:r>
              <a:rPr lang="fr-FR" sz="3200" dirty="0">
                <a:solidFill>
                  <a:srgbClr val="000000"/>
                </a:solidFill>
                <a:latin typeface="Times New Roman" panose="02020603050405020304" pitchFamily="18" charset="0"/>
                <a:ea typeface="Calibri" panose="020F0502020204030204" pitchFamily="34" charset="0"/>
              </a:rPr>
              <a:t> </a:t>
            </a:r>
            <a:r>
              <a:rPr lang="fr-FR" sz="3200" i="1" dirty="0">
                <a:solidFill>
                  <a:srgbClr val="000000"/>
                </a:solidFill>
                <a:latin typeface="Times New Roman" panose="02020603050405020304" pitchFamily="18" charset="0"/>
                <a:ea typeface="Calibri" panose="020F0502020204030204" pitchFamily="34" charset="0"/>
              </a:rPr>
              <a:t>En ce jour-là, vous reconnaîtrez que je suis en mon Père, que vous êtes en moi, et moi en vous. Celui qui reçoit mes commandements et les garde, c’est celui-là qui m’aime ; et celui qui m’aime sera aimé de mon Père ; moi aussi, je l’aimerai, et je me manifesterai à lui.</a:t>
            </a:r>
            <a:r>
              <a:rPr lang="fr-FR" sz="3200" dirty="0">
                <a:solidFill>
                  <a:srgbClr val="000000"/>
                </a:solidFill>
                <a:latin typeface="Times New Roman" panose="02020603050405020304" pitchFamily="18" charset="0"/>
                <a:ea typeface="Calibri" panose="020F0502020204030204" pitchFamily="34" charset="0"/>
              </a:rPr>
              <a:t> </a:t>
            </a:r>
            <a:endParaRPr lang="fr-FR" sz="3200" dirty="0">
              <a:latin typeface="Calibri" panose="020F0502020204030204" pitchFamily="34" charset="0"/>
              <a:ea typeface="Calibri" panose="020F0502020204030204" pitchFamily="34" charset="0"/>
            </a:endParaRPr>
          </a:p>
        </p:txBody>
      </p:sp>
      <p:pic>
        <p:nvPicPr>
          <p:cNvPr id="2" name="Image 1" descr="Une image contenant habits, dessin humoristique, illustration&#10;&#10;Le contenu généré par l’IA peut être incorrect.">
            <a:extLst>
              <a:ext uri="{FF2B5EF4-FFF2-40B4-BE49-F238E27FC236}">
                <a16:creationId xmlns:a16="http://schemas.microsoft.com/office/drawing/2014/main" id="{3833FEF5-E3F9-4EBC-CDA3-13559850293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866969" y="80136"/>
            <a:ext cx="2379405" cy="2904748"/>
          </a:xfrm>
          <a:prstGeom prst="rect">
            <a:avLst/>
          </a:prstGeom>
          <a:effectLst>
            <a:softEdge rad="495300"/>
          </a:effectLst>
        </p:spPr>
      </p:pic>
    </p:spTree>
    <p:extLst>
      <p:ext uri="{BB962C8B-B14F-4D97-AF65-F5344CB8AC3E}">
        <p14:creationId xmlns:p14="http://schemas.microsoft.com/office/powerpoint/2010/main" val="105031422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0BC50-A680-4484-9F83-E75C242CE3B6}"/>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D6F65AE1-08D3-3078-6962-EDF56350766A}"/>
              </a:ext>
            </a:extLst>
          </p:cNvPr>
          <p:cNvSpPr/>
          <p:nvPr/>
        </p:nvSpPr>
        <p:spPr>
          <a:xfrm>
            <a:off x="1433141" y="3864599"/>
            <a:ext cx="9108895" cy="2491751"/>
          </a:xfrm>
          <a:prstGeom prst="round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Nous pouvons entendre pour nous aujourd’hui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cette expression du Père :</a:t>
            </a:r>
          </a:p>
          <a:p>
            <a:pPr algn="ct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Toi, mon enfant, tu es toujours avec moi, </a:t>
            </a:r>
            <a:b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et tout ce qui est à moi est à toi</a:t>
            </a:r>
            <a:r>
              <a:rPr lang="fr-FR" sz="2800" dirty="0">
                <a:solidFill>
                  <a:schemeClr val="tx1"/>
                </a:solidFill>
                <a:latin typeface="Times New Roman" panose="02020603050405020304" pitchFamily="18" charset="0"/>
                <a:ea typeface="Calibri" panose="020F0502020204030204" pitchFamily="34" charset="0"/>
              </a:rPr>
              <a:t>.</a:t>
            </a:r>
            <a:endParaRPr lang="fr-FR" sz="28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C4EE0A76-9EB2-A094-29BB-DC9210817565}"/>
              </a:ext>
            </a:extLst>
          </p:cNvPr>
          <p:cNvSpPr>
            <a:spLocks noGrp="1"/>
          </p:cNvSpPr>
          <p:nvPr>
            <p:ph type="sldNum" sz="quarter" idx="12"/>
          </p:nvPr>
        </p:nvSpPr>
        <p:spPr/>
        <p:txBody>
          <a:bodyPr/>
          <a:lstStyle/>
          <a:p>
            <a:fld id="{9E268824-B363-4558-82B1-76DB5ADEB9CB}" type="slidenum">
              <a:rPr lang="fr-FR" smtClean="0"/>
              <a:pPr/>
              <a:t>135</a:t>
            </a:fld>
            <a:endParaRPr lang="fr-FR" dirty="0"/>
          </a:p>
        </p:txBody>
      </p:sp>
      <p:sp>
        <p:nvSpPr>
          <p:cNvPr id="2" name="ZoneTexte 1">
            <a:extLst>
              <a:ext uri="{FF2B5EF4-FFF2-40B4-BE49-F238E27FC236}">
                <a16:creationId xmlns:a16="http://schemas.microsoft.com/office/drawing/2014/main" id="{F155B30E-22DD-48B7-7428-A4EE281CBFFC}"/>
              </a:ext>
            </a:extLst>
          </p:cNvPr>
          <p:cNvSpPr txBox="1"/>
          <p:nvPr/>
        </p:nvSpPr>
        <p:spPr>
          <a:xfrm>
            <a:off x="278103" y="145579"/>
            <a:ext cx="3782819"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tu es toujours avec moi</a:t>
            </a:r>
            <a:endParaRPr lang="fr-FR" dirty="0"/>
          </a:p>
        </p:txBody>
      </p:sp>
      <p:pic>
        <p:nvPicPr>
          <p:cNvPr id="4" name="Image 3" descr="Une image contenant habits, dessin humoristique, illustration&#10;&#10;Le contenu généré par l’IA peut être incorrect.">
            <a:extLst>
              <a:ext uri="{FF2B5EF4-FFF2-40B4-BE49-F238E27FC236}">
                <a16:creationId xmlns:a16="http://schemas.microsoft.com/office/drawing/2014/main" id="{BC19276C-AD55-C4A5-CDDB-EA81634EC01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365167" y="501650"/>
            <a:ext cx="2747321" cy="3353895"/>
          </a:xfrm>
          <a:prstGeom prst="rect">
            <a:avLst/>
          </a:prstGeom>
          <a:effectLst>
            <a:softEdge rad="330200"/>
          </a:effectLst>
        </p:spPr>
      </p:pic>
    </p:spTree>
    <p:extLst>
      <p:ext uri="{BB962C8B-B14F-4D97-AF65-F5344CB8AC3E}">
        <p14:creationId xmlns:p14="http://schemas.microsoft.com/office/powerpoint/2010/main" val="370675234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9C1F6-C257-8609-61AA-4310803CF6CF}"/>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E8D8EF87-19FE-FF06-C004-FDAB881FDD12}"/>
              </a:ext>
            </a:extLst>
          </p:cNvPr>
          <p:cNvSpPr/>
          <p:nvPr/>
        </p:nvSpPr>
        <p:spPr>
          <a:xfrm>
            <a:off x="988268" y="3784600"/>
            <a:ext cx="10215464" cy="1686994"/>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2800" b="1" dirty="0">
                <a:solidFill>
                  <a:srgbClr val="FF0000"/>
                </a:solidFill>
                <a:effectLst/>
                <a:latin typeface="Times New Roman" panose="02020603050405020304" pitchFamily="18" charset="0"/>
                <a:ea typeface="Calibri" panose="020F0502020204030204" pitchFamily="34" charset="0"/>
              </a:rPr>
              <a:t>32</a:t>
            </a:r>
            <a:r>
              <a:rPr lang="fr-FR" sz="2800" dirty="0">
                <a:effectLst/>
                <a:latin typeface="Times New Roman" panose="02020603050405020304" pitchFamily="18" charset="0"/>
                <a:ea typeface="Calibri" panose="020F0502020204030204" pitchFamily="34" charset="0"/>
              </a:rPr>
              <a:t> </a:t>
            </a:r>
            <a:r>
              <a:rPr lang="fr-FR" sz="2800" dirty="0">
                <a:solidFill>
                  <a:schemeClr val="tx1"/>
                </a:solidFill>
                <a:effectLst/>
                <a:latin typeface="Times New Roman" panose="02020603050405020304" pitchFamily="18" charset="0"/>
                <a:ea typeface="Calibri" panose="020F0502020204030204" pitchFamily="34" charset="0"/>
              </a:rPr>
              <a:t>Il fallait festoyer et se réjouir ; car </a:t>
            </a:r>
            <a:r>
              <a:rPr lang="fr-FR" sz="2800" b="1" dirty="0">
                <a:solidFill>
                  <a:srgbClr val="FF0000"/>
                </a:solidFill>
                <a:effectLst/>
                <a:latin typeface="Times New Roman" panose="02020603050405020304" pitchFamily="18" charset="0"/>
                <a:ea typeface="Calibri" panose="020F0502020204030204" pitchFamily="34" charset="0"/>
              </a:rPr>
              <a:t>ton frère que voilà était mort, et il est revenu à la vie </a:t>
            </a:r>
            <a:r>
              <a:rPr lang="fr-FR" sz="2800" dirty="0">
                <a:solidFill>
                  <a:schemeClr val="tx1"/>
                </a:solidFill>
                <a:effectLst/>
                <a:latin typeface="Times New Roman" panose="02020603050405020304" pitchFamily="18" charset="0"/>
                <a:ea typeface="Calibri" panose="020F0502020204030204" pitchFamily="34" charset="0"/>
              </a:rPr>
              <a:t>; il était perdu, et il est retrouvé </a:t>
            </a:r>
            <a:r>
              <a:rPr lang="fr-FR" sz="2400" dirty="0">
                <a:solidFill>
                  <a:schemeClr val="tx1"/>
                </a:solidFill>
                <a:effectLst/>
                <a:latin typeface="Times New Roman" panose="02020603050405020304" pitchFamily="18" charset="0"/>
                <a:ea typeface="Calibri" panose="020F0502020204030204" pitchFamily="34" charset="0"/>
              </a:rPr>
              <a:t>!” »</a:t>
            </a:r>
            <a:endParaRPr lang="fr-FR" sz="24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C79550EB-A6FE-7E6E-E2F0-4A55822B333A}"/>
              </a:ext>
            </a:extLst>
          </p:cNvPr>
          <p:cNvSpPr>
            <a:spLocks noGrp="1"/>
          </p:cNvSpPr>
          <p:nvPr>
            <p:ph type="sldNum" sz="quarter" idx="12"/>
          </p:nvPr>
        </p:nvSpPr>
        <p:spPr/>
        <p:txBody>
          <a:bodyPr/>
          <a:lstStyle/>
          <a:p>
            <a:fld id="{9E268824-B363-4558-82B1-76DB5ADEB9CB}" type="slidenum">
              <a:rPr lang="fr-FR" smtClean="0"/>
              <a:pPr/>
              <a:t>136</a:t>
            </a:fld>
            <a:endParaRPr lang="fr-FR"/>
          </a:p>
        </p:txBody>
      </p:sp>
      <p:pic>
        <p:nvPicPr>
          <p:cNvPr id="5" name="Image 4" descr="Une image contenant habits, dessin humoristique, art&#10;&#10;Le contenu généré par l’IA peut être incorrect.">
            <a:extLst>
              <a:ext uri="{FF2B5EF4-FFF2-40B4-BE49-F238E27FC236}">
                <a16:creationId xmlns:a16="http://schemas.microsoft.com/office/drawing/2014/main" id="{100026D4-B91F-CDC2-3B08-2127B829740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35218" y="572726"/>
            <a:ext cx="2660318" cy="3126857"/>
          </a:xfrm>
          <a:prstGeom prst="rect">
            <a:avLst/>
          </a:prstGeom>
          <a:effectLst>
            <a:softEdge rad="165100"/>
          </a:effectLst>
        </p:spPr>
      </p:pic>
      <p:sp>
        <p:nvSpPr>
          <p:cNvPr id="4" name="ZoneTexte 3">
            <a:extLst>
              <a:ext uri="{FF2B5EF4-FFF2-40B4-BE49-F238E27FC236}">
                <a16:creationId xmlns:a16="http://schemas.microsoft.com/office/drawing/2014/main" id="{68AA794A-1B35-81E6-3235-90B727A25E2D}"/>
              </a:ext>
            </a:extLst>
          </p:cNvPr>
          <p:cNvSpPr txBox="1"/>
          <p:nvPr/>
        </p:nvSpPr>
        <p:spPr>
          <a:xfrm>
            <a:off x="158907" y="10057"/>
            <a:ext cx="4174704"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ton frère que voilà était mort</a:t>
            </a:r>
            <a:endParaRPr lang="fr-FR" dirty="0"/>
          </a:p>
        </p:txBody>
      </p:sp>
    </p:spTree>
    <p:extLst>
      <p:ext uri="{BB962C8B-B14F-4D97-AF65-F5344CB8AC3E}">
        <p14:creationId xmlns:p14="http://schemas.microsoft.com/office/powerpoint/2010/main" val="108991445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2BF1E-7FA3-BD51-C9D8-6369D77E0647}"/>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8606F09E-E244-514B-38D1-992CF630639F}"/>
              </a:ext>
            </a:extLst>
          </p:cNvPr>
          <p:cNvSpPr/>
          <p:nvPr/>
        </p:nvSpPr>
        <p:spPr>
          <a:xfrm>
            <a:off x="1299914" y="3429000"/>
            <a:ext cx="9769152" cy="193040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Le père répète pour la deuxième fois (voir verset 24)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que son fils était mort et est revenu à la vie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et était perdu et retrouvé.</a:t>
            </a:r>
            <a:endParaRPr lang="fr-FR" sz="32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D9FC2B5B-FF3F-85C8-4762-5ABE4AD388FC}"/>
              </a:ext>
            </a:extLst>
          </p:cNvPr>
          <p:cNvSpPr txBox="1"/>
          <p:nvPr/>
        </p:nvSpPr>
        <p:spPr>
          <a:xfrm>
            <a:off x="158907" y="10057"/>
            <a:ext cx="4174704"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ton frère que voilà était mort</a:t>
            </a:r>
            <a:endParaRPr lang="fr-FR" dirty="0"/>
          </a:p>
        </p:txBody>
      </p:sp>
      <p:sp>
        <p:nvSpPr>
          <p:cNvPr id="8" name="Espace réservé du numéro de diapositive 7">
            <a:extLst>
              <a:ext uri="{FF2B5EF4-FFF2-40B4-BE49-F238E27FC236}">
                <a16:creationId xmlns:a16="http://schemas.microsoft.com/office/drawing/2014/main" id="{D087DE5F-A327-BF8A-4AE0-C694D4A71ED4}"/>
              </a:ext>
            </a:extLst>
          </p:cNvPr>
          <p:cNvSpPr>
            <a:spLocks noGrp="1"/>
          </p:cNvSpPr>
          <p:nvPr>
            <p:ph type="sldNum" sz="quarter" idx="12"/>
          </p:nvPr>
        </p:nvSpPr>
        <p:spPr/>
        <p:txBody>
          <a:bodyPr/>
          <a:lstStyle/>
          <a:p>
            <a:fld id="{9E268824-B363-4558-82B1-76DB5ADEB9CB}" type="slidenum">
              <a:rPr lang="fr-FR" smtClean="0"/>
              <a:pPr/>
              <a:t>137</a:t>
            </a:fld>
            <a:endParaRPr lang="fr-FR"/>
          </a:p>
        </p:txBody>
      </p:sp>
      <p:pic>
        <p:nvPicPr>
          <p:cNvPr id="3" name="Image 2" descr="Une image contenant habits, dessin humoristique, art&#10;&#10;Le contenu généré par l’IA peut être incorrect.">
            <a:extLst>
              <a:ext uri="{FF2B5EF4-FFF2-40B4-BE49-F238E27FC236}">
                <a16:creationId xmlns:a16="http://schemas.microsoft.com/office/drawing/2014/main" id="{6C38F1C2-921A-30EF-C21F-9F2B9556056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333612" y="471723"/>
            <a:ext cx="2548970" cy="2995982"/>
          </a:xfrm>
          <a:prstGeom prst="rect">
            <a:avLst/>
          </a:prstGeom>
          <a:effectLst>
            <a:softEdge rad="114300"/>
          </a:effectLst>
        </p:spPr>
      </p:pic>
    </p:spTree>
    <p:extLst>
      <p:ext uri="{BB962C8B-B14F-4D97-AF65-F5344CB8AC3E}">
        <p14:creationId xmlns:p14="http://schemas.microsoft.com/office/powerpoint/2010/main" val="1556042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EB80A-303E-8DF6-69C2-1A5BD7FB85CE}"/>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863A6E1-A60A-1F93-FEB2-A18CC2E7EAA5}"/>
              </a:ext>
            </a:extLst>
          </p:cNvPr>
          <p:cNvSpPr>
            <a:spLocks noGrp="1"/>
          </p:cNvSpPr>
          <p:nvPr>
            <p:ph type="sldNum" sz="quarter" idx="12"/>
          </p:nvPr>
        </p:nvSpPr>
        <p:spPr/>
        <p:txBody>
          <a:bodyPr/>
          <a:lstStyle/>
          <a:p>
            <a:fld id="{9E268824-B363-4558-82B1-76DB5ADEB9CB}" type="slidenum">
              <a:rPr lang="fr-FR" smtClean="0"/>
              <a:pPr/>
              <a:t>138</a:t>
            </a:fld>
            <a:endParaRPr lang="fr-FR"/>
          </a:p>
        </p:txBody>
      </p:sp>
      <p:sp>
        <p:nvSpPr>
          <p:cNvPr id="5" name="ZoneTexte 4">
            <a:extLst>
              <a:ext uri="{FF2B5EF4-FFF2-40B4-BE49-F238E27FC236}">
                <a16:creationId xmlns:a16="http://schemas.microsoft.com/office/drawing/2014/main" id="{9D087ACB-2595-D94A-E935-87DE171402E7}"/>
              </a:ext>
            </a:extLst>
          </p:cNvPr>
          <p:cNvSpPr txBox="1"/>
          <p:nvPr/>
        </p:nvSpPr>
        <p:spPr>
          <a:xfrm>
            <a:off x="219556" y="49855"/>
            <a:ext cx="3782819"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ton frère que voilà était mort</a:t>
            </a:r>
            <a:endParaRPr lang="fr-FR" dirty="0"/>
          </a:p>
        </p:txBody>
      </p:sp>
      <p:sp>
        <p:nvSpPr>
          <p:cNvPr id="6" name="Rectangle : coins arrondis 5">
            <a:extLst>
              <a:ext uri="{FF2B5EF4-FFF2-40B4-BE49-F238E27FC236}">
                <a16:creationId xmlns:a16="http://schemas.microsoft.com/office/drawing/2014/main" id="{AC97F327-A21A-B0E2-C328-2BA844C2A10F}"/>
              </a:ext>
            </a:extLst>
          </p:cNvPr>
          <p:cNvSpPr/>
          <p:nvPr/>
        </p:nvSpPr>
        <p:spPr>
          <a:xfrm>
            <a:off x="1934305" y="2883002"/>
            <a:ext cx="7524737" cy="2633043"/>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Une insistance sur le mystère pascal. </a:t>
            </a:r>
            <a:b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C’est le cri pascal</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fr-FR"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Louis Barlet p 213</a:t>
            </a:r>
            <a:endParaRPr lang="fr-FR" sz="3200" dirty="0">
              <a:latin typeface="Times New Roman" panose="02020603050405020304" pitchFamily="18" charset="0"/>
              <a:ea typeface="Calibri" panose="020F0502020204030204" pitchFamily="34" charset="0"/>
              <a:cs typeface="Times New Roman" panose="02020603050405020304" pitchFamily="18" charset="0"/>
            </a:endParaRPr>
          </a:p>
          <a:p>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C’est le cri de Dieu qui ressuscite son fils.</a:t>
            </a:r>
            <a:endParaRPr lang="fr-FR" sz="3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Image 1" descr="Une image contenant habits, dessin humoristique, art&#10;&#10;Le contenu généré par l’IA peut être incorrect.">
            <a:extLst>
              <a:ext uri="{FF2B5EF4-FFF2-40B4-BE49-F238E27FC236}">
                <a16:creationId xmlns:a16="http://schemas.microsoft.com/office/drawing/2014/main" id="{2AC77C7C-BC91-07D5-CB20-61854B5BE0D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306529" y="443297"/>
            <a:ext cx="2352790" cy="2765398"/>
          </a:xfrm>
          <a:prstGeom prst="rect">
            <a:avLst/>
          </a:prstGeom>
          <a:effectLst>
            <a:softEdge rad="101600"/>
          </a:effectLst>
        </p:spPr>
      </p:pic>
    </p:spTree>
    <p:extLst>
      <p:ext uri="{BB962C8B-B14F-4D97-AF65-F5344CB8AC3E}">
        <p14:creationId xmlns:p14="http://schemas.microsoft.com/office/powerpoint/2010/main" val="10947771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7EC98-7884-B8FA-2400-AEF4AFCC89EE}"/>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7449D7EB-4751-0ED7-7271-8DAA433D56DA}"/>
              </a:ext>
            </a:extLst>
          </p:cNvPr>
          <p:cNvSpPr/>
          <p:nvPr/>
        </p:nvSpPr>
        <p:spPr>
          <a:xfrm>
            <a:off x="520958" y="2141225"/>
            <a:ext cx="10832842" cy="4215125"/>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 parabole peut se relire à travers le prisme du mystère pascal. </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Christ, le fidèle à la Torah est le prodigue qui donne tout, s’identifie à toute l’humanité.  Il ramène l’humanité à son Père. </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Père, remué jusqu’au fond de ses entrailles, attend toute l’humanité, et l’invite au festin de l’alliance éternelle. </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Les paroles du Notre Père nous situent bien dans cette dynamique. </a:t>
            </a: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Notre Père, pardonne-nous …</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Donne-nous aujourd’hui notre pain de ce jour !</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 name="Espace réservé du numéro de diapositive 2">
            <a:extLst>
              <a:ext uri="{FF2B5EF4-FFF2-40B4-BE49-F238E27FC236}">
                <a16:creationId xmlns:a16="http://schemas.microsoft.com/office/drawing/2014/main" id="{4DA94D2E-3CCF-10C8-2CCD-BB2B51DE9097}"/>
              </a:ext>
            </a:extLst>
          </p:cNvPr>
          <p:cNvSpPr>
            <a:spLocks noGrp="1"/>
          </p:cNvSpPr>
          <p:nvPr>
            <p:ph type="sldNum" sz="quarter" idx="12"/>
          </p:nvPr>
        </p:nvSpPr>
        <p:spPr/>
        <p:txBody>
          <a:bodyPr/>
          <a:lstStyle/>
          <a:p>
            <a:fld id="{9E268824-B363-4558-82B1-76DB5ADEB9CB}" type="slidenum">
              <a:rPr lang="fr-FR" smtClean="0"/>
              <a:pPr/>
              <a:t>139</a:t>
            </a:fld>
            <a:endParaRPr lang="fr-FR" dirty="0"/>
          </a:p>
        </p:txBody>
      </p:sp>
      <p:sp>
        <p:nvSpPr>
          <p:cNvPr id="2" name="ZoneTexte 1">
            <a:extLst>
              <a:ext uri="{FF2B5EF4-FFF2-40B4-BE49-F238E27FC236}">
                <a16:creationId xmlns:a16="http://schemas.microsoft.com/office/drawing/2014/main" id="{493E0E59-31C1-EE66-3B30-B7E1CB55C75D}"/>
              </a:ext>
            </a:extLst>
          </p:cNvPr>
          <p:cNvSpPr txBox="1"/>
          <p:nvPr/>
        </p:nvSpPr>
        <p:spPr>
          <a:xfrm>
            <a:off x="88927" y="38551"/>
            <a:ext cx="3782819"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ton frère que voilà était mort</a:t>
            </a:r>
            <a:endParaRPr lang="fr-FR" dirty="0"/>
          </a:p>
        </p:txBody>
      </p:sp>
      <p:pic>
        <p:nvPicPr>
          <p:cNvPr id="4" name="Image 3" descr="Une image contenant habits, dessin humoristique, art&#10;&#10;Le contenu généré par l’IA peut être incorrect.">
            <a:extLst>
              <a:ext uri="{FF2B5EF4-FFF2-40B4-BE49-F238E27FC236}">
                <a16:creationId xmlns:a16="http://schemas.microsoft.com/office/drawing/2014/main" id="{FF9ACED6-C055-C4EA-7C0F-6394BB59BC9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88193" y="38551"/>
            <a:ext cx="2015613" cy="2369090"/>
          </a:xfrm>
          <a:prstGeom prst="rect">
            <a:avLst/>
          </a:prstGeom>
          <a:effectLst>
            <a:softEdge rad="381000"/>
          </a:effectLst>
        </p:spPr>
      </p:pic>
    </p:spTree>
    <p:extLst>
      <p:ext uri="{BB962C8B-B14F-4D97-AF65-F5344CB8AC3E}">
        <p14:creationId xmlns:p14="http://schemas.microsoft.com/office/powerpoint/2010/main" val="468624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93E41-BF63-35B5-941F-A4E387729AF7}"/>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E1945AEA-93A2-7B40-4B71-9EE27A4C22EA}"/>
              </a:ext>
            </a:extLst>
          </p:cNvPr>
          <p:cNvSpPr/>
          <p:nvPr/>
        </p:nvSpPr>
        <p:spPr>
          <a:xfrm>
            <a:off x="2231847" y="1740776"/>
            <a:ext cx="8151018" cy="1927544"/>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cs typeface="Times New Roman" panose="02020603050405020304" pitchFamily="18" charset="0"/>
              </a:rPr>
              <a:t>Littéralement : </a:t>
            </a:r>
            <a:r>
              <a:rPr lang="fr-FR" sz="2800" i="1" dirty="0">
                <a:solidFill>
                  <a:schemeClr val="tx1"/>
                </a:solidFill>
                <a:latin typeface="Times New Roman" panose="02020603050405020304" pitchFamily="18" charset="0"/>
                <a:cs typeface="Times New Roman" panose="02020603050405020304" pitchFamily="18" charset="0"/>
              </a:rPr>
              <a:t>drachme</a:t>
            </a:r>
            <a:r>
              <a:rPr lang="fr-FR" sz="2800" dirty="0">
                <a:solidFill>
                  <a:schemeClr val="tx1"/>
                </a:solidFill>
                <a:latin typeface="Times New Roman" panose="02020603050405020304" pitchFamily="18" charset="0"/>
                <a:cs typeface="Times New Roman" panose="02020603050405020304" pitchFamily="18" charset="0"/>
              </a:rPr>
              <a:t>.</a:t>
            </a:r>
            <a:r>
              <a:rPr lang="fr-FR" sz="2800" i="1" baseline="30000" dirty="0">
                <a:solidFill>
                  <a:schemeClr val="tx1"/>
                </a:solidFill>
                <a:latin typeface="Times New Roman" panose="02020603050405020304" pitchFamily="18" charset="0"/>
                <a:cs typeface="Times New Roman" panose="02020603050405020304" pitchFamily="18" charset="0"/>
              </a:rPr>
              <a:t> </a:t>
            </a:r>
            <a:br>
              <a:rPr lang="fr-FR" sz="2800" i="1" baseline="300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Pourquoi tant de tracas pour une pièce ? </a:t>
            </a:r>
          </a:p>
          <a:p>
            <a:pPr algn="ctr"/>
            <a:r>
              <a:rPr lang="fr-FR" sz="2800" dirty="0">
                <a:solidFill>
                  <a:schemeClr val="tx1"/>
                </a:solidFill>
                <a:latin typeface="Times New Roman" panose="02020603050405020304" pitchFamily="18" charset="0"/>
                <a:cs typeface="Times New Roman" panose="02020603050405020304" pitchFamily="18" charset="0"/>
              </a:rPr>
              <a:t>Un drachme équivaut à une journée de travail.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Ce n’est donc pas rien. </a:t>
            </a:r>
            <a:endPar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ZoneTexte 19">
            <a:extLst>
              <a:ext uri="{FF2B5EF4-FFF2-40B4-BE49-F238E27FC236}">
                <a16:creationId xmlns:a16="http://schemas.microsoft.com/office/drawing/2014/main" id="{4CB04A67-DEB6-A6D4-D970-9A7496C9FA3B}"/>
              </a:ext>
            </a:extLst>
          </p:cNvPr>
          <p:cNvSpPr txBox="1"/>
          <p:nvPr/>
        </p:nvSpPr>
        <p:spPr>
          <a:xfrm>
            <a:off x="237572" y="135228"/>
            <a:ext cx="2102505"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la pièce perdue</a:t>
            </a:r>
            <a:endParaRPr lang="fr-FR" sz="2400" dirty="0"/>
          </a:p>
        </p:txBody>
      </p:sp>
      <p:sp>
        <p:nvSpPr>
          <p:cNvPr id="8" name="Espace réservé du numéro de diapositive 7">
            <a:extLst>
              <a:ext uri="{FF2B5EF4-FFF2-40B4-BE49-F238E27FC236}">
                <a16:creationId xmlns:a16="http://schemas.microsoft.com/office/drawing/2014/main" id="{AEB6BDF7-1935-49AA-05D3-E78E24983052}"/>
              </a:ext>
            </a:extLst>
          </p:cNvPr>
          <p:cNvSpPr>
            <a:spLocks noGrp="1"/>
          </p:cNvSpPr>
          <p:nvPr>
            <p:ph type="sldNum" sz="quarter" idx="12"/>
          </p:nvPr>
        </p:nvSpPr>
        <p:spPr/>
        <p:txBody>
          <a:bodyPr/>
          <a:lstStyle/>
          <a:p>
            <a:fld id="{9E268824-B363-4558-82B1-76DB5ADEB9CB}" type="slidenum">
              <a:rPr lang="fr-FR" smtClean="0"/>
              <a:pPr/>
              <a:t>14</a:t>
            </a:fld>
            <a:endParaRPr lang="fr-FR"/>
          </a:p>
        </p:txBody>
      </p:sp>
      <p:sp>
        <p:nvSpPr>
          <p:cNvPr id="3" name="Rectangle : coins arrondis 2">
            <a:extLst>
              <a:ext uri="{FF2B5EF4-FFF2-40B4-BE49-F238E27FC236}">
                <a16:creationId xmlns:a16="http://schemas.microsoft.com/office/drawing/2014/main" id="{46B77CB7-A643-DDA6-7AB2-2D8771076D52}"/>
              </a:ext>
            </a:extLst>
          </p:cNvPr>
          <p:cNvSpPr/>
          <p:nvPr/>
        </p:nvSpPr>
        <p:spPr>
          <a:xfrm>
            <a:off x="838200" y="3869268"/>
            <a:ext cx="10697496" cy="2755723"/>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cs typeface="Times New Roman" panose="02020603050405020304" pitchFamily="18" charset="0"/>
              </a:rPr>
              <a:t>Pourquoi lance-t-elle un appel non pas un appel à chercher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mais à entrer dans la joie de la retrouvaille ?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Pourquoi rassembler tant de monde juste pour faire cette annonce ? </a:t>
            </a:r>
          </a:p>
          <a:p>
            <a:pPr algn="ctr"/>
            <a:r>
              <a:rPr lang="fr-FR" sz="2800" dirty="0">
                <a:solidFill>
                  <a:schemeClr val="tx1"/>
                </a:solidFill>
                <a:latin typeface="Times New Roman" panose="02020603050405020304" pitchFamily="18" charset="0"/>
                <a:cs typeface="Times New Roman" panose="02020603050405020304" pitchFamily="18" charset="0"/>
              </a:rPr>
              <a:t>La femme aurait-elle dépensé le prix d’une journée de travail, </a:t>
            </a:r>
            <a:br>
              <a:rPr lang="fr-FR" sz="2800" dirty="0">
                <a:solidFill>
                  <a:schemeClr val="tx1"/>
                </a:solidFill>
                <a:latin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cs typeface="Times New Roman" panose="02020603050405020304" pitchFamily="18" charset="0"/>
              </a:rPr>
              <a:t>plus que sa pièce retrouvée pour offrir à boire aux invités ? </a:t>
            </a:r>
            <a:endPar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 3" descr="Une image contenant dessin, sourire, illustration, dessin humoristique&#10;&#10;Le contenu généré par l’IA peut être incorrect.">
            <a:extLst>
              <a:ext uri="{FF2B5EF4-FFF2-40B4-BE49-F238E27FC236}">
                <a16:creationId xmlns:a16="http://schemas.microsoft.com/office/drawing/2014/main" id="{E00C7D85-C3EA-7135-04FD-786C6014139A}"/>
              </a:ext>
            </a:extLst>
          </p:cNvPr>
          <p:cNvPicPr>
            <a:picLocks noChangeAspect="1"/>
          </p:cNvPicPr>
          <p:nvPr/>
        </p:nvPicPr>
        <p:blipFill>
          <a:blip r:embed="rId2" cstate="screen">
            <a:extLst>
              <a:ext uri="{28A0092B-C50C-407E-A947-70E740481C1C}">
                <a14:useLocalDpi xmlns:a14="http://schemas.microsoft.com/office/drawing/2010/main"/>
              </a:ext>
            </a:extLst>
          </a:blip>
          <a:srcRect t="-5732"/>
          <a:stretch/>
        </p:blipFill>
        <p:spPr>
          <a:xfrm>
            <a:off x="4755505" y="-283252"/>
            <a:ext cx="2505101" cy="1927544"/>
          </a:xfrm>
          <a:prstGeom prst="rect">
            <a:avLst/>
          </a:prstGeom>
          <a:effectLst>
            <a:softEdge rad="330200"/>
          </a:effectLst>
        </p:spPr>
      </p:pic>
    </p:spTree>
    <p:extLst>
      <p:ext uri="{BB962C8B-B14F-4D97-AF65-F5344CB8AC3E}">
        <p14:creationId xmlns:p14="http://schemas.microsoft.com/office/powerpoint/2010/main" val="57670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EAE3F-2D40-8C61-A91A-A35BA1C18C28}"/>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3AB55B39-9189-7CF2-297B-10EAE09CEE9A}"/>
              </a:ext>
            </a:extLst>
          </p:cNvPr>
          <p:cNvSpPr txBox="1"/>
          <p:nvPr/>
        </p:nvSpPr>
        <p:spPr>
          <a:xfrm>
            <a:off x="604165" y="394409"/>
            <a:ext cx="10625328" cy="5520742"/>
          </a:xfrm>
          <a:prstGeom prst="rect">
            <a:avLst/>
          </a:prstGeom>
          <a:noFill/>
        </p:spPr>
        <p:txBody>
          <a:bodyPr wrap="square">
            <a:spAutoFit/>
          </a:bodyPr>
          <a:lstStyle/>
          <a:p>
            <a:pPr>
              <a:lnSpc>
                <a:spcPct val="115000"/>
              </a:lnSpc>
              <a:spcAft>
                <a:spcPts val="1000"/>
              </a:spcAft>
            </a:pP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Questions possibles pour cheminer vers une interprétation finale : </a:t>
            </a: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Pourquoi cette parabole est-elle nommée la parabole du fils prodigue ? </a:t>
            </a:r>
            <a:br>
              <a:rPr lang="fr-FR" sz="2800"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Que veut dire prodigue ? Qui est le plus prodigue des deux, le fils ou le père qui donne tout ?</a:t>
            </a: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Que veut faire comprendre Jésus en racontant cette parabole ? Parle-t-il du royaume de Dieu ? Dans ce cas, qui est ce père ? Qui sont les deux fils ? </a:t>
            </a:r>
          </a:p>
          <a:p>
            <a:pPr>
              <a:lnSpc>
                <a:spcPct val="115000"/>
              </a:lnSpc>
              <a:spcAft>
                <a:spcPts val="10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Quel est le rapport entre cette parabole et son contexte : les pharisiens qui murmurent contre Jésus au cours d’un repas ?</a:t>
            </a:r>
          </a:p>
          <a:p>
            <a:pPr>
              <a:lnSpc>
                <a:spcPct val="115000"/>
              </a:lnSpc>
              <a:spcAft>
                <a:spcPts val="10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Qu’est-ce que cette parabole nous dit du Royaume de Dieu aujourd’hui ? </a:t>
            </a:r>
          </a:p>
        </p:txBody>
      </p:sp>
      <p:sp>
        <p:nvSpPr>
          <p:cNvPr id="2" name="Espace réservé du numéro de diapositive 1">
            <a:extLst>
              <a:ext uri="{FF2B5EF4-FFF2-40B4-BE49-F238E27FC236}">
                <a16:creationId xmlns:a16="http://schemas.microsoft.com/office/drawing/2014/main" id="{53E39C96-072C-80F8-6688-A0A1AA14F09B}"/>
              </a:ext>
            </a:extLst>
          </p:cNvPr>
          <p:cNvSpPr>
            <a:spLocks noGrp="1"/>
          </p:cNvSpPr>
          <p:nvPr>
            <p:ph type="sldNum" sz="quarter" idx="12"/>
          </p:nvPr>
        </p:nvSpPr>
        <p:spPr/>
        <p:txBody>
          <a:bodyPr/>
          <a:lstStyle/>
          <a:p>
            <a:fld id="{9E268824-B363-4558-82B1-76DB5ADEB9CB}" type="slidenum">
              <a:rPr lang="fr-FR" smtClean="0"/>
              <a:pPr/>
              <a:t>140</a:t>
            </a:fld>
            <a:endParaRPr lang="fr-FR"/>
          </a:p>
        </p:txBody>
      </p:sp>
    </p:spTree>
    <p:extLst>
      <p:ext uri="{BB962C8B-B14F-4D97-AF65-F5344CB8AC3E}">
        <p14:creationId xmlns:p14="http://schemas.microsoft.com/office/powerpoint/2010/main" val="298693644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76E22D3-92B0-A791-C9B8-5F1BA6D96712}"/>
              </a:ext>
            </a:extLst>
          </p:cNvPr>
          <p:cNvSpPr txBox="1"/>
          <p:nvPr/>
        </p:nvSpPr>
        <p:spPr>
          <a:xfrm>
            <a:off x="393290" y="129876"/>
            <a:ext cx="11179278" cy="6969921"/>
          </a:xfrm>
          <a:prstGeom prst="rect">
            <a:avLst/>
          </a:prstGeom>
          <a:noFill/>
        </p:spPr>
        <p:txBody>
          <a:bodyPr wrap="square">
            <a:spAutoFit/>
          </a:bodyPr>
          <a:lstStyle/>
          <a:p>
            <a:pPr>
              <a:lnSpc>
                <a:spcPct val="115000"/>
              </a:lnSpc>
              <a:spcAft>
                <a:spcPts val="10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Synthèse finale</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fr-FR" dirty="0">
                <a:effectLst/>
                <a:latin typeface="Times New Roman" panose="02020603050405020304" pitchFamily="18" charset="0"/>
                <a:ea typeface="Calibri" panose="020F0502020204030204" pitchFamily="34" charset="0"/>
                <a:cs typeface="Times New Roman" panose="02020603050405020304" pitchFamily="18" charset="0"/>
              </a:rPr>
              <a:t>Inspirée de Daniel Marguerat, Vie et destin de Jésus de Nazareth, Seuil, 2019, p121s</a:t>
            </a:r>
            <a:br>
              <a:rPr lang="fr-FR" dirty="0">
                <a:effectLst/>
                <a:latin typeface="Times New Roman" panose="02020603050405020304" pitchFamily="18" charset="0"/>
                <a:ea typeface="Calibri" panose="020F0502020204030204" pitchFamily="34" charset="0"/>
                <a:cs typeface="Times New Roman" panose="02020603050405020304" pitchFamily="18" charset="0"/>
              </a:rPr>
            </a:br>
            <a:r>
              <a:rPr lang="fr-FR"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Daniel Marguerat Jésus poète du royaume RCF</a:t>
            </a:r>
            <a:br>
              <a:rPr lang="fr-FR" dirty="0">
                <a:latin typeface="Times New Roman" panose="02020603050405020304" pitchFamily="18" charset="0"/>
                <a:ea typeface="Calibri" panose="020F0502020204030204" pitchFamily="34" charset="0"/>
                <a:cs typeface="Times New Roman" panose="02020603050405020304" pitchFamily="18" charset="0"/>
              </a:rPr>
            </a:br>
            <a:r>
              <a:rPr lang="fr-FR"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Daniel Marguerat  Le poète du royaume Dominicains .tv</a:t>
            </a:r>
            <a:endParaRPr lang="fr-FR"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Daniel Marguerat parle de Jésus comme le </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poète du Royaume.</a:t>
            </a:r>
            <a:br>
              <a:rPr lang="fr-FR" sz="2800" i="1" dirty="0">
                <a:latin typeface="Times New Roman" panose="02020603050405020304" pitchFamily="18" charset="0"/>
                <a:ea typeface="Calibri" panose="020F0502020204030204" pitchFamily="34" charset="0"/>
                <a:cs typeface="Times New Roman" panose="02020603050405020304" pitchFamily="18" charset="0"/>
              </a:rPr>
            </a:b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Jésus en bon pédagogue, en racontant des histoires que nous appelons paraboles parle de réalités spirituelles.</a:t>
            </a:r>
          </a:p>
          <a:p>
            <a:pPr>
              <a:lnSpc>
                <a:spcPct val="115000"/>
              </a:lnSpc>
              <a:spcAft>
                <a:spcPts val="10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Mais il y a plus important : </a:t>
            </a:r>
          </a:p>
          <a:p>
            <a:pPr>
              <a:lnSpc>
                <a:spcPct val="115000"/>
              </a:lnSpc>
              <a:spcAft>
                <a:spcPts val="10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Jésus annonce le Royaume de Dieu non pas comme un espoir futuriste mais comme une réalité à portée de main. </a:t>
            </a: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La parabole du fils prodigue nous parle de ce Royaume qui s’approche de nous.</a:t>
            </a:r>
            <a:b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Dieu, l’unique, est le Père, le miséricordieux, celui qui est un prodigue d’amour, qui attend inlassablement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spcAft>
                <a:spcPts val="1000"/>
              </a:spcAft>
            </a:pP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7F929724-7DF3-CF50-2C85-3899C026BD71}"/>
              </a:ext>
            </a:extLst>
          </p:cNvPr>
          <p:cNvSpPr>
            <a:spLocks noGrp="1"/>
          </p:cNvSpPr>
          <p:nvPr>
            <p:ph type="sldNum" sz="quarter" idx="12"/>
          </p:nvPr>
        </p:nvSpPr>
        <p:spPr/>
        <p:txBody>
          <a:bodyPr/>
          <a:lstStyle/>
          <a:p>
            <a:fld id="{9E268824-B363-4558-82B1-76DB5ADEB9CB}" type="slidenum">
              <a:rPr lang="fr-FR" smtClean="0"/>
              <a:pPr/>
              <a:t>141</a:t>
            </a:fld>
            <a:endParaRPr lang="fr-FR"/>
          </a:p>
        </p:txBody>
      </p:sp>
    </p:spTree>
    <p:extLst>
      <p:ext uri="{BB962C8B-B14F-4D97-AF65-F5344CB8AC3E}">
        <p14:creationId xmlns:p14="http://schemas.microsoft.com/office/powerpoint/2010/main" val="14926395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76E22D3-92B0-A791-C9B8-5F1BA6D96712}"/>
              </a:ext>
            </a:extLst>
          </p:cNvPr>
          <p:cNvSpPr txBox="1"/>
          <p:nvPr/>
        </p:nvSpPr>
        <p:spPr>
          <a:xfrm>
            <a:off x="233254" y="136525"/>
            <a:ext cx="11725492" cy="685399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Il est ce Dieu, aimant tous ses fils d’un amour à la fois maternel et paternel.  </a:t>
            </a:r>
            <a:b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Jésus annonce aux pharisiens que leur Dieu est ce Dieu qui s’approche des plus pauvres, des pécheurs, de l’humanité. </a:t>
            </a:r>
            <a:b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Il va au-delà des lois en accueillant celui qui est jugé ou se sent indigne. </a:t>
            </a:r>
            <a:b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Ce Dieu-là se fait proche de l’humanité au point d’envoyer son fils qui se fait, comme le fils cadet, pécheur avec les pécheurs.  </a:t>
            </a:r>
            <a:b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La parabole annonce un royaume qui n’est pas à attendre que dans le futur ; il est déjà là.  </a:t>
            </a:r>
            <a:b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La parabole peut se relire à travers le prisme du mystère pascal. Dieu a envoyé son fils qui était perdu et retrouvé, qui est passé de la mort à la vie, et nous a entrainés dans sa résurrection une fois pour toutes.</a:t>
            </a:r>
            <a:b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Le fils s’identifie à toute l’humanité, il est venu pour les brebis perdues, pour toutes les nations. </a:t>
            </a:r>
            <a:b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Le Christ, le prodigue qui donne tout, ramène l’humanité à son Père. </a:t>
            </a:r>
            <a:b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Le Père, remué jusqu’au fond de ses entrailles, attend l’humanité, et l’invite au festin de l’alliance éternelle. L’évangile est une invitation, une porte ouverte. Une invitation à demeurer dans l’amour.  Entrons dans la joie du Royaume ! </a:t>
            </a:r>
          </a:p>
        </p:txBody>
      </p:sp>
      <p:sp>
        <p:nvSpPr>
          <p:cNvPr id="2" name="Espace réservé du numéro de diapositive 1">
            <a:extLst>
              <a:ext uri="{FF2B5EF4-FFF2-40B4-BE49-F238E27FC236}">
                <a16:creationId xmlns:a16="http://schemas.microsoft.com/office/drawing/2014/main" id="{7F929724-7DF3-CF50-2C85-3899C026BD71}"/>
              </a:ext>
            </a:extLst>
          </p:cNvPr>
          <p:cNvSpPr>
            <a:spLocks noGrp="1"/>
          </p:cNvSpPr>
          <p:nvPr>
            <p:ph type="sldNum" sz="quarter" idx="12"/>
          </p:nvPr>
        </p:nvSpPr>
        <p:spPr/>
        <p:txBody>
          <a:bodyPr/>
          <a:lstStyle/>
          <a:p>
            <a:fld id="{9E268824-B363-4558-82B1-76DB5ADEB9CB}" type="slidenum">
              <a:rPr lang="fr-FR" smtClean="0"/>
              <a:pPr/>
              <a:t>142</a:t>
            </a:fld>
            <a:endParaRPr lang="fr-FR"/>
          </a:p>
        </p:txBody>
      </p:sp>
    </p:spTree>
    <p:extLst>
      <p:ext uri="{BB962C8B-B14F-4D97-AF65-F5344CB8AC3E}">
        <p14:creationId xmlns:p14="http://schemas.microsoft.com/office/powerpoint/2010/main" val="250049417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C608C00-D52D-F8F9-A954-E044C032C85C}"/>
              </a:ext>
            </a:extLst>
          </p:cNvPr>
          <p:cNvSpPr txBox="1"/>
          <p:nvPr/>
        </p:nvSpPr>
        <p:spPr>
          <a:xfrm>
            <a:off x="2846520" y="5194609"/>
            <a:ext cx="6498960" cy="1323439"/>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dirty="0">
                <a:latin typeface="Times New Roman" panose="02020603050405020304" pitchFamily="18" charset="0"/>
                <a:cs typeface="Times New Roman" panose="02020603050405020304" pitchFamily="18" charset="0"/>
              </a:rPr>
              <a:t>Réalisation Catéchèse Par la Parole</a:t>
            </a:r>
          </a:p>
          <a:p>
            <a:r>
              <a:rPr lang="fr-FR" sz="2000" dirty="0">
                <a:latin typeface="Times New Roman" panose="02020603050405020304" pitchFamily="18" charset="0"/>
                <a:cs typeface="Times New Roman" panose="02020603050405020304" pitchFamily="18" charset="0"/>
              </a:rPr>
              <a:t>Module Revenir</a:t>
            </a:r>
          </a:p>
          <a:p>
            <a:r>
              <a:rPr lang="fr-FR" sz="2000" dirty="0">
                <a:latin typeface="Times New Roman" panose="02020603050405020304" pitchFamily="18" charset="0"/>
                <a:cs typeface="Times New Roman" panose="02020603050405020304" pitchFamily="18" charset="0"/>
              </a:rPr>
              <a:t>Illustrations Chantal </a:t>
            </a:r>
            <a:r>
              <a:rPr lang="fr-FR" sz="2000" dirty="0" err="1">
                <a:latin typeface="Times New Roman" panose="02020603050405020304" pitchFamily="18" charset="0"/>
                <a:cs typeface="Times New Roman" panose="02020603050405020304" pitchFamily="18" charset="0"/>
              </a:rPr>
              <a:t>Lorge</a:t>
            </a:r>
            <a:r>
              <a:rPr lang="fr-FR" sz="2000" dirty="0">
                <a:latin typeface="Times New Roman" panose="02020603050405020304" pitchFamily="18" charset="0"/>
                <a:cs typeface="Times New Roman" panose="02020603050405020304" pitchFamily="18" charset="0"/>
              </a:rPr>
              <a:t> </a:t>
            </a:r>
            <a:r>
              <a:rPr lang="fr-FR" sz="2000">
                <a:latin typeface="Times New Roman" panose="02020603050405020304" pitchFamily="18" charset="0"/>
                <a:cs typeface="Times New Roman" panose="02020603050405020304" pitchFamily="18" charset="0"/>
              </a:rPr>
              <a:t>d’après le </a:t>
            </a:r>
            <a:r>
              <a:rPr lang="fr-FR" sz="2000" dirty="0">
                <a:latin typeface="Times New Roman" panose="02020603050405020304" pitchFamily="18" charset="0"/>
                <a:cs typeface="Times New Roman" panose="02020603050405020304" pitchFamily="18" charset="0"/>
              </a:rPr>
              <a:t>vitrail de Sens</a:t>
            </a:r>
            <a:br>
              <a:rPr lang="fr-FR" sz="2000" dirty="0">
                <a:latin typeface="Times New Roman" panose="02020603050405020304" pitchFamily="18" charset="0"/>
                <a:cs typeface="Times New Roman" panose="02020603050405020304" pitchFamily="18" charset="0"/>
              </a:rPr>
            </a:br>
            <a:endParaRPr lang="fr-FR" sz="2000"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E7F67869-1D0E-0B13-EC88-216364D3541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8410" y="5006508"/>
            <a:ext cx="19494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F1C6D160-82E9-4005-A40A-3527E5CE6CBD}"/>
              </a:ext>
            </a:extLst>
          </p:cNvPr>
          <p:cNvSpPr>
            <a:spLocks noGrp="1"/>
          </p:cNvSpPr>
          <p:nvPr>
            <p:ph type="sldNum" sz="quarter" idx="12"/>
          </p:nvPr>
        </p:nvSpPr>
        <p:spPr/>
        <p:txBody>
          <a:bodyPr/>
          <a:lstStyle/>
          <a:p>
            <a:fld id="{9E268824-B363-4558-82B1-76DB5ADEB9CB}" type="slidenum">
              <a:rPr lang="fr-FR" smtClean="0"/>
              <a:pPr/>
              <a:t>143</a:t>
            </a:fld>
            <a:endParaRPr lang="fr-FR"/>
          </a:p>
        </p:txBody>
      </p:sp>
      <p:sp>
        <p:nvSpPr>
          <p:cNvPr id="7" name="ZoneTexte 6">
            <a:extLst>
              <a:ext uri="{FF2B5EF4-FFF2-40B4-BE49-F238E27FC236}">
                <a16:creationId xmlns:a16="http://schemas.microsoft.com/office/drawing/2014/main" id="{4C2DC14E-71C1-2398-A193-F356FF0DC2D1}"/>
              </a:ext>
            </a:extLst>
          </p:cNvPr>
          <p:cNvSpPr txBox="1"/>
          <p:nvPr/>
        </p:nvSpPr>
        <p:spPr>
          <a:xfrm>
            <a:off x="251928" y="279276"/>
            <a:ext cx="11434514" cy="3939540"/>
          </a:xfrm>
          <a:prstGeom prst="rect">
            <a:avLst/>
          </a:prstGeom>
          <a:noFill/>
        </p:spPr>
        <p:txBody>
          <a:bodyPr wrap="square">
            <a:spAutoFit/>
          </a:bodyPr>
          <a:lstStyle/>
          <a:p>
            <a:pPr>
              <a:lnSpc>
                <a:spcPct val="115000"/>
              </a:lnSpc>
              <a:spcAft>
                <a:spcPts val="1000"/>
              </a:spcAft>
            </a:pPr>
            <a:r>
              <a:rPr lang="fr-FR" sz="1800" b="1" dirty="0">
                <a:effectLst/>
                <a:latin typeface="Times New Roman" panose="02020603050405020304" pitchFamily="18" charset="0"/>
                <a:ea typeface="Times New Roman" panose="02020603050405020304" pitchFamily="18" charset="0"/>
              </a:rPr>
              <a:t>Méditation </a:t>
            </a:r>
            <a:r>
              <a:rPr lang="fr-FR" sz="1800" dirty="0">
                <a:effectLst/>
                <a:latin typeface="Times New Roman" panose="02020603050405020304" pitchFamily="18" charset="0"/>
                <a:ea typeface="Times New Roman" panose="02020603050405020304" pitchFamily="18" charset="0"/>
              </a:rPr>
              <a:t>et son diaporama sur </a:t>
            </a:r>
            <a:r>
              <a:rPr lang="fr-FR" sz="1800" u="sng" dirty="0">
                <a:solidFill>
                  <a:srgbClr val="0000FF"/>
                </a:solidFill>
                <a:effectLst/>
                <a:latin typeface="Times New Roman" panose="02020603050405020304" pitchFamily="18" charset="0"/>
                <a:ea typeface="Times New Roman" panose="02020603050405020304" pitchFamily="18" charset="0"/>
                <a:hlinkClick r:id="rId3"/>
              </a:rPr>
              <a:t>page Revenir\Méditation</a:t>
            </a:r>
            <a:endParaRPr lang="fr-FR" sz="1800" dirty="0">
              <a:effectLst/>
              <a:latin typeface="Calibri" panose="020F0502020204030204" pitchFamily="34" charset="0"/>
              <a:ea typeface="Calibri" panose="020F0502020204030204" pitchFamily="34" charset="0"/>
            </a:endParaRPr>
          </a:p>
          <a:p>
            <a:pPr>
              <a:lnSpc>
                <a:spcPct val="115000"/>
              </a:lnSpc>
              <a:spcAft>
                <a:spcPts val="1000"/>
              </a:spcAft>
            </a:pPr>
            <a:r>
              <a:rPr lang="fr-FR" sz="1800" dirty="0">
                <a:effectLst/>
                <a:latin typeface="Times New Roman" panose="02020603050405020304" pitchFamily="18"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a:lnSpc>
                <a:spcPct val="115000"/>
              </a:lnSpc>
              <a:spcAft>
                <a:spcPts val="1000"/>
              </a:spcAft>
            </a:pPr>
            <a:r>
              <a:rPr lang="fr-FR" sz="1800" b="1" dirty="0">
                <a:effectLst/>
                <a:latin typeface="Times New Roman" panose="02020603050405020304" pitchFamily="18" charset="0"/>
                <a:ea typeface="Calibri" panose="020F0502020204030204" pitchFamily="34" charset="0"/>
              </a:rPr>
              <a:t>Bibliographie</a:t>
            </a:r>
            <a:br>
              <a:rPr lang="fr-FR" sz="1800" dirty="0">
                <a:effectLst/>
                <a:latin typeface="Times New Roman" panose="02020603050405020304" pitchFamily="18" charset="0"/>
                <a:ea typeface="Calibri" panose="020F0502020204030204" pitchFamily="34" charset="0"/>
              </a:rPr>
            </a:br>
            <a:r>
              <a:rPr lang="fr-FR" sz="1800" dirty="0">
                <a:effectLst/>
                <a:latin typeface="Times New Roman" panose="02020603050405020304" pitchFamily="18" charset="0"/>
                <a:ea typeface="Calibri" panose="020F0502020204030204" pitchFamily="34" charset="0"/>
              </a:rPr>
              <a:t>Les quatre évangiles, Traduction de la </a:t>
            </a:r>
            <a:r>
              <a:rPr lang="fr-FR" sz="1800" dirty="0" err="1">
                <a:effectLst/>
                <a:latin typeface="Times New Roman" panose="02020603050405020304" pitchFamily="18" charset="0"/>
                <a:ea typeface="Calibri" panose="020F0502020204030204" pitchFamily="34" charset="0"/>
              </a:rPr>
              <a:t>vetus</a:t>
            </a:r>
            <a:r>
              <a:rPr lang="fr-FR" sz="1800" dirty="0">
                <a:effectLst/>
                <a:latin typeface="Times New Roman" panose="02020603050405020304" pitchFamily="18" charset="0"/>
                <a:ea typeface="Calibri" panose="020F0502020204030204" pitchFamily="34" charset="0"/>
              </a:rPr>
              <a:t> Syra, </a:t>
            </a:r>
            <a:r>
              <a:rPr lang="fr-FR" sz="1800" dirty="0" err="1">
                <a:effectLst/>
                <a:latin typeface="Times New Roman" panose="02020603050405020304" pitchFamily="18" charset="0"/>
                <a:ea typeface="Calibri" panose="020F0502020204030204" pitchFamily="34" charset="0"/>
              </a:rPr>
              <a:t>EdB</a:t>
            </a:r>
            <a:r>
              <a:rPr lang="fr-FR" sz="1800" dirty="0">
                <a:effectLst/>
                <a:latin typeface="Times New Roman" panose="02020603050405020304" pitchFamily="18" charset="0"/>
                <a:ea typeface="Calibri" panose="020F0502020204030204" pitchFamily="34" charset="0"/>
              </a:rPr>
              <a:t>, 2024, p 227 à 230</a:t>
            </a:r>
            <a:br>
              <a:rPr lang="fr-FR" sz="1800" dirty="0">
                <a:effectLst/>
                <a:latin typeface="Times New Roman" panose="02020603050405020304" pitchFamily="18" charset="0"/>
                <a:ea typeface="Calibri" panose="020F0502020204030204" pitchFamily="34" charset="0"/>
              </a:rPr>
            </a:br>
            <a:r>
              <a:rPr lang="fr-FR" sz="1800" dirty="0">
                <a:effectLst/>
                <a:latin typeface="Times New Roman" panose="02020603050405020304" pitchFamily="18" charset="0"/>
                <a:ea typeface="Calibri" panose="020F0502020204030204" pitchFamily="34" charset="0"/>
              </a:rPr>
              <a:t>François </a:t>
            </a:r>
            <a:r>
              <a:rPr lang="fr-FR" sz="1800" dirty="0" err="1">
                <a:effectLst/>
                <a:latin typeface="Times New Roman" panose="02020603050405020304" pitchFamily="18" charset="0"/>
                <a:ea typeface="Calibri" panose="020F0502020204030204" pitchFamily="34" charset="0"/>
              </a:rPr>
              <a:t>Bovon</a:t>
            </a:r>
            <a:r>
              <a:rPr lang="fr-FR" sz="1800" dirty="0">
                <a:effectLst/>
                <a:latin typeface="Times New Roman" panose="02020603050405020304" pitchFamily="18" charset="0"/>
                <a:ea typeface="Calibri" panose="020F0502020204030204" pitchFamily="34" charset="0"/>
              </a:rPr>
              <a:t>, l’Evangile selon Saint Luc 1-9, Labor et Fides, Juin 2007</a:t>
            </a:r>
            <a:br>
              <a:rPr lang="fr-FR" sz="1800" dirty="0">
                <a:effectLst/>
                <a:latin typeface="Times New Roman" panose="02020603050405020304" pitchFamily="18" charset="0"/>
                <a:ea typeface="Calibri" panose="020F0502020204030204" pitchFamily="34" charset="0"/>
              </a:rPr>
            </a:br>
            <a:r>
              <a:rPr lang="fr-FR" sz="1800" dirty="0">
                <a:effectLst/>
                <a:latin typeface="Times New Roman" panose="02020603050405020304" pitchFamily="18" charset="0"/>
                <a:ea typeface="Calibri" panose="020F0502020204030204" pitchFamily="34" charset="0"/>
              </a:rPr>
              <a:t>Louis Barlet Chantal Guillermain, Le Beau Christ de Luc, Lire la bible, Cerf, 2006</a:t>
            </a:r>
            <a:br>
              <a:rPr lang="fr-FR" sz="1800" dirty="0">
                <a:effectLst/>
                <a:latin typeface="Times New Roman" panose="02020603050405020304" pitchFamily="18" charset="0"/>
                <a:ea typeface="Calibri" panose="020F0502020204030204" pitchFamily="34" charset="0"/>
              </a:rPr>
            </a:br>
            <a:r>
              <a:rPr lang="fr-FR" sz="1800" dirty="0">
                <a:effectLst/>
                <a:latin typeface="Times New Roman" panose="02020603050405020304" pitchFamily="18" charset="0"/>
                <a:ea typeface="Calibri" panose="020F0502020204030204" pitchFamily="34" charset="0"/>
              </a:rPr>
              <a:t>Hugues Cousin, L’Evangile de Luc, Centurion, Novalis, 1994</a:t>
            </a:r>
            <a:br>
              <a:rPr lang="fr-FR" sz="1800" dirty="0">
                <a:effectLst/>
                <a:latin typeface="Times New Roman" panose="02020603050405020304" pitchFamily="18" charset="0"/>
                <a:ea typeface="Calibri" panose="020F0502020204030204" pitchFamily="34" charset="0"/>
              </a:rPr>
            </a:br>
            <a:r>
              <a:rPr lang="fr-FR" sz="1800" dirty="0">
                <a:effectLst/>
                <a:latin typeface="Times New Roman" panose="02020603050405020304" pitchFamily="18" charset="0"/>
                <a:ea typeface="Calibri" panose="020F0502020204030204" pitchFamily="34" charset="0"/>
              </a:rPr>
              <a:t>Raphaël </a:t>
            </a:r>
            <a:r>
              <a:rPr lang="fr-FR" sz="1800" dirty="0" err="1">
                <a:effectLst/>
                <a:latin typeface="Times New Roman" panose="02020603050405020304" pitchFamily="18" charset="0"/>
                <a:ea typeface="Calibri" panose="020F0502020204030204" pitchFamily="34" charset="0"/>
              </a:rPr>
              <a:t>Draï</a:t>
            </a:r>
            <a:r>
              <a:rPr lang="fr-FR" sz="1800" dirty="0">
                <a:effectLst/>
                <a:latin typeface="Times New Roman" panose="02020603050405020304" pitchFamily="18" charset="0"/>
                <a:ea typeface="Calibri" panose="020F0502020204030204" pitchFamily="34" charset="0"/>
              </a:rPr>
              <a:t>, Jésus, Lecture de l’Evangile selon Saint Luc, Tome I, </a:t>
            </a:r>
            <a:r>
              <a:rPr lang="fr-FR" sz="1800" dirty="0" err="1">
                <a:effectLst/>
                <a:latin typeface="Times New Roman" panose="02020603050405020304" pitchFamily="18" charset="0"/>
                <a:ea typeface="Calibri" panose="020F0502020204030204" pitchFamily="34" charset="0"/>
              </a:rPr>
              <a:t>hermann</a:t>
            </a:r>
            <a:r>
              <a:rPr lang="fr-FR" sz="1800" dirty="0">
                <a:effectLst/>
                <a:latin typeface="Times New Roman" panose="02020603050405020304" pitchFamily="18" charset="0"/>
                <a:ea typeface="Calibri" panose="020F0502020204030204" pitchFamily="34" charset="0"/>
              </a:rPr>
              <a:t>, 2014 </a:t>
            </a:r>
            <a:br>
              <a:rPr lang="fr-FR" sz="1800" dirty="0">
                <a:effectLst/>
                <a:latin typeface="Times New Roman" panose="02020603050405020304" pitchFamily="18" charset="0"/>
                <a:ea typeface="Calibri" panose="020F0502020204030204" pitchFamily="34" charset="0"/>
              </a:rPr>
            </a:br>
            <a:r>
              <a:rPr lang="fr-FR" sz="1800" dirty="0">
                <a:effectLst/>
                <a:latin typeface="Times New Roman" panose="02020603050405020304" pitchFamily="18" charset="0"/>
                <a:ea typeface="Calibri" panose="020F0502020204030204" pitchFamily="34" charset="0"/>
              </a:rPr>
              <a:t>Jésus L'encyclopédie, Joseph Doré, Albin Michel, 2022, p 387 à 392, article de Stéphane </a:t>
            </a:r>
            <a:r>
              <a:rPr lang="fr-FR" sz="1800" dirty="0" err="1">
                <a:effectLst/>
                <a:latin typeface="Times New Roman" panose="02020603050405020304" pitchFamily="18" charset="0"/>
                <a:ea typeface="Calibri" panose="020F0502020204030204" pitchFamily="34" charset="0"/>
              </a:rPr>
              <a:t>Beaubeuf</a:t>
            </a:r>
            <a:r>
              <a:rPr lang="fr-FR" sz="1800" dirty="0">
                <a:effectLst/>
                <a:latin typeface="Times New Roman" panose="02020603050405020304" pitchFamily="18" charset="0"/>
                <a:ea typeface="Calibri" panose="020F0502020204030204" pitchFamily="34" charset="0"/>
              </a:rPr>
              <a:t> </a:t>
            </a:r>
            <a:br>
              <a:rPr lang="fr-FR" sz="1800" dirty="0">
                <a:effectLst/>
                <a:latin typeface="Times New Roman" panose="02020603050405020304" pitchFamily="18" charset="0"/>
                <a:ea typeface="Calibri" panose="020F0502020204030204" pitchFamily="34" charset="0"/>
              </a:rPr>
            </a:br>
            <a:r>
              <a:rPr lang="fr-FR" sz="1800" dirty="0">
                <a:effectLst/>
                <a:latin typeface="Times New Roman" panose="02020603050405020304" pitchFamily="18" charset="0"/>
                <a:ea typeface="Calibri" panose="020F0502020204030204" pitchFamily="34" charset="0"/>
              </a:rPr>
              <a:t>Henri Denis, Jésus le prodigue du Père, Desclée de </a:t>
            </a:r>
            <a:r>
              <a:rPr lang="fr-FR" sz="1800" dirty="0" err="1">
                <a:effectLst/>
                <a:latin typeface="Times New Roman" panose="02020603050405020304" pitchFamily="18" charset="0"/>
                <a:ea typeface="Calibri" panose="020F0502020204030204" pitchFamily="34" charset="0"/>
              </a:rPr>
              <a:t>Brower</a:t>
            </a:r>
            <a:r>
              <a:rPr lang="fr-FR" sz="1800" dirty="0">
                <a:effectLst/>
                <a:latin typeface="Times New Roman" panose="02020603050405020304" pitchFamily="18" charset="0"/>
                <a:ea typeface="Calibri" panose="020F0502020204030204" pitchFamily="34" charset="0"/>
              </a:rPr>
              <a:t>,</a:t>
            </a:r>
            <a:r>
              <a:rPr lang="fr-FR" sz="1800" i="1" dirty="0">
                <a:effectLst/>
                <a:latin typeface="Times New Roman" panose="02020603050405020304" pitchFamily="18" charset="0"/>
                <a:ea typeface="Calibri" panose="020F0502020204030204" pitchFamily="34" charset="0"/>
              </a:rPr>
              <a:t> 2001</a:t>
            </a:r>
            <a:endParaRPr lang="fr-FR" sz="1800" dirty="0">
              <a:effectLst/>
              <a:latin typeface="Calibri" panose="020F0502020204030204" pitchFamily="34"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Daniel Marguerat, Vie et destin de Jésus de Nazareth, Seuil, 2019 </a:t>
            </a:r>
            <a:endParaRPr lang="fr-FR" sz="1800" dirty="0">
              <a:effectLst/>
              <a:latin typeface="Calibri" panose="020F0502020204030204" pitchFamily="34" charset="0"/>
              <a:ea typeface="Calibri" panose="020F0502020204030204" pitchFamily="34" charset="0"/>
            </a:endParaRPr>
          </a:p>
        </p:txBody>
      </p:sp>
      <p:pic>
        <p:nvPicPr>
          <p:cNvPr id="6" name="Image 5" descr="Une image contenant motif, texte, point, art&#10;&#10;Le contenu généré par l’IA peut être incorrect.">
            <a:extLst>
              <a:ext uri="{FF2B5EF4-FFF2-40B4-BE49-F238E27FC236}">
                <a16:creationId xmlns:a16="http://schemas.microsoft.com/office/drawing/2014/main" id="{E32A2C64-29EC-D0DE-B585-C2A6D47B62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12221" y="4580457"/>
            <a:ext cx="1600200" cy="1600200"/>
          </a:xfrm>
          <a:prstGeom prst="rect">
            <a:avLst/>
          </a:prstGeom>
        </p:spPr>
      </p:pic>
    </p:spTree>
    <p:extLst>
      <p:ext uri="{BB962C8B-B14F-4D97-AF65-F5344CB8AC3E}">
        <p14:creationId xmlns:p14="http://schemas.microsoft.com/office/powerpoint/2010/main" val="2027198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ED1D0-59B5-DABE-EA93-8DDB79C1BB1E}"/>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56634DE-7133-55AB-F15F-3B21B1B864BE}"/>
              </a:ext>
            </a:extLst>
          </p:cNvPr>
          <p:cNvSpPr>
            <a:spLocks noGrp="1"/>
          </p:cNvSpPr>
          <p:nvPr>
            <p:ph type="sldNum" sz="quarter" idx="12"/>
          </p:nvPr>
        </p:nvSpPr>
        <p:spPr/>
        <p:txBody>
          <a:bodyPr/>
          <a:lstStyle/>
          <a:p>
            <a:fld id="{9E268824-B363-4558-82B1-76DB5ADEB9CB}" type="slidenum">
              <a:rPr lang="fr-FR" smtClean="0"/>
              <a:pPr/>
              <a:t>15</a:t>
            </a:fld>
            <a:endParaRPr lang="fr-FR"/>
          </a:p>
        </p:txBody>
      </p:sp>
      <p:sp>
        <p:nvSpPr>
          <p:cNvPr id="4" name="Rectangle : coins arrondis 3">
            <a:extLst>
              <a:ext uri="{FF2B5EF4-FFF2-40B4-BE49-F238E27FC236}">
                <a16:creationId xmlns:a16="http://schemas.microsoft.com/office/drawing/2014/main" id="{FE1AA254-9E61-14C7-B73C-212227FCD76D}"/>
              </a:ext>
            </a:extLst>
          </p:cNvPr>
          <p:cNvSpPr/>
          <p:nvPr/>
        </p:nvSpPr>
        <p:spPr>
          <a:xfrm>
            <a:off x="462115" y="1913685"/>
            <a:ext cx="11248103" cy="2569825"/>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dirty="0">
                <a:solidFill>
                  <a:schemeClr val="tx1"/>
                </a:solidFill>
                <a:latin typeface="Times New Roman" panose="02020603050405020304" pitchFamily="18" charset="0"/>
                <a:cs typeface="Times New Roman" panose="02020603050405020304" pitchFamily="18" charset="0"/>
              </a:rPr>
              <a:t>Il s’agit du montant de l’offrande due au sanctuaire. </a:t>
            </a:r>
            <a:r>
              <a:rPr lang="fr-FR" sz="3200" i="1" baseline="30000" dirty="0" err="1">
                <a:solidFill>
                  <a:schemeClr val="tx1"/>
                </a:solidFill>
                <a:latin typeface="Times New Roman" panose="02020603050405020304" pitchFamily="18" charset="0"/>
                <a:cs typeface="Times New Roman" panose="02020603050405020304" pitchFamily="18" charset="0"/>
              </a:rPr>
              <a:t>Vetus</a:t>
            </a:r>
            <a:r>
              <a:rPr lang="fr-FR" sz="3200" i="1" baseline="30000" dirty="0">
                <a:solidFill>
                  <a:schemeClr val="tx1"/>
                </a:solidFill>
                <a:latin typeface="Times New Roman" panose="02020603050405020304" pitchFamily="18" charset="0"/>
                <a:cs typeface="Times New Roman" panose="02020603050405020304" pitchFamily="18" charset="0"/>
              </a:rPr>
              <a:t> </a:t>
            </a:r>
            <a:r>
              <a:rPr lang="fr-FR" sz="3200" i="1" baseline="30000" dirty="0" err="1">
                <a:solidFill>
                  <a:schemeClr val="tx1"/>
                </a:solidFill>
                <a:latin typeface="Times New Roman" panose="02020603050405020304" pitchFamily="18" charset="0"/>
                <a:cs typeface="Times New Roman" panose="02020603050405020304" pitchFamily="18" charset="0"/>
              </a:rPr>
              <a:t>syra</a:t>
            </a:r>
            <a:r>
              <a:rPr lang="fr-FR" sz="3200" i="1" baseline="30000" dirty="0">
                <a:solidFill>
                  <a:schemeClr val="tx1"/>
                </a:solidFill>
                <a:latin typeface="Times New Roman" panose="02020603050405020304" pitchFamily="18" charset="0"/>
                <a:cs typeface="Times New Roman" panose="02020603050405020304" pitchFamily="18" charset="0"/>
              </a:rPr>
              <a:t> p 228</a:t>
            </a:r>
            <a:endParaRPr lang="fr-FR" sz="3200" dirty="0">
              <a:solidFill>
                <a:schemeClr val="tx1"/>
              </a:solidFill>
              <a:latin typeface="Times New Roman" panose="02020603050405020304" pitchFamily="18" charset="0"/>
              <a:cs typeface="Times New Roman" panose="02020603050405020304" pitchFamily="18" charset="0"/>
            </a:endParaRPr>
          </a:p>
          <a:p>
            <a:r>
              <a:rPr lang="fr-FR" sz="3200" b="1" dirty="0">
                <a:solidFill>
                  <a:schemeClr val="tx1"/>
                </a:solidFill>
                <a:latin typeface="Times New Roman" panose="02020603050405020304" pitchFamily="18" charset="0"/>
                <a:cs typeface="Times New Roman" panose="02020603050405020304" pitchFamily="18" charset="0"/>
              </a:rPr>
              <a:t>Exode 30, 13 </a:t>
            </a:r>
            <a:r>
              <a:rPr lang="fr-FR" sz="3200" i="1" dirty="0">
                <a:solidFill>
                  <a:schemeClr val="tx1"/>
                </a:solidFill>
                <a:latin typeface="Times New Roman" panose="02020603050405020304" pitchFamily="18" charset="0"/>
                <a:cs typeface="Times New Roman" panose="02020603050405020304" pitchFamily="18" charset="0"/>
              </a:rPr>
              <a:t>Voici ce que donnera tout homme soumis au recensement : un demi-sicle, selon le sicle du sanctuaire à vingt </a:t>
            </a:r>
            <a:r>
              <a:rPr lang="fr-FR" sz="3200" i="1" dirty="0" err="1">
                <a:solidFill>
                  <a:schemeClr val="tx1"/>
                </a:solidFill>
                <a:latin typeface="Times New Roman" panose="02020603050405020304" pitchFamily="18" charset="0"/>
                <a:cs typeface="Times New Roman" panose="02020603050405020304" pitchFamily="18" charset="0"/>
              </a:rPr>
              <a:t>guéras</a:t>
            </a:r>
            <a:r>
              <a:rPr lang="fr-FR" sz="3200" i="1" dirty="0">
                <a:solidFill>
                  <a:schemeClr val="tx1"/>
                </a:solidFill>
                <a:latin typeface="Times New Roman" panose="02020603050405020304" pitchFamily="18" charset="0"/>
                <a:cs typeface="Times New Roman" panose="02020603050405020304" pitchFamily="18" charset="0"/>
              </a:rPr>
              <a:t> par sicle, comme contribution pour le Seigneur.</a:t>
            </a:r>
            <a:endParaRPr lang="fr-FR" sz="3200" dirty="0">
              <a:solidFill>
                <a:schemeClr val="tx1"/>
              </a:solidFill>
              <a:latin typeface="Times New Roman" panose="02020603050405020304" pitchFamily="18" charset="0"/>
              <a:cs typeface="Times New Roman" panose="02020603050405020304" pitchFamily="18" charset="0"/>
            </a:endParaRPr>
          </a:p>
        </p:txBody>
      </p:sp>
      <p:sp>
        <p:nvSpPr>
          <p:cNvPr id="7" name="Rectangle : coins arrondis 6">
            <a:extLst>
              <a:ext uri="{FF2B5EF4-FFF2-40B4-BE49-F238E27FC236}">
                <a16:creationId xmlns:a16="http://schemas.microsoft.com/office/drawing/2014/main" id="{FA7023C8-102D-FC18-7466-4B5E00D1CF85}"/>
              </a:ext>
            </a:extLst>
          </p:cNvPr>
          <p:cNvSpPr/>
          <p:nvPr/>
        </p:nvSpPr>
        <p:spPr>
          <a:xfrm>
            <a:off x="2219056" y="5054512"/>
            <a:ext cx="7575504" cy="1164632"/>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cs typeface="Times New Roman" panose="02020603050405020304" pitchFamily="18" charset="0"/>
              </a:rPr>
              <a:t>Est-ce un hasard si la pièce perdue </a:t>
            </a:r>
            <a:br>
              <a:rPr lang="fr-FR" sz="3200" dirty="0">
                <a:solidFill>
                  <a:schemeClr val="tx1"/>
                </a:solidFill>
                <a:latin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cs typeface="Times New Roman" panose="02020603050405020304" pitchFamily="18" charset="0"/>
              </a:rPr>
              <a:t>correspond à l’offrande au sanctuaire ?</a:t>
            </a:r>
          </a:p>
        </p:txBody>
      </p:sp>
      <p:pic>
        <p:nvPicPr>
          <p:cNvPr id="5" name="Image 4" descr="Une image contenant dessin, sourire, illustration, dessin humoristique&#10;&#10;Le contenu généré par l’IA peut être incorrect.">
            <a:extLst>
              <a:ext uri="{FF2B5EF4-FFF2-40B4-BE49-F238E27FC236}">
                <a16:creationId xmlns:a16="http://schemas.microsoft.com/office/drawing/2014/main" id="{36C3F157-B3E7-C10E-99F3-607BD7A61AD0}"/>
              </a:ext>
            </a:extLst>
          </p:cNvPr>
          <p:cNvPicPr>
            <a:picLocks noChangeAspect="1"/>
          </p:cNvPicPr>
          <p:nvPr/>
        </p:nvPicPr>
        <p:blipFill>
          <a:blip r:embed="rId2" cstate="screen">
            <a:extLst>
              <a:ext uri="{28A0092B-C50C-407E-A947-70E740481C1C}">
                <a14:useLocalDpi xmlns:a14="http://schemas.microsoft.com/office/drawing/2010/main"/>
              </a:ext>
            </a:extLst>
          </a:blip>
          <a:srcRect t="-5732"/>
          <a:stretch/>
        </p:blipFill>
        <p:spPr>
          <a:xfrm>
            <a:off x="4739150" y="227996"/>
            <a:ext cx="2535316" cy="1950793"/>
          </a:xfrm>
          <a:prstGeom prst="rect">
            <a:avLst/>
          </a:prstGeom>
          <a:effectLst>
            <a:softEdge rad="330200"/>
          </a:effectLst>
        </p:spPr>
      </p:pic>
      <p:sp>
        <p:nvSpPr>
          <p:cNvPr id="6" name="ZoneTexte 5">
            <a:extLst>
              <a:ext uri="{FF2B5EF4-FFF2-40B4-BE49-F238E27FC236}">
                <a16:creationId xmlns:a16="http://schemas.microsoft.com/office/drawing/2014/main" id="{45D45F1D-BADF-72A3-5D9D-44F72FCEBBA7}"/>
              </a:ext>
            </a:extLst>
          </p:cNvPr>
          <p:cNvSpPr txBox="1"/>
          <p:nvPr/>
        </p:nvSpPr>
        <p:spPr>
          <a:xfrm>
            <a:off x="237572" y="135228"/>
            <a:ext cx="2102505"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la pièce perdue</a:t>
            </a:r>
            <a:endParaRPr lang="fr-FR" sz="2400" dirty="0"/>
          </a:p>
        </p:txBody>
      </p:sp>
    </p:spTree>
    <p:extLst>
      <p:ext uri="{BB962C8B-B14F-4D97-AF65-F5344CB8AC3E}">
        <p14:creationId xmlns:p14="http://schemas.microsoft.com/office/powerpoint/2010/main" val="246797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B3272-AC49-ADE6-6555-FD3F99894EB3}"/>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B0B72FC6-8F51-84A4-E3EB-035A64B04122}"/>
              </a:ext>
            </a:extLst>
          </p:cNvPr>
          <p:cNvSpPr/>
          <p:nvPr/>
        </p:nvSpPr>
        <p:spPr>
          <a:xfrm>
            <a:off x="1472380" y="1717614"/>
            <a:ext cx="9881420" cy="1979393"/>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Nous voyons bien que </a:t>
            </a:r>
            <a:r>
              <a:rPr lang="fr-FR" sz="3600" i="1" dirty="0">
                <a:solidFill>
                  <a:schemeClr val="tx1"/>
                </a:solidFill>
                <a:latin typeface="Times New Roman" panose="02020603050405020304" pitchFamily="18" charset="0"/>
                <a:ea typeface="Calibri" panose="020F0502020204030204" pitchFamily="34" charset="0"/>
              </a:rPr>
              <a:t>l’insistance porte moins </a:t>
            </a:r>
            <a:br>
              <a:rPr lang="fr-FR" sz="3600" i="1" dirty="0">
                <a:solidFill>
                  <a:schemeClr val="tx1"/>
                </a:solidFill>
                <a:latin typeface="Times New Roman" panose="02020603050405020304" pitchFamily="18" charset="0"/>
                <a:ea typeface="Calibri" panose="020F0502020204030204" pitchFamily="34" charset="0"/>
              </a:rPr>
            </a:br>
            <a:r>
              <a:rPr lang="fr-FR" sz="3600" i="1" dirty="0">
                <a:solidFill>
                  <a:schemeClr val="tx1"/>
                </a:solidFill>
                <a:latin typeface="Times New Roman" panose="02020603050405020304" pitchFamily="18" charset="0"/>
                <a:ea typeface="Calibri" panose="020F0502020204030204" pitchFamily="34" charset="0"/>
              </a:rPr>
              <a:t>sur la recherche que sur un appel réitéré </a:t>
            </a:r>
            <a:br>
              <a:rPr lang="fr-FR" sz="3600" i="1" dirty="0">
                <a:solidFill>
                  <a:schemeClr val="tx1"/>
                </a:solidFill>
                <a:latin typeface="Times New Roman" panose="02020603050405020304" pitchFamily="18" charset="0"/>
                <a:ea typeface="Calibri" panose="020F0502020204030204" pitchFamily="34" charset="0"/>
              </a:rPr>
            </a:br>
            <a:r>
              <a:rPr lang="fr-FR" sz="3600" i="1" dirty="0">
                <a:solidFill>
                  <a:schemeClr val="tx1"/>
                </a:solidFill>
                <a:latin typeface="Times New Roman" panose="02020603050405020304" pitchFamily="18" charset="0"/>
                <a:ea typeface="Calibri" panose="020F0502020204030204" pitchFamily="34" charset="0"/>
              </a:rPr>
              <a:t>à partager ensemble la joie. </a:t>
            </a:r>
            <a:r>
              <a:rPr lang="fr-FR" sz="3600" baseline="30000" dirty="0">
                <a:solidFill>
                  <a:schemeClr val="tx1"/>
                </a:solidFill>
                <a:latin typeface="Times New Roman" panose="02020603050405020304" pitchFamily="18" charset="0"/>
                <a:ea typeface="Calibri" panose="020F0502020204030204" pitchFamily="34" charset="0"/>
              </a:rPr>
              <a:t>Hugues</a:t>
            </a:r>
            <a:r>
              <a:rPr lang="fr-FR" sz="3600" dirty="0">
                <a:solidFill>
                  <a:schemeClr val="tx1"/>
                </a:solidFill>
                <a:latin typeface="Times New Roman" panose="02020603050405020304" pitchFamily="18" charset="0"/>
                <a:ea typeface="Calibri" panose="020F0502020204030204" pitchFamily="34" charset="0"/>
              </a:rPr>
              <a:t> </a:t>
            </a:r>
            <a:r>
              <a:rPr lang="fr-FR" sz="3600" baseline="30000" dirty="0">
                <a:solidFill>
                  <a:schemeClr val="tx1"/>
                </a:solidFill>
                <a:latin typeface="Times New Roman" panose="02020603050405020304" pitchFamily="18" charset="0"/>
                <a:ea typeface="Calibri" panose="020F0502020204030204" pitchFamily="34" charset="0"/>
              </a:rPr>
              <a:t>Cousin p 212</a:t>
            </a:r>
            <a:endParaRPr lang="fr-FR" sz="36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0FBCAD10-08F3-F239-B356-949642D45AC4}"/>
              </a:ext>
            </a:extLst>
          </p:cNvPr>
          <p:cNvSpPr>
            <a:spLocks noGrp="1"/>
          </p:cNvSpPr>
          <p:nvPr>
            <p:ph type="sldNum" sz="quarter" idx="12"/>
          </p:nvPr>
        </p:nvSpPr>
        <p:spPr/>
        <p:txBody>
          <a:bodyPr/>
          <a:lstStyle/>
          <a:p>
            <a:fld id="{9E268824-B363-4558-82B1-76DB5ADEB9CB}" type="slidenum">
              <a:rPr lang="fr-FR" smtClean="0"/>
              <a:pPr/>
              <a:t>16</a:t>
            </a:fld>
            <a:endParaRPr lang="fr-FR" dirty="0"/>
          </a:p>
        </p:txBody>
      </p:sp>
      <p:sp>
        <p:nvSpPr>
          <p:cNvPr id="8" name="Rectangle : coins arrondis 7">
            <a:extLst>
              <a:ext uri="{FF2B5EF4-FFF2-40B4-BE49-F238E27FC236}">
                <a16:creationId xmlns:a16="http://schemas.microsoft.com/office/drawing/2014/main" id="{675E9728-2A84-6266-088C-8A2213DC2A94}"/>
              </a:ext>
            </a:extLst>
          </p:cNvPr>
          <p:cNvSpPr/>
          <p:nvPr/>
        </p:nvSpPr>
        <p:spPr>
          <a:xfrm>
            <a:off x="660355" y="3929193"/>
            <a:ext cx="11118690" cy="2501103"/>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ea typeface="Calibri" panose="020F0502020204030204" pitchFamily="34" charset="0"/>
              </a:rPr>
              <a:t>Cette joie annonce celle du Royaume de Dieu.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L’offrande qui était à faire au temple, signe de la foi en Dieu, du culte rendu à Dieu, est maintenant accomplie par le Christ, nouveau temple de Dieu. </a:t>
            </a:r>
            <a:endParaRPr lang="fr-FR" sz="3600" dirty="0">
              <a:solidFill>
                <a:schemeClr val="tx1"/>
              </a:solidFill>
              <a:latin typeface="Times New Roman" panose="02020603050405020304" pitchFamily="18" charset="0"/>
              <a:cs typeface="Times New Roman" panose="02020603050405020304" pitchFamily="18" charset="0"/>
            </a:endParaRPr>
          </a:p>
        </p:txBody>
      </p:sp>
      <p:pic>
        <p:nvPicPr>
          <p:cNvPr id="2" name="Image 1" descr="Une image contenant dessin, sourire, illustration, dessin humoristique&#10;&#10;Le contenu généré par l’IA peut être incorrect.">
            <a:extLst>
              <a:ext uri="{FF2B5EF4-FFF2-40B4-BE49-F238E27FC236}">
                <a16:creationId xmlns:a16="http://schemas.microsoft.com/office/drawing/2014/main" id="{2FA47B82-A074-F273-B840-F6E7F9FEF327}"/>
              </a:ext>
            </a:extLst>
          </p:cNvPr>
          <p:cNvPicPr>
            <a:picLocks noChangeAspect="1"/>
          </p:cNvPicPr>
          <p:nvPr/>
        </p:nvPicPr>
        <p:blipFill>
          <a:blip r:embed="rId3" cstate="screen">
            <a:extLst>
              <a:ext uri="{28A0092B-C50C-407E-A947-70E740481C1C}">
                <a14:useLocalDpi xmlns:a14="http://schemas.microsoft.com/office/drawing/2010/main"/>
              </a:ext>
            </a:extLst>
          </a:blip>
          <a:srcRect t="-5732"/>
          <a:stretch/>
        </p:blipFill>
        <p:spPr>
          <a:xfrm>
            <a:off x="4925474" y="7482"/>
            <a:ext cx="2341051" cy="1801316"/>
          </a:xfrm>
          <a:prstGeom prst="rect">
            <a:avLst/>
          </a:prstGeom>
          <a:effectLst>
            <a:softEdge rad="139700"/>
          </a:effectLst>
        </p:spPr>
      </p:pic>
      <p:sp>
        <p:nvSpPr>
          <p:cNvPr id="4" name="ZoneTexte 3">
            <a:extLst>
              <a:ext uri="{FF2B5EF4-FFF2-40B4-BE49-F238E27FC236}">
                <a16:creationId xmlns:a16="http://schemas.microsoft.com/office/drawing/2014/main" id="{8D302AEE-8B7E-5E8B-F53A-E9071516BD08}"/>
              </a:ext>
            </a:extLst>
          </p:cNvPr>
          <p:cNvSpPr txBox="1"/>
          <p:nvPr/>
        </p:nvSpPr>
        <p:spPr>
          <a:xfrm>
            <a:off x="237572" y="135228"/>
            <a:ext cx="2102505"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la pièce perdue</a:t>
            </a:r>
            <a:endParaRPr lang="fr-FR" sz="2400" dirty="0"/>
          </a:p>
        </p:txBody>
      </p:sp>
    </p:spTree>
    <p:extLst>
      <p:ext uri="{BB962C8B-B14F-4D97-AF65-F5344CB8AC3E}">
        <p14:creationId xmlns:p14="http://schemas.microsoft.com/office/powerpoint/2010/main" val="384734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8B630-2EDD-ECE6-05D2-6678E805CBFA}"/>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421052E-C3E7-A1F5-23F6-C5228A5D2548}"/>
              </a:ext>
            </a:extLst>
          </p:cNvPr>
          <p:cNvSpPr/>
          <p:nvPr/>
        </p:nvSpPr>
        <p:spPr>
          <a:xfrm>
            <a:off x="4791722" y="2298541"/>
            <a:ext cx="5758292" cy="1324947"/>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11</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Jésus dit encore :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 Un </a:t>
            </a:r>
            <a:r>
              <a:rPr lang="fr-FR" sz="3600" b="1" dirty="0">
                <a:solidFill>
                  <a:srgbClr val="FF0000"/>
                </a:solidFill>
                <a:effectLst/>
                <a:latin typeface="Times New Roman" panose="02020603050405020304" pitchFamily="18" charset="0"/>
                <a:ea typeface="Calibri" panose="020F0502020204030204" pitchFamily="34" charset="0"/>
              </a:rPr>
              <a:t>homme</a:t>
            </a:r>
            <a:r>
              <a:rPr lang="fr-FR" sz="3600" b="1"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avait deux fils.</a:t>
            </a:r>
            <a:endParaRPr lang="fr-FR" sz="3600"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E3BA8431-BEED-67AC-6CC5-3B9D4A6B6811}"/>
              </a:ext>
            </a:extLst>
          </p:cNvPr>
          <p:cNvSpPr>
            <a:spLocks noGrp="1"/>
          </p:cNvSpPr>
          <p:nvPr>
            <p:ph type="sldNum" sz="quarter" idx="12"/>
          </p:nvPr>
        </p:nvSpPr>
        <p:spPr/>
        <p:txBody>
          <a:bodyPr/>
          <a:lstStyle/>
          <a:p>
            <a:fld id="{9E268824-B363-4558-82B1-76DB5ADEB9CB}" type="slidenum">
              <a:rPr lang="fr-FR" smtClean="0"/>
              <a:pPr/>
              <a:t>17</a:t>
            </a:fld>
            <a:endParaRPr lang="fr-FR"/>
          </a:p>
        </p:txBody>
      </p:sp>
      <p:pic>
        <p:nvPicPr>
          <p:cNvPr id="5" name="Image 4" descr="Une image contenant habits, Visage humain, personne, dessin humoristique&#10;&#10;Le contenu généré par l’IA peut être incorrect.">
            <a:extLst>
              <a:ext uri="{FF2B5EF4-FFF2-40B4-BE49-F238E27FC236}">
                <a16:creationId xmlns:a16="http://schemas.microsoft.com/office/drawing/2014/main" id="{9D01EAF7-3FDB-CFFF-00A5-7CFD3A6B3B2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859808" y="1284409"/>
            <a:ext cx="2515937" cy="3599356"/>
          </a:xfrm>
          <a:prstGeom prst="rect">
            <a:avLst/>
          </a:prstGeom>
          <a:effectLst>
            <a:softEdge rad="190500"/>
          </a:effectLst>
        </p:spPr>
      </p:pic>
      <p:sp>
        <p:nvSpPr>
          <p:cNvPr id="6" name="ZoneTexte 5">
            <a:extLst>
              <a:ext uri="{FF2B5EF4-FFF2-40B4-BE49-F238E27FC236}">
                <a16:creationId xmlns:a16="http://schemas.microsoft.com/office/drawing/2014/main" id="{2F31DDA4-DD98-F513-82FB-6F6E5A1AE794}"/>
              </a:ext>
            </a:extLst>
          </p:cNvPr>
          <p:cNvSpPr txBox="1"/>
          <p:nvPr/>
        </p:nvSpPr>
        <p:spPr>
          <a:xfrm>
            <a:off x="279015" y="135398"/>
            <a:ext cx="1580793"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Un homme</a:t>
            </a:r>
            <a:endParaRPr lang="fr-FR" sz="2400" dirty="0"/>
          </a:p>
        </p:txBody>
      </p:sp>
    </p:spTree>
    <p:extLst>
      <p:ext uri="{BB962C8B-B14F-4D97-AF65-F5344CB8AC3E}">
        <p14:creationId xmlns:p14="http://schemas.microsoft.com/office/powerpoint/2010/main" val="1233160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0F330-0C28-1D0F-2806-553D312A0045}"/>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1AD6FFA-64C3-FE19-29E1-7ABCE2A598E5}"/>
              </a:ext>
            </a:extLst>
          </p:cNvPr>
          <p:cNvSpPr/>
          <p:nvPr/>
        </p:nvSpPr>
        <p:spPr>
          <a:xfrm>
            <a:off x="1995949" y="417675"/>
            <a:ext cx="9917036" cy="3167742"/>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2800" dirty="0">
                <a:solidFill>
                  <a:schemeClr val="tx1"/>
                </a:solidFill>
                <a:latin typeface="Times New Roman" panose="02020603050405020304" pitchFamily="18" charset="0"/>
                <a:ea typeface="Calibri" panose="020F0502020204030204" pitchFamily="34" charset="0"/>
              </a:rPr>
              <a:t>Littéralement : </a:t>
            </a:r>
            <a:r>
              <a:rPr lang="fr-FR" sz="2800" i="1" dirty="0">
                <a:solidFill>
                  <a:schemeClr val="tx1"/>
                </a:solidFill>
                <a:latin typeface="Times New Roman" panose="02020603050405020304" pitchFamily="18" charset="0"/>
                <a:ea typeface="Calibri" panose="020F0502020204030204" pitchFamily="34" charset="0"/>
              </a:rPr>
              <a:t>un humain</a:t>
            </a:r>
            <a:r>
              <a:rPr lang="fr-FR" sz="2800" dirty="0">
                <a:solidFill>
                  <a:schemeClr val="tx1"/>
                </a:solidFill>
                <a:latin typeface="Times New Roman" panose="02020603050405020304" pitchFamily="18" charset="0"/>
                <a:ea typeface="Calibri" panose="020F0502020204030204" pitchFamily="34" charset="0"/>
              </a:rPr>
              <a:t>. En grec </a:t>
            </a:r>
            <a:r>
              <a:rPr lang="fr-FR" sz="2800" i="1" dirty="0">
                <a:solidFill>
                  <a:schemeClr val="tx1"/>
                </a:solidFill>
                <a:latin typeface="Times New Roman" panose="02020603050405020304" pitchFamily="18" charset="0"/>
                <a:ea typeface="Calibri" panose="020F0502020204030204" pitchFamily="34" charset="0"/>
              </a:rPr>
              <a:t>anthropos</a:t>
            </a:r>
            <a:r>
              <a:rPr lang="fr-FR" sz="2800" dirty="0">
                <a:solidFill>
                  <a:schemeClr val="tx1"/>
                </a:solidFill>
                <a:latin typeface="Times New Roman" panose="02020603050405020304" pitchFamily="18" charset="0"/>
                <a:ea typeface="Calibri" panose="020F0502020204030204" pitchFamily="34" charset="0"/>
              </a:rPr>
              <a:t> : genre humain. </a:t>
            </a:r>
            <a:br>
              <a:rPr lang="fr-FR" sz="2800" dirty="0">
                <a:solidFill>
                  <a:schemeClr val="tx1"/>
                </a:solidFill>
                <a:latin typeface="Calibri" panose="020F0502020204030204" pitchFamily="34"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Il n’est pas employé le mot grec </a:t>
            </a:r>
            <a:r>
              <a:rPr lang="fr-FR" sz="2800" i="1" dirty="0" err="1">
                <a:solidFill>
                  <a:schemeClr val="tx1"/>
                </a:solidFill>
                <a:latin typeface="Times New Roman" panose="02020603050405020304" pitchFamily="18" charset="0"/>
                <a:ea typeface="Calibri" panose="020F0502020204030204" pitchFamily="34" charset="0"/>
              </a:rPr>
              <a:t>andros</a:t>
            </a:r>
            <a:r>
              <a:rPr lang="fr-FR" sz="2800" dirty="0">
                <a:solidFill>
                  <a:schemeClr val="tx1"/>
                </a:solidFill>
                <a:latin typeface="Times New Roman" panose="02020603050405020304" pitchFamily="18" charset="0"/>
                <a:ea typeface="Calibri" panose="020F0502020204030204" pitchFamily="34" charset="0"/>
              </a:rPr>
              <a:t>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qui signifie homme de sexe masculin. </a:t>
            </a:r>
            <a:br>
              <a:rPr lang="fr-FR" sz="2800" dirty="0">
                <a:solidFill>
                  <a:schemeClr val="tx1"/>
                </a:solidFill>
                <a:latin typeface="Calibri" panose="020F0502020204030204" pitchFamily="34"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Le français n’a que le mot homme pour exprimer les deux sens.</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Il n’est pas employé non plus dans cette parabole le mot père ;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et la mère est absente.  </a:t>
            </a:r>
            <a:endParaRPr lang="fr-FR" sz="28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8CB9E1AB-53B9-600F-4618-C9BEB1BCF91B}"/>
              </a:ext>
            </a:extLst>
          </p:cNvPr>
          <p:cNvSpPr txBox="1"/>
          <p:nvPr/>
        </p:nvSpPr>
        <p:spPr>
          <a:xfrm>
            <a:off x="279015" y="135398"/>
            <a:ext cx="1580793"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Un homme</a:t>
            </a:r>
            <a:endParaRPr lang="fr-FR" sz="2400" dirty="0"/>
          </a:p>
        </p:txBody>
      </p:sp>
      <p:sp>
        <p:nvSpPr>
          <p:cNvPr id="8" name="Espace réservé du numéro de diapositive 7">
            <a:extLst>
              <a:ext uri="{FF2B5EF4-FFF2-40B4-BE49-F238E27FC236}">
                <a16:creationId xmlns:a16="http://schemas.microsoft.com/office/drawing/2014/main" id="{663F4D1B-5B14-F54B-2686-C2604B11DCBA}"/>
              </a:ext>
            </a:extLst>
          </p:cNvPr>
          <p:cNvSpPr>
            <a:spLocks noGrp="1"/>
          </p:cNvSpPr>
          <p:nvPr>
            <p:ph type="sldNum" sz="quarter" idx="12"/>
          </p:nvPr>
        </p:nvSpPr>
        <p:spPr/>
        <p:txBody>
          <a:bodyPr/>
          <a:lstStyle/>
          <a:p>
            <a:fld id="{9E268824-B363-4558-82B1-76DB5ADEB9CB}" type="slidenum">
              <a:rPr lang="fr-FR" smtClean="0"/>
              <a:pPr/>
              <a:t>18</a:t>
            </a:fld>
            <a:endParaRPr lang="fr-FR"/>
          </a:p>
        </p:txBody>
      </p:sp>
      <p:sp>
        <p:nvSpPr>
          <p:cNvPr id="3" name="Rectangle : coins arrondis 2">
            <a:extLst>
              <a:ext uri="{FF2B5EF4-FFF2-40B4-BE49-F238E27FC236}">
                <a16:creationId xmlns:a16="http://schemas.microsoft.com/office/drawing/2014/main" id="{E163775E-A112-ADC5-6D27-725E341FE660}"/>
              </a:ext>
            </a:extLst>
          </p:cNvPr>
          <p:cNvSpPr/>
          <p:nvPr/>
        </p:nvSpPr>
        <p:spPr>
          <a:xfrm>
            <a:off x="5132902" y="4120101"/>
            <a:ext cx="6410632" cy="2110959"/>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ea typeface="Calibri" panose="020F0502020204030204" pitchFamily="34" charset="0"/>
              </a:rPr>
              <a:t>Qui est cet humain ?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Qu’est-ce que cela dit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de commencer par le terme </a:t>
            </a:r>
            <a:r>
              <a:rPr lang="fr-FR" sz="2800" i="1" dirty="0">
                <a:solidFill>
                  <a:schemeClr val="tx1"/>
                </a:solidFill>
                <a:latin typeface="Times New Roman" panose="02020603050405020304" pitchFamily="18" charset="0"/>
                <a:ea typeface="Calibri" panose="020F0502020204030204" pitchFamily="34" charset="0"/>
              </a:rPr>
              <a:t>humain</a:t>
            </a:r>
            <a:r>
              <a:rPr lang="fr-FR" sz="2800" dirty="0">
                <a:solidFill>
                  <a:schemeClr val="tx1"/>
                </a:solidFill>
                <a:latin typeface="Times New Roman" panose="02020603050405020304" pitchFamily="18" charset="0"/>
                <a:ea typeface="Calibri" panose="020F0502020204030204" pitchFamily="34" charset="0"/>
              </a:rPr>
              <a:t>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et pas </a:t>
            </a:r>
            <a:r>
              <a:rPr lang="fr-FR" sz="2800" i="1" dirty="0">
                <a:solidFill>
                  <a:schemeClr val="tx1"/>
                </a:solidFill>
                <a:latin typeface="Times New Roman" panose="02020603050405020304" pitchFamily="18" charset="0"/>
                <a:ea typeface="Calibri" panose="020F0502020204030204" pitchFamily="34" charset="0"/>
              </a:rPr>
              <a:t>un homme de sexe masculin </a:t>
            </a:r>
            <a:r>
              <a:rPr lang="fr-FR" sz="2800" dirty="0">
                <a:solidFill>
                  <a:schemeClr val="tx1"/>
                </a:solidFill>
                <a:latin typeface="Times New Roman" panose="02020603050405020304" pitchFamily="18" charset="0"/>
                <a:ea typeface="Calibri" panose="020F0502020204030204" pitchFamily="34" charset="0"/>
              </a:rPr>
              <a:t>? </a:t>
            </a:r>
            <a:endPar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 3" descr="Une image contenant habits, Visage humain, personne, dessin humoristique&#10;&#10;Le contenu généré par l’IA peut être incorrect.">
            <a:extLst>
              <a:ext uri="{FF2B5EF4-FFF2-40B4-BE49-F238E27FC236}">
                <a16:creationId xmlns:a16="http://schemas.microsoft.com/office/drawing/2014/main" id="{7495CF0C-1C6F-3720-7ECF-37E3301F6AD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323432" y="3429000"/>
            <a:ext cx="2515937" cy="3599356"/>
          </a:xfrm>
          <a:prstGeom prst="rect">
            <a:avLst/>
          </a:prstGeom>
          <a:effectLst>
            <a:softEdge rad="279400"/>
          </a:effectLst>
        </p:spPr>
      </p:pic>
    </p:spTree>
    <p:extLst>
      <p:ext uri="{BB962C8B-B14F-4D97-AF65-F5344CB8AC3E}">
        <p14:creationId xmlns:p14="http://schemas.microsoft.com/office/powerpoint/2010/main" val="63499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DAA53-17ED-5BA7-FA6C-496AC7B3E332}"/>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0E9D555-E6F9-B161-D20A-A191A95210A4}"/>
              </a:ext>
            </a:extLst>
          </p:cNvPr>
          <p:cNvSpPr>
            <a:spLocks noGrp="1"/>
          </p:cNvSpPr>
          <p:nvPr>
            <p:ph type="sldNum" sz="quarter" idx="12"/>
          </p:nvPr>
        </p:nvSpPr>
        <p:spPr/>
        <p:txBody>
          <a:bodyPr/>
          <a:lstStyle/>
          <a:p>
            <a:fld id="{9E268824-B363-4558-82B1-76DB5ADEB9CB}" type="slidenum">
              <a:rPr lang="fr-FR" smtClean="0"/>
              <a:pPr/>
              <a:t>19</a:t>
            </a:fld>
            <a:endParaRPr lang="fr-FR"/>
          </a:p>
        </p:txBody>
      </p:sp>
      <p:sp>
        <p:nvSpPr>
          <p:cNvPr id="4" name="Rectangle : coins arrondis 3">
            <a:extLst>
              <a:ext uri="{FF2B5EF4-FFF2-40B4-BE49-F238E27FC236}">
                <a16:creationId xmlns:a16="http://schemas.microsoft.com/office/drawing/2014/main" id="{F748B406-AFDE-752A-9B28-07ACD246ABE2}"/>
              </a:ext>
            </a:extLst>
          </p:cNvPr>
          <p:cNvSpPr/>
          <p:nvPr/>
        </p:nvSpPr>
        <p:spPr>
          <a:xfrm>
            <a:off x="2823213" y="259936"/>
            <a:ext cx="9046029" cy="3599356"/>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600"/>
              </a:spcAft>
            </a:pP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Genèse 2, 7</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Alors le Seigneur Dieu modela l’homme avec la poussière tirée du sol ; il insuffla dans ses narines le souffle de vie, et l’homme devint un être vivant.</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6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L’homme : en hébreu </a:t>
            </a:r>
            <a:r>
              <a:rPr lang="fr-FR"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adama</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le terreux.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Adam désigne l’humanité. </a:t>
            </a:r>
          </a:p>
        </p:txBody>
      </p:sp>
      <p:sp>
        <p:nvSpPr>
          <p:cNvPr id="7" name="Rectangle : coins arrondis 6">
            <a:extLst>
              <a:ext uri="{FF2B5EF4-FFF2-40B4-BE49-F238E27FC236}">
                <a16:creationId xmlns:a16="http://schemas.microsoft.com/office/drawing/2014/main" id="{E7CAC420-C783-FF6E-4024-31C348EB4B51}"/>
              </a:ext>
            </a:extLst>
          </p:cNvPr>
          <p:cNvSpPr/>
          <p:nvPr/>
        </p:nvSpPr>
        <p:spPr>
          <a:xfrm>
            <a:off x="2823212" y="4195336"/>
            <a:ext cx="9046030" cy="2161014"/>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5000"/>
              </a:lnSpc>
              <a:spcAft>
                <a:spcPts val="600"/>
              </a:spcAft>
            </a:pPr>
            <a:r>
              <a:rPr lang="fr-FR" sz="3200" dirty="0">
                <a:solidFill>
                  <a:prstClr val="black"/>
                </a:solidFill>
                <a:latin typeface="Times New Roman" panose="02020603050405020304" pitchFamily="18" charset="0"/>
                <a:ea typeface="Calibri" panose="020F0502020204030204" pitchFamily="34" charset="0"/>
              </a:rPr>
              <a:t>Ce n’est qu’au verset 23 de Genèse 2, que seront employés les mots </a:t>
            </a:r>
            <a:r>
              <a:rPr lang="fr-FR" sz="3200" i="1" dirty="0" err="1">
                <a:solidFill>
                  <a:prstClr val="black"/>
                </a:solidFill>
                <a:latin typeface="Times New Roman" panose="02020603050405020304" pitchFamily="18" charset="0"/>
                <a:ea typeface="Calibri" panose="020F0502020204030204" pitchFamily="34" charset="0"/>
              </a:rPr>
              <a:t>ish</a:t>
            </a:r>
            <a:r>
              <a:rPr lang="fr-FR" sz="3200" dirty="0">
                <a:solidFill>
                  <a:prstClr val="black"/>
                </a:solidFill>
                <a:latin typeface="Times New Roman" panose="02020603050405020304" pitchFamily="18" charset="0"/>
                <a:ea typeface="Calibri" panose="020F0502020204030204" pitchFamily="34" charset="0"/>
              </a:rPr>
              <a:t> et </a:t>
            </a:r>
            <a:r>
              <a:rPr lang="fr-FR" sz="3200" i="1" dirty="0" err="1">
                <a:solidFill>
                  <a:prstClr val="black"/>
                </a:solidFill>
                <a:latin typeface="Times New Roman" panose="02020603050405020304" pitchFamily="18" charset="0"/>
                <a:ea typeface="Calibri" panose="020F0502020204030204" pitchFamily="34" charset="0"/>
              </a:rPr>
              <a:t>isha</a:t>
            </a:r>
            <a:r>
              <a:rPr lang="fr-FR" sz="3200" dirty="0">
                <a:solidFill>
                  <a:prstClr val="black"/>
                </a:solidFill>
                <a:latin typeface="Times New Roman" panose="02020603050405020304" pitchFamily="18" charset="0"/>
                <a:ea typeface="Calibri" panose="020F0502020204030204" pitchFamily="34" charset="0"/>
              </a:rPr>
              <a:t> qui désignent l’homme et la femme dans la différence sexuelle.</a:t>
            </a:r>
            <a:endParaRPr lang="fr-FR" sz="3200" dirty="0">
              <a:solidFill>
                <a:prstClr val="black"/>
              </a:solidFill>
              <a:latin typeface="Calibri" panose="020F0502020204030204" pitchFamily="34" charset="0"/>
              <a:ea typeface="Calibri" panose="020F0502020204030204" pitchFamily="34" charset="0"/>
            </a:endParaRPr>
          </a:p>
        </p:txBody>
      </p:sp>
      <p:pic>
        <p:nvPicPr>
          <p:cNvPr id="2" name="Image 1" descr="Une image contenant habits, Visage humain, personne, dessin humoristique&#10;&#10;Le contenu généré par l’IA peut être incorrect.">
            <a:extLst>
              <a:ext uri="{FF2B5EF4-FFF2-40B4-BE49-F238E27FC236}">
                <a16:creationId xmlns:a16="http://schemas.microsoft.com/office/drawing/2014/main" id="{4709F16C-CDAE-522F-0A78-BB39F4E156C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8141" y="2484149"/>
            <a:ext cx="2297871" cy="3287386"/>
          </a:xfrm>
          <a:prstGeom prst="rect">
            <a:avLst/>
          </a:prstGeom>
          <a:effectLst>
            <a:softEdge rad="190500"/>
          </a:effectLst>
        </p:spPr>
      </p:pic>
      <p:sp>
        <p:nvSpPr>
          <p:cNvPr id="6" name="ZoneTexte 5">
            <a:extLst>
              <a:ext uri="{FF2B5EF4-FFF2-40B4-BE49-F238E27FC236}">
                <a16:creationId xmlns:a16="http://schemas.microsoft.com/office/drawing/2014/main" id="{1A702BBC-0EDB-845D-4D0F-DF71D8D5EBC6}"/>
              </a:ext>
            </a:extLst>
          </p:cNvPr>
          <p:cNvSpPr txBox="1"/>
          <p:nvPr/>
        </p:nvSpPr>
        <p:spPr>
          <a:xfrm>
            <a:off x="279015" y="135398"/>
            <a:ext cx="1580793"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Un homme</a:t>
            </a:r>
            <a:endParaRPr lang="fr-FR" sz="2400" dirty="0"/>
          </a:p>
        </p:txBody>
      </p:sp>
    </p:spTree>
    <p:extLst>
      <p:ext uri="{BB962C8B-B14F-4D97-AF65-F5344CB8AC3E}">
        <p14:creationId xmlns:p14="http://schemas.microsoft.com/office/powerpoint/2010/main" val="96481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C79ED-1F51-82AF-1C35-DD3F03A4D3A4}"/>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13ACB09E-4DB5-3D6F-F5D9-4C3ABFF23224}"/>
              </a:ext>
            </a:extLst>
          </p:cNvPr>
          <p:cNvSpPr txBox="1"/>
          <p:nvPr/>
        </p:nvSpPr>
        <p:spPr>
          <a:xfrm>
            <a:off x="343676" y="528741"/>
            <a:ext cx="11010124" cy="6010171"/>
          </a:xfrm>
          <a:prstGeom prst="rect">
            <a:avLst/>
          </a:prstGeom>
          <a:noFill/>
        </p:spPr>
        <p:txBody>
          <a:bodyPr wrap="square">
            <a:spAutoFit/>
          </a:bodyPr>
          <a:lstStyle/>
          <a:p>
            <a:pPr>
              <a:lnSpc>
                <a:spcPct val="115000"/>
              </a:lnSpc>
              <a:spcAft>
                <a:spcPts val="1000"/>
              </a:spcAft>
            </a:pPr>
            <a:r>
              <a:rPr lang="fr-FR" sz="1800" b="1" dirty="0">
                <a:effectLst/>
                <a:latin typeface="Times New Roman" panose="02020603050405020304" pitchFamily="18" charset="0"/>
                <a:ea typeface="Calibri" panose="020F0502020204030204" pitchFamily="34" charset="0"/>
              </a:rPr>
              <a:t>Luc 15, 11-32 </a:t>
            </a:r>
            <a:r>
              <a:rPr lang="fr-FR" sz="1800" dirty="0">
                <a:effectLst/>
                <a:latin typeface="Times New Roman" panose="02020603050405020304" pitchFamily="18" charset="0"/>
                <a:ea typeface="Calibri" panose="020F0502020204030204" pitchFamily="34" charset="0"/>
              </a:rPr>
              <a:t>Traduction liturgique. </a:t>
            </a:r>
            <a:r>
              <a:rPr lang="fr-FR" sz="1800" baseline="30000" dirty="0">
                <a:effectLst/>
                <a:latin typeface="Times New Roman" panose="02020603050405020304" pitchFamily="18" charset="0"/>
                <a:ea typeface="Calibri" panose="020F0502020204030204" pitchFamily="34" charset="0"/>
              </a:rPr>
              <a:t>Notes d’après les traductions : nouveau testament interlinéaire grec/français, P </a:t>
            </a:r>
            <a:r>
              <a:rPr lang="fr-FR" sz="1800" baseline="30000" dirty="0" err="1">
                <a:effectLst/>
                <a:latin typeface="Times New Roman" panose="02020603050405020304" pitchFamily="18" charset="0"/>
                <a:ea typeface="Calibri" panose="020F0502020204030204" pitchFamily="34" charset="0"/>
              </a:rPr>
              <a:t>Bossuyt</a:t>
            </a:r>
            <a:r>
              <a:rPr lang="fr-FR" sz="1800" baseline="30000" dirty="0">
                <a:effectLst/>
                <a:latin typeface="Times New Roman" panose="02020603050405020304" pitchFamily="18" charset="0"/>
                <a:ea typeface="Calibri" panose="020F0502020204030204" pitchFamily="34" charset="0"/>
              </a:rPr>
              <a:t> et J </a:t>
            </a:r>
            <a:r>
              <a:rPr lang="fr-FR" sz="1800" baseline="30000" dirty="0" err="1">
                <a:effectLst/>
                <a:latin typeface="Times New Roman" panose="02020603050405020304" pitchFamily="18" charset="0"/>
                <a:ea typeface="Calibri" panose="020F0502020204030204" pitchFamily="34" charset="0"/>
              </a:rPr>
              <a:t>Radermakers</a:t>
            </a:r>
            <a:r>
              <a:rPr lang="fr-FR" sz="1800" baseline="30000" dirty="0">
                <a:effectLst/>
                <a:latin typeface="Times New Roman" panose="02020603050405020304" pitchFamily="18" charset="0"/>
                <a:ea typeface="Calibri" panose="020F0502020204030204" pitchFamily="34" charset="0"/>
              </a:rPr>
              <a:t>,</a:t>
            </a:r>
            <a:r>
              <a:rPr lang="fr-FR" sz="1800" dirty="0">
                <a:effectLst/>
                <a:latin typeface="Times New Roman" panose="02020603050405020304" pitchFamily="18" charset="0"/>
                <a:ea typeface="Calibri" panose="020F0502020204030204" pitchFamily="34" charset="0"/>
              </a:rPr>
              <a:t> </a:t>
            </a:r>
            <a:r>
              <a:rPr lang="fr-FR" sz="1800" baseline="30000" dirty="0">
                <a:effectLst/>
                <a:latin typeface="Times New Roman" panose="02020603050405020304" pitchFamily="18" charset="0"/>
                <a:ea typeface="Calibri" panose="020F0502020204030204" pitchFamily="34" charset="0"/>
              </a:rPr>
              <a:t>Sr Jeanne d’arc, </a:t>
            </a:r>
            <a:r>
              <a:rPr lang="fr-FR" sz="1800" baseline="30000" dirty="0" err="1">
                <a:effectLst/>
                <a:latin typeface="Times New Roman" panose="02020603050405020304" pitchFamily="18" charset="0"/>
                <a:ea typeface="Calibri" panose="020F0502020204030204" pitchFamily="34" charset="0"/>
              </a:rPr>
              <a:t>Vetus</a:t>
            </a:r>
            <a:r>
              <a:rPr lang="fr-FR" sz="1800" baseline="30000" dirty="0">
                <a:effectLst/>
                <a:latin typeface="Times New Roman" panose="02020603050405020304" pitchFamily="18" charset="0"/>
                <a:ea typeface="Calibri" panose="020F0502020204030204" pitchFamily="34" charset="0"/>
              </a:rPr>
              <a:t> Syra</a:t>
            </a:r>
            <a:br>
              <a:rPr lang="fr-FR" sz="1800" dirty="0">
                <a:effectLst/>
                <a:latin typeface="Times New Roman" panose="02020603050405020304" pitchFamily="18" charset="0"/>
                <a:ea typeface="Calibri" panose="020F0502020204030204" pitchFamily="34" charset="0"/>
              </a:rPr>
            </a:br>
            <a:r>
              <a:rPr lang="fr-F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11</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Jésus dit encore : « Un homme </a:t>
            </a:r>
            <a:r>
              <a:rPr lang="fr-FR" sz="2000" baseline="30000" dirty="0">
                <a:effectLst/>
                <a:latin typeface="Times New Roman" panose="02020603050405020304" pitchFamily="18" charset="0"/>
                <a:ea typeface="Calibri" panose="020F0502020204030204" pitchFamily="34" charset="0"/>
                <a:cs typeface="Times New Roman" panose="02020603050405020304" pitchFamily="18" charset="0"/>
              </a:rPr>
              <a:t>humain</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avait deux fils.</a:t>
            </a:r>
            <a:br>
              <a:rPr lang="fr-FR" sz="2000" dirty="0">
                <a:latin typeface="Times New Roman" panose="02020603050405020304" pitchFamily="18" charset="0"/>
                <a:ea typeface="Calibri" panose="020F0502020204030204" pitchFamily="34" charset="0"/>
                <a:cs typeface="Times New Roman" panose="02020603050405020304" pitchFamily="18" charset="0"/>
              </a:rPr>
            </a:br>
            <a:r>
              <a:rPr lang="fr-F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12</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Le plus jeune dit à son père : “Père, donne-moi la part de fortune qui me revient</a:t>
            </a:r>
            <a:r>
              <a:rPr lang="fr-FR" sz="2000" baseline="30000" dirty="0">
                <a:effectLst/>
                <a:latin typeface="Times New Roman" panose="02020603050405020304" pitchFamily="18" charset="0"/>
                <a:ea typeface="Calibri" panose="020F0502020204030204" pitchFamily="34" charset="0"/>
                <a:cs typeface="Times New Roman" panose="02020603050405020304" pitchFamily="18" charset="0"/>
              </a:rPr>
              <a:t> l’avoir me revenant</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a:t>
            </a:r>
            <a:br>
              <a:rPr lang="fr-FR" sz="2000" dirty="0">
                <a:effectLst/>
                <a:latin typeface="Times New Roman" panose="02020603050405020304" pitchFamily="18" charset="0"/>
                <a:ea typeface="Calibri" panose="020F0502020204030204" pitchFamily="34" charset="0"/>
                <a:cs typeface="Times New Roman" panose="02020603050405020304" pitchFamily="18" charset="0"/>
              </a:rPr>
            </a:b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Et le père leur partagea ses biens. </a:t>
            </a:r>
            <a:r>
              <a:rPr lang="fr-FR" sz="2000" baseline="30000" dirty="0">
                <a:effectLst/>
                <a:latin typeface="Times New Roman" panose="02020603050405020304" pitchFamily="18" charset="0"/>
                <a:ea typeface="Calibri" panose="020F0502020204030204" pitchFamily="34" charset="0"/>
                <a:cs typeface="Times New Roman" panose="02020603050405020304" pitchFamily="18" charset="0"/>
              </a:rPr>
              <a:t>En grec</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baseline="30000" dirty="0">
                <a:effectLst/>
                <a:latin typeface="Times New Roman" panose="02020603050405020304" pitchFamily="18" charset="0"/>
                <a:ea typeface="Calibri" panose="020F0502020204030204" pitchFamily="34" charset="0"/>
                <a:cs typeface="Times New Roman" panose="02020603050405020304" pitchFamily="18" charset="0"/>
              </a:rPr>
              <a:t>Bion :  moyens de vie - ressources - existence – essentiel pour vivre</a:t>
            </a:r>
            <a:br>
              <a:rPr lang="fr-FR" sz="2000" baseline="30000" dirty="0">
                <a:effectLst/>
                <a:latin typeface="Times New Roman" panose="02020603050405020304" pitchFamily="18" charset="0"/>
                <a:ea typeface="Calibri" panose="020F0502020204030204" pitchFamily="34" charset="0"/>
                <a:cs typeface="Times New Roman" panose="02020603050405020304" pitchFamily="18" charset="0"/>
              </a:rPr>
            </a:br>
            <a:r>
              <a:rPr lang="fr-F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13</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Peu de jours après </a:t>
            </a:r>
            <a:r>
              <a:rPr lang="fr-FR" sz="2000" baseline="30000" dirty="0" err="1">
                <a:effectLst/>
                <a:latin typeface="Times New Roman" panose="02020603050405020304" pitchFamily="18" charset="0"/>
                <a:ea typeface="Calibri" panose="020F0502020204030204" pitchFamily="34" charset="0"/>
                <a:cs typeface="Times New Roman" panose="02020603050405020304" pitchFamily="18" charset="0"/>
              </a:rPr>
              <a:t>après</a:t>
            </a:r>
            <a:r>
              <a:rPr lang="fr-FR" sz="2000" baseline="30000" dirty="0">
                <a:effectLst/>
                <a:latin typeface="Times New Roman" panose="02020603050405020304" pitchFamily="18" charset="0"/>
                <a:ea typeface="Calibri" panose="020F0502020204030204" pitchFamily="34" charset="0"/>
                <a:cs typeface="Times New Roman" panose="02020603050405020304" pitchFamily="18" charset="0"/>
              </a:rPr>
              <a:t> pas beaucoup de jours</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le plus jeune rassembla</a:t>
            </a:r>
            <a:r>
              <a:rPr lang="fr-FR" sz="20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tout ce qu’il avait </a:t>
            </a:r>
            <a:r>
              <a:rPr lang="fr-FR" sz="2000" baseline="30000" dirty="0">
                <a:effectLst/>
                <a:latin typeface="Times New Roman" panose="02020603050405020304" pitchFamily="18" charset="0"/>
                <a:ea typeface="Calibri" panose="020F0502020204030204" pitchFamily="34" charset="0"/>
                <a:cs typeface="Times New Roman" panose="02020603050405020304" pitchFamily="18" charset="0"/>
              </a:rPr>
              <a:t>assemblé tout - ayant réalisé tout,</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et partit pour un pays lointain où il dilapida sa fortune</a:t>
            </a:r>
            <a:r>
              <a:rPr lang="fr-FR" sz="2000" baseline="30000" dirty="0">
                <a:effectLst/>
                <a:latin typeface="Times New Roman" panose="02020603050405020304" pitchFamily="18" charset="0"/>
                <a:ea typeface="Calibri" panose="020F0502020204030204" pitchFamily="34" charset="0"/>
                <a:cs typeface="Times New Roman" panose="02020603050405020304" pitchFamily="18" charset="0"/>
              </a:rPr>
              <a:t> dispersa sa possession - éparpilla </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en menant une vie de désordre </a:t>
            </a:r>
            <a:r>
              <a:rPr lang="fr-FR" sz="2000" baseline="30000" dirty="0">
                <a:effectLst/>
                <a:latin typeface="Times New Roman" panose="02020603050405020304" pitchFamily="18" charset="0"/>
                <a:ea typeface="Calibri" panose="020F0502020204030204" pitchFamily="34" charset="0"/>
                <a:cs typeface="Times New Roman" panose="02020603050405020304" pitchFamily="18" charset="0"/>
              </a:rPr>
              <a:t>vivant sans cesse en prodigue- vivant immodérément </a:t>
            </a:r>
            <a:br>
              <a:rPr lang="fr-FR" sz="2000" baseline="30000" dirty="0">
                <a:latin typeface="Times New Roman" panose="02020603050405020304" pitchFamily="18" charset="0"/>
                <a:ea typeface="Calibri" panose="020F0502020204030204" pitchFamily="34" charset="0"/>
                <a:cs typeface="Times New Roman" panose="02020603050405020304" pitchFamily="18" charset="0"/>
              </a:rPr>
            </a:br>
            <a:r>
              <a:rPr lang="fr-F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14</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Il avait tout dépensé, quand une grande famine survint dans ce pays, et il commença à se trouver dans le besoin. </a:t>
            </a:r>
            <a:r>
              <a:rPr lang="fr-FR" sz="2000" baseline="30000" dirty="0">
                <a:effectLst/>
                <a:latin typeface="Times New Roman" panose="02020603050405020304" pitchFamily="18" charset="0"/>
                <a:ea typeface="Calibri" panose="020F0502020204030204" pitchFamily="34" charset="0"/>
                <a:cs typeface="Times New Roman" panose="02020603050405020304" pitchFamily="18" charset="0"/>
              </a:rPr>
              <a:t>à être privé - à être dans le besoin sans cesse</a:t>
            </a:r>
            <a:br>
              <a:rPr lang="fr-FR" sz="2000" baseline="30000" dirty="0">
                <a:effectLst/>
                <a:latin typeface="Times New Roman" panose="02020603050405020304" pitchFamily="18" charset="0"/>
                <a:ea typeface="Calibri" panose="020F0502020204030204" pitchFamily="34" charset="0"/>
                <a:cs typeface="Times New Roman" panose="02020603050405020304" pitchFamily="18" charset="0"/>
              </a:rPr>
            </a:br>
            <a:r>
              <a:rPr lang="fr-F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15</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Il alla </a:t>
            </a:r>
            <a:r>
              <a:rPr lang="fr-FR" sz="2000" baseline="30000" dirty="0">
                <a:effectLst/>
                <a:latin typeface="Times New Roman" panose="02020603050405020304" pitchFamily="18" charset="0"/>
                <a:ea typeface="Calibri" panose="020F0502020204030204" pitchFamily="34" charset="0"/>
                <a:cs typeface="Times New Roman" panose="02020603050405020304" pitchFamily="18" charset="0"/>
              </a:rPr>
              <a:t>étant allé - ayant fait route </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s’engager </a:t>
            </a:r>
            <a:r>
              <a:rPr lang="fr-FR" sz="2000" baseline="30000" dirty="0">
                <a:effectLst/>
                <a:latin typeface="Times New Roman" panose="02020603050405020304" pitchFamily="18" charset="0"/>
                <a:ea typeface="Calibri" panose="020F0502020204030204" pitchFamily="34" charset="0"/>
                <a:cs typeface="Times New Roman" panose="02020603050405020304" pitchFamily="18" charset="0"/>
              </a:rPr>
              <a:t>s’attacha (au service) </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auprès d’un habitant de ce pays</a:t>
            </a:r>
            <a:r>
              <a:rPr lang="fr-FR" sz="2000" baseline="30000" dirty="0">
                <a:effectLst/>
                <a:latin typeface="Times New Roman" panose="02020603050405020304" pitchFamily="18" charset="0"/>
                <a:ea typeface="Calibri" panose="020F0502020204030204" pitchFamily="34" charset="0"/>
                <a:cs typeface="Times New Roman" panose="02020603050405020304" pitchFamily="18" charset="0"/>
              </a:rPr>
              <a:t> un des citoyens de la contrée</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qui l’envoya dans ses champs garder les porcs.</a:t>
            </a:r>
            <a:br>
              <a:rPr lang="fr-FR" sz="2000" dirty="0">
                <a:effectLst/>
                <a:latin typeface="Times New Roman" panose="02020603050405020304" pitchFamily="18" charset="0"/>
                <a:ea typeface="Calibri" panose="020F0502020204030204" pitchFamily="34" charset="0"/>
                <a:cs typeface="Times New Roman" panose="02020603050405020304" pitchFamily="18" charset="0"/>
              </a:rPr>
            </a:br>
            <a:r>
              <a:rPr lang="fr-F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16</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Il aurait bien voulu se remplir le ventre </a:t>
            </a:r>
            <a:r>
              <a:rPr lang="fr-FR" sz="2000" baseline="30000" dirty="0">
                <a:effectLst/>
                <a:latin typeface="Times New Roman" panose="02020603050405020304" pitchFamily="18" charset="0"/>
                <a:ea typeface="Calibri" panose="020F0502020204030204" pitchFamily="34" charset="0"/>
                <a:cs typeface="Times New Roman" panose="02020603050405020304" pitchFamily="18" charset="0"/>
              </a:rPr>
              <a:t>désirait se rassasier</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avec les gousses </a:t>
            </a:r>
            <a:r>
              <a:rPr lang="fr-FR" sz="2000" baseline="30000" dirty="0">
                <a:effectLst/>
                <a:latin typeface="Times New Roman" panose="02020603050405020304" pitchFamily="18" charset="0"/>
                <a:ea typeface="Calibri" panose="020F0502020204030204" pitchFamily="34" charset="0"/>
                <a:cs typeface="Times New Roman" panose="02020603050405020304" pitchFamily="18" charset="0"/>
              </a:rPr>
              <a:t>caroubes</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que mangeaient les porcs, mais personne ne lui donnait rien.</a:t>
            </a:r>
            <a:r>
              <a:rPr kumimoji="0" lang="fr-FR"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br>
              <a:rPr kumimoji="0" lang="fr-FR"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17</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Alors il rentra en lui-même </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étant venu en lui même -</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il revint à lui-même -</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Lorsqu’il vint à son âme</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et se dit : “Combien d’ouvriers </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salariés</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de mon père ont du pain en abondance</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en surplus – débordés - surabondance</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et moi, ici, je meurs de faim !</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je péris -je me perds de famine - je suis perdu</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EC8F3281-F449-901A-32E5-28263E842696}"/>
              </a:ext>
            </a:extLst>
          </p:cNvPr>
          <p:cNvSpPr>
            <a:spLocks noGrp="1"/>
          </p:cNvSpPr>
          <p:nvPr>
            <p:ph type="sldNum" sz="quarter" idx="12"/>
          </p:nvPr>
        </p:nvSpPr>
        <p:spPr/>
        <p:txBody>
          <a:bodyPr/>
          <a:lstStyle/>
          <a:p>
            <a:fld id="{9E268824-B363-4558-82B1-76DB5ADEB9CB}" type="slidenum">
              <a:rPr lang="fr-FR" smtClean="0"/>
              <a:pPr/>
              <a:t>2</a:t>
            </a:fld>
            <a:endParaRPr lang="fr-FR"/>
          </a:p>
        </p:txBody>
      </p:sp>
    </p:spTree>
    <p:extLst>
      <p:ext uri="{BB962C8B-B14F-4D97-AF65-F5344CB8AC3E}">
        <p14:creationId xmlns:p14="http://schemas.microsoft.com/office/powerpoint/2010/main" val="1468412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4F474-FECC-4BC8-501D-21137313A9C0}"/>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02AC334B-A053-9B32-3FC7-21D3D10E3432}"/>
              </a:ext>
            </a:extLst>
          </p:cNvPr>
          <p:cNvSpPr/>
          <p:nvPr/>
        </p:nvSpPr>
        <p:spPr>
          <a:xfrm>
            <a:off x="3342968" y="428683"/>
            <a:ext cx="8612410" cy="3327239"/>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600"/>
              </a:spcAft>
            </a:pPr>
            <a:r>
              <a:rPr lang="fr-FR" sz="3200" dirty="0">
                <a:solidFill>
                  <a:schemeClr val="tx1"/>
                </a:solidFill>
                <a:latin typeface="Times New Roman" panose="02020603050405020304" pitchFamily="18" charset="0"/>
                <a:ea typeface="Calibri" panose="020F0502020204030204" pitchFamily="34" charset="0"/>
              </a:rPr>
              <a:t>Comme Adam avant la création de la femme,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l’humain de la parabole n’est pas différencié sexuellement.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Il est dit qu’il a deux fils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mais n’est pas nommé comme un père. </a:t>
            </a:r>
            <a:endParaRPr lang="fr-FR" sz="32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E4316142-E393-05D7-0360-92851F2F38F6}"/>
              </a:ext>
            </a:extLst>
          </p:cNvPr>
          <p:cNvSpPr>
            <a:spLocks noGrp="1"/>
          </p:cNvSpPr>
          <p:nvPr>
            <p:ph type="sldNum" sz="quarter" idx="12"/>
          </p:nvPr>
        </p:nvSpPr>
        <p:spPr/>
        <p:txBody>
          <a:bodyPr/>
          <a:lstStyle/>
          <a:p>
            <a:fld id="{9E268824-B363-4558-82B1-76DB5ADEB9CB}" type="slidenum">
              <a:rPr lang="fr-FR" smtClean="0"/>
              <a:pPr/>
              <a:t>20</a:t>
            </a:fld>
            <a:endParaRPr lang="fr-FR" dirty="0"/>
          </a:p>
        </p:txBody>
      </p:sp>
      <p:sp>
        <p:nvSpPr>
          <p:cNvPr id="8" name="Rectangle : coins arrondis 7">
            <a:extLst>
              <a:ext uri="{FF2B5EF4-FFF2-40B4-BE49-F238E27FC236}">
                <a16:creationId xmlns:a16="http://schemas.microsoft.com/office/drawing/2014/main" id="{BFC1209B-868B-A46A-FEC5-FD876922C7E2}"/>
              </a:ext>
            </a:extLst>
          </p:cNvPr>
          <p:cNvSpPr/>
          <p:nvPr/>
        </p:nvSpPr>
        <p:spPr>
          <a:xfrm>
            <a:off x="494268" y="4261394"/>
            <a:ext cx="11203463" cy="2094956"/>
          </a:xfrm>
          <a:prstGeom prst="round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600"/>
              </a:spcAft>
            </a:pPr>
            <a:r>
              <a:rPr lang="fr-FR" sz="3200" dirty="0">
                <a:solidFill>
                  <a:schemeClr val="tx1"/>
                </a:solidFill>
                <a:latin typeface="Times New Roman" panose="02020603050405020304" pitchFamily="18" charset="0"/>
                <a:ea typeface="Calibri" panose="020F0502020204030204" pitchFamily="34" charset="0"/>
              </a:rPr>
              <a:t>Si nous voyons en cet homme l’image de Dieu, il est homme et femme. Nous sommes tous et toutes concernés par cette image-là, </a:t>
            </a:r>
          </a:p>
          <a:p>
            <a:pPr algn="ctr">
              <a:lnSpc>
                <a:spcPct val="115000"/>
              </a:lnSpc>
              <a:spcAft>
                <a:spcPts val="600"/>
              </a:spcAft>
            </a:pPr>
            <a:r>
              <a:rPr lang="fr-FR" sz="3200" dirty="0">
                <a:solidFill>
                  <a:schemeClr val="tx1"/>
                </a:solidFill>
                <a:latin typeface="Times New Roman" panose="02020603050405020304" pitchFamily="18" charset="0"/>
                <a:ea typeface="Calibri" panose="020F0502020204030204" pitchFamily="34" charset="0"/>
              </a:rPr>
              <a:t>par cette figure de Dieu, à la fois paternelle et maternelle.</a:t>
            </a:r>
            <a:endParaRPr lang="fr-FR" sz="3200" dirty="0">
              <a:solidFill>
                <a:schemeClr val="tx1"/>
              </a:solidFill>
              <a:latin typeface="Calibri" panose="020F0502020204030204" pitchFamily="34" charset="0"/>
              <a:ea typeface="Calibri" panose="020F0502020204030204" pitchFamily="34" charset="0"/>
            </a:endParaRPr>
          </a:p>
        </p:txBody>
      </p:sp>
      <p:pic>
        <p:nvPicPr>
          <p:cNvPr id="4" name="Image 3" descr="Une image contenant habits, Visage humain, personne, dessin humoristique&#10;&#10;Le contenu généré par l’IA peut être incorrect.">
            <a:extLst>
              <a:ext uri="{FF2B5EF4-FFF2-40B4-BE49-F238E27FC236}">
                <a16:creationId xmlns:a16="http://schemas.microsoft.com/office/drawing/2014/main" id="{9CFD10F0-F76F-BF82-DF70-0E23EEDEFE1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4268" y="818789"/>
            <a:ext cx="2262213" cy="3236373"/>
          </a:xfrm>
          <a:prstGeom prst="rect">
            <a:avLst/>
          </a:prstGeom>
          <a:effectLst>
            <a:softEdge rad="177800"/>
          </a:effectLst>
        </p:spPr>
      </p:pic>
      <p:sp>
        <p:nvSpPr>
          <p:cNvPr id="6" name="ZoneTexte 5">
            <a:extLst>
              <a:ext uri="{FF2B5EF4-FFF2-40B4-BE49-F238E27FC236}">
                <a16:creationId xmlns:a16="http://schemas.microsoft.com/office/drawing/2014/main" id="{E3F87CB1-3C3A-A314-35F7-9BD0ADB70B7C}"/>
              </a:ext>
            </a:extLst>
          </p:cNvPr>
          <p:cNvSpPr txBox="1"/>
          <p:nvPr/>
        </p:nvSpPr>
        <p:spPr>
          <a:xfrm>
            <a:off x="236622" y="78318"/>
            <a:ext cx="1580793"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Un homme</a:t>
            </a:r>
            <a:endParaRPr lang="fr-FR" sz="2400" dirty="0"/>
          </a:p>
        </p:txBody>
      </p:sp>
    </p:spTree>
    <p:extLst>
      <p:ext uri="{BB962C8B-B14F-4D97-AF65-F5344CB8AC3E}">
        <p14:creationId xmlns:p14="http://schemas.microsoft.com/office/powerpoint/2010/main" val="330153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6A28C-590E-41D0-B6F1-8B90C2471B40}"/>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E957310-1E8A-7D6E-996C-CDDA92A5B683}"/>
              </a:ext>
            </a:extLst>
          </p:cNvPr>
          <p:cNvSpPr/>
          <p:nvPr/>
        </p:nvSpPr>
        <p:spPr>
          <a:xfrm>
            <a:off x="1516576" y="4406542"/>
            <a:ext cx="9426728" cy="1324947"/>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11</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Jésus dit encore : « Un homme avait </a:t>
            </a:r>
            <a:r>
              <a:rPr lang="fr-FR" sz="3600" b="1" dirty="0">
                <a:solidFill>
                  <a:srgbClr val="FF0000"/>
                </a:solidFill>
                <a:effectLst/>
                <a:latin typeface="Times New Roman" panose="02020603050405020304" pitchFamily="18" charset="0"/>
                <a:ea typeface="Calibri" panose="020F0502020204030204" pitchFamily="34" charset="0"/>
              </a:rPr>
              <a:t>deux fils</a:t>
            </a:r>
            <a:r>
              <a:rPr lang="fr-FR" sz="3600" dirty="0">
                <a:solidFill>
                  <a:schemeClr val="tx1"/>
                </a:solidFill>
                <a:effectLst/>
                <a:latin typeface="Times New Roman" panose="02020603050405020304" pitchFamily="18" charset="0"/>
                <a:ea typeface="Calibri" panose="020F0502020204030204" pitchFamily="34" charset="0"/>
              </a:rPr>
              <a:t>.</a:t>
            </a:r>
            <a:endParaRPr lang="fr-FR" sz="3600"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EEF7A2CF-E000-8342-F3E4-D180E8CBCA37}"/>
              </a:ext>
            </a:extLst>
          </p:cNvPr>
          <p:cNvSpPr>
            <a:spLocks noGrp="1"/>
          </p:cNvSpPr>
          <p:nvPr>
            <p:ph type="sldNum" sz="quarter" idx="12"/>
          </p:nvPr>
        </p:nvSpPr>
        <p:spPr/>
        <p:txBody>
          <a:bodyPr/>
          <a:lstStyle/>
          <a:p>
            <a:fld id="{9E268824-B363-4558-82B1-76DB5ADEB9CB}" type="slidenum">
              <a:rPr lang="fr-FR" smtClean="0"/>
              <a:pPr/>
              <a:t>21</a:t>
            </a:fld>
            <a:endParaRPr lang="fr-FR"/>
          </a:p>
        </p:txBody>
      </p:sp>
      <p:pic>
        <p:nvPicPr>
          <p:cNvPr id="5" name="Image 4" descr="Une image contenant habits, Visage humain, personne, dessin humoristique&#10;&#10;Le contenu généré par l’IA peut être incorrect.">
            <a:extLst>
              <a:ext uri="{FF2B5EF4-FFF2-40B4-BE49-F238E27FC236}">
                <a16:creationId xmlns:a16="http://schemas.microsoft.com/office/drawing/2014/main" id="{10ABE2BB-0D4F-A91D-6EAF-5E52726778A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51391" y="892576"/>
            <a:ext cx="3688273" cy="3286028"/>
          </a:xfrm>
          <a:prstGeom prst="rect">
            <a:avLst/>
          </a:prstGeom>
          <a:effectLst>
            <a:softEdge rad="342900"/>
          </a:effectLst>
        </p:spPr>
      </p:pic>
      <p:sp>
        <p:nvSpPr>
          <p:cNvPr id="4" name="ZoneTexte 3">
            <a:extLst>
              <a:ext uri="{FF2B5EF4-FFF2-40B4-BE49-F238E27FC236}">
                <a16:creationId xmlns:a16="http://schemas.microsoft.com/office/drawing/2014/main" id="{9A251D0D-C7DD-01BE-F010-90071EDF93C4}"/>
              </a:ext>
            </a:extLst>
          </p:cNvPr>
          <p:cNvSpPr txBox="1"/>
          <p:nvPr/>
        </p:nvSpPr>
        <p:spPr>
          <a:xfrm>
            <a:off x="375223" y="202972"/>
            <a:ext cx="1580793"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deux fils</a:t>
            </a:r>
            <a:endParaRPr lang="fr-FR" sz="2400" dirty="0"/>
          </a:p>
        </p:txBody>
      </p:sp>
    </p:spTree>
    <p:extLst>
      <p:ext uri="{BB962C8B-B14F-4D97-AF65-F5344CB8AC3E}">
        <p14:creationId xmlns:p14="http://schemas.microsoft.com/office/powerpoint/2010/main" val="835585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B0AF3-2FC1-8D8E-0963-9129A1E65181}"/>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CC34715-97FE-9FE7-F252-A02B99EFA2EB}"/>
              </a:ext>
            </a:extLst>
          </p:cNvPr>
          <p:cNvSpPr/>
          <p:nvPr/>
        </p:nvSpPr>
        <p:spPr>
          <a:xfrm>
            <a:off x="260554" y="2861749"/>
            <a:ext cx="11670891" cy="1579423"/>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C’est en réponse à ceux qui lui reprochent de manger avec des pécheurs que Jésus raconte cette parabole mettant en scène deux fils. </a:t>
            </a:r>
            <a:endParaRPr lang="fr-FR" sz="32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5674AE6F-7C28-C25A-AEA5-B6D6783B4ABC}"/>
              </a:ext>
            </a:extLst>
          </p:cNvPr>
          <p:cNvSpPr txBox="1"/>
          <p:nvPr/>
        </p:nvSpPr>
        <p:spPr>
          <a:xfrm>
            <a:off x="444049" y="183308"/>
            <a:ext cx="1580793"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deux fils</a:t>
            </a:r>
            <a:endParaRPr lang="fr-FR" sz="2400" dirty="0"/>
          </a:p>
        </p:txBody>
      </p:sp>
      <p:sp>
        <p:nvSpPr>
          <p:cNvPr id="8" name="Espace réservé du numéro de diapositive 7">
            <a:extLst>
              <a:ext uri="{FF2B5EF4-FFF2-40B4-BE49-F238E27FC236}">
                <a16:creationId xmlns:a16="http://schemas.microsoft.com/office/drawing/2014/main" id="{9CE30F16-BA23-E274-4AF7-8A57E6E99AE2}"/>
              </a:ext>
            </a:extLst>
          </p:cNvPr>
          <p:cNvSpPr>
            <a:spLocks noGrp="1"/>
          </p:cNvSpPr>
          <p:nvPr>
            <p:ph type="sldNum" sz="quarter" idx="12"/>
          </p:nvPr>
        </p:nvSpPr>
        <p:spPr/>
        <p:txBody>
          <a:bodyPr/>
          <a:lstStyle/>
          <a:p>
            <a:fld id="{9E268824-B363-4558-82B1-76DB5ADEB9CB}" type="slidenum">
              <a:rPr lang="fr-FR" smtClean="0"/>
              <a:pPr/>
              <a:t>22</a:t>
            </a:fld>
            <a:endParaRPr lang="fr-FR"/>
          </a:p>
        </p:txBody>
      </p:sp>
      <p:sp>
        <p:nvSpPr>
          <p:cNvPr id="3" name="Rectangle : coins arrondis 2">
            <a:extLst>
              <a:ext uri="{FF2B5EF4-FFF2-40B4-BE49-F238E27FC236}">
                <a16:creationId xmlns:a16="http://schemas.microsoft.com/office/drawing/2014/main" id="{2073BBE9-45E3-C891-AF16-F95AA5E7E227}"/>
              </a:ext>
            </a:extLst>
          </p:cNvPr>
          <p:cNvSpPr/>
          <p:nvPr/>
        </p:nvSpPr>
        <p:spPr>
          <a:xfrm>
            <a:off x="3414702" y="4835034"/>
            <a:ext cx="5411755" cy="139907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Calibri" panose="020F0502020204030204" pitchFamily="34" charset="0"/>
              </a:rPr>
              <a:t>Qui sont ces deux fils ? </a:t>
            </a:r>
          </a:p>
          <a:p>
            <a:pPr algn="ctr"/>
            <a:r>
              <a:rPr lang="fr-FR" sz="3200" dirty="0">
                <a:solidFill>
                  <a:schemeClr val="tx1"/>
                </a:solidFill>
                <a:latin typeface="Times New Roman" panose="02020603050405020304" pitchFamily="18" charset="0"/>
                <a:ea typeface="Calibri" panose="020F0502020204030204" pitchFamily="34" charset="0"/>
              </a:rPr>
              <a:t>Qui peuvent-ils représenter ? </a:t>
            </a:r>
          </a:p>
        </p:txBody>
      </p:sp>
      <p:pic>
        <p:nvPicPr>
          <p:cNvPr id="4" name="Image 3" descr="Une image contenant habits, Visage humain, personne, dessin humoristique&#10;&#10;Le contenu généré par l’IA peut être incorrect.">
            <a:extLst>
              <a:ext uri="{FF2B5EF4-FFF2-40B4-BE49-F238E27FC236}">
                <a16:creationId xmlns:a16="http://schemas.microsoft.com/office/drawing/2014/main" id="{85B7415E-51DF-C0C4-DDC5-8DD18727F11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423926" y="183308"/>
            <a:ext cx="3225571" cy="2873788"/>
          </a:xfrm>
          <a:prstGeom prst="rect">
            <a:avLst/>
          </a:prstGeom>
          <a:effectLst>
            <a:softEdge rad="317500"/>
          </a:effectLst>
        </p:spPr>
      </p:pic>
    </p:spTree>
    <p:extLst>
      <p:ext uri="{BB962C8B-B14F-4D97-AF65-F5344CB8AC3E}">
        <p14:creationId xmlns:p14="http://schemas.microsoft.com/office/powerpoint/2010/main" val="127949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24DEE-64A5-47E0-77B8-D1EDF9BDFCC3}"/>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FF69F79-8A3A-9D09-D48F-C8CC7C1F0707}"/>
              </a:ext>
            </a:extLst>
          </p:cNvPr>
          <p:cNvSpPr>
            <a:spLocks noGrp="1"/>
          </p:cNvSpPr>
          <p:nvPr>
            <p:ph type="sldNum" sz="quarter" idx="12"/>
          </p:nvPr>
        </p:nvSpPr>
        <p:spPr/>
        <p:txBody>
          <a:bodyPr/>
          <a:lstStyle/>
          <a:p>
            <a:fld id="{9E268824-B363-4558-82B1-76DB5ADEB9CB}" type="slidenum">
              <a:rPr lang="fr-FR" smtClean="0"/>
              <a:pPr/>
              <a:t>23</a:t>
            </a:fld>
            <a:endParaRPr lang="fr-FR"/>
          </a:p>
        </p:txBody>
      </p:sp>
      <p:sp>
        <p:nvSpPr>
          <p:cNvPr id="4" name="Rectangle : coins arrondis 3">
            <a:extLst>
              <a:ext uri="{FF2B5EF4-FFF2-40B4-BE49-F238E27FC236}">
                <a16:creationId xmlns:a16="http://schemas.microsoft.com/office/drawing/2014/main" id="{2CCD5A84-F050-0BFD-6216-4166B29A96C7}"/>
              </a:ext>
            </a:extLst>
          </p:cNvPr>
          <p:cNvSpPr/>
          <p:nvPr/>
        </p:nvSpPr>
        <p:spPr>
          <a:xfrm>
            <a:off x="3178350" y="183307"/>
            <a:ext cx="8767665" cy="2205931"/>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600"/>
              </a:spcAft>
            </a:pP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Genèse 25, 20-28 </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Jacob vole le droit d’aînesse à son frère.</a:t>
            </a: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service du culte revient aux aînés</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Rachi, exégète juif XIème s</a:t>
            </a:r>
            <a:endParaRPr lang="fr-FR" sz="2800" dirty="0">
              <a:solidFill>
                <a:schemeClr val="tx1"/>
              </a:solidFill>
              <a:latin typeface="Calibri" panose="020F0502020204030204" pitchFamily="34" charset="0"/>
              <a:ea typeface="Calibri" panose="020F0502020204030204" pitchFamily="34" charset="0"/>
            </a:endParaRPr>
          </a:p>
        </p:txBody>
      </p:sp>
      <p:sp>
        <p:nvSpPr>
          <p:cNvPr id="7" name="Rectangle : coins arrondis 6">
            <a:extLst>
              <a:ext uri="{FF2B5EF4-FFF2-40B4-BE49-F238E27FC236}">
                <a16:creationId xmlns:a16="http://schemas.microsoft.com/office/drawing/2014/main" id="{E7C8F392-2884-7B96-0AAD-72DA554489ED}"/>
              </a:ext>
            </a:extLst>
          </p:cNvPr>
          <p:cNvSpPr/>
          <p:nvPr/>
        </p:nvSpPr>
        <p:spPr>
          <a:xfrm>
            <a:off x="3080028" y="2782223"/>
            <a:ext cx="8767665" cy="3815221"/>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6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fils ainé, qui a toujours été fidèle à la Torah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(verset 29, littéralement : </a:t>
            </a:r>
            <a:r>
              <a:rPr lang="fr-FR" sz="3200" i="1"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sans avoir passé outre un commandement de toi</a:t>
            </a:r>
            <a:r>
              <a:rPr lang="fr-FR" sz="3200"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peut représenter le peuple d’Israël.</a:t>
            </a:r>
          </a:p>
          <a:p>
            <a:pPr>
              <a:lnSpc>
                <a:spcPct val="115000"/>
              </a:lnSpc>
              <a:spcAft>
                <a:spcPts val="6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fils cadet fait l’expérience de l’éloignement,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 la pauvreté.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Il représente l’idolâtrie, éloignée de Dieu. </a:t>
            </a:r>
          </a:p>
        </p:txBody>
      </p:sp>
      <p:pic>
        <p:nvPicPr>
          <p:cNvPr id="2" name="Image 1" descr="Une image contenant habits, Visage humain, personne, dessin humoristique&#10;&#10;Le contenu généré par l’IA peut être incorrect.">
            <a:extLst>
              <a:ext uri="{FF2B5EF4-FFF2-40B4-BE49-F238E27FC236}">
                <a16:creationId xmlns:a16="http://schemas.microsoft.com/office/drawing/2014/main" id="{6D024B8A-237B-9B2A-EEF4-30196940C5B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79166" y="1410492"/>
            <a:ext cx="2800862" cy="2495399"/>
          </a:xfrm>
          <a:prstGeom prst="rect">
            <a:avLst/>
          </a:prstGeom>
          <a:effectLst>
            <a:softEdge rad="292100"/>
          </a:effectLst>
        </p:spPr>
      </p:pic>
      <p:sp>
        <p:nvSpPr>
          <p:cNvPr id="6" name="ZoneTexte 5">
            <a:extLst>
              <a:ext uri="{FF2B5EF4-FFF2-40B4-BE49-F238E27FC236}">
                <a16:creationId xmlns:a16="http://schemas.microsoft.com/office/drawing/2014/main" id="{FA6A8331-FC5A-AFC6-2B26-76281AA571DA}"/>
              </a:ext>
            </a:extLst>
          </p:cNvPr>
          <p:cNvSpPr txBox="1"/>
          <p:nvPr/>
        </p:nvSpPr>
        <p:spPr>
          <a:xfrm>
            <a:off x="444049" y="183308"/>
            <a:ext cx="1580793"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deux fils</a:t>
            </a:r>
            <a:endParaRPr lang="fr-FR" sz="2400" dirty="0"/>
          </a:p>
        </p:txBody>
      </p:sp>
    </p:spTree>
    <p:extLst>
      <p:ext uri="{BB962C8B-B14F-4D97-AF65-F5344CB8AC3E}">
        <p14:creationId xmlns:p14="http://schemas.microsoft.com/office/powerpoint/2010/main" val="47455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241DC-89D4-9D8C-6823-6D08545C8D45}"/>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B32DFA0D-3BC6-F3E2-C343-581FAF4A4165}"/>
              </a:ext>
            </a:extLst>
          </p:cNvPr>
          <p:cNvSpPr/>
          <p:nvPr/>
        </p:nvSpPr>
        <p:spPr>
          <a:xfrm>
            <a:off x="444049" y="2603104"/>
            <a:ext cx="11010123" cy="2048857"/>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600"/>
              </a:spcAft>
            </a:pPr>
            <a:r>
              <a:rPr lang="fr-FR" sz="2800" dirty="0">
                <a:solidFill>
                  <a:schemeClr val="tx1"/>
                </a:solidFill>
                <a:latin typeface="Times New Roman" panose="02020603050405020304" pitchFamily="18" charset="0"/>
                <a:ea typeface="Calibri" panose="020F0502020204030204" pitchFamily="34" charset="0"/>
              </a:rPr>
              <a:t>Le fils ainé peut représenter la part d’humanité fidèle à la Torah.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Le fils cadet peut être la figure de l’humanité non juive. Il représente la part d’humanité que sont les païens, ceux qui sont éloignés de la Torah, de Dieu révélé comme père. </a:t>
            </a:r>
            <a:r>
              <a:rPr lang="fr-FR" sz="2800" baseline="30000" dirty="0">
                <a:solidFill>
                  <a:schemeClr val="tx1"/>
                </a:solidFill>
                <a:latin typeface="Times New Roman" panose="02020603050405020304" pitchFamily="18" charset="0"/>
                <a:ea typeface="Calibri" panose="020F0502020204030204" pitchFamily="34" charset="0"/>
              </a:rPr>
              <a:t>D’après Bernard Geoffroy </a:t>
            </a:r>
            <a:endParaRPr lang="fr-FR" sz="2800" dirty="0">
              <a:solidFill>
                <a:schemeClr val="tx1"/>
              </a:solidFill>
              <a:latin typeface="Times New Roman" panose="02020603050405020304" pitchFamily="18"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7E1F2A46-BA21-2DCB-E14B-408FBEDFCB36}"/>
              </a:ext>
            </a:extLst>
          </p:cNvPr>
          <p:cNvSpPr>
            <a:spLocks noGrp="1"/>
          </p:cNvSpPr>
          <p:nvPr>
            <p:ph type="sldNum" sz="quarter" idx="12"/>
          </p:nvPr>
        </p:nvSpPr>
        <p:spPr/>
        <p:txBody>
          <a:bodyPr/>
          <a:lstStyle/>
          <a:p>
            <a:fld id="{9E268824-B363-4558-82B1-76DB5ADEB9CB}" type="slidenum">
              <a:rPr lang="fr-FR" smtClean="0"/>
              <a:pPr/>
              <a:t>24</a:t>
            </a:fld>
            <a:endParaRPr lang="fr-FR" dirty="0"/>
          </a:p>
        </p:txBody>
      </p:sp>
      <p:sp>
        <p:nvSpPr>
          <p:cNvPr id="8" name="Rectangle : coins arrondis 7">
            <a:extLst>
              <a:ext uri="{FF2B5EF4-FFF2-40B4-BE49-F238E27FC236}">
                <a16:creationId xmlns:a16="http://schemas.microsoft.com/office/drawing/2014/main" id="{43ACC8C7-7587-4AFB-6C4D-F94E26F18908}"/>
              </a:ext>
            </a:extLst>
          </p:cNvPr>
          <p:cNvSpPr/>
          <p:nvPr/>
        </p:nvSpPr>
        <p:spPr>
          <a:xfrm>
            <a:off x="343677" y="4996428"/>
            <a:ext cx="11010123" cy="1548369"/>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2800" dirty="0">
                <a:solidFill>
                  <a:schemeClr val="tx1"/>
                </a:solidFill>
                <a:latin typeface="Times New Roman" panose="02020603050405020304" pitchFamily="18" charset="0"/>
                <a:ea typeface="Calibri" panose="020F0502020204030204" pitchFamily="34" charset="0"/>
              </a:rPr>
              <a:t>Que nous soyons, fils aîné, comme le peuple d’Israël des origines, que nous soyons, fils cadet, comme ceux qui se sont détournés de leur père, tous nous sommes concernés par ce Dieu, qui est Père, notre Père. </a:t>
            </a:r>
            <a:endParaRPr lang="fr-FR" sz="2800" dirty="0">
              <a:solidFill>
                <a:schemeClr val="tx1"/>
              </a:solidFill>
              <a:latin typeface="Calibri" panose="020F0502020204030204" pitchFamily="34" charset="0"/>
              <a:ea typeface="Calibri" panose="020F0502020204030204" pitchFamily="34" charset="0"/>
            </a:endParaRPr>
          </a:p>
        </p:txBody>
      </p:sp>
      <p:pic>
        <p:nvPicPr>
          <p:cNvPr id="4" name="Image 3" descr="Une image contenant habits, Visage humain, personne, dessin humoristique&#10;&#10;Le contenu généré par l’IA peut être incorrect.">
            <a:extLst>
              <a:ext uri="{FF2B5EF4-FFF2-40B4-BE49-F238E27FC236}">
                <a16:creationId xmlns:a16="http://schemas.microsoft.com/office/drawing/2014/main" id="{50ACA7C7-5424-EB14-1F59-83EB800B2B9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23223" y="156982"/>
            <a:ext cx="2745553" cy="2446122"/>
          </a:xfrm>
          <a:prstGeom prst="rect">
            <a:avLst/>
          </a:prstGeom>
          <a:effectLst>
            <a:softEdge rad="279400"/>
          </a:effectLst>
        </p:spPr>
      </p:pic>
      <p:sp>
        <p:nvSpPr>
          <p:cNvPr id="6" name="ZoneTexte 5">
            <a:extLst>
              <a:ext uri="{FF2B5EF4-FFF2-40B4-BE49-F238E27FC236}">
                <a16:creationId xmlns:a16="http://schemas.microsoft.com/office/drawing/2014/main" id="{887361EC-ACC7-3BA0-121A-D9E4AF8519C6}"/>
              </a:ext>
            </a:extLst>
          </p:cNvPr>
          <p:cNvSpPr txBox="1"/>
          <p:nvPr/>
        </p:nvSpPr>
        <p:spPr>
          <a:xfrm>
            <a:off x="444049" y="183308"/>
            <a:ext cx="1580793"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deux fils</a:t>
            </a:r>
            <a:endParaRPr lang="fr-FR" sz="2400" dirty="0"/>
          </a:p>
        </p:txBody>
      </p:sp>
    </p:spTree>
    <p:extLst>
      <p:ext uri="{BB962C8B-B14F-4D97-AF65-F5344CB8AC3E}">
        <p14:creationId xmlns:p14="http://schemas.microsoft.com/office/powerpoint/2010/main" val="380313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FB481-CE60-0CFB-BE7E-E071A37D221C}"/>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6B301FE7-9F1A-9240-7CC8-6D2805C3A031}"/>
              </a:ext>
            </a:extLst>
          </p:cNvPr>
          <p:cNvSpPr/>
          <p:nvPr/>
        </p:nvSpPr>
        <p:spPr>
          <a:xfrm>
            <a:off x="1022553" y="5541739"/>
            <a:ext cx="10146891" cy="888558"/>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600"/>
              </a:spcAft>
            </a:pP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Pour aller plus loin</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rPr>
              <a:t>: </a:t>
            </a:r>
            <a:r>
              <a:rPr lang="fr-FR" sz="2400" u="sng" dirty="0">
                <a:solidFill>
                  <a:srgbClr val="0000FF"/>
                </a:solidFill>
                <a:effectLst/>
                <a:latin typeface="Times New Roman" panose="02020603050405020304" pitchFamily="18" charset="0"/>
                <a:ea typeface="Calibri" panose="020F0502020204030204" pitchFamily="34" charset="0"/>
                <a:hlinkClick r:id="rId2"/>
              </a:rPr>
              <a:t>Jacob et Esaü : qu’est-ce que le droit d’ainesse ? PRIXM</a:t>
            </a:r>
            <a:endParaRPr lang="fr-FR" sz="2400" dirty="0">
              <a:solidFill>
                <a:schemeClr val="tx1"/>
              </a:solidFill>
              <a:effectLst/>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D11F025A-E22A-34AF-2019-8D47151F969F}"/>
              </a:ext>
            </a:extLst>
          </p:cNvPr>
          <p:cNvSpPr>
            <a:spLocks noGrp="1"/>
          </p:cNvSpPr>
          <p:nvPr>
            <p:ph type="sldNum" sz="quarter" idx="12"/>
          </p:nvPr>
        </p:nvSpPr>
        <p:spPr/>
        <p:txBody>
          <a:bodyPr/>
          <a:lstStyle/>
          <a:p>
            <a:fld id="{9E268824-B363-4558-82B1-76DB5ADEB9CB}" type="slidenum">
              <a:rPr lang="fr-FR" smtClean="0"/>
              <a:pPr/>
              <a:t>25</a:t>
            </a:fld>
            <a:endParaRPr lang="fr-FR"/>
          </a:p>
        </p:txBody>
      </p:sp>
      <p:sp>
        <p:nvSpPr>
          <p:cNvPr id="5" name="Rectangle : coins arrondis 4">
            <a:extLst>
              <a:ext uri="{FF2B5EF4-FFF2-40B4-BE49-F238E27FC236}">
                <a16:creationId xmlns:a16="http://schemas.microsoft.com/office/drawing/2014/main" id="{2259A292-5897-C27F-4449-BF5EB815E6A5}"/>
              </a:ext>
            </a:extLst>
          </p:cNvPr>
          <p:cNvSpPr/>
          <p:nvPr/>
        </p:nvSpPr>
        <p:spPr>
          <a:xfrm>
            <a:off x="1145231" y="2334347"/>
            <a:ext cx="9901536" cy="2873828"/>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2800" dirty="0">
                <a:solidFill>
                  <a:schemeClr val="tx1"/>
                </a:solidFill>
                <a:latin typeface="Times New Roman" panose="02020603050405020304" pitchFamily="18" charset="0"/>
                <a:ea typeface="Calibri" panose="020F0502020204030204" pitchFamily="34" charset="0"/>
              </a:rPr>
              <a:t>Les deux fils pourraient-il représenter Jésus ?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L’ainé, car Jésus juif, est le fidèle à la Torah,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fidèle au Dieu unique, le Père.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Le second fils, celui qui part,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car Jésus est accusé par les pharisiens de ne pas respecter la Loi.</a:t>
            </a:r>
          </a:p>
        </p:txBody>
      </p:sp>
      <p:pic>
        <p:nvPicPr>
          <p:cNvPr id="6" name="Image 5" descr="Une image contenant habits, Visage humain, personne, dessin humoristique&#10;&#10;Le contenu généré par l’IA peut être incorrect.">
            <a:extLst>
              <a:ext uri="{FF2B5EF4-FFF2-40B4-BE49-F238E27FC236}">
                <a16:creationId xmlns:a16="http://schemas.microsoft.com/office/drawing/2014/main" id="{BF445E43-BD8F-98FD-4EBD-663AE861585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33481" y="1"/>
            <a:ext cx="2924495" cy="2605548"/>
          </a:xfrm>
          <a:prstGeom prst="rect">
            <a:avLst/>
          </a:prstGeom>
          <a:effectLst>
            <a:softEdge rad="279400"/>
          </a:effectLst>
        </p:spPr>
      </p:pic>
      <p:sp>
        <p:nvSpPr>
          <p:cNvPr id="7" name="ZoneTexte 6">
            <a:extLst>
              <a:ext uri="{FF2B5EF4-FFF2-40B4-BE49-F238E27FC236}">
                <a16:creationId xmlns:a16="http://schemas.microsoft.com/office/drawing/2014/main" id="{1650F549-3484-43C6-52F1-0CCE28A5231F}"/>
              </a:ext>
            </a:extLst>
          </p:cNvPr>
          <p:cNvSpPr txBox="1"/>
          <p:nvPr/>
        </p:nvSpPr>
        <p:spPr>
          <a:xfrm>
            <a:off x="444049" y="183308"/>
            <a:ext cx="1580793"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deux fils</a:t>
            </a:r>
            <a:endParaRPr lang="fr-FR" sz="2400" dirty="0"/>
          </a:p>
        </p:txBody>
      </p:sp>
    </p:spTree>
    <p:extLst>
      <p:ext uri="{BB962C8B-B14F-4D97-AF65-F5344CB8AC3E}">
        <p14:creationId xmlns:p14="http://schemas.microsoft.com/office/powerpoint/2010/main" val="302307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8FDA3-C5B8-5157-B707-24745755D522}"/>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CA9D0559-973C-EC41-41B7-F0012A64FA73}"/>
              </a:ext>
            </a:extLst>
          </p:cNvPr>
          <p:cNvSpPr/>
          <p:nvPr/>
        </p:nvSpPr>
        <p:spPr>
          <a:xfrm>
            <a:off x="1214735" y="1845882"/>
            <a:ext cx="8133284" cy="3344519"/>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12</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Le plus jeune dit à son père :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“Père, donne-moi la </a:t>
            </a:r>
            <a:r>
              <a:rPr lang="fr-FR" sz="3600" b="1" dirty="0">
                <a:solidFill>
                  <a:srgbClr val="FF0000"/>
                </a:solidFill>
                <a:effectLst/>
                <a:latin typeface="Times New Roman" panose="02020603050405020304" pitchFamily="18" charset="0"/>
                <a:ea typeface="Calibri" panose="020F0502020204030204" pitchFamily="34" charset="0"/>
              </a:rPr>
              <a:t>part de fortune </a:t>
            </a:r>
            <a:br>
              <a:rPr lang="fr-FR" sz="3600" b="1" dirty="0">
                <a:solidFill>
                  <a:srgbClr val="FF0000"/>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qui me revient.”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Et le père leur partagea ses biens</a:t>
            </a:r>
            <a:endParaRPr lang="fr-FR" sz="3600"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2F31FF69-D4D0-2A24-BBBF-A0769FD598C5}"/>
              </a:ext>
            </a:extLst>
          </p:cNvPr>
          <p:cNvSpPr>
            <a:spLocks noGrp="1"/>
          </p:cNvSpPr>
          <p:nvPr>
            <p:ph type="sldNum" sz="quarter" idx="12"/>
          </p:nvPr>
        </p:nvSpPr>
        <p:spPr/>
        <p:txBody>
          <a:bodyPr/>
          <a:lstStyle/>
          <a:p>
            <a:fld id="{9E268824-B363-4558-82B1-76DB5ADEB9CB}" type="slidenum">
              <a:rPr lang="fr-FR" smtClean="0"/>
              <a:pPr/>
              <a:t>26</a:t>
            </a:fld>
            <a:endParaRPr lang="fr-FR"/>
          </a:p>
        </p:txBody>
      </p:sp>
      <p:pic>
        <p:nvPicPr>
          <p:cNvPr id="5" name="Image 4" descr="Une image contenant habits, Visage humain, personne, dessin humoristique&#10;&#10;Le contenu généré par l’IA peut être incorrect.">
            <a:extLst>
              <a:ext uri="{FF2B5EF4-FFF2-40B4-BE49-F238E27FC236}">
                <a16:creationId xmlns:a16="http://schemas.microsoft.com/office/drawing/2014/main" id="{6D4544F0-D8EB-1607-25BC-C808DE936C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825270" y="985256"/>
            <a:ext cx="1907459" cy="5282194"/>
          </a:xfrm>
          <a:prstGeom prst="rect">
            <a:avLst/>
          </a:prstGeom>
          <a:effectLst>
            <a:softEdge rad="317500"/>
          </a:effectLst>
        </p:spPr>
      </p:pic>
      <p:sp>
        <p:nvSpPr>
          <p:cNvPr id="4" name="ZoneTexte 3">
            <a:extLst>
              <a:ext uri="{FF2B5EF4-FFF2-40B4-BE49-F238E27FC236}">
                <a16:creationId xmlns:a16="http://schemas.microsoft.com/office/drawing/2014/main" id="{A52129E0-BE96-7C78-A87C-3CBB6C4D0B5B}"/>
              </a:ext>
            </a:extLst>
          </p:cNvPr>
          <p:cNvSpPr txBox="1"/>
          <p:nvPr/>
        </p:nvSpPr>
        <p:spPr>
          <a:xfrm>
            <a:off x="286039" y="224209"/>
            <a:ext cx="2189792"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Part de fortune</a:t>
            </a:r>
            <a:endParaRPr lang="fr-FR" dirty="0"/>
          </a:p>
        </p:txBody>
      </p:sp>
    </p:spTree>
    <p:extLst>
      <p:ext uri="{BB962C8B-B14F-4D97-AF65-F5344CB8AC3E}">
        <p14:creationId xmlns:p14="http://schemas.microsoft.com/office/powerpoint/2010/main" val="4213851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D8CC1-8C63-96A2-F31C-45738A33D9BC}"/>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CB0657D-9E47-6FA3-8CC9-DCB4E2C31861}"/>
              </a:ext>
            </a:extLst>
          </p:cNvPr>
          <p:cNvSpPr/>
          <p:nvPr/>
        </p:nvSpPr>
        <p:spPr>
          <a:xfrm>
            <a:off x="386820" y="973034"/>
            <a:ext cx="9595380" cy="430377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En grec : </a:t>
            </a:r>
            <a:r>
              <a:rPr lang="fr-FR"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Oΰίaζ</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ousias</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Littéralement : bien – essence - substance.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Du latin </a:t>
            </a:r>
            <a:r>
              <a:rPr lang="fr-FR"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substantia</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en français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substance »,</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 chose essentielle,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ou ce qui est permanent dans les choses.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Les bibles traduisent :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 part qui me revient de ta possession – l’avoir me revenant.</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8" name="Espace réservé du numéro de diapositive 7">
            <a:extLst>
              <a:ext uri="{FF2B5EF4-FFF2-40B4-BE49-F238E27FC236}">
                <a16:creationId xmlns:a16="http://schemas.microsoft.com/office/drawing/2014/main" id="{1AE91EDD-BA92-84CB-F1A6-C18CFB43CBB6}"/>
              </a:ext>
            </a:extLst>
          </p:cNvPr>
          <p:cNvSpPr>
            <a:spLocks noGrp="1"/>
          </p:cNvSpPr>
          <p:nvPr>
            <p:ph type="sldNum" sz="quarter" idx="12"/>
          </p:nvPr>
        </p:nvSpPr>
        <p:spPr/>
        <p:txBody>
          <a:bodyPr/>
          <a:lstStyle/>
          <a:p>
            <a:fld id="{9E268824-B363-4558-82B1-76DB5ADEB9CB}" type="slidenum">
              <a:rPr lang="fr-FR" smtClean="0"/>
              <a:pPr/>
              <a:t>27</a:t>
            </a:fld>
            <a:endParaRPr lang="fr-FR"/>
          </a:p>
        </p:txBody>
      </p:sp>
      <p:sp>
        <p:nvSpPr>
          <p:cNvPr id="4" name="Rectangle : coins arrondis 3">
            <a:extLst>
              <a:ext uri="{FF2B5EF4-FFF2-40B4-BE49-F238E27FC236}">
                <a16:creationId xmlns:a16="http://schemas.microsoft.com/office/drawing/2014/main" id="{8562FB48-D82C-9E85-9FFC-1B6DCEB0B6E4}"/>
              </a:ext>
            </a:extLst>
          </p:cNvPr>
          <p:cNvSpPr/>
          <p:nvPr/>
        </p:nvSpPr>
        <p:spPr>
          <a:xfrm>
            <a:off x="2475831" y="5563964"/>
            <a:ext cx="5365102" cy="1079546"/>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Que réclame donc le fils ? </a:t>
            </a:r>
            <a:endParaRPr lang="fr-FR" sz="3600" dirty="0">
              <a:solidFill>
                <a:schemeClr val="tx1"/>
              </a:solidFill>
              <a:latin typeface="Calibri" panose="020F0502020204030204" pitchFamily="34" charset="0"/>
              <a:ea typeface="Calibri" panose="020F0502020204030204" pitchFamily="34" charset="0"/>
            </a:endParaRPr>
          </a:p>
        </p:txBody>
      </p:sp>
      <p:pic>
        <p:nvPicPr>
          <p:cNvPr id="3" name="Image 2" descr="Une image contenant habits, Visage humain, personne, dessin humoristique&#10;&#10;Le contenu généré par l’IA peut être incorrect.">
            <a:extLst>
              <a:ext uri="{FF2B5EF4-FFF2-40B4-BE49-F238E27FC236}">
                <a16:creationId xmlns:a16="http://schemas.microsoft.com/office/drawing/2014/main" id="{5A669FC1-C1CE-23AF-4F89-F25AEDB166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536208" y="1128251"/>
            <a:ext cx="1661652" cy="4601498"/>
          </a:xfrm>
          <a:prstGeom prst="rect">
            <a:avLst/>
          </a:prstGeom>
          <a:effectLst>
            <a:softEdge rad="266700"/>
          </a:effectLst>
        </p:spPr>
      </p:pic>
      <p:sp>
        <p:nvSpPr>
          <p:cNvPr id="5" name="ZoneTexte 4">
            <a:extLst>
              <a:ext uri="{FF2B5EF4-FFF2-40B4-BE49-F238E27FC236}">
                <a16:creationId xmlns:a16="http://schemas.microsoft.com/office/drawing/2014/main" id="{315B54AB-928B-201C-CEE5-4058A3E85FE8}"/>
              </a:ext>
            </a:extLst>
          </p:cNvPr>
          <p:cNvSpPr txBox="1"/>
          <p:nvPr/>
        </p:nvSpPr>
        <p:spPr>
          <a:xfrm>
            <a:off x="286039" y="224209"/>
            <a:ext cx="2189792"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Part de fortune</a:t>
            </a:r>
            <a:endParaRPr lang="fr-FR" dirty="0"/>
          </a:p>
        </p:txBody>
      </p:sp>
    </p:spTree>
    <p:extLst>
      <p:ext uri="{BB962C8B-B14F-4D97-AF65-F5344CB8AC3E}">
        <p14:creationId xmlns:p14="http://schemas.microsoft.com/office/powerpoint/2010/main" val="294340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DD4A8-19BE-2490-E1EF-33BB5FD11E28}"/>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3D5B9AF-4CBF-01C0-308D-C47AA03C29A8}"/>
              </a:ext>
            </a:extLst>
          </p:cNvPr>
          <p:cNvSpPr>
            <a:spLocks noGrp="1"/>
          </p:cNvSpPr>
          <p:nvPr>
            <p:ph type="sldNum" sz="quarter" idx="12"/>
          </p:nvPr>
        </p:nvSpPr>
        <p:spPr/>
        <p:txBody>
          <a:bodyPr/>
          <a:lstStyle/>
          <a:p>
            <a:fld id="{9E268824-B363-4558-82B1-76DB5ADEB9CB}" type="slidenum">
              <a:rPr lang="fr-FR" smtClean="0"/>
              <a:pPr/>
              <a:t>28</a:t>
            </a:fld>
            <a:endParaRPr lang="fr-FR"/>
          </a:p>
        </p:txBody>
      </p:sp>
      <p:sp>
        <p:nvSpPr>
          <p:cNvPr id="4" name="Rectangle : coins arrondis 3">
            <a:extLst>
              <a:ext uri="{FF2B5EF4-FFF2-40B4-BE49-F238E27FC236}">
                <a16:creationId xmlns:a16="http://schemas.microsoft.com/office/drawing/2014/main" id="{F0786837-DD4F-DBC0-CA70-ACBFA80B70DC}"/>
              </a:ext>
            </a:extLst>
          </p:cNvPr>
          <p:cNvSpPr/>
          <p:nvPr/>
        </p:nvSpPr>
        <p:spPr>
          <a:xfrm>
            <a:off x="494317" y="911350"/>
            <a:ext cx="9750895" cy="1933639"/>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600"/>
              </a:spcAft>
            </a:pPr>
            <a:r>
              <a:rPr lang="fr-FR" sz="2800" dirty="0">
                <a:solidFill>
                  <a:schemeClr val="tx1"/>
                </a:solidFill>
                <a:latin typeface="Times New Roman" panose="02020603050405020304" pitchFamily="18" charset="0"/>
                <a:ea typeface="Calibri" panose="020F0502020204030204" pitchFamily="34" charset="0"/>
              </a:rPr>
              <a:t>Normalement, on attend la mort du père pour recevoir l’héritage. </a:t>
            </a:r>
            <a:br>
              <a:rPr lang="fr-FR" sz="2800" dirty="0">
                <a:solidFill>
                  <a:schemeClr val="tx1"/>
                </a:solidFill>
                <a:latin typeface="Times New Roman" panose="02020603050405020304" pitchFamily="18" charset="0"/>
                <a:ea typeface="Calibri" panose="020F0502020204030204" pitchFamily="34" charset="0"/>
              </a:rPr>
            </a:br>
            <a:r>
              <a:rPr lang="fr-FR" sz="2800" i="1" dirty="0">
                <a:solidFill>
                  <a:schemeClr val="tx1"/>
                </a:solidFill>
                <a:latin typeface="Times New Roman" panose="02020603050405020304" pitchFamily="18" charset="0"/>
                <a:ea typeface="Calibri" panose="020F0502020204030204" pitchFamily="34" charset="0"/>
              </a:rPr>
              <a:t>Réclamer un héritage alors que le père vit, revient à traiter ce dernier sans vergogne, comme s’il était déjà mort</a:t>
            </a:r>
            <a:r>
              <a:rPr lang="fr-FR" sz="2800" dirty="0">
                <a:solidFill>
                  <a:schemeClr val="tx1"/>
                </a:solidFill>
                <a:latin typeface="Times New Roman" panose="02020603050405020304" pitchFamily="18" charset="0"/>
                <a:ea typeface="Calibri" panose="020F0502020204030204" pitchFamily="34" charset="0"/>
              </a:rPr>
              <a:t>. </a:t>
            </a:r>
            <a:r>
              <a:rPr lang="fr-FR" sz="2800" baseline="30000" dirty="0" err="1">
                <a:solidFill>
                  <a:schemeClr val="tx1"/>
                </a:solidFill>
                <a:latin typeface="Times New Roman" panose="02020603050405020304" pitchFamily="18" charset="0"/>
                <a:ea typeface="Calibri" panose="020F0502020204030204" pitchFamily="34" charset="0"/>
              </a:rPr>
              <a:t>Vetus</a:t>
            </a:r>
            <a:r>
              <a:rPr lang="fr-FR" sz="2800" baseline="30000" dirty="0">
                <a:solidFill>
                  <a:schemeClr val="tx1"/>
                </a:solidFill>
                <a:latin typeface="Times New Roman" panose="02020603050405020304" pitchFamily="18" charset="0"/>
                <a:ea typeface="Calibri" panose="020F0502020204030204" pitchFamily="34" charset="0"/>
              </a:rPr>
              <a:t> Syra Note G</a:t>
            </a:r>
            <a:endParaRPr lang="fr-FR" sz="2800" dirty="0">
              <a:solidFill>
                <a:schemeClr val="tx1"/>
              </a:solidFill>
              <a:latin typeface="Calibri" panose="020F0502020204030204" pitchFamily="34" charset="0"/>
              <a:ea typeface="Calibri" panose="020F0502020204030204" pitchFamily="34" charset="0"/>
            </a:endParaRPr>
          </a:p>
        </p:txBody>
      </p:sp>
      <p:sp>
        <p:nvSpPr>
          <p:cNvPr id="7" name="Rectangle : coins arrondis 6">
            <a:extLst>
              <a:ext uri="{FF2B5EF4-FFF2-40B4-BE49-F238E27FC236}">
                <a16:creationId xmlns:a16="http://schemas.microsoft.com/office/drawing/2014/main" id="{6E4063C5-739B-455D-C655-A2DC2DB5CA80}"/>
              </a:ext>
            </a:extLst>
          </p:cNvPr>
          <p:cNvSpPr/>
          <p:nvPr/>
        </p:nvSpPr>
        <p:spPr>
          <a:xfrm>
            <a:off x="359070" y="3176382"/>
            <a:ext cx="10611272" cy="3405673"/>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600"/>
              </a:spcAft>
            </a:pPr>
            <a:r>
              <a:rPr lang="fr-FR" sz="2800" dirty="0">
                <a:solidFill>
                  <a:schemeClr val="tx1"/>
                </a:solidFill>
                <a:latin typeface="Times New Roman" panose="02020603050405020304" pitchFamily="18" charset="0"/>
                <a:ea typeface="Calibri" panose="020F0502020204030204" pitchFamily="34" charset="0"/>
              </a:rPr>
              <a:t>On trouve le mot </a:t>
            </a:r>
            <a:r>
              <a:rPr lang="fr-FR" sz="2800" i="1" dirty="0">
                <a:solidFill>
                  <a:schemeClr val="tx1"/>
                </a:solidFill>
                <a:latin typeface="Times New Roman" panose="02020603050405020304" pitchFamily="18" charset="0"/>
                <a:ea typeface="Calibri" panose="020F0502020204030204" pitchFamily="34" charset="0"/>
              </a:rPr>
              <a:t>héritage</a:t>
            </a:r>
            <a:r>
              <a:rPr lang="fr-FR" sz="2800" dirty="0">
                <a:solidFill>
                  <a:schemeClr val="tx1"/>
                </a:solidFill>
                <a:latin typeface="Times New Roman" panose="02020603050405020304" pitchFamily="18" charset="0"/>
                <a:ea typeface="Calibri" panose="020F0502020204030204" pitchFamily="34" charset="0"/>
              </a:rPr>
              <a:t> 296 fois dans la bible (AELF).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Et cela concerne l’héritage d’un pays, d’un peuple, Dieu lui-même.</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L’expression </a:t>
            </a:r>
            <a:r>
              <a:rPr lang="fr-FR" sz="2800" i="1" dirty="0">
                <a:solidFill>
                  <a:schemeClr val="tx1"/>
                </a:solidFill>
                <a:latin typeface="Times New Roman" panose="02020603050405020304" pitchFamily="18" charset="0"/>
                <a:ea typeface="Calibri" panose="020F0502020204030204" pitchFamily="34" charset="0"/>
              </a:rPr>
              <a:t>part de fortune</a:t>
            </a:r>
            <a:r>
              <a:rPr lang="fr-FR" sz="2800" dirty="0">
                <a:solidFill>
                  <a:schemeClr val="tx1"/>
                </a:solidFill>
                <a:latin typeface="Times New Roman" panose="02020603050405020304" pitchFamily="18" charset="0"/>
                <a:ea typeface="Calibri" panose="020F0502020204030204" pitchFamily="34" charset="0"/>
              </a:rPr>
              <a:t> revient 450 fois (AELF). </a:t>
            </a:r>
            <a:br>
              <a:rPr lang="fr-FR" sz="2800" baseline="30000" dirty="0">
                <a:solidFill>
                  <a:schemeClr val="tx1"/>
                </a:solidFill>
                <a:latin typeface="Times New Roman" panose="02020603050405020304" pitchFamily="18" charset="0"/>
                <a:ea typeface="Calibri" panose="020F0502020204030204" pitchFamily="34" charset="0"/>
              </a:rPr>
            </a:br>
            <a:r>
              <a:rPr lang="fr-FR" sz="2800" b="1" dirty="0">
                <a:solidFill>
                  <a:schemeClr val="tx1"/>
                </a:solidFill>
                <a:latin typeface="Times New Roman" panose="02020603050405020304" pitchFamily="18" charset="0"/>
                <a:ea typeface="Calibri" panose="020F0502020204030204" pitchFamily="34" charset="0"/>
              </a:rPr>
              <a:t>Psaume 15, 05 </a:t>
            </a:r>
            <a:r>
              <a:rPr lang="fr-FR" sz="2800" i="1" dirty="0">
                <a:solidFill>
                  <a:schemeClr val="tx1"/>
                </a:solidFill>
                <a:latin typeface="Times New Roman" panose="02020603050405020304" pitchFamily="18" charset="0"/>
                <a:ea typeface="Calibri" panose="020F0502020204030204" pitchFamily="34" charset="0"/>
              </a:rPr>
              <a:t>Seigneur, mon partage et ma coupe : de toi dépend mon sort. La part qui me revient fait mes délices ; j'ai même le plus bel héritage</a:t>
            </a:r>
            <a:r>
              <a:rPr lang="fr-FR" sz="2800" b="1" dirty="0">
                <a:solidFill>
                  <a:schemeClr val="tx1"/>
                </a:solidFill>
                <a:latin typeface="Times New Roman" panose="02020603050405020304" pitchFamily="18" charset="0"/>
                <a:ea typeface="Calibri" panose="020F0502020204030204" pitchFamily="34" charset="0"/>
              </a:rPr>
              <a:t> </a:t>
            </a:r>
            <a:r>
              <a:rPr lang="fr-FR" sz="2800" i="1" dirty="0">
                <a:solidFill>
                  <a:schemeClr val="tx1"/>
                </a:solidFill>
                <a:latin typeface="Times New Roman" panose="02020603050405020304" pitchFamily="18" charset="0"/>
                <a:ea typeface="Calibri" panose="020F0502020204030204" pitchFamily="34" charset="0"/>
              </a:rPr>
              <a:t>!</a:t>
            </a:r>
            <a:endParaRPr lang="fr-FR" sz="2800" dirty="0">
              <a:solidFill>
                <a:schemeClr val="tx1"/>
              </a:solidFill>
              <a:latin typeface="Calibri" panose="020F0502020204030204" pitchFamily="34" charset="0"/>
              <a:ea typeface="Calibri" panose="020F0502020204030204" pitchFamily="34" charset="0"/>
            </a:endParaRPr>
          </a:p>
        </p:txBody>
      </p:sp>
      <p:pic>
        <p:nvPicPr>
          <p:cNvPr id="5" name="Image 4" descr="Une image contenant habits, Visage humain, personne, dessin humoristique&#10;&#10;Le contenu généré par l’IA peut être incorrect.">
            <a:extLst>
              <a:ext uri="{FF2B5EF4-FFF2-40B4-BE49-F238E27FC236}">
                <a16:creationId xmlns:a16="http://schemas.microsoft.com/office/drawing/2014/main" id="{7B07A562-A293-48B8-386D-76B8331E98F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245212" y="875633"/>
            <a:ext cx="1661652" cy="4601498"/>
          </a:xfrm>
          <a:prstGeom prst="rect">
            <a:avLst/>
          </a:prstGeom>
          <a:effectLst>
            <a:softEdge rad="241300"/>
          </a:effectLst>
        </p:spPr>
      </p:pic>
      <p:sp>
        <p:nvSpPr>
          <p:cNvPr id="6" name="ZoneTexte 5">
            <a:extLst>
              <a:ext uri="{FF2B5EF4-FFF2-40B4-BE49-F238E27FC236}">
                <a16:creationId xmlns:a16="http://schemas.microsoft.com/office/drawing/2014/main" id="{FD03DB31-ADB4-3DBD-E2FC-77BE07214896}"/>
              </a:ext>
            </a:extLst>
          </p:cNvPr>
          <p:cNvSpPr txBox="1"/>
          <p:nvPr/>
        </p:nvSpPr>
        <p:spPr>
          <a:xfrm>
            <a:off x="286039" y="224209"/>
            <a:ext cx="2189792"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Part de fortune</a:t>
            </a:r>
            <a:endParaRPr lang="fr-FR" dirty="0"/>
          </a:p>
        </p:txBody>
      </p:sp>
    </p:spTree>
    <p:extLst>
      <p:ext uri="{BB962C8B-B14F-4D97-AF65-F5344CB8AC3E}">
        <p14:creationId xmlns:p14="http://schemas.microsoft.com/office/powerpoint/2010/main" val="239144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D43EA-4D8B-E01A-4720-9376CAA27BCA}"/>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361373E0-9C43-73DD-85D7-1AFB00C11473}"/>
              </a:ext>
            </a:extLst>
          </p:cNvPr>
          <p:cNvSpPr/>
          <p:nvPr/>
        </p:nvSpPr>
        <p:spPr>
          <a:xfrm>
            <a:off x="186257" y="1045513"/>
            <a:ext cx="11369348" cy="1651783"/>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2800" dirty="0">
                <a:solidFill>
                  <a:schemeClr val="tx1"/>
                </a:solidFill>
                <a:latin typeface="Times New Roman" panose="02020603050405020304" pitchFamily="18" charset="0"/>
                <a:ea typeface="Calibri" panose="020F0502020204030204" pitchFamily="34" charset="0"/>
              </a:rPr>
              <a:t>A travers cette demande héritage, on peut proposer une autre interprétation :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le fils demanderait-il autre chose qu’une somme d’argent ?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son autonomie ? ce qui est vital pour lui ?  </a:t>
            </a:r>
            <a:endParaRPr lang="fr-FR" sz="28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6C5717E3-9141-F8C2-7946-30757BA912EC}"/>
              </a:ext>
            </a:extLst>
          </p:cNvPr>
          <p:cNvSpPr>
            <a:spLocks noGrp="1"/>
          </p:cNvSpPr>
          <p:nvPr>
            <p:ph type="sldNum" sz="quarter" idx="12"/>
          </p:nvPr>
        </p:nvSpPr>
        <p:spPr/>
        <p:txBody>
          <a:bodyPr/>
          <a:lstStyle/>
          <a:p>
            <a:fld id="{9E268824-B363-4558-82B1-76DB5ADEB9CB}" type="slidenum">
              <a:rPr lang="fr-FR" smtClean="0"/>
              <a:pPr/>
              <a:t>29</a:t>
            </a:fld>
            <a:endParaRPr lang="fr-FR" dirty="0"/>
          </a:p>
        </p:txBody>
      </p:sp>
      <p:sp>
        <p:nvSpPr>
          <p:cNvPr id="8" name="Rectangle : coins arrondis 7">
            <a:extLst>
              <a:ext uri="{FF2B5EF4-FFF2-40B4-BE49-F238E27FC236}">
                <a16:creationId xmlns:a16="http://schemas.microsoft.com/office/drawing/2014/main" id="{98722553-0422-1614-1744-5862AF0C0A20}"/>
              </a:ext>
            </a:extLst>
          </p:cNvPr>
          <p:cNvSpPr/>
          <p:nvPr/>
        </p:nvSpPr>
        <p:spPr>
          <a:xfrm>
            <a:off x="186257" y="2998854"/>
            <a:ext cx="9857795" cy="3357496"/>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2800" dirty="0">
                <a:solidFill>
                  <a:schemeClr val="tx1"/>
                </a:solidFill>
                <a:latin typeface="Times New Roman" panose="02020603050405020304" pitchFamily="18" charset="0"/>
                <a:ea typeface="Calibri" panose="020F0502020204030204" pitchFamily="34" charset="0"/>
              </a:rPr>
              <a:t>Serait-ce la demande d’hériter de ce qui est transmis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par les pères dans la foi :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une terre, un peuple, la foi au Dieu unique ? </a:t>
            </a:r>
            <a:br>
              <a:rPr lang="fr-FR" sz="2800" dirty="0">
                <a:solidFill>
                  <a:schemeClr val="tx1"/>
                </a:solidFill>
                <a:latin typeface="Calibri" panose="020F0502020204030204" pitchFamily="34"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Si le plus jeune est figure de Jésus, celui-ci réclame sa part d’héritage du judaïsme. Il est juif, croyant au Dieu unique,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comme les pharisiens qui l’accusent</a:t>
            </a:r>
            <a:endParaRPr lang="fr-FR" sz="2800" dirty="0">
              <a:solidFill>
                <a:schemeClr val="tx1"/>
              </a:solidFill>
              <a:latin typeface="Calibri" panose="020F0502020204030204" pitchFamily="34" charset="0"/>
              <a:ea typeface="Calibri" panose="020F0502020204030204" pitchFamily="34" charset="0"/>
            </a:endParaRPr>
          </a:p>
        </p:txBody>
      </p:sp>
      <p:pic>
        <p:nvPicPr>
          <p:cNvPr id="2" name="Image 1" descr="Une image contenant habits, Visage humain, personne, dessin humoristique&#10;&#10;Le contenu généré par l’IA peut être incorrect.">
            <a:extLst>
              <a:ext uri="{FF2B5EF4-FFF2-40B4-BE49-F238E27FC236}">
                <a16:creationId xmlns:a16="http://schemas.microsoft.com/office/drawing/2014/main" id="{533114E5-3A9C-2839-4831-72FF53BED14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718001" y="2119977"/>
            <a:ext cx="1661652" cy="4601498"/>
          </a:xfrm>
          <a:prstGeom prst="rect">
            <a:avLst/>
          </a:prstGeom>
          <a:effectLst>
            <a:softEdge rad="292100"/>
          </a:effectLst>
        </p:spPr>
      </p:pic>
      <p:sp>
        <p:nvSpPr>
          <p:cNvPr id="4" name="ZoneTexte 3">
            <a:extLst>
              <a:ext uri="{FF2B5EF4-FFF2-40B4-BE49-F238E27FC236}">
                <a16:creationId xmlns:a16="http://schemas.microsoft.com/office/drawing/2014/main" id="{E76B4380-4F13-5963-E895-F9E953E13BA0}"/>
              </a:ext>
            </a:extLst>
          </p:cNvPr>
          <p:cNvSpPr txBox="1"/>
          <p:nvPr/>
        </p:nvSpPr>
        <p:spPr>
          <a:xfrm>
            <a:off x="286039" y="224209"/>
            <a:ext cx="2189792"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Part de fortune</a:t>
            </a:r>
            <a:endParaRPr lang="fr-FR" dirty="0"/>
          </a:p>
        </p:txBody>
      </p:sp>
    </p:spTree>
    <p:extLst>
      <p:ext uri="{BB962C8B-B14F-4D97-AF65-F5344CB8AC3E}">
        <p14:creationId xmlns:p14="http://schemas.microsoft.com/office/powerpoint/2010/main" val="296551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398C324-FF8F-362C-58C9-9A6C635E7B8F}"/>
              </a:ext>
            </a:extLst>
          </p:cNvPr>
          <p:cNvSpPr txBox="1"/>
          <p:nvPr/>
        </p:nvSpPr>
        <p:spPr>
          <a:xfrm>
            <a:off x="586274" y="253772"/>
            <a:ext cx="10767526" cy="7068602"/>
          </a:xfrm>
          <a:prstGeom prst="rect">
            <a:avLst/>
          </a:prstGeom>
          <a:noFill/>
        </p:spPr>
        <p:txBody>
          <a:bodyPr wrap="square">
            <a:spAutoFit/>
          </a:bodyPr>
          <a:lstStyle/>
          <a:p>
            <a:pPr>
              <a:defRPr/>
            </a:pPr>
            <a:b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18</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Je me lèverai </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étant levé</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j’irai vers mon père, et je lui dirai : Père, j’ai péché contre </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envers</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le ciel et envers toi </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à ta face – devant toi – en présence de toi</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br>
              <a:rPr lang="fr-FR"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kumimoji="0" lang="fr-FR"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19</a:t>
            </a: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Je ne suis plus digne d’être appelé ton fils. Traite-moi comme l’un de tes ouvriers.” </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fais-moi comme un salarié de toi</a:t>
            </a:r>
            <a:br>
              <a:rPr lang="fr-FR" sz="2000"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kumimoji="0" lang="fr-FR"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20</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Il se leva </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s’étant levé</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et s’en alla vers son père. Comme il était encore loin </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encore lui à distance</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son père l’aperçut et fut saisi de compassion </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ému ou remué jusqu’aux entrailles </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b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il courut se jeter à son cou et le couvrit de baisers.</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il l’embrassa</a:t>
            </a:r>
            <a:b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21</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Le fils lui dit : “Père, j’ai péché contre le ciel et envers toi.</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mn-cs"/>
              </a:rPr>
              <a:t> envers le ciel et devant - à ta face -</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mn-cs"/>
              </a:rPr>
              <a:t>en présence de toi</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Je ne suis plus </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mn-cs"/>
              </a:rPr>
              <a:t>donc pas</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digne d’être appelé ton fils.”</a:t>
            </a:r>
            <a:b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br>
            <a:r>
              <a:rPr kumimoji="0" lang="fr-FR"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22</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Mais le père dit à ses serviteurs : “Vite, apportez le plus beau vêtement </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mn-cs"/>
              </a:rPr>
              <a:t>la première robe - la meilleure </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pour l’habiller, mettez-lui une bague </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mn-cs"/>
              </a:rPr>
              <a:t>anneau</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au doigt et des sandales </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mn-cs"/>
              </a:rPr>
              <a:t>chaussures</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aux pieds,</a:t>
            </a:r>
            <a:br>
              <a:rPr lang="fr-FR" sz="2000" dirty="0">
                <a:solidFill>
                  <a:prstClr val="black"/>
                </a:solidFill>
                <a:latin typeface="Times New Roman" panose="02020603050405020304" pitchFamily="18" charset="0"/>
                <a:ea typeface="Calibri" panose="020F0502020204030204" pitchFamily="34" charset="0"/>
              </a:rPr>
            </a:br>
            <a:r>
              <a:rPr kumimoji="0" lang="fr-FR"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23</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allez chercher </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mn-cs"/>
              </a:rPr>
              <a:t>apportez</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le veau gras, tuez-le </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mn-cs"/>
              </a:rPr>
              <a:t>sacrifiez-le - immolez-le</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mangeons et festoyons </a:t>
            </a:r>
            <a:r>
              <a:rPr kumimoji="0" lang="fr-FR" sz="20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mn-cs"/>
              </a:rPr>
              <a:t>faisons bombance</a:t>
            </a:r>
            <a:br>
              <a:rPr lang="fr-FR" sz="2000" dirty="0">
                <a:effectLst/>
                <a:latin typeface="Times New Roman" panose="02020603050405020304" pitchFamily="18" charset="0"/>
                <a:ea typeface="Calibri" panose="020F0502020204030204" pitchFamily="34" charset="0"/>
              </a:rPr>
            </a:br>
            <a:r>
              <a:rPr lang="fr-FR" sz="2000" b="1" dirty="0">
                <a:solidFill>
                  <a:srgbClr val="FF0000"/>
                </a:solidFill>
                <a:effectLst/>
                <a:latin typeface="Times New Roman" panose="02020603050405020304" pitchFamily="18" charset="0"/>
                <a:ea typeface="Calibri" panose="020F0502020204030204" pitchFamily="34" charset="0"/>
              </a:rPr>
              <a:t>24</a:t>
            </a:r>
            <a:r>
              <a:rPr lang="fr-FR" sz="2000" dirty="0">
                <a:effectLst/>
                <a:latin typeface="Times New Roman" panose="02020603050405020304" pitchFamily="18" charset="0"/>
                <a:ea typeface="Calibri" panose="020F0502020204030204" pitchFamily="34" charset="0"/>
              </a:rPr>
              <a:t> car mon fils que voilà était mort, et il est revenu à la vie </a:t>
            </a:r>
            <a:r>
              <a:rPr lang="fr-FR" sz="2000" baseline="30000" dirty="0">
                <a:effectLst/>
                <a:latin typeface="Times New Roman" panose="02020603050405020304" pitchFamily="18" charset="0"/>
                <a:ea typeface="Calibri" panose="020F0502020204030204" pitchFamily="34" charset="0"/>
              </a:rPr>
              <a:t>revit</a:t>
            </a:r>
            <a:r>
              <a:rPr lang="fr-FR" sz="2000" dirty="0">
                <a:effectLst/>
                <a:latin typeface="Times New Roman" panose="02020603050405020304" pitchFamily="18" charset="0"/>
                <a:ea typeface="Calibri" panose="020F0502020204030204" pitchFamily="34" charset="0"/>
              </a:rPr>
              <a:t>; il était perdu, et il est</a:t>
            </a:r>
            <a:r>
              <a:rPr lang="fr-FR" sz="2000" baseline="30000" dirty="0">
                <a:effectLst/>
                <a:latin typeface="Times New Roman" panose="02020603050405020304" pitchFamily="18" charset="0"/>
                <a:ea typeface="Calibri" panose="020F0502020204030204" pitchFamily="34" charset="0"/>
              </a:rPr>
              <a:t> fut</a:t>
            </a:r>
            <a:r>
              <a:rPr lang="fr-FR" sz="2000" dirty="0">
                <a:effectLst/>
                <a:latin typeface="Times New Roman" panose="02020603050405020304" pitchFamily="18" charset="0"/>
                <a:ea typeface="Calibri" panose="020F0502020204030204" pitchFamily="34" charset="0"/>
              </a:rPr>
              <a:t> retrouvé </a:t>
            </a:r>
            <a:r>
              <a:rPr lang="fr-FR" sz="2000" baseline="30000" dirty="0">
                <a:effectLst/>
                <a:latin typeface="Times New Roman" panose="02020603050405020304" pitchFamily="18" charset="0"/>
                <a:ea typeface="Calibri" panose="020F0502020204030204" pitchFamily="34" charset="0"/>
              </a:rPr>
              <a:t>trouvé</a:t>
            </a:r>
            <a:r>
              <a:rPr lang="fr-FR" sz="2000" dirty="0">
                <a:effectLst/>
                <a:latin typeface="Times New Roman" panose="02020603050405020304" pitchFamily="18" charset="0"/>
                <a:ea typeface="Calibri" panose="020F0502020204030204" pitchFamily="34" charset="0"/>
              </a:rPr>
              <a:t>.” Et ils commencèrent à festoyer.</a:t>
            </a:r>
            <a:r>
              <a:rPr lang="fr-FR" sz="2000" baseline="30000" dirty="0">
                <a:effectLst/>
                <a:latin typeface="Times New Roman" panose="02020603050405020304" pitchFamily="18" charset="0"/>
                <a:ea typeface="Calibri" panose="020F0502020204030204" pitchFamily="34" charset="0"/>
              </a:rPr>
              <a:t> faire la fête sans cesse</a:t>
            </a:r>
            <a:br>
              <a:rPr lang="fr-FR" sz="2000" baseline="30000" dirty="0">
                <a:latin typeface="Times New Roman" panose="02020603050405020304" pitchFamily="18" charset="0"/>
                <a:ea typeface="Calibri" panose="020F0502020204030204" pitchFamily="34" charset="0"/>
              </a:rPr>
            </a:br>
            <a:r>
              <a:rPr lang="fr-FR" sz="2000" b="1" dirty="0">
                <a:solidFill>
                  <a:srgbClr val="FF0000"/>
                </a:solidFill>
                <a:effectLst/>
                <a:latin typeface="Times New Roman" panose="02020603050405020304" pitchFamily="18" charset="0"/>
                <a:ea typeface="Calibri" panose="020F0502020204030204" pitchFamily="34" charset="0"/>
              </a:rPr>
              <a:t>25</a:t>
            </a:r>
            <a:r>
              <a:rPr lang="fr-FR" sz="2000" dirty="0">
                <a:effectLst/>
                <a:latin typeface="Times New Roman" panose="02020603050405020304" pitchFamily="18" charset="0"/>
                <a:ea typeface="Calibri" panose="020F0502020204030204" pitchFamily="34" charset="0"/>
              </a:rPr>
              <a:t> Or le fils aîné était aux champs. Quand il revint </a:t>
            </a:r>
            <a:r>
              <a:rPr lang="fr-FR" sz="2000" baseline="30000" dirty="0">
                <a:effectLst/>
                <a:latin typeface="Times New Roman" panose="02020603050405020304" pitchFamily="18" charset="0"/>
                <a:ea typeface="Calibri" panose="020F0502020204030204" pitchFamily="34" charset="0"/>
              </a:rPr>
              <a:t>venant</a:t>
            </a:r>
            <a:r>
              <a:rPr lang="fr-FR" sz="2000" dirty="0">
                <a:effectLst/>
                <a:latin typeface="Times New Roman" panose="02020603050405020304" pitchFamily="18" charset="0"/>
                <a:ea typeface="Calibri" panose="020F0502020204030204" pitchFamily="34" charset="0"/>
              </a:rPr>
              <a:t> et fut près </a:t>
            </a:r>
            <a:r>
              <a:rPr lang="fr-FR" sz="2000" baseline="30000" dirty="0">
                <a:effectLst/>
                <a:latin typeface="Times New Roman" panose="02020603050405020304" pitchFamily="18" charset="0"/>
                <a:ea typeface="Calibri" panose="020F0502020204030204" pitchFamily="34" charset="0"/>
              </a:rPr>
              <a:t>s’approcha</a:t>
            </a:r>
            <a:r>
              <a:rPr lang="fr-FR" sz="2000" dirty="0">
                <a:effectLst/>
                <a:latin typeface="Times New Roman" panose="02020603050405020304" pitchFamily="18" charset="0"/>
                <a:ea typeface="Calibri" panose="020F0502020204030204" pitchFamily="34" charset="0"/>
              </a:rPr>
              <a:t> de de la maison, il entendit la musique et les danses </a:t>
            </a:r>
            <a:r>
              <a:rPr lang="fr-FR" sz="2000" baseline="30000" dirty="0">
                <a:effectLst/>
                <a:latin typeface="Times New Roman" panose="02020603050405020304" pitchFamily="18" charset="0"/>
                <a:ea typeface="Calibri" panose="020F0502020204030204" pitchFamily="34" charset="0"/>
              </a:rPr>
              <a:t>orchestre et chœurs</a:t>
            </a:r>
            <a:br>
              <a:rPr lang="fr-FR" sz="2000" baseline="30000" dirty="0">
                <a:latin typeface="Times New Roman" panose="02020603050405020304" pitchFamily="18" charset="0"/>
                <a:ea typeface="Calibri" panose="020F0502020204030204" pitchFamily="34" charset="0"/>
              </a:rPr>
            </a:br>
            <a:r>
              <a:rPr lang="fr-FR" sz="2000" b="1" dirty="0">
                <a:solidFill>
                  <a:srgbClr val="FF0000"/>
                </a:solidFill>
                <a:effectLst/>
                <a:latin typeface="Times New Roman" panose="02020603050405020304" pitchFamily="18" charset="0"/>
                <a:ea typeface="Calibri" panose="020F0502020204030204" pitchFamily="34" charset="0"/>
              </a:rPr>
              <a:t>26 </a:t>
            </a:r>
            <a:r>
              <a:rPr lang="fr-FR" sz="2000" dirty="0">
                <a:effectLst/>
                <a:latin typeface="Times New Roman" panose="02020603050405020304" pitchFamily="18" charset="0"/>
                <a:ea typeface="Calibri" panose="020F0502020204030204" pitchFamily="34" charset="0"/>
              </a:rPr>
              <a:t>Appelant </a:t>
            </a:r>
            <a:r>
              <a:rPr lang="fr-FR" sz="2000" baseline="30000" dirty="0">
                <a:effectLst/>
                <a:latin typeface="Times New Roman" panose="02020603050405020304" pitchFamily="18" charset="0"/>
                <a:ea typeface="Calibri" panose="020F0502020204030204" pitchFamily="34" charset="0"/>
              </a:rPr>
              <a:t>ayant appelé</a:t>
            </a:r>
            <a:r>
              <a:rPr lang="fr-FR" sz="2000" dirty="0">
                <a:effectLst/>
                <a:latin typeface="Times New Roman" panose="02020603050405020304" pitchFamily="18" charset="0"/>
                <a:ea typeface="Calibri" panose="020F0502020204030204" pitchFamily="34" charset="0"/>
              </a:rPr>
              <a:t> un des serviteurs</a:t>
            </a:r>
            <a:r>
              <a:rPr lang="fr-FR" sz="2000" baseline="30000" dirty="0">
                <a:effectLst/>
                <a:latin typeface="Times New Roman" panose="02020603050405020304" pitchFamily="18" charset="0"/>
                <a:ea typeface="Calibri" panose="020F0502020204030204" pitchFamily="34" charset="0"/>
              </a:rPr>
              <a:t> garçon - enfant serviteur</a:t>
            </a:r>
            <a:r>
              <a:rPr lang="fr-FR" sz="2000" dirty="0">
                <a:effectLst/>
                <a:latin typeface="Times New Roman" panose="02020603050405020304" pitchFamily="18" charset="0"/>
                <a:ea typeface="Calibri" panose="020F0502020204030204" pitchFamily="34" charset="0"/>
              </a:rPr>
              <a:t>, il s’informa de ce qui se passait.</a:t>
            </a:r>
            <a:r>
              <a:rPr lang="fr-FR" sz="2000" b="1" dirty="0">
                <a:solidFill>
                  <a:srgbClr val="FF0000"/>
                </a:solidFill>
                <a:effectLst/>
                <a:latin typeface="Times New Roman" panose="02020603050405020304" pitchFamily="18" charset="0"/>
                <a:ea typeface="Calibri" panose="020F0502020204030204" pitchFamily="34" charset="0"/>
              </a:rPr>
              <a:t> </a:t>
            </a:r>
            <a:br>
              <a:rPr lang="fr-FR" sz="2000" b="1" dirty="0">
                <a:solidFill>
                  <a:srgbClr val="FF0000"/>
                </a:solidFill>
                <a:effectLst/>
                <a:latin typeface="Times New Roman" panose="02020603050405020304" pitchFamily="18" charset="0"/>
                <a:ea typeface="Calibri" panose="020F0502020204030204" pitchFamily="34" charset="0"/>
              </a:rPr>
            </a:br>
            <a:r>
              <a:rPr lang="fr-FR" sz="2000" b="1" dirty="0">
                <a:solidFill>
                  <a:srgbClr val="FF0000"/>
                </a:solidFill>
                <a:effectLst/>
                <a:latin typeface="Times New Roman" panose="02020603050405020304" pitchFamily="18" charset="0"/>
                <a:ea typeface="Calibri" panose="020F0502020204030204" pitchFamily="34" charset="0"/>
              </a:rPr>
              <a:t>27</a:t>
            </a:r>
            <a:r>
              <a:rPr lang="fr-FR" sz="2000" dirty="0">
                <a:effectLst/>
                <a:latin typeface="Times New Roman" panose="02020603050405020304" pitchFamily="18" charset="0"/>
                <a:ea typeface="Calibri" panose="020F0502020204030204" pitchFamily="34" charset="0"/>
              </a:rPr>
              <a:t> Celui-ci répondit : “Ton frère est arrivé </a:t>
            </a:r>
            <a:r>
              <a:rPr lang="fr-FR" sz="2000" baseline="30000" dirty="0">
                <a:effectLst/>
                <a:latin typeface="Times New Roman" panose="02020603050405020304" pitchFamily="18" charset="0"/>
                <a:ea typeface="Calibri" panose="020F0502020204030204" pitchFamily="34" charset="0"/>
              </a:rPr>
              <a:t>venu</a:t>
            </a:r>
            <a:r>
              <a:rPr lang="fr-FR" sz="2000" dirty="0">
                <a:effectLst/>
                <a:latin typeface="Times New Roman" panose="02020603050405020304" pitchFamily="18" charset="0"/>
                <a:ea typeface="Calibri" panose="020F0502020204030204" pitchFamily="34" charset="0"/>
              </a:rPr>
              <a:t>, et ton père a tué </a:t>
            </a:r>
            <a:r>
              <a:rPr lang="fr-FR" sz="2000" baseline="30000" dirty="0">
                <a:effectLst/>
                <a:latin typeface="Times New Roman" panose="02020603050405020304" pitchFamily="18" charset="0"/>
                <a:ea typeface="Calibri" panose="020F0502020204030204" pitchFamily="34" charset="0"/>
              </a:rPr>
              <a:t>sacrifié -immolé</a:t>
            </a:r>
            <a:r>
              <a:rPr lang="fr-FR" sz="2000" dirty="0">
                <a:effectLst/>
                <a:latin typeface="Times New Roman" panose="02020603050405020304" pitchFamily="18" charset="0"/>
                <a:ea typeface="Calibri" panose="020F0502020204030204" pitchFamily="34" charset="0"/>
              </a:rPr>
              <a:t> le veau gras, parce qu’il a retrouvé ton frère en bonne santé.” </a:t>
            </a:r>
            <a:r>
              <a:rPr lang="fr-FR" sz="2000" baseline="30000" dirty="0">
                <a:effectLst/>
                <a:latin typeface="Times New Roman" panose="02020603050405020304" pitchFamily="18" charset="0"/>
                <a:ea typeface="Calibri" panose="020F0502020204030204" pitchFamily="34" charset="0"/>
              </a:rPr>
              <a:t>bien portant</a:t>
            </a:r>
            <a:endParaRPr lang="fr-FR" sz="20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fr-FR" sz="2000" dirty="0">
                <a:effectLst/>
                <a:latin typeface="Times New Roman" panose="02020603050405020304" pitchFamily="18" charset="0"/>
                <a:ea typeface="Calibri" panose="020F0502020204030204" pitchFamily="34" charset="0"/>
              </a:rPr>
            </a:br>
            <a:br>
              <a:rPr lang="fr-FR" sz="2000" baseline="-25000" dirty="0">
                <a:effectLst/>
                <a:latin typeface="Times New Roman" panose="02020603050405020304" pitchFamily="18" charset="0"/>
                <a:ea typeface="Calibri" panose="020F0502020204030204" pitchFamily="34" charset="0"/>
              </a:rPr>
            </a:br>
            <a:endParaRPr lang="fr-FR" sz="2000" dirty="0">
              <a:effectLst/>
              <a:latin typeface="Calibri" panose="020F0502020204030204" pitchFamily="34" charset="0"/>
              <a:ea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F54D2A5D-1352-9DB1-4E1B-C5ECE6726594}"/>
              </a:ext>
            </a:extLst>
          </p:cNvPr>
          <p:cNvSpPr>
            <a:spLocks noGrp="1"/>
          </p:cNvSpPr>
          <p:nvPr>
            <p:ph type="sldNum" sz="quarter" idx="12"/>
          </p:nvPr>
        </p:nvSpPr>
        <p:spPr/>
        <p:txBody>
          <a:bodyPr/>
          <a:lstStyle/>
          <a:p>
            <a:fld id="{9E268824-B363-4558-82B1-76DB5ADEB9CB}" type="slidenum">
              <a:rPr lang="fr-FR" smtClean="0"/>
              <a:pPr/>
              <a:t>3</a:t>
            </a:fld>
            <a:endParaRPr lang="fr-FR"/>
          </a:p>
        </p:txBody>
      </p:sp>
    </p:spTree>
    <p:extLst>
      <p:ext uri="{BB962C8B-B14F-4D97-AF65-F5344CB8AC3E}">
        <p14:creationId xmlns:p14="http://schemas.microsoft.com/office/powerpoint/2010/main" val="3026327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60FAC-2AB6-AFFB-5298-CED1AA16657E}"/>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F8D8F28-7BEF-4564-1F5E-696E7EEFFDF0}"/>
              </a:ext>
            </a:extLst>
          </p:cNvPr>
          <p:cNvSpPr>
            <a:spLocks noGrp="1"/>
          </p:cNvSpPr>
          <p:nvPr>
            <p:ph type="sldNum" sz="quarter" idx="12"/>
          </p:nvPr>
        </p:nvSpPr>
        <p:spPr/>
        <p:txBody>
          <a:bodyPr/>
          <a:lstStyle/>
          <a:p>
            <a:fld id="{9E268824-B363-4558-82B1-76DB5ADEB9CB}" type="slidenum">
              <a:rPr lang="fr-FR" smtClean="0"/>
              <a:pPr/>
              <a:t>30</a:t>
            </a:fld>
            <a:endParaRPr lang="fr-FR" dirty="0"/>
          </a:p>
        </p:txBody>
      </p:sp>
      <p:sp>
        <p:nvSpPr>
          <p:cNvPr id="4" name="Rectangle : coins arrondis 3">
            <a:extLst>
              <a:ext uri="{FF2B5EF4-FFF2-40B4-BE49-F238E27FC236}">
                <a16:creationId xmlns:a16="http://schemas.microsoft.com/office/drawing/2014/main" id="{59A4E31B-D226-EE00-D010-4B5199DC6454}"/>
              </a:ext>
            </a:extLst>
          </p:cNvPr>
          <p:cNvSpPr/>
          <p:nvPr/>
        </p:nvSpPr>
        <p:spPr>
          <a:xfrm>
            <a:off x="430011" y="3429000"/>
            <a:ext cx="9778482" cy="2461568"/>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2800" dirty="0">
                <a:solidFill>
                  <a:schemeClr val="tx1"/>
                </a:solidFill>
                <a:latin typeface="Times New Roman" panose="02020603050405020304" pitchFamily="18" charset="0"/>
                <a:ea typeface="Calibri" panose="020F0502020204030204" pitchFamily="34" charset="0"/>
              </a:rPr>
              <a:t>Nous pouvons faire profession de foi en disant ou chantant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ce cantique, tiré du psaume 15 :</a:t>
            </a:r>
            <a:br>
              <a:rPr lang="fr-FR" sz="2800" dirty="0">
                <a:solidFill>
                  <a:schemeClr val="tx1"/>
                </a:solidFill>
                <a:latin typeface="Calibri" panose="020F0502020204030204" pitchFamily="34" charset="0"/>
                <a:ea typeface="Calibri" panose="020F0502020204030204" pitchFamily="34" charset="0"/>
              </a:rPr>
            </a:br>
            <a:r>
              <a:rPr lang="fr-FR" sz="2800" i="1" dirty="0">
                <a:solidFill>
                  <a:schemeClr val="tx1"/>
                </a:solidFill>
                <a:latin typeface="Times New Roman" panose="02020603050405020304" pitchFamily="18" charset="0"/>
                <a:ea typeface="Calibri" panose="020F0502020204030204" pitchFamily="34" charset="0"/>
              </a:rPr>
              <a:t>Tu es Seigneur le lot de mon cœur, Tu es mon héritage </a:t>
            </a:r>
            <a:br>
              <a:rPr lang="fr-FR" sz="2800" i="1" dirty="0">
                <a:latin typeface="Times New Roman" panose="02020603050405020304" pitchFamily="18" charset="0"/>
                <a:ea typeface="Calibri" panose="020F0502020204030204" pitchFamily="34" charset="0"/>
              </a:rPr>
            </a:br>
            <a:r>
              <a:rPr lang="fr-FR" i="1" u="sng" dirty="0">
                <a:solidFill>
                  <a:srgbClr val="0000FF"/>
                </a:solidFill>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Ecouter un extrait dans Peuples en prière Plage 08</a:t>
            </a:r>
            <a:endParaRPr lang="fr-FR" dirty="0">
              <a:solidFill>
                <a:schemeClr val="tx1"/>
              </a:solidFill>
              <a:latin typeface="Times New Roman" panose="02020603050405020304" pitchFamily="18" charset="0"/>
              <a:ea typeface="Calibri" panose="020F0502020204030204" pitchFamily="34" charset="0"/>
            </a:endParaRPr>
          </a:p>
        </p:txBody>
      </p:sp>
      <p:pic>
        <p:nvPicPr>
          <p:cNvPr id="2" name="Image 1" descr="Une image contenant habits, Visage humain, personne, dessin humoristique&#10;&#10;Le contenu généré par l’IA peut être incorrect.">
            <a:extLst>
              <a:ext uri="{FF2B5EF4-FFF2-40B4-BE49-F238E27FC236}">
                <a16:creationId xmlns:a16="http://schemas.microsoft.com/office/drawing/2014/main" id="{B919DA3B-5075-4A31-C2C4-53AFE771D8B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692148" y="685874"/>
            <a:ext cx="1661652" cy="4601498"/>
          </a:xfrm>
          <a:prstGeom prst="rect">
            <a:avLst/>
          </a:prstGeom>
          <a:effectLst>
            <a:softEdge rad="368300"/>
          </a:effectLst>
        </p:spPr>
      </p:pic>
      <p:sp>
        <p:nvSpPr>
          <p:cNvPr id="5" name="ZoneTexte 4">
            <a:extLst>
              <a:ext uri="{FF2B5EF4-FFF2-40B4-BE49-F238E27FC236}">
                <a16:creationId xmlns:a16="http://schemas.microsoft.com/office/drawing/2014/main" id="{E9B0275C-61A3-9F1E-911D-DA39DD2C1E5E}"/>
              </a:ext>
            </a:extLst>
          </p:cNvPr>
          <p:cNvSpPr txBox="1"/>
          <p:nvPr/>
        </p:nvSpPr>
        <p:spPr>
          <a:xfrm>
            <a:off x="286039" y="224209"/>
            <a:ext cx="2189792"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Part de fortune</a:t>
            </a:r>
            <a:endParaRPr lang="fr-FR" dirty="0"/>
          </a:p>
        </p:txBody>
      </p:sp>
    </p:spTree>
    <p:extLst>
      <p:ext uri="{BB962C8B-B14F-4D97-AF65-F5344CB8AC3E}">
        <p14:creationId xmlns:p14="http://schemas.microsoft.com/office/powerpoint/2010/main" val="3569626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AD495-9ACE-15E1-935F-B0090BEADDC9}"/>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E657001-D435-C0B8-09F3-131DAFB478F7}"/>
              </a:ext>
            </a:extLst>
          </p:cNvPr>
          <p:cNvSpPr>
            <a:spLocks noGrp="1"/>
          </p:cNvSpPr>
          <p:nvPr>
            <p:ph type="sldNum" sz="quarter" idx="12"/>
          </p:nvPr>
        </p:nvSpPr>
        <p:spPr/>
        <p:txBody>
          <a:bodyPr/>
          <a:lstStyle/>
          <a:p>
            <a:fld id="{9E268824-B363-4558-82B1-76DB5ADEB9CB}" type="slidenum">
              <a:rPr lang="fr-FR" smtClean="0"/>
              <a:pPr/>
              <a:t>31</a:t>
            </a:fld>
            <a:endParaRPr lang="fr-FR"/>
          </a:p>
        </p:txBody>
      </p:sp>
      <p:sp>
        <p:nvSpPr>
          <p:cNvPr id="4" name="Rectangle : coins arrondis 3">
            <a:extLst>
              <a:ext uri="{FF2B5EF4-FFF2-40B4-BE49-F238E27FC236}">
                <a16:creationId xmlns:a16="http://schemas.microsoft.com/office/drawing/2014/main" id="{6E599E2B-2E2B-083C-02B5-E74A564AABB7}"/>
              </a:ext>
            </a:extLst>
          </p:cNvPr>
          <p:cNvSpPr/>
          <p:nvPr/>
        </p:nvSpPr>
        <p:spPr>
          <a:xfrm>
            <a:off x="673510" y="1798112"/>
            <a:ext cx="10844979" cy="4506527"/>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600"/>
              </a:spcAft>
            </a:pPr>
            <a:r>
              <a:rPr lang="fr-FR" sz="3200" b="1" dirty="0">
                <a:solidFill>
                  <a:schemeClr val="tx1"/>
                </a:solidFill>
                <a:latin typeface="Times New Roman" panose="02020603050405020304" pitchFamily="18" charset="0"/>
                <a:ea typeface="Calibri" panose="020F0502020204030204" pitchFamily="34" charset="0"/>
              </a:rPr>
              <a:t>Genèse 15, 07 </a:t>
            </a:r>
            <a:r>
              <a:rPr lang="fr-FR" sz="3200" i="1" dirty="0">
                <a:solidFill>
                  <a:schemeClr val="tx1"/>
                </a:solidFill>
                <a:latin typeface="Times New Roman" panose="02020603050405020304" pitchFamily="18" charset="0"/>
                <a:ea typeface="Calibri" panose="020F0502020204030204" pitchFamily="34" charset="0"/>
              </a:rPr>
              <a:t>Puis il dit : Je suis le Seigneur, qui t’ai fait sortir d’Our en Chaldée pour te donner ce pays en héritage.</a:t>
            </a:r>
            <a:br>
              <a:rPr lang="fr-FR" sz="3200" i="1" dirty="0">
                <a:solidFill>
                  <a:schemeClr val="tx1"/>
                </a:solidFill>
                <a:latin typeface="Times New Roman" panose="02020603050405020304" pitchFamily="18" charset="0"/>
                <a:ea typeface="Calibri" panose="020F0502020204030204" pitchFamily="34" charset="0"/>
              </a:rPr>
            </a:br>
            <a:r>
              <a:rPr lang="fr-FR" sz="3200" b="1" dirty="0">
                <a:solidFill>
                  <a:schemeClr val="tx1"/>
                </a:solidFill>
                <a:latin typeface="Times New Roman" panose="02020603050405020304" pitchFamily="18" charset="0"/>
                <a:ea typeface="Calibri" panose="020F0502020204030204" pitchFamily="34" charset="0"/>
              </a:rPr>
              <a:t>Exode 1, 17</a:t>
            </a:r>
            <a:r>
              <a:rPr lang="fr-FR" sz="3200" dirty="0">
                <a:solidFill>
                  <a:schemeClr val="tx1"/>
                </a:solidFill>
                <a:latin typeface="Times New Roman" panose="02020603050405020304" pitchFamily="18" charset="0"/>
                <a:ea typeface="Calibri" panose="020F0502020204030204" pitchFamily="34" charset="0"/>
              </a:rPr>
              <a:t> </a:t>
            </a:r>
            <a:r>
              <a:rPr lang="fr-FR" sz="3200" i="1" dirty="0">
                <a:solidFill>
                  <a:schemeClr val="tx1"/>
                </a:solidFill>
                <a:latin typeface="Times New Roman" panose="02020603050405020304" pitchFamily="18" charset="0"/>
                <a:ea typeface="Calibri" panose="020F0502020204030204" pitchFamily="34" charset="0"/>
              </a:rPr>
              <a:t>Tu les amènes, tu les plantes sur la montagne, ton héritage, le lieu que tu as fait, Seigneur, pour l’habiter, le sanctuaire, Seigneur, fondé par tes mains.</a:t>
            </a:r>
            <a:br>
              <a:rPr lang="fr-FR" sz="3200" i="1" dirty="0">
                <a:solidFill>
                  <a:schemeClr val="tx1"/>
                </a:solidFill>
                <a:latin typeface="Times New Roman" panose="02020603050405020304" pitchFamily="18" charset="0"/>
                <a:ea typeface="Calibri" panose="020F0502020204030204" pitchFamily="34" charset="0"/>
              </a:rPr>
            </a:br>
            <a:r>
              <a:rPr lang="fr-FR" sz="3200" b="1" dirty="0">
                <a:solidFill>
                  <a:schemeClr val="tx1"/>
                </a:solidFill>
                <a:latin typeface="Times New Roman" panose="02020603050405020304" pitchFamily="18" charset="0"/>
                <a:ea typeface="Calibri" panose="020F0502020204030204" pitchFamily="34" charset="0"/>
              </a:rPr>
              <a:t>Deutéronome 32, 09</a:t>
            </a:r>
            <a:r>
              <a:rPr lang="fr-FR" sz="3200" dirty="0">
                <a:solidFill>
                  <a:schemeClr val="tx1"/>
                </a:solidFill>
                <a:latin typeface="Times New Roman" panose="02020603050405020304" pitchFamily="18" charset="0"/>
                <a:ea typeface="Calibri" panose="020F0502020204030204" pitchFamily="34" charset="0"/>
              </a:rPr>
              <a:t> </a:t>
            </a:r>
            <a:r>
              <a:rPr lang="fr-FR" sz="3200" i="1" dirty="0">
                <a:solidFill>
                  <a:schemeClr val="tx1"/>
                </a:solidFill>
                <a:latin typeface="Times New Roman" panose="02020603050405020304" pitchFamily="18" charset="0"/>
                <a:ea typeface="Calibri" panose="020F0502020204030204" pitchFamily="34" charset="0"/>
              </a:rPr>
              <a:t>Mais le lot du Seigneur, ce fut son peuple, Jacob, sa part d’héritage.</a:t>
            </a:r>
            <a:endParaRPr lang="fr-FR" sz="3200" dirty="0">
              <a:solidFill>
                <a:schemeClr val="tx1"/>
              </a:solidFill>
              <a:latin typeface="Calibri" panose="020F0502020204030204" pitchFamily="34" charset="0"/>
              <a:ea typeface="Calibri" panose="020F0502020204030204" pitchFamily="34" charset="0"/>
            </a:endParaRPr>
          </a:p>
        </p:txBody>
      </p:sp>
      <p:sp>
        <p:nvSpPr>
          <p:cNvPr id="2" name="ZoneTexte 1">
            <a:extLst>
              <a:ext uri="{FF2B5EF4-FFF2-40B4-BE49-F238E27FC236}">
                <a16:creationId xmlns:a16="http://schemas.microsoft.com/office/drawing/2014/main" id="{E22F8011-1D47-444F-20F0-F0A1D61D3261}"/>
              </a:ext>
            </a:extLst>
          </p:cNvPr>
          <p:cNvSpPr txBox="1"/>
          <p:nvPr/>
        </p:nvSpPr>
        <p:spPr>
          <a:xfrm>
            <a:off x="742528" y="252895"/>
            <a:ext cx="3036370"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Part de fortune</a:t>
            </a:r>
            <a:endParaRPr lang="fr-FR" dirty="0"/>
          </a:p>
        </p:txBody>
      </p:sp>
      <p:sp>
        <p:nvSpPr>
          <p:cNvPr id="6" name="ZoneTexte 5">
            <a:extLst>
              <a:ext uri="{FF2B5EF4-FFF2-40B4-BE49-F238E27FC236}">
                <a16:creationId xmlns:a16="http://schemas.microsoft.com/office/drawing/2014/main" id="{D8BDC5DE-A40F-2D20-3F6F-CDB3B2F54A71}"/>
              </a:ext>
            </a:extLst>
          </p:cNvPr>
          <p:cNvSpPr txBox="1"/>
          <p:nvPr/>
        </p:nvSpPr>
        <p:spPr>
          <a:xfrm>
            <a:off x="742528" y="915404"/>
            <a:ext cx="10301774" cy="830997"/>
          </a:xfrm>
          <a:prstGeom prst="rect">
            <a:avLst/>
          </a:prstGeom>
          <a:noFill/>
        </p:spPr>
        <p:txBody>
          <a:bodyPr wrap="square">
            <a:spAutoFit/>
          </a:bodyPr>
          <a:lstStyle/>
          <a:p>
            <a:r>
              <a:rPr lang="fr-FR" sz="2400" b="1" dirty="0">
                <a:solidFill>
                  <a:schemeClr val="tx1"/>
                </a:solidFill>
                <a:latin typeface="Times New Roman" panose="02020603050405020304" pitchFamily="18" charset="0"/>
                <a:ea typeface="Calibri" panose="020F0502020204030204" pitchFamily="34" charset="0"/>
              </a:rPr>
              <a:t>Quelques citations autour des expressions « héritage » et « part de fortune »</a:t>
            </a:r>
            <a:r>
              <a:rPr lang="fr-FR" sz="2400" dirty="0">
                <a:solidFill>
                  <a:schemeClr val="tx1"/>
                </a:solidFill>
                <a:latin typeface="Times New Roman" panose="02020603050405020304" pitchFamily="18" charset="0"/>
                <a:ea typeface="Calibri" panose="020F0502020204030204" pitchFamily="34" charset="0"/>
              </a:rPr>
              <a:t> :</a:t>
            </a:r>
            <a:r>
              <a:rPr lang="fr-FR" sz="2400" baseline="30000" dirty="0">
                <a:solidFill>
                  <a:schemeClr val="tx1"/>
                </a:solidFill>
                <a:latin typeface="Times New Roman" panose="02020603050405020304" pitchFamily="18" charset="0"/>
                <a:ea typeface="Calibri" panose="020F0502020204030204" pitchFamily="34" charset="0"/>
              </a:rPr>
              <a:t> </a:t>
            </a:r>
            <a:br>
              <a:rPr lang="fr-FR" sz="2400" baseline="30000" dirty="0">
                <a:solidFill>
                  <a:schemeClr val="tx1"/>
                </a:solidFill>
                <a:latin typeface="Times New Roman" panose="02020603050405020304" pitchFamily="18" charset="0"/>
                <a:ea typeface="Calibri" panose="020F0502020204030204" pitchFamily="34" charset="0"/>
              </a:rPr>
            </a:br>
            <a:endParaRPr lang="fr-FR" sz="2400" dirty="0"/>
          </a:p>
        </p:txBody>
      </p:sp>
    </p:spTree>
    <p:extLst>
      <p:ext uri="{BB962C8B-B14F-4D97-AF65-F5344CB8AC3E}">
        <p14:creationId xmlns:p14="http://schemas.microsoft.com/office/powerpoint/2010/main" val="2157089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C90F9-4A1C-60F1-AEA0-E835483553E3}"/>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9D4B799-B3B8-4AE3-8982-D569E8EF2A3A}"/>
              </a:ext>
            </a:extLst>
          </p:cNvPr>
          <p:cNvSpPr>
            <a:spLocks noGrp="1"/>
          </p:cNvSpPr>
          <p:nvPr>
            <p:ph type="sldNum" sz="quarter" idx="12"/>
          </p:nvPr>
        </p:nvSpPr>
        <p:spPr/>
        <p:txBody>
          <a:bodyPr/>
          <a:lstStyle/>
          <a:p>
            <a:fld id="{9E268824-B363-4558-82B1-76DB5ADEB9CB}" type="slidenum">
              <a:rPr lang="fr-FR" smtClean="0"/>
              <a:pPr/>
              <a:t>32</a:t>
            </a:fld>
            <a:endParaRPr lang="fr-FR"/>
          </a:p>
        </p:txBody>
      </p:sp>
      <p:sp>
        <p:nvSpPr>
          <p:cNvPr id="4" name="Rectangle : coins arrondis 3">
            <a:extLst>
              <a:ext uri="{FF2B5EF4-FFF2-40B4-BE49-F238E27FC236}">
                <a16:creationId xmlns:a16="http://schemas.microsoft.com/office/drawing/2014/main" id="{DBEFDB5B-B447-75F7-1D46-595071F4851F}"/>
              </a:ext>
            </a:extLst>
          </p:cNvPr>
          <p:cNvSpPr/>
          <p:nvPr/>
        </p:nvSpPr>
        <p:spPr>
          <a:xfrm>
            <a:off x="437535" y="1052052"/>
            <a:ext cx="11316929" cy="5304298"/>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600"/>
              </a:spcAft>
            </a:pPr>
            <a:r>
              <a:rPr lang="fr-FR" sz="3000" b="1" dirty="0">
                <a:solidFill>
                  <a:schemeClr val="tx1"/>
                </a:solidFill>
                <a:latin typeface="Times New Roman" panose="02020603050405020304" pitchFamily="18" charset="0"/>
                <a:ea typeface="Calibri" panose="020F0502020204030204" pitchFamily="34" charset="0"/>
              </a:rPr>
              <a:t>Matthieu 19, 27</a:t>
            </a:r>
            <a:r>
              <a:rPr lang="fr-FR" sz="3000" dirty="0">
                <a:solidFill>
                  <a:schemeClr val="tx1"/>
                </a:solidFill>
                <a:latin typeface="Times New Roman" panose="02020603050405020304" pitchFamily="18" charset="0"/>
                <a:ea typeface="Calibri" panose="020F0502020204030204" pitchFamily="34" charset="0"/>
              </a:rPr>
              <a:t> </a:t>
            </a:r>
            <a:r>
              <a:rPr lang="fr-FR" sz="3000" i="1" dirty="0">
                <a:solidFill>
                  <a:schemeClr val="tx1"/>
                </a:solidFill>
                <a:latin typeface="Times New Roman" panose="02020603050405020304" pitchFamily="18" charset="0"/>
                <a:ea typeface="Calibri" panose="020F0502020204030204" pitchFamily="34" charset="0"/>
              </a:rPr>
              <a:t>Alors Pierre prit la parole et dit à Jésus : Voici que nous avons tout quitté pour te suivre : quelle sera donc notre part ?</a:t>
            </a:r>
            <a:r>
              <a:rPr lang="fr-FR" sz="3000" dirty="0">
                <a:solidFill>
                  <a:schemeClr val="tx1"/>
                </a:solidFill>
                <a:latin typeface="Times New Roman" panose="02020603050405020304" pitchFamily="18" charset="0"/>
                <a:ea typeface="Calibri" panose="020F0502020204030204" pitchFamily="34" charset="0"/>
              </a:rPr>
              <a:t> </a:t>
            </a:r>
            <a:br>
              <a:rPr lang="fr-FR" sz="3000" dirty="0">
                <a:solidFill>
                  <a:schemeClr val="tx1"/>
                </a:solidFill>
                <a:latin typeface="Times New Roman" panose="02020603050405020304" pitchFamily="18" charset="0"/>
                <a:ea typeface="Calibri" panose="020F0502020204030204" pitchFamily="34" charset="0"/>
              </a:rPr>
            </a:br>
            <a:r>
              <a:rPr lang="fr-FR" sz="3000" b="1" dirty="0">
                <a:solidFill>
                  <a:schemeClr val="tx1"/>
                </a:solidFill>
                <a:latin typeface="Times New Roman" panose="02020603050405020304" pitchFamily="18" charset="0"/>
                <a:ea typeface="Calibri" panose="020F0502020204030204" pitchFamily="34" charset="0"/>
              </a:rPr>
              <a:t>Matthieu 19, 29</a:t>
            </a:r>
            <a:r>
              <a:rPr lang="fr-FR" sz="3000" dirty="0">
                <a:solidFill>
                  <a:schemeClr val="tx1"/>
                </a:solidFill>
                <a:latin typeface="Times New Roman" panose="02020603050405020304" pitchFamily="18" charset="0"/>
                <a:ea typeface="Calibri" panose="020F0502020204030204" pitchFamily="34" charset="0"/>
              </a:rPr>
              <a:t> </a:t>
            </a:r>
            <a:r>
              <a:rPr lang="fr-FR" sz="3000" i="1" dirty="0">
                <a:solidFill>
                  <a:schemeClr val="tx1"/>
                </a:solidFill>
                <a:latin typeface="Times New Roman" panose="02020603050405020304" pitchFamily="18" charset="0"/>
                <a:ea typeface="Calibri" panose="020F0502020204030204" pitchFamily="34" charset="0"/>
              </a:rPr>
              <a:t>Et celui qui aura quitté, à cause de mon nom, des maisons, des frères, des sœurs, un père, une mère, des enfants, ou une terre, recevra le centuple, et il aura en héritage la vie éternelle</a:t>
            </a:r>
            <a:r>
              <a:rPr lang="fr-FR" sz="3000" dirty="0">
                <a:solidFill>
                  <a:schemeClr val="tx1"/>
                </a:solidFill>
                <a:latin typeface="Times New Roman" panose="02020603050405020304" pitchFamily="18" charset="0"/>
                <a:ea typeface="Calibri" panose="020F0502020204030204" pitchFamily="34" charset="0"/>
              </a:rPr>
              <a:t>.</a:t>
            </a:r>
            <a:br>
              <a:rPr lang="fr-FR" sz="3000" i="1" dirty="0">
                <a:solidFill>
                  <a:schemeClr val="tx1"/>
                </a:solidFill>
                <a:latin typeface="Times New Roman" panose="02020603050405020304" pitchFamily="18" charset="0"/>
                <a:ea typeface="Calibri" panose="020F0502020204030204" pitchFamily="34" charset="0"/>
              </a:rPr>
            </a:br>
            <a:r>
              <a:rPr lang="fr-FR" sz="3000" b="1" dirty="0">
                <a:solidFill>
                  <a:schemeClr val="tx1"/>
                </a:solidFill>
                <a:latin typeface="Times New Roman" panose="02020603050405020304" pitchFamily="18" charset="0"/>
                <a:ea typeface="Calibri" panose="020F0502020204030204" pitchFamily="34" charset="0"/>
              </a:rPr>
              <a:t>1 Corinthiens 9, 23</a:t>
            </a:r>
            <a:r>
              <a:rPr lang="fr-FR" sz="3000" dirty="0">
                <a:solidFill>
                  <a:schemeClr val="tx1"/>
                </a:solidFill>
                <a:latin typeface="Times New Roman" panose="02020603050405020304" pitchFamily="18" charset="0"/>
                <a:ea typeface="Calibri" panose="020F0502020204030204" pitchFamily="34" charset="0"/>
              </a:rPr>
              <a:t> </a:t>
            </a:r>
            <a:r>
              <a:rPr lang="fr-FR" sz="3000" i="1" dirty="0">
                <a:solidFill>
                  <a:schemeClr val="tx1"/>
                </a:solidFill>
                <a:latin typeface="Times New Roman" panose="02020603050405020304" pitchFamily="18" charset="0"/>
                <a:ea typeface="Calibri" panose="020F0502020204030204" pitchFamily="34" charset="0"/>
              </a:rPr>
              <a:t>Et tout cela, je le fais à cause de l’Évangile, pour y avoir part, moi aussi.</a:t>
            </a:r>
            <a:r>
              <a:rPr lang="fr-FR" sz="3000" b="1" dirty="0">
                <a:solidFill>
                  <a:schemeClr val="tx1"/>
                </a:solidFill>
                <a:latin typeface="Times New Roman" panose="02020603050405020304" pitchFamily="18" charset="0"/>
                <a:ea typeface="Calibri" panose="020F0502020204030204" pitchFamily="34" charset="0"/>
              </a:rPr>
              <a:t> </a:t>
            </a:r>
            <a:br>
              <a:rPr lang="fr-FR" sz="3000" b="1" dirty="0">
                <a:solidFill>
                  <a:schemeClr val="tx1"/>
                </a:solidFill>
                <a:latin typeface="Times New Roman" panose="02020603050405020304" pitchFamily="18" charset="0"/>
                <a:ea typeface="Calibri" panose="020F0502020204030204" pitchFamily="34" charset="0"/>
              </a:rPr>
            </a:br>
            <a:r>
              <a:rPr lang="fr-FR" sz="3000" b="1" dirty="0">
                <a:solidFill>
                  <a:schemeClr val="tx1"/>
                </a:solidFill>
                <a:latin typeface="Times New Roman" panose="02020603050405020304" pitchFamily="18" charset="0"/>
                <a:ea typeface="Calibri" panose="020F0502020204030204" pitchFamily="34" charset="0"/>
              </a:rPr>
              <a:t>Apocalypse 21, 07</a:t>
            </a:r>
            <a:r>
              <a:rPr lang="fr-FR" sz="3000" dirty="0">
                <a:solidFill>
                  <a:schemeClr val="tx1"/>
                </a:solidFill>
                <a:latin typeface="Times New Roman" panose="02020603050405020304" pitchFamily="18" charset="0"/>
                <a:ea typeface="Calibri" panose="020F0502020204030204" pitchFamily="34" charset="0"/>
              </a:rPr>
              <a:t> </a:t>
            </a:r>
            <a:r>
              <a:rPr lang="fr-FR" sz="3000" i="1" dirty="0">
                <a:solidFill>
                  <a:schemeClr val="tx1"/>
                </a:solidFill>
                <a:latin typeface="Times New Roman" panose="02020603050405020304" pitchFamily="18" charset="0"/>
                <a:ea typeface="Calibri" panose="020F0502020204030204" pitchFamily="34" charset="0"/>
              </a:rPr>
              <a:t>Tel sera l’héritage du vainqueur ; je serai son Dieu, et lui sera mon fils.</a:t>
            </a:r>
            <a:endParaRPr lang="fr-FR" sz="3000" dirty="0">
              <a:solidFill>
                <a:schemeClr val="tx1"/>
              </a:solidFill>
              <a:latin typeface="Calibri" panose="020F0502020204030204" pitchFamily="34" charset="0"/>
              <a:ea typeface="Calibri" panose="020F0502020204030204" pitchFamily="34" charset="0"/>
            </a:endParaRPr>
          </a:p>
        </p:txBody>
      </p:sp>
      <p:sp>
        <p:nvSpPr>
          <p:cNvPr id="5" name="ZoneTexte 4">
            <a:extLst>
              <a:ext uri="{FF2B5EF4-FFF2-40B4-BE49-F238E27FC236}">
                <a16:creationId xmlns:a16="http://schemas.microsoft.com/office/drawing/2014/main" id="{0B560C20-3DB4-3B18-6BBB-2348530E7472}"/>
              </a:ext>
            </a:extLst>
          </p:cNvPr>
          <p:cNvSpPr txBox="1"/>
          <p:nvPr/>
        </p:nvSpPr>
        <p:spPr>
          <a:xfrm>
            <a:off x="286039" y="224209"/>
            <a:ext cx="2189792"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Part de fortune</a:t>
            </a:r>
            <a:endParaRPr lang="fr-FR" dirty="0"/>
          </a:p>
        </p:txBody>
      </p:sp>
    </p:spTree>
    <p:extLst>
      <p:ext uri="{BB962C8B-B14F-4D97-AF65-F5344CB8AC3E}">
        <p14:creationId xmlns:p14="http://schemas.microsoft.com/office/powerpoint/2010/main" val="3468219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AED58-DCCB-9A4F-5032-1CBF1C7E4FDE}"/>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BFD9497-F69D-2E64-D944-094D34C94B18}"/>
              </a:ext>
            </a:extLst>
          </p:cNvPr>
          <p:cNvSpPr/>
          <p:nvPr/>
        </p:nvSpPr>
        <p:spPr>
          <a:xfrm>
            <a:off x="1069884" y="3689650"/>
            <a:ext cx="10003070" cy="2202024"/>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12</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Le plus jeune dit à son père :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“Père, donne-moi la part de fortune qui me revient.” Et le père leur partagea ses </a:t>
            </a:r>
            <a:r>
              <a:rPr lang="fr-FR" sz="3600" b="1" dirty="0">
                <a:solidFill>
                  <a:srgbClr val="FF0000"/>
                </a:solidFill>
                <a:effectLst/>
                <a:latin typeface="Times New Roman" panose="02020603050405020304" pitchFamily="18" charset="0"/>
                <a:ea typeface="Calibri" panose="020F0502020204030204" pitchFamily="34" charset="0"/>
              </a:rPr>
              <a:t>biens.</a:t>
            </a:r>
            <a:endParaRPr lang="fr-FR" sz="3600" b="1" i="1" dirty="0">
              <a:solidFill>
                <a:srgbClr val="FF0000"/>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85CED69E-48FE-EE8D-6046-798D8EBA66ED}"/>
              </a:ext>
            </a:extLst>
          </p:cNvPr>
          <p:cNvSpPr>
            <a:spLocks noGrp="1"/>
          </p:cNvSpPr>
          <p:nvPr>
            <p:ph type="sldNum" sz="quarter" idx="12"/>
          </p:nvPr>
        </p:nvSpPr>
        <p:spPr/>
        <p:txBody>
          <a:bodyPr/>
          <a:lstStyle/>
          <a:p>
            <a:fld id="{9E268824-B363-4558-82B1-76DB5ADEB9CB}" type="slidenum">
              <a:rPr lang="fr-FR" smtClean="0"/>
              <a:pPr/>
              <a:t>33</a:t>
            </a:fld>
            <a:endParaRPr lang="fr-FR"/>
          </a:p>
        </p:txBody>
      </p:sp>
      <p:pic>
        <p:nvPicPr>
          <p:cNvPr id="5" name="Image 4" descr="Une image contenant dessin humoristique, habits, illustration, clipart&#10;&#10;Le contenu généré par l’IA peut être incorrect.">
            <a:extLst>
              <a:ext uri="{FF2B5EF4-FFF2-40B4-BE49-F238E27FC236}">
                <a16:creationId xmlns:a16="http://schemas.microsoft.com/office/drawing/2014/main" id="{7776D3B7-7241-0979-1E88-7B30BFFDB34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38167" y="507632"/>
            <a:ext cx="6066503" cy="3383423"/>
          </a:xfrm>
          <a:prstGeom prst="rect">
            <a:avLst/>
          </a:prstGeom>
          <a:effectLst>
            <a:softEdge rad="266700"/>
          </a:effectLst>
        </p:spPr>
      </p:pic>
      <p:sp>
        <p:nvSpPr>
          <p:cNvPr id="4" name="ZoneTexte 3">
            <a:extLst>
              <a:ext uri="{FF2B5EF4-FFF2-40B4-BE49-F238E27FC236}">
                <a16:creationId xmlns:a16="http://schemas.microsoft.com/office/drawing/2014/main" id="{E5948D33-0E4A-7A30-BB5D-C8080204F78B}"/>
              </a:ext>
            </a:extLst>
          </p:cNvPr>
          <p:cNvSpPr txBox="1"/>
          <p:nvPr/>
        </p:nvSpPr>
        <p:spPr>
          <a:xfrm>
            <a:off x="445253" y="247372"/>
            <a:ext cx="1157405"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biens</a:t>
            </a:r>
            <a:endParaRPr lang="fr-FR" dirty="0"/>
          </a:p>
        </p:txBody>
      </p:sp>
    </p:spTree>
    <p:extLst>
      <p:ext uri="{BB962C8B-B14F-4D97-AF65-F5344CB8AC3E}">
        <p14:creationId xmlns:p14="http://schemas.microsoft.com/office/powerpoint/2010/main" val="3029164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66C9F-2675-936F-4ED7-C1D21F187294}"/>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3A963DD-3692-E24A-D649-F9BB872FC3C8}"/>
              </a:ext>
            </a:extLst>
          </p:cNvPr>
          <p:cNvSpPr/>
          <p:nvPr/>
        </p:nvSpPr>
        <p:spPr>
          <a:xfrm>
            <a:off x="445253" y="2189050"/>
            <a:ext cx="11441947" cy="3032449"/>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En grec : </a:t>
            </a:r>
            <a:r>
              <a:rPr lang="fr-FR" sz="3200" i="1" dirty="0">
                <a:solidFill>
                  <a:schemeClr val="tx1"/>
                </a:solidFill>
                <a:latin typeface="Times New Roman" panose="02020603050405020304" pitchFamily="18" charset="0"/>
                <a:ea typeface="Calibri" panose="020F0502020204030204" pitchFamily="34" charset="0"/>
              </a:rPr>
              <a:t>β</a:t>
            </a:r>
            <a:r>
              <a:rPr lang="fr-FR" sz="3200" i="1" dirty="0" err="1">
                <a:solidFill>
                  <a:schemeClr val="tx1"/>
                </a:solidFill>
                <a:latin typeface="Times New Roman" panose="02020603050405020304" pitchFamily="18" charset="0"/>
                <a:ea typeface="Calibri" panose="020F0502020204030204" pitchFamily="34" charset="0"/>
              </a:rPr>
              <a:t>ίον</a:t>
            </a:r>
            <a:r>
              <a:rPr lang="fr-FR" sz="3200" i="1" dirty="0">
                <a:solidFill>
                  <a:schemeClr val="tx1"/>
                </a:solidFill>
                <a:latin typeface="Times New Roman" panose="02020603050405020304" pitchFamily="18" charset="0"/>
                <a:ea typeface="Calibri" panose="020F0502020204030204" pitchFamily="34" charset="0"/>
              </a:rPr>
              <a:t> (</a:t>
            </a:r>
            <a:r>
              <a:rPr lang="fr-FR" sz="3200" i="1" dirty="0" err="1">
                <a:solidFill>
                  <a:schemeClr val="tx1"/>
                </a:solidFill>
                <a:latin typeface="Times New Roman" panose="02020603050405020304" pitchFamily="18" charset="0"/>
                <a:ea typeface="Calibri" panose="020F0502020204030204" pitchFamily="34" charset="0"/>
              </a:rPr>
              <a:t>biôn</a:t>
            </a:r>
            <a:r>
              <a:rPr lang="fr-FR" sz="3200" i="1" dirty="0">
                <a:solidFill>
                  <a:schemeClr val="tx1"/>
                </a:solidFill>
                <a:latin typeface="Times New Roman" panose="02020603050405020304" pitchFamily="18" charset="0"/>
                <a:ea typeface="Calibri" panose="020F0502020204030204" pitchFamily="34" charset="0"/>
              </a:rPr>
              <a:t>)</a:t>
            </a:r>
            <a:r>
              <a:rPr lang="fr-FR" sz="3200" dirty="0">
                <a:solidFill>
                  <a:schemeClr val="tx1"/>
                </a:solidFill>
                <a:latin typeface="Times New Roman" panose="02020603050405020304" pitchFamily="18" charset="0"/>
                <a:ea typeface="Calibri" panose="020F0502020204030204" pitchFamily="34" charset="0"/>
              </a:rPr>
              <a:t> Littéralement :  </a:t>
            </a:r>
            <a:br>
              <a:rPr lang="fr-FR" sz="3200" dirty="0">
                <a:solidFill>
                  <a:schemeClr val="tx1"/>
                </a:solidFill>
                <a:latin typeface="Times New Roman" panose="02020603050405020304" pitchFamily="18" charset="0"/>
                <a:ea typeface="Calibri" panose="020F0502020204030204" pitchFamily="34" charset="0"/>
              </a:rPr>
            </a:br>
            <a:r>
              <a:rPr lang="fr-FR" sz="3200" i="1" dirty="0">
                <a:solidFill>
                  <a:schemeClr val="tx1"/>
                </a:solidFill>
                <a:latin typeface="Times New Roman" panose="02020603050405020304" pitchFamily="18" charset="0"/>
                <a:ea typeface="Calibri" panose="020F0502020204030204" pitchFamily="34" charset="0"/>
              </a:rPr>
              <a:t>moyens de vie - ressources – existence – essentiel pour vivre.</a:t>
            </a:r>
            <a:br>
              <a:rPr lang="fr-FR" sz="3200" dirty="0">
                <a:solidFill>
                  <a:schemeClr val="tx1"/>
                </a:solidFill>
                <a:latin typeface="Calibri" panose="020F0502020204030204" pitchFamily="34"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Ces deux mots grecs ont été traduits en latin par Jérôme dans la Vulgate par le seul mot : </a:t>
            </a:r>
            <a:r>
              <a:rPr lang="fr-FR" sz="3200" i="1" dirty="0" err="1">
                <a:solidFill>
                  <a:schemeClr val="tx1"/>
                </a:solidFill>
                <a:latin typeface="Times New Roman" panose="02020603050405020304" pitchFamily="18" charset="0"/>
                <a:ea typeface="Calibri" panose="020F0502020204030204" pitchFamily="34" charset="0"/>
              </a:rPr>
              <a:t>substantia</a:t>
            </a:r>
            <a:r>
              <a:rPr lang="fr-FR" sz="3200" i="1" dirty="0">
                <a:solidFill>
                  <a:schemeClr val="tx1"/>
                </a:solidFill>
                <a:latin typeface="Times New Roman" panose="02020603050405020304" pitchFamily="18" charset="0"/>
                <a:ea typeface="Calibri" panose="020F0502020204030204" pitchFamily="34" charset="0"/>
              </a:rPr>
              <a:t>,</a:t>
            </a:r>
            <a:r>
              <a:rPr lang="fr-FR" sz="3200" dirty="0">
                <a:solidFill>
                  <a:schemeClr val="tx1"/>
                </a:solidFill>
                <a:latin typeface="Times New Roman" panose="02020603050405020304" pitchFamily="18" charset="0"/>
                <a:ea typeface="Calibri" panose="020F0502020204030204" pitchFamily="34" charset="0"/>
              </a:rPr>
              <a:t> en français « </a:t>
            </a:r>
            <a:r>
              <a:rPr lang="fr-FR" sz="3200" i="1" dirty="0">
                <a:solidFill>
                  <a:schemeClr val="tx1"/>
                </a:solidFill>
                <a:latin typeface="Times New Roman" panose="02020603050405020304" pitchFamily="18" charset="0"/>
                <a:ea typeface="Calibri" panose="020F0502020204030204" pitchFamily="34" charset="0"/>
              </a:rPr>
              <a:t>substance</a:t>
            </a:r>
            <a:r>
              <a:rPr lang="fr-FR" sz="3200" dirty="0">
                <a:solidFill>
                  <a:schemeClr val="tx1"/>
                </a:solidFill>
                <a:latin typeface="Times New Roman" panose="02020603050405020304" pitchFamily="18" charset="0"/>
                <a:ea typeface="Calibri" panose="020F0502020204030204" pitchFamily="34" charset="0"/>
              </a:rPr>
              <a:t> »,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la chose essentielle, ou ce qui est permanent dans les choses</a:t>
            </a:r>
            <a:r>
              <a:rPr lang="fr-FR" sz="2800" dirty="0">
                <a:solidFill>
                  <a:schemeClr val="tx1"/>
                </a:solidFill>
                <a:latin typeface="Times New Roman" panose="02020603050405020304" pitchFamily="18" charset="0"/>
                <a:ea typeface="Calibri" panose="020F0502020204030204" pitchFamily="34" charset="0"/>
              </a:rPr>
              <a:t>.  </a:t>
            </a:r>
          </a:p>
        </p:txBody>
      </p:sp>
      <p:sp>
        <p:nvSpPr>
          <p:cNvPr id="20" name="ZoneTexte 19">
            <a:extLst>
              <a:ext uri="{FF2B5EF4-FFF2-40B4-BE49-F238E27FC236}">
                <a16:creationId xmlns:a16="http://schemas.microsoft.com/office/drawing/2014/main" id="{5D3263B4-AF98-581E-B71D-A14B3B51F151}"/>
              </a:ext>
            </a:extLst>
          </p:cNvPr>
          <p:cNvSpPr txBox="1"/>
          <p:nvPr/>
        </p:nvSpPr>
        <p:spPr>
          <a:xfrm>
            <a:off x="445253" y="247372"/>
            <a:ext cx="1157405"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biens</a:t>
            </a:r>
            <a:endParaRPr lang="fr-FR" dirty="0"/>
          </a:p>
        </p:txBody>
      </p:sp>
      <p:sp>
        <p:nvSpPr>
          <p:cNvPr id="8" name="Espace réservé du numéro de diapositive 7">
            <a:extLst>
              <a:ext uri="{FF2B5EF4-FFF2-40B4-BE49-F238E27FC236}">
                <a16:creationId xmlns:a16="http://schemas.microsoft.com/office/drawing/2014/main" id="{CF58559F-A049-8794-EB98-19234F33D6E4}"/>
              </a:ext>
            </a:extLst>
          </p:cNvPr>
          <p:cNvSpPr>
            <a:spLocks noGrp="1"/>
          </p:cNvSpPr>
          <p:nvPr>
            <p:ph type="sldNum" sz="quarter" idx="12"/>
          </p:nvPr>
        </p:nvSpPr>
        <p:spPr/>
        <p:txBody>
          <a:bodyPr/>
          <a:lstStyle/>
          <a:p>
            <a:fld id="{9E268824-B363-4558-82B1-76DB5ADEB9CB}" type="slidenum">
              <a:rPr lang="fr-FR" smtClean="0"/>
              <a:pPr/>
              <a:t>34</a:t>
            </a:fld>
            <a:endParaRPr lang="fr-FR" dirty="0"/>
          </a:p>
        </p:txBody>
      </p:sp>
      <p:sp>
        <p:nvSpPr>
          <p:cNvPr id="3" name="Rectangle : coins arrondis 2">
            <a:extLst>
              <a:ext uri="{FF2B5EF4-FFF2-40B4-BE49-F238E27FC236}">
                <a16:creationId xmlns:a16="http://schemas.microsoft.com/office/drawing/2014/main" id="{07C05999-FC33-CD2B-81D9-8ED226BC0F88}"/>
              </a:ext>
            </a:extLst>
          </p:cNvPr>
          <p:cNvSpPr/>
          <p:nvPr/>
        </p:nvSpPr>
        <p:spPr>
          <a:xfrm>
            <a:off x="2782529" y="5391092"/>
            <a:ext cx="6626942" cy="1151387"/>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Calibri" panose="020F0502020204030204" pitchFamily="34" charset="0"/>
              </a:rPr>
              <a:t>Pourquoi le père accepte-t-il si vite ?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Que donne le père ? </a:t>
            </a:r>
            <a:endParaRPr lang="fr-FR" sz="3200" dirty="0">
              <a:solidFill>
                <a:schemeClr val="tx1"/>
              </a:solidFill>
              <a:latin typeface="Calibri" panose="020F0502020204030204" pitchFamily="34" charset="0"/>
              <a:ea typeface="Calibri" panose="020F0502020204030204" pitchFamily="34" charset="0"/>
            </a:endParaRPr>
          </a:p>
        </p:txBody>
      </p:sp>
      <p:pic>
        <p:nvPicPr>
          <p:cNvPr id="4" name="Image 3" descr="Une image contenant dessin humoristique, habits, illustration, clipart&#10;&#10;Le contenu généré par l’IA peut être incorrect.">
            <a:extLst>
              <a:ext uri="{FF2B5EF4-FFF2-40B4-BE49-F238E27FC236}">
                <a16:creationId xmlns:a16="http://schemas.microsoft.com/office/drawing/2014/main" id="{A59CB815-1DD6-E2D2-06C9-C7FF426901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824747" y="178546"/>
            <a:ext cx="4041059" cy="2253788"/>
          </a:xfrm>
          <a:prstGeom prst="rect">
            <a:avLst/>
          </a:prstGeom>
          <a:effectLst>
            <a:softEdge rad="304800"/>
          </a:effectLst>
        </p:spPr>
      </p:pic>
    </p:spTree>
    <p:extLst>
      <p:ext uri="{BB962C8B-B14F-4D97-AF65-F5344CB8AC3E}">
        <p14:creationId xmlns:p14="http://schemas.microsoft.com/office/powerpoint/2010/main" val="368089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AD429-D97F-E236-1150-2CAC592C9C1A}"/>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D009AD1-E9FC-94A3-885F-196AB2583CB5}"/>
              </a:ext>
            </a:extLst>
          </p:cNvPr>
          <p:cNvSpPr>
            <a:spLocks noGrp="1"/>
          </p:cNvSpPr>
          <p:nvPr>
            <p:ph type="sldNum" sz="quarter" idx="12"/>
          </p:nvPr>
        </p:nvSpPr>
        <p:spPr/>
        <p:txBody>
          <a:bodyPr/>
          <a:lstStyle/>
          <a:p>
            <a:fld id="{9E268824-B363-4558-82B1-76DB5ADEB9CB}" type="slidenum">
              <a:rPr lang="fr-FR" smtClean="0"/>
              <a:pPr/>
              <a:t>35</a:t>
            </a:fld>
            <a:endParaRPr lang="fr-FR"/>
          </a:p>
        </p:txBody>
      </p:sp>
      <p:sp>
        <p:nvSpPr>
          <p:cNvPr id="4" name="Rectangle : coins arrondis 3">
            <a:extLst>
              <a:ext uri="{FF2B5EF4-FFF2-40B4-BE49-F238E27FC236}">
                <a16:creationId xmlns:a16="http://schemas.microsoft.com/office/drawing/2014/main" id="{6F758FE4-8C3B-9D7A-CFDA-F4FC734F1E28}"/>
              </a:ext>
            </a:extLst>
          </p:cNvPr>
          <p:cNvSpPr/>
          <p:nvPr/>
        </p:nvSpPr>
        <p:spPr>
          <a:xfrm>
            <a:off x="527426" y="3317522"/>
            <a:ext cx="11294463" cy="2670826"/>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cs typeface="Times New Roman" panose="02020603050405020304" pitchFamily="18" charset="0"/>
              </a:rPr>
              <a:t>Genèse 12, 05</a:t>
            </a:r>
            <a:r>
              <a:rPr lang="fr-FR" sz="3200" dirty="0">
                <a:solidFill>
                  <a:schemeClr val="tx1"/>
                </a:solidFill>
                <a:latin typeface="Times New Roman" panose="02020603050405020304" pitchFamily="18" charset="0"/>
                <a:cs typeface="Times New Roman" panose="02020603050405020304" pitchFamily="18" charset="0"/>
              </a:rPr>
              <a:t> </a:t>
            </a:r>
            <a:r>
              <a:rPr lang="fr-FR" sz="3200" i="1" dirty="0">
                <a:solidFill>
                  <a:schemeClr val="tx1"/>
                </a:solidFill>
                <a:latin typeface="Times New Roman" panose="02020603050405020304" pitchFamily="18" charset="0"/>
                <a:cs typeface="Times New Roman" panose="02020603050405020304" pitchFamily="18" charset="0"/>
              </a:rPr>
              <a:t>Abram prit sa femme </a:t>
            </a:r>
            <a:r>
              <a:rPr lang="fr-FR" sz="3200" i="1" dirty="0" err="1">
                <a:solidFill>
                  <a:schemeClr val="tx1"/>
                </a:solidFill>
                <a:latin typeface="Times New Roman" panose="02020603050405020304" pitchFamily="18" charset="0"/>
                <a:cs typeface="Times New Roman" panose="02020603050405020304" pitchFamily="18" charset="0"/>
              </a:rPr>
              <a:t>Saraï</a:t>
            </a:r>
            <a:r>
              <a:rPr lang="fr-FR" sz="3200" i="1" dirty="0">
                <a:solidFill>
                  <a:schemeClr val="tx1"/>
                </a:solidFill>
                <a:latin typeface="Times New Roman" panose="02020603050405020304" pitchFamily="18" charset="0"/>
                <a:cs typeface="Times New Roman" panose="02020603050405020304" pitchFamily="18" charset="0"/>
              </a:rPr>
              <a:t>, son neveu Loth, tous les biens qu’ils avaient acquis, et les personnes dont ils s’étaient entourés à </a:t>
            </a:r>
            <a:r>
              <a:rPr lang="fr-FR" sz="3200" i="1" dirty="0" err="1">
                <a:solidFill>
                  <a:schemeClr val="tx1"/>
                </a:solidFill>
                <a:latin typeface="Times New Roman" panose="02020603050405020304" pitchFamily="18" charset="0"/>
                <a:cs typeface="Times New Roman" panose="02020603050405020304" pitchFamily="18" charset="0"/>
              </a:rPr>
              <a:t>Harane</a:t>
            </a:r>
            <a:r>
              <a:rPr lang="fr-FR" sz="3200" i="1" dirty="0">
                <a:solidFill>
                  <a:schemeClr val="tx1"/>
                </a:solidFill>
                <a:latin typeface="Times New Roman" panose="02020603050405020304" pitchFamily="18" charset="0"/>
                <a:cs typeface="Times New Roman" panose="02020603050405020304" pitchFamily="18" charset="0"/>
              </a:rPr>
              <a:t> ; ils se mirent en route pour Canaan et ils arrivèrent dans ce pays.</a:t>
            </a:r>
            <a:endParaRPr lang="fr-FR" sz="3200" dirty="0">
              <a:solidFill>
                <a:schemeClr val="tx1"/>
              </a:solidFill>
              <a:latin typeface="Times New Roman" panose="02020603050405020304" pitchFamily="18" charset="0"/>
              <a:cs typeface="Times New Roman" panose="02020603050405020304" pitchFamily="18" charset="0"/>
            </a:endParaRPr>
          </a:p>
        </p:txBody>
      </p:sp>
      <p:pic>
        <p:nvPicPr>
          <p:cNvPr id="2" name="Image 1" descr="Une image contenant dessin humoristique, habits, illustration, clipart&#10;&#10;Le contenu généré par l’IA peut être incorrect.">
            <a:extLst>
              <a:ext uri="{FF2B5EF4-FFF2-40B4-BE49-F238E27FC236}">
                <a16:creationId xmlns:a16="http://schemas.microsoft.com/office/drawing/2014/main" id="{DA465B3E-0956-CAC5-B039-B7E5D367395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38168" y="136524"/>
            <a:ext cx="6066503" cy="3383423"/>
          </a:xfrm>
          <a:prstGeom prst="rect">
            <a:avLst/>
          </a:prstGeom>
          <a:effectLst>
            <a:softEdge rad="355600"/>
          </a:effectLst>
        </p:spPr>
      </p:pic>
      <p:sp>
        <p:nvSpPr>
          <p:cNvPr id="6" name="ZoneTexte 5">
            <a:extLst>
              <a:ext uri="{FF2B5EF4-FFF2-40B4-BE49-F238E27FC236}">
                <a16:creationId xmlns:a16="http://schemas.microsoft.com/office/drawing/2014/main" id="{58E87E17-ADBF-16CB-4AD9-7789D7750B7F}"/>
              </a:ext>
            </a:extLst>
          </p:cNvPr>
          <p:cNvSpPr txBox="1"/>
          <p:nvPr/>
        </p:nvSpPr>
        <p:spPr>
          <a:xfrm>
            <a:off x="445253" y="247372"/>
            <a:ext cx="1157405"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biens</a:t>
            </a:r>
            <a:endParaRPr lang="fr-FR" dirty="0"/>
          </a:p>
        </p:txBody>
      </p:sp>
    </p:spTree>
    <p:extLst>
      <p:ext uri="{BB962C8B-B14F-4D97-AF65-F5344CB8AC3E}">
        <p14:creationId xmlns:p14="http://schemas.microsoft.com/office/powerpoint/2010/main" val="330361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C4774-ECA0-F3FD-9C9E-34BF5D5CE9C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7AAEAD1-CFD4-2C0E-A2B0-56FE3DBF8D0B}"/>
              </a:ext>
            </a:extLst>
          </p:cNvPr>
          <p:cNvSpPr>
            <a:spLocks noGrp="1"/>
          </p:cNvSpPr>
          <p:nvPr>
            <p:ph type="sldNum" sz="quarter" idx="12"/>
          </p:nvPr>
        </p:nvSpPr>
        <p:spPr/>
        <p:txBody>
          <a:bodyPr/>
          <a:lstStyle/>
          <a:p>
            <a:fld id="{9E268824-B363-4558-82B1-76DB5ADEB9CB}" type="slidenum">
              <a:rPr lang="fr-FR" smtClean="0"/>
              <a:pPr/>
              <a:t>36</a:t>
            </a:fld>
            <a:endParaRPr lang="fr-FR"/>
          </a:p>
        </p:txBody>
      </p:sp>
      <p:sp>
        <p:nvSpPr>
          <p:cNvPr id="2" name="Rectangle : coins arrondis 1">
            <a:extLst>
              <a:ext uri="{FF2B5EF4-FFF2-40B4-BE49-F238E27FC236}">
                <a16:creationId xmlns:a16="http://schemas.microsoft.com/office/drawing/2014/main" id="{95D4E653-E0DD-4F7A-6C85-9284982357D7}"/>
              </a:ext>
            </a:extLst>
          </p:cNvPr>
          <p:cNvSpPr/>
          <p:nvPr/>
        </p:nvSpPr>
        <p:spPr>
          <a:xfrm>
            <a:off x="206622" y="1804622"/>
            <a:ext cx="11670746" cy="3190165"/>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cs typeface="Times New Roman" panose="02020603050405020304" pitchFamily="18" charset="0"/>
              </a:rPr>
              <a:t>Tobie 8, 21</a:t>
            </a:r>
            <a:r>
              <a:rPr lang="fr-FR" sz="3200" dirty="0">
                <a:solidFill>
                  <a:schemeClr val="tx1"/>
                </a:solidFill>
                <a:latin typeface="Times New Roman" panose="02020603050405020304" pitchFamily="18" charset="0"/>
                <a:cs typeface="Times New Roman" panose="02020603050405020304" pitchFamily="18" charset="0"/>
              </a:rPr>
              <a:t> </a:t>
            </a:r>
            <a:r>
              <a:rPr lang="fr-FR" sz="3200" i="1" dirty="0">
                <a:solidFill>
                  <a:schemeClr val="tx1"/>
                </a:solidFill>
                <a:latin typeface="Times New Roman" panose="02020603050405020304" pitchFamily="18" charset="0"/>
                <a:cs typeface="Times New Roman" panose="02020603050405020304" pitchFamily="18" charset="0"/>
              </a:rPr>
              <a:t>Reçois dès aujourd’hui la moitié de mes biens, puis tu retourneras en bonne santé chez ton père. Quant au reste de ma fortune, elle vous reviendra après ma mort et celle de ma femme. Confiance, mon enfant ! Je suis ton père et Edna est ta mère. Nous sommes auprès de toi et de ta sœur, nous le sommes dès maintenant et pour toujours. Confiance, mon enfant ! </a:t>
            </a:r>
            <a:endParaRPr lang="fr-FR" sz="3200" dirty="0">
              <a:solidFill>
                <a:schemeClr val="tx1"/>
              </a:solidFill>
              <a:latin typeface="Times New Roman" panose="02020603050405020304" pitchFamily="18" charset="0"/>
              <a:cs typeface="Times New Roman" panose="02020603050405020304" pitchFamily="18" charset="0"/>
            </a:endParaRPr>
          </a:p>
        </p:txBody>
      </p:sp>
      <p:sp>
        <p:nvSpPr>
          <p:cNvPr id="6" name="Rectangle : coins arrondis 5">
            <a:extLst>
              <a:ext uri="{FF2B5EF4-FFF2-40B4-BE49-F238E27FC236}">
                <a16:creationId xmlns:a16="http://schemas.microsoft.com/office/drawing/2014/main" id="{283D332F-9069-1425-FF66-0928C9735A6E}"/>
              </a:ext>
            </a:extLst>
          </p:cNvPr>
          <p:cNvSpPr/>
          <p:nvPr/>
        </p:nvSpPr>
        <p:spPr>
          <a:xfrm>
            <a:off x="582905" y="5244843"/>
            <a:ext cx="10687521" cy="1294069"/>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cs typeface="Times New Roman" panose="02020603050405020304" pitchFamily="18" charset="0"/>
              </a:rPr>
              <a:t>Psaume 103, 24</a:t>
            </a:r>
            <a:r>
              <a:rPr lang="fr-FR" sz="3200" dirty="0">
                <a:solidFill>
                  <a:schemeClr val="tx1"/>
                </a:solidFill>
                <a:latin typeface="Times New Roman" panose="02020603050405020304" pitchFamily="18" charset="0"/>
                <a:cs typeface="Times New Roman" panose="02020603050405020304" pitchFamily="18" charset="0"/>
              </a:rPr>
              <a:t> </a:t>
            </a:r>
            <a:r>
              <a:rPr lang="fr-FR" sz="3200" i="1" dirty="0">
                <a:solidFill>
                  <a:schemeClr val="tx1"/>
                </a:solidFill>
                <a:latin typeface="Times New Roman" panose="02020603050405020304" pitchFamily="18" charset="0"/>
                <a:cs typeface="Times New Roman" panose="02020603050405020304" pitchFamily="18" charset="0"/>
              </a:rPr>
              <a:t>Quelle profusion dans tes œuvres, Seigneur ! </a:t>
            </a:r>
            <a:br>
              <a:rPr lang="fr-FR" sz="3200" i="1" dirty="0">
                <a:solidFill>
                  <a:schemeClr val="tx1"/>
                </a:solidFill>
                <a:latin typeface="Times New Roman" panose="02020603050405020304" pitchFamily="18" charset="0"/>
                <a:cs typeface="Times New Roman" panose="02020603050405020304" pitchFamily="18" charset="0"/>
              </a:rPr>
            </a:br>
            <a:r>
              <a:rPr lang="fr-FR" sz="3200" i="1" dirty="0">
                <a:solidFill>
                  <a:schemeClr val="tx1"/>
                </a:solidFill>
                <a:latin typeface="Times New Roman" panose="02020603050405020304" pitchFamily="18" charset="0"/>
                <a:cs typeface="Times New Roman" panose="02020603050405020304" pitchFamily="18" charset="0"/>
              </a:rPr>
              <a:t>Tout cela, ta sagesse l'a fait ; la terre s'emplit de tes biens.</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 3" descr="Une image contenant dessin humoristique, habits, illustration, clipart&#10;&#10;Le contenu généré par l’IA peut être incorrect.">
            <a:extLst>
              <a:ext uri="{FF2B5EF4-FFF2-40B4-BE49-F238E27FC236}">
                <a16:creationId xmlns:a16="http://schemas.microsoft.com/office/drawing/2014/main" id="{4FC61630-DFAF-AFB3-D8EA-C0D1510B045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72234" y="42263"/>
            <a:ext cx="3441289" cy="1919283"/>
          </a:xfrm>
          <a:prstGeom prst="rect">
            <a:avLst/>
          </a:prstGeom>
          <a:effectLst>
            <a:softEdge rad="368300"/>
          </a:effectLst>
        </p:spPr>
      </p:pic>
      <p:sp>
        <p:nvSpPr>
          <p:cNvPr id="7" name="ZoneTexte 6">
            <a:extLst>
              <a:ext uri="{FF2B5EF4-FFF2-40B4-BE49-F238E27FC236}">
                <a16:creationId xmlns:a16="http://schemas.microsoft.com/office/drawing/2014/main" id="{52FEC7B4-25AE-4266-C9C5-C30E0B90AAC8}"/>
              </a:ext>
            </a:extLst>
          </p:cNvPr>
          <p:cNvSpPr txBox="1"/>
          <p:nvPr/>
        </p:nvSpPr>
        <p:spPr>
          <a:xfrm>
            <a:off x="445253" y="247372"/>
            <a:ext cx="1157405"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biens</a:t>
            </a:r>
            <a:endParaRPr lang="fr-FR" dirty="0"/>
          </a:p>
        </p:txBody>
      </p:sp>
    </p:spTree>
    <p:extLst>
      <p:ext uri="{BB962C8B-B14F-4D97-AF65-F5344CB8AC3E}">
        <p14:creationId xmlns:p14="http://schemas.microsoft.com/office/powerpoint/2010/main" val="363560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D79FE-9ABD-F128-6914-B099F192EC88}"/>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B542FBA4-E9E3-B8D1-0954-CE5C41329C3F}"/>
              </a:ext>
            </a:extLst>
          </p:cNvPr>
          <p:cNvSpPr/>
          <p:nvPr/>
        </p:nvSpPr>
        <p:spPr>
          <a:xfrm>
            <a:off x="275303" y="972169"/>
            <a:ext cx="11739716" cy="3760238"/>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père est l’image du père des croyants, Abraham.</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Il est étonnant de trouver déjà dans le livre de Tobie, une annonce de la parabole : la moitié des biens est donnée à l’avance par le père et l’enfant reviendra, sain et sauf et recevra l’héritage tout entier.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psaume nous dit que celui qui donne, c’est le Seigneur.</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père est figure d’un autre Père, Dieu</a:t>
            </a:r>
            <a:r>
              <a:rPr lang="fr-FR" sz="2800" dirty="0">
                <a:solidFill>
                  <a:schemeClr val="tx1"/>
                </a:solidFill>
                <a:latin typeface="Times New Roman" panose="02020603050405020304" pitchFamily="18" charset="0"/>
                <a:ea typeface="Calibri" panose="020F0502020204030204" pitchFamily="34" charset="0"/>
              </a:rPr>
              <a:t>. </a:t>
            </a:r>
          </a:p>
        </p:txBody>
      </p:sp>
      <p:sp>
        <p:nvSpPr>
          <p:cNvPr id="3" name="Espace réservé du numéro de diapositive 2">
            <a:extLst>
              <a:ext uri="{FF2B5EF4-FFF2-40B4-BE49-F238E27FC236}">
                <a16:creationId xmlns:a16="http://schemas.microsoft.com/office/drawing/2014/main" id="{C16483E9-29CD-09BC-AA7B-E1BA4F434282}"/>
              </a:ext>
            </a:extLst>
          </p:cNvPr>
          <p:cNvSpPr>
            <a:spLocks noGrp="1"/>
          </p:cNvSpPr>
          <p:nvPr>
            <p:ph type="sldNum" sz="quarter" idx="12"/>
          </p:nvPr>
        </p:nvSpPr>
        <p:spPr/>
        <p:txBody>
          <a:bodyPr/>
          <a:lstStyle/>
          <a:p>
            <a:fld id="{9E268824-B363-4558-82B1-76DB5ADEB9CB}" type="slidenum">
              <a:rPr lang="fr-FR" smtClean="0"/>
              <a:pPr/>
              <a:t>37</a:t>
            </a:fld>
            <a:endParaRPr lang="fr-FR" dirty="0"/>
          </a:p>
        </p:txBody>
      </p:sp>
      <p:sp>
        <p:nvSpPr>
          <p:cNvPr id="4" name="Rectangle : coins arrondis 3">
            <a:extLst>
              <a:ext uri="{FF2B5EF4-FFF2-40B4-BE49-F238E27FC236}">
                <a16:creationId xmlns:a16="http://schemas.microsoft.com/office/drawing/2014/main" id="{C6935137-6DA3-AF6A-141B-B57E2C175D26}"/>
              </a:ext>
            </a:extLst>
          </p:cNvPr>
          <p:cNvSpPr/>
          <p:nvPr/>
        </p:nvSpPr>
        <p:spPr>
          <a:xfrm>
            <a:off x="275303" y="4932142"/>
            <a:ext cx="11739716" cy="1707503"/>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Au-delà d’une histoire d’héritage financier,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un patrimoine d’un autre ordre est en jeu entre le père et ses fils.</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 père donne l’essentiel : la Vie. </a:t>
            </a:r>
          </a:p>
        </p:txBody>
      </p:sp>
      <p:pic>
        <p:nvPicPr>
          <p:cNvPr id="6" name="Image 5" descr="Une image contenant dessin humoristique, habits, illustration, clipart&#10;&#10;Le contenu généré par l’IA peut être incorrect.">
            <a:extLst>
              <a:ext uri="{FF2B5EF4-FFF2-40B4-BE49-F238E27FC236}">
                <a16:creationId xmlns:a16="http://schemas.microsoft.com/office/drawing/2014/main" id="{89EC81C5-892C-5F0C-66D2-B28232C16F4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30962" y="-23979"/>
            <a:ext cx="2400244" cy="1338669"/>
          </a:xfrm>
          <a:prstGeom prst="rect">
            <a:avLst/>
          </a:prstGeom>
          <a:effectLst>
            <a:softEdge rad="215900"/>
          </a:effectLst>
        </p:spPr>
      </p:pic>
      <p:sp>
        <p:nvSpPr>
          <p:cNvPr id="7" name="ZoneTexte 6">
            <a:extLst>
              <a:ext uri="{FF2B5EF4-FFF2-40B4-BE49-F238E27FC236}">
                <a16:creationId xmlns:a16="http://schemas.microsoft.com/office/drawing/2014/main" id="{45CE3531-BCB6-27AE-F035-1C6BD9F6300E}"/>
              </a:ext>
            </a:extLst>
          </p:cNvPr>
          <p:cNvSpPr txBox="1"/>
          <p:nvPr/>
        </p:nvSpPr>
        <p:spPr>
          <a:xfrm>
            <a:off x="445253" y="247372"/>
            <a:ext cx="1157405"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biens</a:t>
            </a:r>
            <a:endParaRPr lang="fr-FR" dirty="0"/>
          </a:p>
        </p:txBody>
      </p:sp>
    </p:spTree>
    <p:extLst>
      <p:ext uri="{BB962C8B-B14F-4D97-AF65-F5344CB8AC3E}">
        <p14:creationId xmlns:p14="http://schemas.microsoft.com/office/powerpoint/2010/main" val="91287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90D9A-0061-ADC5-48BC-6D87AB59EEEF}"/>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AADD4E2-5184-201F-0831-02489B213DE3}"/>
              </a:ext>
            </a:extLst>
          </p:cNvPr>
          <p:cNvSpPr/>
          <p:nvPr/>
        </p:nvSpPr>
        <p:spPr>
          <a:xfrm>
            <a:off x="313446" y="2529802"/>
            <a:ext cx="9843795" cy="2359743"/>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13 </a:t>
            </a:r>
            <a:r>
              <a:rPr lang="fr-FR" sz="3600" dirty="0">
                <a:solidFill>
                  <a:schemeClr val="tx1"/>
                </a:solidFill>
                <a:effectLst/>
                <a:latin typeface="Times New Roman" panose="02020603050405020304" pitchFamily="18" charset="0"/>
                <a:ea typeface="Calibri" panose="020F0502020204030204" pitchFamily="34" charset="0"/>
              </a:rPr>
              <a:t>Peu de jours après, le plus jeune </a:t>
            </a:r>
            <a:r>
              <a:rPr lang="fr-FR" sz="3600" b="1" dirty="0">
                <a:solidFill>
                  <a:srgbClr val="FF0000"/>
                </a:solidFill>
                <a:effectLst/>
                <a:latin typeface="Times New Roman" panose="02020603050405020304" pitchFamily="18" charset="0"/>
                <a:ea typeface="Calibri" panose="020F0502020204030204" pitchFamily="34" charset="0"/>
              </a:rPr>
              <a:t>rassembla</a:t>
            </a:r>
            <a:r>
              <a:rPr lang="fr-FR" sz="3600" dirty="0">
                <a:solidFill>
                  <a:schemeClr val="tx1"/>
                </a:solidFill>
                <a:effectLst/>
                <a:latin typeface="Times New Roman" panose="02020603050405020304" pitchFamily="18" charset="0"/>
                <a:ea typeface="Calibri" panose="020F0502020204030204" pitchFamily="34" charset="0"/>
              </a:rPr>
              <a:t> tout ce qu’il avait, et partit pour un pays lointain où il dilapida sa fortune en menant une vie de désordre.</a:t>
            </a:r>
            <a:endParaRPr lang="fr-FR" sz="3600"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C0A6F9D9-13DE-D5C7-5D94-A2B3E7A16549}"/>
              </a:ext>
            </a:extLst>
          </p:cNvPr>
          <p:cNvSpPr>
            <a:spLocks noGrp="1"/>
          </p:cNvSpPr>
          <p:nvPr>
            <p:ph type="sldNum" sz="quarter" idx="12"/>
          </p:nvPr>
        </p:nvSpPr>
        <p:spPr/>
        <p:txBody>
          <a:bodyPr/>
          <a:lstStyle/>
          <a:p>
            <a:fld id="{9E268824-B363-4558-82B1-76DB5ADEB9CB}" type="slidenum">
              <a:rPr lang="fr-FR" smtClean="0"/>
              <a:pPr/>
              <a:t>38</a:t>
            </a:fld>
            <a:endParaRPr lang="fr-FR"/>
          </a:p>
        </p:txBody>
      </p:sp>
      <p:pic>
        <p:nvPicPr>
          <p:cNvPr id="4" name="Image 3" descr="Une image contenant habits, Visage humain, personne, dessin humoristique&#10;&#10;Le contenu généré par l’IA peut être incorrect.">
            <a:extLst>
              <a:ext uri="{FF2B5EF4-FFF2-40B4-BE49-F238E27FC236}">
                <a16:creationId xmlns:a16="http://schemas.microsoft.com/office/drawing/2014/main" id="{78E0A0B5-841F-6303-8AAF-535DB738B05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080523" y="1408924"/>
            <a:ext cx="1661652" cy="4601498"/>
          </a:xfrm>
          <a:prstGeom prst="rect">
            <a:avLst/>
          </a:prstGeom>
          <a:effectLst>
            <a:softEdge rad="203200"/>
          </a:effectLst>
        </p:spPr>
      </p:pic>
      <p:sp>
        <p:nvSpPr>
          <p:cNvPr id="5" name="ZoneTexte 4">
            <a:extLst>
              <a:ext uri="{FF2B5EF4-FFF2-40B4-BE49-F238E27FC236}">
                <a16:creationId xmlns:a16="http://schemas.microsoft.com/office/drawing/2014/main" id="{9B4C7D47-1477-6D80-8AF8-ED82F43EDC95}"/>
              </a:ext>
            </a:extLst>
          </p:cNvPr>
          <p:cNvSpPr txBox="1"/>
          <p:nvPr/>
        </p:nvSpPr>
        <p:spPr>
          <a:xfrm>
            <a:off x="313446" y="158665"/>
            <a:ext cx="1580192"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rassembla</a:t>
            </a:r>
            <a:endParaRPr lang="fr-FR" dirty="0"/>
          </a:p>
        </p:txBody>
      </p:sp>
    </p:spTree>
    <p:extLst>
      <p:ext uri="{BB962C8B-B14F-4D97-AF65-F5344CB8AC3E}">
        <p14:creationId xmlns:p14="http://schemas.microsoft.com/office/powerpoint/2010/main" val="1936228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F7410-2913-679A-7D28-B9C1BF1BF773}"/>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6DEADF4-53F2-0810-A3CF-FF108A8CF0EB}"/>
              </a:ext>
            </a:extLst>
          </p:cNvPr>
          <p:cNvSpPr/>
          <p:nvPr/>
        </p:nvSpPr>
        <p:spPr>
          <a:xfrm>
            <a:off x="1408342" y="1480447"/>
            <a:ext cx="7404246" cy="1623511"/>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Littéralement : </a:t>
            </a:r>
            <a:r>
              <a:rPr lang="fr-FR" sz="3600" i="1" dirty="0">
                <a:solidFill>
                  <a:schemeClr val="tx1"/>
                </a:solidFill>
                <a:latin typeface="Times New Roman" panose="02020603050405020304" pitchFamily="18" charset="0"/>
                <a:ea typeface="Calibri" panose="020F0502020204030204" pitchFamily="34" charset="0"/>
              </a:rPr>
              <a:t>ayant réalisé tout - assemblé tout.</a:t>
            </a:r>
            <a:r>
              <a:rPr lang="fr-FR" sz="3600" dirty="0">
                <a:solidFill>
                  <a:schemeClr val="tx1"/>
                </a:solidFill>
                <a:latin typeface="Times New Roman" panose="02020603050405020304" pitchFamily="18" charset="0"/>
                <a:ea typeface="Calibri" panose="020F0502020204030204" pitchFamily="34" charset="0"/>
              </a:rPr>
              <a:t>  </a:t>
            </a:r>
            <a:endParaRPr lang="fr-FR" sz="36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3FE7263B-6B0C-436B-B1F5-DBF9D043F126}"/>
              </a:ext>
            </a:extLst>
          </p:cNvPr>
          <p:cNvSpPr txBox="1"/>
          <p:nvPr/>
        </p:nvSpPr>
        <p:spPr>
          <a:xfrm>
            <a:off x="313446" y="158665"/>
            <a:ext cx="1580192"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rassembla</a:t>
            </a:r>
            <a:endParaRPr lang="fr-FR" dirty="0"/>
          </a:p>
        </p:txBody>
      </p:sp>
      <p:sp>
        <p:nvSpPr>
          <p:cNvPr id="8" name="Espace réservé du numéro de diapositive 7">
            <a:extLst>
              <a:ext uri="{FF2B5EF4-FFF2-40B4-BE49-F238E27FC236}">
                <a16:creationId xmlns:a16="http://schemas.microsoft.com/office/drawing/2014/main" id="{8FEFF93F-5ADE-1B69-B9F8-D47E5440CBF9}"/>
              </a:ext>
            </a:extLst>
          </p:cNvPr>
          <p:cNvSpPr>
            <a:spLocks noGrp="1"/>
          </p:cNvSpPr>
          <p:nvPr>
            <p:ph type="sldNum" sz="quarter" idx="12"/>
          </p:nvPr>
        </p:nvSpPr>
        <p:spPr/>
        <p:txBody>
          <a:bodyPr/>
          <a:lstStyle/>
          <a:p>
            <a:fld id="{9E268824-B363-4558-82B1-76DB5ADEB9CB}" type="slidenum">
              <a:rPr lang="fr-FR" smtClean="0"/>
              <a:pPr/>
              <a:t>39</a:t>
            </a:fld>
            <a:endParaRPr lang="fr-FR"/>
          </a:p>
        </p:txBody>
      </p:sp>
      <p:sp>
        <p:nvSpPr>
          <p:cNvPr id="3" name="Rectangle : coins arrondis 2">
            <a:extLst>
              <a:ext uri="{FF2B5EF4-FFF2-40B4-BE49-F238E27FC236}">
                <a16:creationId xmlns:a16="http://schemas.microsoft.com/office/drawing/2014/main" id="{600F91EF-FD43-37E2-3E38-3DD34241F237}"/>
              </a:ext>
            </a:extLst>
          </p:cNvPr>
          <p:cNvSpPr/>
          <p:nvPr/>
        </p:nvSpPr>
        <p:spPr>
          <a:xfrm>
            <a:off x="819849" y="3782139"/>
            <a:ext cx="8581231" cy="189603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FR" sz="3600" dirty="0">
                <a:solidFill>
                  <a:prstClr val="black"/>
                </a:solidFill>
                <a:latin typeface="Times New Roman" panose="02020603050405020304" pitchFamily="18" charset="0"/>
                <a:ea typeface="Calibri" panose="020F0502020204030204" pitchFamily="34" charset="0"/>
              </a:rPr>
              <a:t>Que rassemble le fils ? son argent ? </a:t>
            </a:r>
            <a:br>
              <a:rPr lang="fr-FR" sz="3600" dirty="0">
                <a:solidFill>
                  <a:prstClr val="black"/>
                </a:solidFill>
                <a:latin typeface="Times New Roman" panose="02020603050405020304" pitchFamily="18" charset="0"/>
                <a:ea typeface="Calibri" panose="020F0502020204030204" pitchFamily="34" charset="0"/>
              </a:rPr>
            </a:br>
            <a:r>
              <a:rPr lang="fr-FR" sz="3600" dirty="0">
                <a:solidFill>
                  <a:prstClr val="black"/>
                </a:solidFill>
                <a:latin typeface="Times New Roman" panose="02020603050405020304" pitchFamily="18" charset="0"/>
                <a:ea typeface="Calibri" panose="020F0502020204030204" pitchFamily="34" charset="0"/>
              </a:rPr>
              <a:t>ses biens, tout ce qu’il a reçu de son père ? </a:t>
            </a:r>
          </a:p>
        </p:txBody>
      </p:sp>
      <p:pic>
        <p:nvPicPr>
          <p:cNvPr id="4" name="Image 3" descr="Une image contenant habits, Visage humain, personne, dessin humoristique&#10;&#10;Le contenu généré par l’IA peut être incorrect.">
            <a:extLst>
              <a:ext uri="{FF2B5EF4-FFF2-40B4-BE49-F238E27FC236}">
                <a16:creationId xmlns:a16="http://schemas.microsoft.com/office/drawing/2014/main" id="{4DC3D594-F3E2-63A6-DC48-86782919680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122006" y="919355"/>
            <a:ext cx="1661652" cy="4601498"/>
          </a:xfrm>
          <a:prstGeom prst="rect">
            <a:avLst/>
          </a:prstGeom>
          <a:effectLst>
            <a:softEdge rad="203200"/>
          </a:effectLst>
        </p:spPr>
      </p:pic>
    </p:spTree>
    <p:extLst>
      <p:ext uri="{BB962C8B-B14F-4D97-AF65-F5344CB8AC3E}">
        <p14:creationId xmlns:p14="http://schemas.microsoft.com/office/powerpoint/2010/main" val="199191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51E92-3FAC-6C9B-9CDD-C2396D6AE952}"/>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92B6B704-D2A2-E539-2F50-DFBE5D3A9E8B}"/>
              </a:ext>
            </a:extLst>
          </p:cNvPr>
          <p:cNvSpPr txBox="1"/>
          <p:nvPr/>
        </p:nvSpPr>
        <p:spPr>
          <a:xfrm>
            <a:off x="520956" y="556403"/>
            <a:ext cx="10946365" cy="4436856"/>
          </a:xfrm>
          <a:prstGeom prst="rect">
            <a:avLst/>
          </a:prstGeom>
          <a:noFill/>
        </p:spPr>
        <p:txBody>
          <a:bodyPr wrap="square">
            <a:spAutoFit/>
          </a:bodyPr>
          <a:lstStyle/>
          <a:p>
            <a:pPr>
              <a:lnSpc>
                <a:spcPct val="115000"/>
              </a:lnSpc>
              <a:spcAft>
                <a:spcPts val="1000"/>
              </a:spcAft>
            </a:pPr>
            <a:br>
              <a:rPr lang="fr-FR" sz="2000" baseline="30000" dirty="0">
                <a:latin typeface="Times New Roman" panose="02020603050405020304" pitchFamily="18" charset="0"/>
                <a:ea typeface="Calibri" panose="020F0502020204030204" pitchFamily="34" charset="0"/>
              </a:rPr>
            </a:br>
            <a:r>
              <a:rPr lang="fr-FR" sz="2000" b="1" dirty="0">
                <a:solidFill>
                  <a:srgbClr val="FF0000"/>
                </a:solidFill>
                <a:effectLst/>
                <a:latin typeface="Times New Roman" panose="02020603050405020304" pitchFamily="18" charset="0"/>
                <a:ea typeface="Calibri" panose="020F0502020204030204" pitchFamily="34" charset="0"/>
              </a:rPr>
              <a:t>28</a:t>
            </a:r>
            <a:r>
              <a:rPr lang="fr-FR" sz="2000" dirty="0">
                <a:effectLst/>
                <a:latin typeface="Times New Roman" panose="02020603050405020304" pitchFamily="18" charset="0"/>
                <a:ea typeface="Calibri" panose="020F0502020204030204" pitchFamily="34" charset="0"/>
              </a:rPr>
              <a:t> Alors le fils aîné se mit en colère, et il refusait d’entrer </a:t>
            </a:r>
            <a:r>
              <a:rPr lang="fr-FR" sz="2000" baseline="30000" dirty="0">
                <a:effectLst/>
                <a:latin typeface="Times New Roman" panose="02020603050405020304" pitchFamily="18" charset="0"/>
                <a:ea typeface="Calibri" panose="020F0502020204030204" pitchFamily="34" charset="0"/>
              </a:rPr>
              <a:t>ne voulait pas entrer</a:t>
            </a:r>
            <a:r>
              <a:rPr lang="fr-FR" sz="2000" dirty="0">
                <a:effectLst/>
                <a:latin typeface="Times New Roman" panose="02020603050405020304" pitchFamily="18" charset="0"/>
                <a:ea typeface="Calibri" panose="020F0502020204030204" pitchFamily="34" charset="0"/>
              </a:rPr>
              <a:t>. Son père sortit le supplier. </a:t>
            </a:r>
            <a:r>
              <a:rPr lang="fr-FR" sz="2000" baseline="30000" dirty="0">
                <a:effectLst/>
                <a:latin typeface="Times New Roman" panose="02020603050405020304" pitchFamily="18" charset="0"/>
                <a:ea typeface="Calibri" panose="020F0502020204030204" pitchFamily="34" charset="0"/>
              </a:rPr>
              <a:t>priait instamment</a:t>
            </a:r>
            <a:br>
              <a:rPr lang="fr-FR" sz="2000" baseline="-25000" dirty="0">
                <a:latin typeface="Times New Roman" panose="02020603050405020304" pitchFamily="18" charset="0"/>
                <a:ea typeface="Calibri" panose="020F0502020204030204" pitchFamily="34" charset="0"/>
              </a:rPr>
            </a:br>
            <a:r>
              <a:rPr lang="fr-FR" sz="2000" b="1" dirty="0">
                <a:solidFill>
                  <a:srgbClr val="FF0000"/>
                </a:solidFill>
                <a:effectLst/>
                <a:latin typeface="Times New Roman" panose="02020603050405020304" pitchFamily="18" charset="0"/>
                <a:ea typeface="Calibri" panose="020F0502020204030204" pitchFamily="34" charset="0"/>
              </a:rPr>
              <a:t>29</a:t>
            </a:r>
            <a:r>
              <a:rPr lang="fr-FR" sz="2000" dirty="0">
                <a:effectLst/>
                <a:latin typeface="Times New Roman" panose="02020603050405020304" pitchFamily="18" charset="0"/>
                <a:ea typeface="Calibri" panose="020F0502020204030204" pitchFamily="34" charset="0"/>
              </a:rPr>
              <a:t> Mais il répliqua </a:t>
            </a:r>
            <a:r>
              <a:rPr lang="fr-FR" sz="2000" baseline="30000" dirty="0">
                <a:effectLst/>
                <a:latin typeface="Times New Roman" panose="02020603050405020304" pitchFamily="18" charset="0"/>
                <a:ea typeface="Calibri" panose="020F0502020204030204" pitchFamily="34" charset="0"/>
              </a:rPr>
              <a:t>répondant</a:t>
            </a:r>
            <a:r>
              <a:rPr lang="fr-FR" sz="2000" dirty="0">
                <a:effectLst/>
                <a:latin typeface="Times New Roman" panose="02020603050405020304" pitchFamily="18" charset="0"/>
                <a:ea typeface="Calibri" panose="020F0502020204030204" pitchFamily="34" charset="0"/>
              </a:rPr>
              <a:t> à son père : “Il y a tant d’années que je suis à ton service </a:t>
            </a:r>
            <a:r>
              <a:rPr lang="fr-FR" sz="2000" baseline="30000" dirty="0">
                <a:effectLst/>
                <a:latin typeface="Times New Roman" panose="02020603050405020304" pitchFamily="18" charset="0"/>
                <a:ea typeface="Calibri" panose="020F0502020204030204" pitchFamily="34" charset="0"/>
              </a:rPr>
              <a:t>je te sers</a:t>
            </a:r>
            <a:r>
              <a:rPr lang="fr-FR" sz="2000" dirty="0">
                <a:effectLst/>
                <a:latin typeface="Times New Roman" panose="02020603050405020304" pitchFamily="18" charset="0"/>
                <a:ea typeface="Calibri" panose="020F0502020204030204" pitchFamily="34" charset="0"/>
              </a:rPr>
              <a:t> sans avoir jamais transgressé tes ordres </a:t>
            </a:r>
            <a:r>
              <a:rPr lang="fr-FR" sz="2000" baseline="30000" dirty="0">
                <a:effectLst/>
                <a:latin typeface="Times New Roman" panose="02020603050405020304" pitchFamily="18" charset="0"/>
                <a:ea typeface="Calibri" panose="020F0502020204030204" pitchFamily="34" charset="0"/>
              </a:rPr>
              <a:t>passé outre un commandement de toi,</a:t>
            </a:r>
            <a:r>
              <a:rPr lang="fr-FR" sz="2000" dirty="0">
                <a:effectLst/>
                <a:latin typeface="Times New Roman" panose="02020603050405020304" pitchFamily="18" charset="0"/>
                <a:ea typeface="Calibri" panose="020F0502020204030204" pitchFamily="34" charset="0"/>
              </a:rPr>
              <a:t> et jamais tu ne m’as donné un chevreau pour festoyer </a:t>
            </a:r>
            <a:r>
              <a:rPr lang="fr-FR" sz="2000" baseline="30000" dirty="0">
                <a:effectLst/>
                <a:latin typeface="Times New Roman" panose="02020603050405020304" pitchFamily="18" charset="0"/>
                <a:ea typeface="Calibri" panose="020F0502020204030204" pitchFamily="34" charset="0"/>
              </a:rPr>
              <a:t>fasse bombance</a:t>
            </a:r>
            <a:r>
              <a:rPr lang="fr-FR" sz="2000" dirty="0">
                <a:effectLst/>
                <a:latin typeface="Times New Roman" panose="02020603050405020304" pitchFamily="18" charset="0"/>
                <a:ea typeface="Calibri" panose="020F0502020204030204" pitchFamily="34" charset="0"/>
              </a:rPr>
              <a:t> avec mes amis.</a:t>
            </a:r>
            <a:br>
              <a:rPr lang="fr-FR" sz="2000" dirty="0">
                <a:latin typeface="Times New Roman" panose="02020603050405020304" pitchFamily="18" charset="0"/>
                <a:ea typeface="Calibri" panose="020F0502020204030204" pitchFamily="34" charset="0"/>
              </a:rPr>
            </a:br>
            <a:r>
              <a:rPr lang="fr-FR" sz="2000" b="1" dirty="0">
                <a:solidFill>
                  <a:srgbClr val="FF0000"/>
                </a:solidFill>
                <a:effectLst/>
                <a:latin typeface="Times New Roman" panose="02020603050405020304" pitchFamily="18" charset="0"/>
                <a:ea typeface="Calibri" panose="020F0502020204030204" pitchFamily="34" charset="0"/>
              </a:rPr>
              <a:t>30</a:t>
            </a:r>
            <a:r>
              <a:rPr lang="fr-FR" sz="2000" dirty="0">
                <a:effectLst/>
                <a:latin typeface="Times New Roman" panose="02020603050405020304" pitchFamily="18" charset="0"/>
                <a:ea typeface="Calibri" panose="020F0502020204030204" pitchFamily="34" charset="0"/>
              </a:rPr>
              <a:t> Mais, </a:t>
            </a:r>
            <a:r>
              <a:rPr lang="fr-FR" sz="2000" baseline="30000" dirty="0">
                <a:effectLst/>
                <a:latin typeface="Times New Roman" panose="02020603050405020304" pitchFamily="18" charset="0"/>
                <a:ea typeface="Calibri" panose="020F0502020204030204" pitchFamily="34" charset="0"/>
              </a:rPr>
              <a:t>lorsque par contre</a:t>
            </a:r>
            <a:r>
              <a:rPr lang="fr-FR" sz="2000" dirty="0">
                <a:effectLst/>
                <a:latin typeface="Times New Roman" panose="02020603050405020304" pitchFamily="18" charset="0"/>
                <a:ea typeface="Calibri" panose="020F0502020204030204" pitchFamily="34" charset="0"/>
              </a:rPr>
              <a:t> quand ton fils que voilà est revenu après avoir dévoré ton bien </a:t>
            </a:r>
            <a:r>
              <a:rPr lang="fr-FR" sz="2000" baseline="30000" dirty="0">
                <a:effectLst/>
                <a:latin typeface="Times New Roman" panose="02020603050405020304" pitchFamily="18" charset="0"/>
                <a:ea typeface="Calibri" panose="020F0502020204030204" pitchFamily="34" charset="0"/>
              </a:rPr>
              <a:t>Bion : ressources - existence – essentiel pour vivre</a:t>
            </a:r>
            <a:r>
              <a:rPr lang="fr-FR" sz="2000" dirty="0">
                <a:effectLst/>
                <a:latin typeface="Times New Roman" panose="02020603050405020304" pitchFamily="18" charset="0"/>
                <a:ea typeface="Calibri" panose="020F0502020204030204" pitchFamily="34" charset="0"/>
              </a:rPr>
              <a:t> </a:t>
            </a:r>
            <a:r>
              <a:rPr lang="fr-FR" sz="2000" baseline="30000" dirty="0">
                <a:effectLst/>
                <a:latin typeface="Times New Roman" panose="02020603050405020304" pitchFamily="18" charset="0"/>
                <a:ea typeface="Calibri" panose="020F0502020204030204" pitchFamily="34" charset="0"/>
              </a:rPr>
              <a:t>moyen de vie</a:t>
            </a:r>
            <a:r>
              <a:rPr lang="fr-FR" sz="2000" dirty="0">
                <a:effectLst/>
                <a:latin typeface="Times New Roman" panose="02020603050405020304" pitchFamily="18" charset="0"/>
                <a:ea typeface="Calibri" panose="020F0502020204030204" pitchFamily="34" charset="0"/>
              </a:rPr>
              <a:t> avec des prostituées, tu as fait tuer </a:t>
            </a:r>
            <a:r>
              <a:rPr lang="fr-FR" sz="2000" baseline="30000" dirty="0">
                <a:effectLst/>
                <a:latin typeface="Times New Roman" panose="02020603050405020304" pitchFamily="18" charset="0"/>
                <a:ea typeface="Calibri" panose="020F0502020204030204" pitchFamily="34" charset="0"/>
              </a:rPr>
              <a:t>sacrifias</a:t>
            </a:r>
            <a:r>
              <a:rPr lang="fr-FR" sz="2000" dirty="0">
                <a:effectLst/>
                <a:latin typeface="Times New Roman" panose="02020603050405020304" pitchFamily="18" charset="0"/>
                <a:ea typeface="Calibri" panose="020F0502020204030204" pitchFamily="34" charset="0"/>
              </a:rPr>
              <a:t> pour lui le veau gras !”</a:t>
            </a:r>
            <a:br>
              <a:rPr lang="fr-FR" sz="2000" dirty="0">
                <a:latin typeface="Times New Roman" panose="02020603050405020304" pitchFamily="18" charset="0"/>
                <a:ea typeface="Calibri" panose="020F0502020204030204" pitchFamily="34" charset="0"/>
              </a:rPr>
            </a:br>
            <a:r>
              <a:rPr lang="fr-FR" sz="2000" b="1" dirty="0">
                <a:solidFill>
                  <a:srgbClr val="FF0000"/>
                </a:solidFill>
                <a:effectLst/>
                <a:latin typeface="Times New Roman" panose="02020603050405020304" pitchFamily="18" charset="0"/>
                <a:ea typeface="Calibri" panose="020F0502020204030204" pitchFamily="34" charset="0"/>
              </a:rPr>
              <a:t>31</a:t>
            </a:r>
            <a:r>
              <a:rPr lang="fr-FR" sz="2000" dirty="0">
                <a:effectLst/>
                <a:latin typeface="Times New Roman" panose="02020603050405020304" pitchFamily="18" charset="0"/>
                <a:ea typeface="Calibri" panose="020F0502020204030204" pitchFamily="34" charset="0"/>
              </a:rPr>
              <a:t> Le père répondit : “Toi, mon enfant, tu es toujours avec moi, et tout ce qui est à moi est à toi </a:t>
            </a:r>
            <a:r>
              <a:rPr lang="fr-FR" sz="2000" baseline="30000" dirty="0">
                <a:effectLst/>
                <a:latin typeface="Times New Roman" panose="02020603050405020304" pitchFamily="18" charset="0"/>
                <a:ea typeface="Calibri" panose="020F0502020204030204" pitchFamily="34" charset="0"/>
              </a:rPr>
              <a:t>tout ce qui est mien est tien</a:t>
            </a:r>
            <a:r>
              <a:rPr lang="fr-FR" sz="2000" dirty="0">
                <a:effectLst/>
                <a:latin typeface="Times New Roman" panose="02020603050405020304" pitchFamily="18" charset="0"/>
                <a:ea typeface="Calibri" panose="020F0502020204030204" pitchFamily="34" charset="0"/>
              </a:rPr>
              <a:t>.</a:t>
            </a:r>
            <a:br>
              <a:rPr lang="fr-FR" sz="2000" dirty="0">
                <a:latin typeface="Times New Roman" panose="02020603050405020304" pitchFamily="18" charset="0"/>
                <a:ea typeface="Calibri" panose="020F0502020204030204" pitchFamily="34" charset="0"/>
              </a:rPr>
            </a:br>
            <a:r>
              <a:rPr lang="fr-FR" sz="2000" b="1" dirty="0">
                <a:solidFill>
                  <a:srgbClr val="FF0000"/>
                </a:solidFill>
                <a:effectLst/>
                <a:latin typeface="Times New Roman" panose="02020603050405020304" pitchFamily="18" charset="0"/>
                <a:ea typeface="Calibri" panose="020F0502020204030204" pitchFamily="34" charset="0"/>
              </a:rPr>
              <a:t>32</a:t>
            </a:r>
            <a:r>
              <a:rPr lang="fr-FR" sz="2000" dirty="0">
                <a:effectLst/>
                <a:latin typeface="Times New Roman" panose="02020603050405020304" pitchFamily="18" charset="0"/>
                <a:ea typeface="Calibri" panose="020F0502020204030204" pitchFamily="34" charset="0"/>
              </a:rPr>
              <a:t> Il fallait festoyer </a:t>
            </a:r>
            <a:r>
              <a:rPr lang="fr-FR" sz="2000" baseline="30000" dirty="0">
                <a:effectLst/>
                <a:latin typeface="Times New Roman" panose="02020603050405020304" pitchFamily="18" charset="0"/>
                <a:ea typeface="Calibri" panose="020F0502020204030204" pitchFamily="34" charset="0"/>
              </a:rPr>
              <a:t>faire bombance</a:t>
            </a:r>
            <a:r>
              <a:rPr lang="fr-FR" sz="2000" dirty="0">
                <a:effectLst/>
                <a:latin typeface="Times New Roman" panose="02020603050405020304" pitchFamily="18" charset="0"/>
                <a:ea typeface="Calibri" panose="020F0502020204030204" pitchFamily="34" charset="0"/>
              </a:rPr>
              <a:t> et se réjouir ; car ton frère que voilà était mort, et il est revenu à la vie </a:t>
            </a:r>
            <a:r>
              <a:rPr lang="fr-FR" sz="2000" baseline="30000" dirty="0">
                <a:effectLst/>
                <a:latin typeface="Times New Roman" panose="02020603050405020304" pitchFamily="18" charset="0"/>
                <a:ea typeface="Calibri" panose="020F0502020204030204" pitchFamily="34" charset="0"/>
              </a:rPr>
              <a:t>a repris vie</a:t>
            </a:r>
            <a:r>
              <a:rPr lang="fr-FR" sz="2000" dirty="0">
                <a:effectLst/>
                <a:latin typeface="Times New Roman" panose="02020603050405020304" pitchFamily="18" charset="0"/>
                <a:ea typeface="Calibri" panose="020F0502020204030204" pitchFamily="34" charset="0"/>
              </a:rPr>
              <a:t>; il était perdu, et il est </a:t>
            </a:r>
            <a:r>
              <a:rPr lang="fr-FR" sz="2000" baseline="30000" dirty="0">
                <a:effectLst/>
                <a:latin typeface="Times New Roman" panose="02020603050405020304" pitchFamily="18" charset="0"/>
                <a:ea typeface="Calibri" panose="020F0502020204030204" pitchFamily="34" charset="0"/>
              </a:rPr>
              <a:t>fut</a:t>
            </a:r>
            <a:r>
              <a:rPr lang="fr-FR" sz="2000" dirty="0">
                <a:effectLst/>
                <a:latin typeface="Times New Roman" panose="02020603050405020304" pitchFamily="18" charset="0"/>
                <a:ea typeface="Calibri" panose="020F0502020204030204" pitchFamily="34" charset="0"/>
              </a:rPr>
              <a:t> retrouvé </a:t>
            </a:r>
            <a:r>
              <a:rPr lang="fr-FR" sz="2000" baseline="30000" dirty="0">
                <a:effectLst/>
                <a:latin typeface="Times New Roman" panose="02020603050405020304" pitchFamily="18" charset="0"/>
                <a:ea typeface="Calibri" panose="020F0502020204030204" pitchFamily="34" charset="0"/>
              </a:rPr>
              <a:t>trouvé </a:t>
            </a:r>
            <a:r>
              <a:rPr lang="fr-FR" sz="2000" dirty="0">
                <a:effectLst/>
                <a:latin typeface="Times New Roman" panose="02020603050405020304" pitchFamily="18" charset="0"/>
                <a:ea typeface="Calibri" panose="020F0502020204030204" pitchFamily="34" charset="0"/>
              </a:rPr>
              <a:t>!” »</a:t>
            </a:r>
            <a:br>
              <a:rPr lang="fr-FR" b="1" dirty="0">
                <a:solidFill>
                  <a:srgbClr val="FF0000"/>
                </a:solidFill>
                <a:latin typeface="Times New Roman" panose="02020603050405020304" pitchFamily="18" charset="0"/>
                <a:ea typeface="Calibri" panose="020F0502020204030204" pitchFamily="34" charset="0"/>
              </a:rPr>
            </a:br>
            <a:endParaRPr lang="fr-FR" sz="2000" dirty="0">
              <a:effectLst/>
              <a:latin typeface="Calibri" panose="020F0502020204030204" pitchFamily="34" charset="0"/>
              <a:ea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9D877BC5-2A4F-99BD-431A-9AB1CED8CD4D}"/>
              </a:ext>
            </a:extLst>
          </p:cNvPr>
          <p:cNvSpPr>
            <a:spLocks noGrp="1"/>
          </p:cNvSpPr>
          <p:nvPr>
            <p:ph type="sldNum" sz="quarter" idx="12"/>
          </p:nvPr>
        </p:nvSpPr>
        <p:spPr/>
        <p:txBody>
          <a:bodyPr/>
          <a:lstStyle/>
          <a:p>
            <a:fld id="{9E268824-B363-4558-82B1-76DB5ADEB9CB}" type="slidenum">
              <a:rPr lang="fr-FR" smtClean="0"/>
              <a:pPr/>
              <a:t>4</a:t>
            </a:fld>
            <a:endParaRPr lang="fr-FR"/>
          </a:p>
        </p:txBody>
      </p:sp>
    </p:spTree>
    <p:extLst>
      <p:ext uri="{BB962C8B-B14F-4D97-AF65-F5344CB8AC3E}">
        <p14:creationId xmlns:p14="http://schemas.microsoft.com/office/powerpoint/2010/main" val="1732337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A5809-F648-A688-6239-0610277FE2C3}"/>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68E4C4E-882A-FA77-D909-41B516082EBC}"/>
              </a:ext>
            </a:extLst>
          </p:cNvPr>
          <p:cNvSpPr>
            <a:spLocks noGrp="1"/>
          </p:cNvSpPr>
          <p:nvPr>
            <p:ph type="sldNum" sz="quarter" idx="12"/>
          </p:nvPr>
        </p:nvSpPr>
        <p:spPr/>
        <p:txBody>
          <a:bodyPr/>
          <a:lstStyle/>
          <a:p>
            <a:fld id="{9E268824-B363-4558-82B1-76DB5ADEB9CB}" type="slidenum">
              <a:rPr lang="fr-FR" smtClean="0"/>
              <a:pPr/>
              <a:t>40</a:t>
            </a:fld>
            <a:endParaRPr lang="fr-FR"/>
          </a:p>
        </p:txBody>
      </p:sp>
      <p:sp>
        <p:nvSpPr>
          <p:cNvPr id="4" name="Rectangle : coins arrondis 3">
            <a:extLst>
              <a:ext uri="{FF2B5EF4-FFF2-40B4-BE49-F238E27FC236}">
                <a16:creationId xmlns:a16="http://schemas.microsoft.com/office/drawing/2014/main" id="{312A606C-D66E-EBAA-7308-26D04124401A}"/>
              </a:ext>
            </a:extLst>
          </p:cNvPr>
          <p:cNvSpPr/>
          <p:nvPr/>
        </p:nvSpPr>
        <p:spPr>
          <a:xfrm>
            <a:off x="797462" y="1619066"/>
            <a:ext cx="9135577" cy="4394272"/>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Contrairement aux deux autres paraboles (brebis et pièce), le père ne cherche pas à retenir son fils, n’entreprend aucune démarche pour retrouver son fils. Il le laisse rassembler tout ce qu’il a reçu. </a:t>
            </a:r>
          </a:p>
          <a:p>
            <a:pPr>
              <a:lnSpc>
                <a:spcPct val="115000"/>
              </a:lnSpc>
              <a:spcAft>
                <a:spcPts val="1000"/>
              </a:spcAft>
            </a:pPr>
            <a:r>
              <a:rPr lang="fr-FR" sz="3600" baseline="30000" dirty="0">
                <a:solidFill>
                  <a:schemeClr val="tx1"/>
                </a:solidFill>
                <a:latin typeface="Times New Roman" panose="02020603050405020304" pitchFamily="18" charset="0"/>
                <a:ea typeface="Calibri" panose="020F0502020204030204" pitchFamily="34" charset="0"/>
              </a:rPr>
              <a:t>D’après Hugues Cousin p 213 – Stéphane Beauboeuf p 387 </a:t>
            </a:r>
            <a:endParaRPr lang="fr-FR" sz="3600" dirty="0">
              <a:solidFill>
                <a:schemeClr val="tx1"/>
              </a:solidFill>
              <a:latin typeface="Calibri" panose="020F0502020204030204" pitchFamily="34" charset="0"/>
              <a:ea typeface="Calibri" panose="020F0502020204030204" pitchFamily="34" charset="0"/>
            </a:endParaRPr>
          </a:p>
        </p:txBody>
      </p:sp>
      <p:pic>
        <p:nvPicPr>
          <p:cNvPr id="2" name="Image 1" descr="Une image contenant habits, Visage humain, personne, dessin humoristique&#10;&#10;Le contenu généré par l’IA peut être incorrect.">
            <a:extLst>
              <a:ext uri="{FF2B5EF4-FFF2-40B4-BE49-F238E27FC236}">
                <a16:creationId xmlns:a16="http://schemas.microsoft.com/office/drawing/2014/main" id="{A2A07CB4-7E0C-255A-8355-C24184644BC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821376" y="1515453"/>
            <a:ext cx="1661652" cy="4601498"/>
          </a:xfrm>
          <a:prstGeom prst="rect">
            <a:avLst/>
          </a:prstGeom>
          <a:effectLst>
            <a:softEdge rad="266700"/>
          </a:effectLst>
        </p:spPr>
      </p:pic>
      <p:sp>
        <p:nvSpPr>
          <p:cNvPr id="5" name="ZoneTexte 4">
            <a:extLst>
              <a:ext uri="{FF2B5EF4-FFF2-40B4-BE49-F238E27FC236}">
                <a16:creationId xmlns:a16="http://schemas.microsoft.com/office/drawing/2014/main" id="{85B265FD-BE77-D7BA-965A-0C3ED55A6AC2}"/>
              </a:ext>
            </a:extLst>
          </p:cNvPr>
          <p:cNvSpPr txBox="1"/>
          <p:nvPr/>
        </p:nvSpPr>
        <p:spPr>
          <a:xfrm>
            <a:off x="175794" y="81635"/>
            <a:ext cx="1580192"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rassembla</a:t>
            </a:r>
            <a:endParaRPr lang="fr-FR" dirty="0"/>
          </a:p>
        </p:txBody>
      </p:sp>
    </p:spTree>
    <p:extLst>
      <p:ext uri="{BB962C8B-B14F-4D97-AF65-F5344CB8AC3E}">
        <p14:creationId xmlns:p14="http://schemas.microsoft.com/office/powerpoint/2010/main" val="1537433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AE3D8-4725-D740-7838-679C909F1867}"/>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8CD128D0-DF6C-1AAF-C210-2789862F9AC2}"/>
              </a:ext>
            </a:extLst>
          </p:cNvPr>
          <p:cNvSpPr/>
          <p:nvPr/>
        </p:nvSpPr>
        <p:spPr>
          <a:xfrm>
            <a:off x="602569" y="620330"/>
            <a:ext cx="9642644" cy="375143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Le fils a entrepris de rassembler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tout ce qu’il a reçu de son père,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sa vie, son amour.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Il veut réaliser sa vie, prendre en main sa vie.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Le père le laisse libre de partir,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sans chercher à mettre la main sur sa vie.  </a:t>
            </a:r>
            <a:endParaRPr lang="fr-FR" sz="32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CE102996-BFF2-5D5C-F815-DE079865C57C}"/>
              </a:ext>
            </a:extLst>
          </p:cNvPr>
          <p:cNvSpPr>
            <a:spLocks noGrp="1"/>
          </p:cNvSpPr>
          <p:nvPr>
            <p:ph type="sldNum" sz="quarter" idx="12"/>
          </p:nvPr>
        </p:nvSpPr>
        <p:spPr/>
        <p:txBody>
          <a:bodyPr/>
          <a:lstStyle/>
          <a:p>
            <a:fld id="{9E268824-B363-4558-82B1-76DB5ADEB9CB}" type="slidenum">
              <a:rPr lang="fr-FR" smtClean="0"/>
              <a:pPr/>
              <a:t>41</a:t>
            </a:fld>
            <a:endParaRPr lang="fr-FR" dirty="0"/>
          </a:p>
        </p:txBody>
      </p:sp>
      <p:sp>
        <p:nvSpPr>
          <p:cNvPr id="4" name="Rectangle : coins arrondis 3">
            <a:extLst>
              <a:ext uri="{FF2B5EF4-FFF2-40B4-BE49-F238E27FC236}">
                <a16:creationId xmlns:a16="http://schemas.microsoft.com/office/drawing/2014/main" id="{8357EDCC-BE22-A0F5-1059-3B4FF5479C45}"/>
              </a:ext>
            </a:extLst>
          </p:cNvPr>
          <p:cNvSpPr/>
          <p:nvPr/>
        </p:nvSpPr>
        <p:spPr>
          <a:xfrm>
            <a:off x="1092679" y="4508888"/>
            <a:ext cx="8835100" cy="1847462"/>
          </a:xfrm>
          <a:prstGeom prst="roundRect">
            <a:avLst/>
          </a:prstGeom>
          <a:noFill/>
          <a:ln w="762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Quelle liberté les parents laissent-ils aux enfants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pour réaliser pleinement leur vie ?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Quelle liberté nous laisse Dieu ? </a:t>
            </a:r>
          </a:p>
        </p:txBody>
      </p:sp>
      <p:pic>
        <p:nvPicPr>
          <p:cNvPr id="2" name="Image 1" descr="Une image contenant habits, Visage humain, personne, dessin humoristique&#10;&#10;Le contenu généré par l’IA peut être incorrect.">
            <a:extLst>
              <a:ext uri="{FF2B5EF4-FFF2-40B4-BE49-F238E27FC236}">
                <a16:creationId xmlns:a16="http://schemas.microsoft.com/office/drawing/2014/main" id="{297482BC-5FF7-AD8B-B0F9-4943B5A6219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27398" y="1498520"/>
            <a:ext cx="1661652" cy="4601498"/>
          </a:xfrm>
          <a:prstGeom prst="rect">
            <a:avLst/>
          </a:prstGeom>
          <a:effectLst>
            <a:softEdge rad="266700"/>
          </a:effectLst>
        </p:spPr>
      </p:pic>
      <p:sp>
        <p:nvSpPr>
          <p:cNvPr id="7" name="ZoneTexte 6">
            <a:extLst>
              <a:ext uri="{FF2B5EF4-FFF2-40B4-BE49-F238E27FC236}">
                <a16:creationId xmlns:a16="http://schemas.microsoft.com/office/drawing/2014/main" id="{4EDE6EB4-D496-164A-9B89-C997BCDCA10E}"/>
              </a:ext>
            </a:extLst>
          </p:cNvPr>
          <p:cNvSpPr txBox="1"/>
          <p:nvPr/>
        </p:nvSpPr>
        <p:spPr>
          <a:xfrm>
            <a:off x="313446" y="158665"/>
            <a:ext cx="1580192"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rassembla</a:t>
            </a:r>
            <a:endParaRPr lang="fr-FR" dirty="0"/>
          </a:p>
        </p:txBody>
      </p:sp>
    </p:spTree>
    <p:extLst>
      <p:ext uri="{BB962C8B-B14F-4D97-AF65-F5344CB8AC3E}">
        <p14:creationId xmlns:p14="http://schemas.microsoft.com/office/powerpoint/2010/main" val="1074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C90AC-102A-68A3-CE96-816E9742A06F}"/>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8C6E2452-1A63-610F-E9E0-C51A4F52E50E}"/>
              </a:ext>
            </a:extLst>
          </p:cNvPr>
          <p:cNvSpPr/>
          <p:nvPr/>
        </p:nvSpPr>
        <p:spPr>
          <a:xfrm>
            <a:off x="1221658" y="3757124"/>
            <a:ext cx="10056845" cy="2425749"/>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13 </a:t>
            </a:r>
            <a:r>
              <a:rPr lang="fr-FR" sz="3600" dirty="0">
                <a:solidFill>
                  <a:schemeClr val="tx1"/>
                </a:solidFill>
                <a:effectLst/>
                <a:latin typeface="Times New Roman" panose="02020603050405020304" pitchFamily="18" charset="0"/>
                <a:ea typeface="Calibri" panose="020F0502020204030204" pitchFamily="34" charset="0"/>
              </a:rPr>
              <a:t>Peu de jours après, le plus jeune rassembla tout ce qu’il avait, et </a:t>
            </a:r>
            <a:r>
              <a:rPr lang="fr-FR" sz="3600" b="1" dirty="0">
                <a:solidFill>
                  <a:srgbClr val="FF0000"/>
                </a:solidFill>
                <a:effectLst/>
                <a:latin typeface="Times New Roman" panose="02020603050405020304" pitchFamily="18" charset="0"/>
                <a:ea typeface="Calibri" panose="020F0502020204030204" pitchFamily="34" charset="0"/>
              </a:rPr>
              <a:t>partit pour un pays lointain</a:t>
            </a:r>
            <a:r>
              <a:rPr lang="fr-FR" sz="3600" dirty="0">
                <a:solidFill>
                  <a:schemeClr val="tx1"/>
                </a:solidFill>
                <a:effectLst/>
                <a:latin typeface="Times New Roman" panose="02020603050405020304" pitchFamily="18" charset="0"/>
                <a:ea typeface="Calibri" panose="020F0502020204030204" pitchFamily="34" charset="0"/>
              </a:rPr>
              <a:t> où il dilapida sa fortune en menant une vie de désordre.</a:t>
            </a:r>
            <a:endParaRPr lang="fr-FR" sz="3600"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8C9CD179-42F9-8F6F-5DC8-AE77A410E883}"/>
              </a:ext>
            </a:extLst>
          </p:cNvPr>
          <p:cNvSpPr>
            <a:spLocks noGrp="1"/>
          </p:cNvSpPr>
          <p:nvPr>
            <p:ph type="sldNum" sz="quarter" idx="12"/>
          </p:nvPr>
        </p:nvSpPr>
        <p:spPr/>
        <p:txBody>
          <a:bodyPr/>
          <a:lstStyle/>
          <a:p>
            <a:fld id="{9E268824-B363-4558-82B1-76DB5ADEB9CB}" type="slidenum">
              <a:rPr lang="fr-FR" smtClean="0"/>
              <a:pPr/>
              <a:t>42</a:t>
            </a:fld>
            <a:endParaRPr lang="fr-FR"/>
          </a:p>
        </p:txBody>
      </p:sp>
      <p:pic>
        <p:nvPicPr>
          <p:cNvPr id="7" name="Image 6" descr="Une image contenant dessin humoristique, illustration, Dessin d’enfant, peinture&#10;&#10;Le contenu généré par l’IA peut être incorrect.">
            <a:extLst>
              <a:ext uri="{FF2B5EF4-FFF2-40B4-BE49-F238E27FC236}">
                <a16:creationId xmlns:a16="http://schemas.microsoft.com/office/drawing/2014/main" id="{9D3F7566-B7B7-313B-7C46-8E546733D99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570338" y="582620"/>
            <a:ext cx="4395019" cy="3463326"/>
          </a:xfrm>
          <a:prstGeom prst="rect">
            <a:avLst/>
          </a:prstGeom>
          <a:effectLst>
            <a:softEdge rad="241300"/>
          </a:effectLst>
        </p:spPr>
      </p:pic>
      <p:sp>
        <p:nvSpPr>
          <p:cNvPr id="4" name="ZoneTexte 3">
            <a:extLst>
              <a:ext uri="{FF2B5EF4-FFF2-40B4-BE49-F238E27FC236}">
                <a16:creationId xmlns:a16="http://schemas.microsoft.com/office/drawing/2014/main" id="{AF90B06C-E047-0313-7020-B61A9BB301BD}"/>
              </a:ext>
            </a:extLst>
          </p:cNvPr>
          <p:cNvSpPr txBox="1"/>
          <p:nvPr/>
        </p:nvSpPr>
        <p:spPr>
          <a:xfrm>
            <a:off x="317434" y="217658"/>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Pays lointain</a:t>
            </a:r>
            <a:endParaRPr lang="fr-FR" dirty="0"/>
          </a:p>
        </p:txBody>
      </p:sp>
    </p:spTree>
    <p:extLst>
      <p:ext uri="{BB962C8B-B14F-4D97-AF65-F5344CB8AC3E}">
        <p14:creationId xmlns:p14="http://schemas.microsoft.com/office/powerpoint/2010/main" val="1836782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6709D-C8AD-0896-3CB4-2AC9FF9936A8}"/>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DAE5C556-0EB5-003D-7DAA-F93405BD1DA9}"/>
              </a:ext>
            </a:extLst>
          </p:cNvPr>
          <p:cNvSpPr/>
          <p:nvPr/>
        </p:nvSpPr>
        <p:spPr>
          <a:xfrm>
            <a:off x="2003728" y="4691337"/>
            <a:ext cx="7749872" cy="970384"/>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rgbClr val="000000"/>
                </a:solidFill>
                <a:latin typeface="Times New Roman" panose="02020603050405020304" pitchFamily="18" charset="0"/>
                <a:ea typeface="Calibri" panose="020F0502020204030204" pitchFamily="34" charset="0"/>
              </a:rPr>
              <a:t>Pourquoi le jeune fils part-il et si loin ?</a:t>
            </a:r>
            <a:endParaRPr lang="fr-FR" sz="3600" dirty="0">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DD16AD0B-1F69-2336-6BF9-89CF3CB37279}"/>
              </a:ext>
            </a:extLst>
          </p:cNvPr>
          <p:cNvSpPr txBox="1"/>
          <p:nvPr/>
        </p:nvSpPr>
        <p:spPr>
          <a:xfrm>
            <a:off x="317434" y="217658"/>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Pays lointain</a:t>
            </a:r>
            <a:endParaRPr lang="fr-FR" dirty="0"/>
          </a:p>
        </p:txBody>
      </p:sp>
      <p:sp>
        <p:nvSpPr>
          <p:cNvPr id="8" name="Espace réservé du numéro de diapositive 7">
            <a:extLst>
              <a:ext uri="{FF2B5EF4-FFF2-40B4-BE49-F238E27FC236}">
                <a16:creationId xmlns:a16="http://schemas.microsoft.com/office/drawing/2014/main" id="{12EEC293-D510-7728-E12A-30AA697A50D1}"/>
              </a:ext>
            </a:extLst>
          </p:cNvPr>
          <p:cNvSpPr>
            <a:spLocks noGrp="1"/>
          </p:cNvSpPr>
          <p:nvPr>
            <p:ph type="sldNum" sz="quarter" idx="12"/>
          </p:nvPr>
        </p:nvSpPr>
        <p:spPr/>
        <p:txBody>
          <a:bodyPr/>
          <a:lstStyle/>
          <a:p>
            <a:fld id="{9E268824-B363-4558-82B1-76DB5ADEB9CB}" type="slidenum">
              <a:rPr lang="fr-FR" smtClean="0"/>
              <a:pPr/>
              <a:t>43</a:t>
            </a:fld>
            <a:endParaRPr lang="fr-FR"/>
          </a:p>
        </p:txBody>
      </p:sp>
      <p:pic>
        <p:nvPicPr>
          <p:cNvPr id="4" name="Image 3" descr="Une image contenant dessin humoristique, illustration, Dessin d’enfant, peinture&#10;&#10;Le contenu généré par l’IA peut être incorrect.">
            <a:extLst>
              <a:ext uri="{FF2B5EF4-FFF2-40B4-BE49-F238E27FC236}">
                <a16:creationId xmlns:a16="http://schemas.microsoft.com/office/drawing/2014/main" id="{2B67FE19-7983-007A-075F-9EA8867352F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114941" y="448490"/>
            <a:ext cx="5527445" cy="4355691"/>
          </a:xfrm>
          <a:prstGeom prst="rect">
            <a:avLst/>
          </a:prstGeom>
          <a:effectLst>
            <a:softEdge rad="584200"/>
          </a:effectLst>
        </p:spPr>
      </p:pic>
    </p:spTree>
    <p:extLst>
      <p:ext uri="{BB962C8B-B14F-4D97-AF65-F5344CB8AC3E}">
        <p14:creationId xmlns:p14="http://schemas.microsoft.com/office/powerpoint/2010/main" val="25729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5939D-35F1-7632-2975-ED4297C2C7C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04E09D7-05B1-335B-42C1-0DB9E60965DD}"/>
              </a:ext>
            </a:extLst>
          </p:cNvPr>
          <p:cNvSpPr>
            <a:spLocks noGrp="1"/>
          </p:cNvSpPr>
          <p:nvPr>
            <p:ph type="sldNum" sz="quarter" idx="12"/>
          </p:nvPr>
        </p:nvSpPr>
        <p:spPr/>
        <p:txBody>
          <a:bodyPr/>
          <a:lstStyle/>
          <a:p>
            <a:fld id="{9E268824-B363-4558-82B1-76DB5ADEB9CB}" type="slidenum">
              <a:rPr lang="fr-FR" smtClean="0"/>
              <a:pPr/>
              <a:t>44</a:t>
            </a:fld>
            <a:endParaRPr lang="fr-FR"/>
          </a:p>
        </p:txBody>
      </p:sp>
      <p:sp>
        <p:nvSpPr>
          <p:cNvPr id="4" name="Rectangle : coins arrondis 3">
            <a:extLst>
              <a:ext uri="{FF2B5EF4-FFF2-40B4-BE49-F238E27FC236}">
                <a16:creationId xmlns:a16="http://schemas.microsoft.com/office/drawing/2014/main" id="{ADE5941A-B23F-D312-884E-7D204A0FF159}"/>
              </a:ext>
            </a:extLst>
          </p:cNvPr>
          <p:cNvSpPr/>
          <p:nvPr/>
        </p:nvSpPr>
        <p:spPr>
          <a:xfrm>
            <a:off x="275302" y="967829"/>
            <a:ext cx="11621730" cy="2641289"/>
          </a:xfrm>
          <a:prstGeom prst="roundRect">
            <a:avLst>
              <a:gd name="adj" fmla="val 13529"/>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ea typeface="Calibri" panose="020F0502020204030204" pitchFamily="34" charset="0"/>
              </a:rPr>
              <a:t>Genèse 3, 23</a:t>
            </a:r>
            <a:r>
              <a:rPr lang="fr-FR" sz="3200" dirty="0">
                <a:solidFill>
                  <a:schemeClr val="tx1"/>
                </a:solidFill>
                <a:latin typeface="Times New Roman" panose="02020603050405020304" pitchFamily="18" charset="0"/>
                <a:ea typeface="Calibri" panose="020F0502020204030204" pitchFamily="34" charset="0"/>
              </a:rPr>
              <a:t> L’homme et la femme sont renvoyés du jardin d’Eden.</a:t>
            </a:r>
          </a:p>
          <a:p>
            <a:r>
              <a:rPr lang="fr-FR" sz="3200" b="1" dirty="0">
                <a:solidFill>
                  <a:schemeClr val="tx1"/>
                </a:solidFill>
                <a:latin typeface="Times New Roman" panose="02020603050405020304" pitchFamily="18" charset="0"/>
                <a:ea typeface="Calibri" panose="020F0502020204030204" pitchFamily="34" charset="0"/>
              </a:rPr>
              <a:t>Genèse 12, 1-2</a:t>
            </a:r>
            <a:r>
              <a:rPr lang="fr-FR" sz="3200" dirty="0">
                <a:solidFill>
                  <a:schemeClr val="tx1"/>
                </a:solidFill>
                <a:latin typeface="Times New Roman" panose="02020603050405020304" pitchFamily="18" charset="0"/>
                <a:ea typeface="Calibri" panose="020F0502020204030204" pitchFamily="34" charset="0"/>
              </a:rPr>
              <a:t> </a:t>
            </a:r>
            <a:r>
              <a:rPr lang="fr-FR" sz="3200" i="1" dirty="0">
                <a:solidFill>
                  <a:schemeClr val="tx1"/>
                </a:solidFill>
                <a:latin typeface="Times New Roman" panose="02020603050405020304" pitchFamily="18" charset="0"/>
                <a:ea typeface="Calibri" panose="020F0502020204030204" pitchFamily="34" charset="0"/>
              </a:rPr>
              <a:t>Le Seigneur lui (Abraham) dit : </a:t>
            </a:r>
            <a:br>
              <a:rPr lang="fr-FR" sz="3200" i="1" dirty="0">
                <a:solidFill>
                  <a:schemeClr val="tx1"/>
                </a:solidFill>
                <a:latin typeface="Times New Roman" panose="02020603050405020304" pitchFamily="18" charset="0"/>
                <a:ea typeface="Calibri" panose="020F0502020204030204" pitchFamily="34" charset="0"/>
              </a:rPr>
            </a:br>
            <a:r>
              <a:rPr lang="fr-FR" sz="3200" i="1" dirty="0">
                <a:solidFill>
                  <a:schemeClr val="tx1"/>
                </a:solidFill>
                <a:latin typeface="Times New Roman" panose="02020603050405020304" pitchFamily="18" charset="0"/>
                <a:ea typeface="Calibri" panose="020F0502020204030204" pitchFamily="34" charset="0"/>
              </a:rPr>
              <a:t>Pars de ton pays, laisse ta famille et la maison de ton père, </a:t>
            </a:r>
            <a:br>
              <a:rPr lang="fr-FR" sz="3200" i="1" dirty="0">
                <a:solidFill>
                  <a:schemeClr val="tx1"/>
                </a:solidFill>
                <a:latin typeface="Times New Roman" panose="02020603050405020304" pitchFamily="18" charset="0"/>
                <a:ea typeface="Calibri" panose="020F0502020204030204" pitchFamily="34" charset="0"/>
              </a:rPr>
            </a:br>
            <a:r>
              <a:rPr lang="fr-FR" sz="3200" i="1" dirty="0">
                <a:solidFill>
                  <a:schemeClr val="tx1"/>
                </a:solidFill>
                <a:latin typeface="Times New Roman" panose="02020603050405020304" pitchFamily="18" charset="0"/>
                <a:ea typeface="Calibri" panose="020F0502020204030204" pitchFamily="34" charset="0"/>
              </a:rPr>
              <a:t>va dans le pays que je te montrerai.</a:t>
            </a:r>
            <a:endParaRPr lang="fr-FR" sz="3200" dirty="0">
              <a:solidFill>
                <a:schemeClr val="tx1"/>
              </a:solidFill>
              <a:latin typeface="Times New Roman" panose="02020603050405020304" pitchFamily="18" charset="0"/>
              <a:cs typeface="Times New Roman" panose="02020603050405020304" pitchFamily="18" charset="0"/>
            </a:endParaRPr>
          </a:p>
        </p:txBody>
      </p:sp>
      <p:sp>
        <p:nvSpPr>
          <p:cNvPr id="2" name="Rectangle : coins arrondis 1">
            <a:extLst>
              <a:ext uri="{FF2B5EF4-FFF2-40B4-BE49-F238E27FC236}">
                <a16:creationId xmlns:a16="http://schemas.microsoft.com/office/drawing/2014/main" id="{43267E49-C77E-880D-09E5-3580313F0ED2}"/>
              </a:ext>
            </a:extLst>
          </p:cNvPr>
          <p:cNvSpPr/>
          <p:nvPr/>
        </p:nvSpPr>
        <p:spPr>
          <a:xfrm>
            <a:off x="1130708" y="5042917"/>
            <a:ext cx="7128388" cy="1313433"/>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prstClr val="black"/>
                </a:solidFill>
                <a:latin typeface="Times New Roman" panose="02020603050405020304" pitchFamily="18" charset="0"/>
                <a:ea typeface="Calibri" panose="020F0502020204030204" pitchFamily="34" charset="0"/>
              </a:rPr>
              <a:t>Luc 18, 29</a:t>
            </a:r>
            <a:r>
              <a:rPr lang="fr-FR" sz="3200" dirty="0">
                <a:solidFill>
                  <a:prstClr val="black"/>
                </a:solidFill>
                <a:latin typeface="Times New Roman" panose="02020603050405020304" pitchFamily="18" charset="0"/>
                <a:ea typeface="Calibri" panose="020F0502020204030204" pitchFamily="34" charset="0"/>
              </a:rPr>
              <a:t> Jésus demande de tout quitter </a:t>
            </a:r>
            <a:br>
              <a:rPr lang="fr-FR" sz="3200" dirty="0">
                <a:solidFill>
                  <a:prstClr val="black"/>
                </a:solidFill>
                <a:latin typeface="Times New Roman" panose="02020603050405020304" pitchFamily="18" charset="0"/>
                <a:ea typeface="Calibri" panose="020F0502020204030204" pitchFamily="34" charset="0"/>
              </a:rPr>
            </a:br>
            <a:r>
              <a:rPr lang="fr-FR" sz="3200" dirty="0">
                <a:solidFill>
                  <a:prstClr val="black"/>
                </a:solidFill>
                <a:latin typeface="Times New Roman" panose="02020603050405020304" pitchFamily="18" charset="0"/>
                <a:ea typeface="Calibri" panose="020F0502020204030204" pitchFamily="34" charset="0"/>
              </a:rPr>
              <a:t>pour le Royaume de Dieu.</a:t>
            </a:r>
          </a:p>
        </p:txBody>
      </p:sp>
      <p:sp>
        <p:nvSpPr>
          <p:cNvPr id="7" name="ZoneTexte 6">
            <a:extLst>
              <a:ext uri="{FF2B5EF4-FFF2-40B4-BE49-F238E27FC236}">
                <a16:creationId xmlns:a16="http://schemas.microsoft.com/office/drawing/2014/main" id="{7FA17876-5A4E-151E-D2BA-D4AC272E8025}"/>
              </a:ext>
            </a:extLst>
          </p:cNvPr>
          <p:cNvSpPr txBox="1"/>
          <p:nvPr/>
        </p:nvSpPr>
        <p:spPr>
          <a:xfrm>
            <a:off x="275302" y="159310"/>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Pays lointain</a:t>
            </a:r>
            <a:endParaRPr lang="fr-FR" dirty="0"/>
          </a:p>
        </p:txBody>
      </p:sp>
      <p:sp>
        <p:nvSpPr>
          <p:cNvPr id="5" name="Rectangle : coins arrondis 4">
            <a:extLst>
              <a:ext uri="{FF2B5EF4-FFF2-40B4-BE49-F238E27FC236}">
                <a16:creationId xmlns:a16="http://schemas.microsoft.com/office/drawing/2014/main" id="{359616B4-8609-09D7-BCB4-8D0A27A526DE}"/>
              </a:ext>
            </a:extLst>
          </p:cNvPr>
          <p:cNvSpPr/>
          <p:nvPr/>
        </p:nvSpPr>
        <p:spPr>
          <a:xfrm>
            <a:off x="1702379" y="4049379"/>
            <a:ext cx="5985046" cy="641325"/>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prstClr val="black"/>
                </a:solidFill>
                <a:latin typeface="Times New Roman" panose="02020603050405020304" pitchFamily="18" charset="0"/>
                <a:ea typeface="Calibri" panose="020F0502020204030204" pitchFamily="34" charset="0"/>
              </a:rPr>
              <a:t>Osée 14, 2 </a:t>
            </a:r>
            <a:r>
              <a:rPr lang="fr-FR" sz="3200" i="1" dirty="0">
                <a:solidFill>
                  <a:prstClr val="black"/>
                </a:solidFill>
                <a:latin typeface="Times New Roman" panose="02020603050405020304" pitchFamily="18" charset="0"/>
                <a:ea typeface="Calibri" panose="020F0502020204030204" pitchFamily="34" charset="0"/>
              </a:rPr>
              <a:t>Revenez au Seigneur !</a:t>
            </a:r>
            <a:endParaRPr lang="fr-FR" sz="3200" dirty="0">
              <a:solidFill>
                <a:schemeClr val="tx1"/>
              </a:solidFill>
            </a:endParaRPr>
          </a:p>
        </p:txBody>
      </p:sp>
      <p:pic>
        <p:nvPicPr>
          <p:cNvPr id="8" name="Image 7" descr="Une image contenant dessin humoristique, illustration, Dessin d’enfant, peinture&#10;&#10;Le contenu généré par l’IA peut être incorrect.">
            <a:extLst>
              <a:ext uri="{FF2B5EF4-FFF2-40B4-BE49-F238E27FC236}">
                <a16:creationId xmlns:a16="http://schemas.microsoft.com/office/drawing/2014/main" id="{5BAD68C6-72C3-0472-F48C-4E05D4B4A5D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728587" y="4168331"/>
            <a:ext cx="2507226" cy="1975723"/>
          </a:xfrm>
          <a:prstGeom prst="rect">
            <a:avLst/>
          </a:prstGeom>
          <a:effectLst>
            <a:softEdge rad="279400"/>
          </a:effectLst>
        </p:spPr>
      </p:pic>
    </p:spTree>
    <p:extLst>
      <p:ext uri="{BB962C8B-B14F-4D97-AF65-F5344CB8AC3E}">
        <p14:creationId xmlns:p14="http://schemas.microsoft.com/office/powerpoint/2010/main" val="286122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50ECC-5561-0342-0715-EB596C19C7EC}"/>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AABE77A3-ADC9-9200-1165-9B6D335317FD}"/>
              </a:ext>
            </a:extLst>
          </p:cNvPr>
          <p:cNvSpPr/>
          <p:nvPr/>
        </p:nvSpPr>
        <p:spPr>
          <a:xfrm>
            <a:off x="516294" y="2112297"/>
            <a:ext cx="11159412" cy="148467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Toute l’histoire biblique évoque ce besoin, </a:t>
            </a:r>
            <a:br>
              <a:rPr lang="fr-FR"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inscrit au plus profond du cœur de l’homme, de partir, de sortir.</a:t>
            </a:r>
          </a:p>
        </p:txBody>
      </p:sp>
      <p:sp>
        <p:nvSpPr>
          <p:cNvPr id="3" name="Espace réservé du numéro de diapositive 2">
            <a:extLst>
              <a:ext uri="{FF2B5EF4-FFF2-40B4-BE49-F238E27FC236}">
                <a16:creationId xmlns:a16="http://schemas.microsoft.com/office/drawing/2014/main" id="{9DC4F302-05AC-1166-2C57-F98F59202970}"/>
              </a:ext>
            </a:extLst>
          </p:cNvPr>
          <p:cNvSpPr>
            <a:spLocks noGrp="1"/>
          </p:cNvSpPr>
          <p:nvPr>
            <p:ph type="sldNum" sz="quarter" idx="12"/>
          </p:nvPr>
        </p:nvSpPr>
        <p:spPr/>
        <p:txBody>
          <a:bodyPr/>
          <a:lstStyle/>
          <a:p>
            <a:fld id="{9E268824-B363-4558-82B1-76DB5ADEB9CB}" type="slidenum">
              <a:rPr lang="fr-FR" smtClean="0"/>
              <a:pPr/>
              <a:t>45</a:t>
            </a:fld>
            <a:endParaRPr lang="fr-FR" dirty="0"/>
          </a:p>
        </p:txBody>
      </p:sp>
      <p:sp>
        <p:nvSpPr>
          <p:cNvPr id="6" name="ZoneTexte 5">
            <a:extLst>
              <a:ext uri="{FF2B5EF4-FFF2-40B4-BE49-F238E27FC236}">
                <a16:creationId xmlns:a16="http://schemas.microsoft.com/office/drawing/2014/main" id="{30D36C9D-B590-3B1C-DE2A-B7933623AEA0}"/>
              </a:ext>
            </a:extLst>
          </p:cNvPr>
          <p:cNvSpPr txBox="1"/>
          <p:nvPr/>
        </p:nvSpPr>
        <p:spPr>
          <a:xfrm>
            <a:off x="565247" y="172817"/>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Pays lointain</a:t>
            </a:r>
            <a:endParaRPr lang="fr-FR" dirty="0"/>
          </a:p>
        </p:txBody>
      </p:sp>
      <p:pic>
        <p:nvPicPr>
          <p:cNvPr id="4" name="Image 3" descr="Une image contenant dessin humoristique, illustration, Dessin d’enfant, peinture&#10;&#10;Le contenu généré par l’IA peut être incorrect.">
            <a:extLst>
              <a:ext uri="{FF2B5EF4-FFF2-40B4-BE49-F238E27FC236}">
                <a16:creationId xmlns:a16="http://schemas.microsoft.com/office/drawing/2014/main" id="{83DB348B-C304-5E4F-900F-3E165E1ED80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78478" y="144065"/>
            <a:ext cx="2724391" cy="2146852"/>
          </a:xfrm>
          <a:prstGeom prst="rect">
            <a:avLst/>
          </a:prstGeom>
          <a:effectLst>
            <a:softEdge rad="381000"/>
          </a:effectLst>
        </p:spPr>
      </p:pic>
      <p:sp>
        <p:nvSpPr>
          <p:cNvPr id="7" name="ZoneTexte 6">
            <a:extLst>
              <a:ext uri="{FF2B5EF4-FFF2-40B4-BE49-F238E27FC236}">
                <a16:creationId xmlns:a16="http://schemas.microsoft.com/office/drawing/2014/main" id="{A1FDE27E-2DF5-4D13-C849-3FA5399069DF}"/>
              </a:ext>
            </a:extLst>
          </p:cNvPr>
          <p:cNvSpPr txBox="1"/>
          <p:nvPr/>
        </p:nvSpPr>
        <p:spPr>
          <a:xfrm>
            <a:off x="516294" y="3858877"/>
            <a:ext cx="11159412" cy="2826306"/>
          </a:xfrm>
          <a:prstGeom prst="roundRect">
            <a:avLst/>
          </a:prstGeom>
          <a:noFill/>
          <a:ln w="5715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Partir ! </a:t>
            </a:r>
          </a:p>
          <a:p>
            <a:pPr algn="ctr"/>
            <a:r>
              <a:rPr lang="fr-FR"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Partir de sa terre, quitter ses proches : </a:t>
            </a:r>
          </a:p>
          <a:p>
            <a:pPr algn="ctr"/>
            <a:r>
              <a:rPr lang="fr-FR"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réaliser sa vocation propre ! </a:t>
            </a:r>
          </a:p>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Partir peut vouloir dire aussi s’éloigner de son Dieu. </a:t>
            </a:r>
          </a:p>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Se prendre soi-même pour Dieu.</a:t>
            </a:r>
          </a:p>
        </p:txBody>
      </p:sp>
    </p:spTree>
    <p:extLst>
      <p:ext uri="{BB962C8B-B14F-4D97-AF65-F5344CB8AC3E}">
        <p14:creationId xmlns:p14="http://schemas.microsoft.com/office/powerpoint/2010/main" val="288619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92B2E-792E-7CF2-6F6F-A16787751BC3}"/>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334B811-0F62-DAB0-AD7B-BD508C22B1C5}"/>
              </a:ext>
            </a:extLst>
          </p:cNvPr>
          <p:cNvSpPr>
            <a:spLocks noGrp="1"/>
          </p:cNvSpPr>
          <p:nvPr>
            <p:ph type="sldNum" sz="quarter" idx="12"/>
          </p:nvPr>
        </p:nvSpPr>
        <p:spPr/>
        <p:txBody>
          <a:bodyPr/>
          <a:lstStyle/>
          <a:p>
            <a:fld id="{9E268824-B363-4558-82B1-76DB5ADEB9CB}" type="slidenum">
              <a:rPr lang="fr-FR" smtClean="0"/>
              <a:pPr/>
              <a:t>46</a:t>
            </a:fld>
            <a:endParaRPr lang="fr-FR" dirty="0"/>
          </a:p>
        </p:txBody>
      </p:sp>
      <p:sp>
        <p:nvSpPr>
          <p:cNvPr id="4" name="Rectangle : coins arrondis 3">
            <a:extLst>
              <a:ext uri="{FF2B5EF4-FFF2-40B4-BE49-F238E27FC236}">
                <a16:creationId xmlns:a16="http://schemas.microsoft.com/office/drawing/2014/main" id="{DE18A708-DDC8-BC95-CA23-5BC36A071F8A}"/>
              </a:ext>
            </a:extLst>
          </p:cNvPr>
          <p:cNvSpPr/>
          <p:nvPr/>
        </p:nvSpPr>
        <p:spPr>
          <a:xfrm>
            <a:off x="208275" y="845248"/>
            <a:ext cx="11495313" cy="3191522"/>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Revenir !</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Préparer le retour, la conversion. </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Cela suppose tout un déplacement intérieur ! </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Dieu lui-même refuse l’installation et envoie toujours plus loin. </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Où est-il ce pays lointain où la vie pourra se réaliser ? Est-il quelque part ? </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Est-il possible de trouver un lieu où Dieu n’est pas ? </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Revenez au Seigneur ! Partez … et revenez ! </a:t>
            </a:r>
          </a:p>
        </p:txBody>
      </p:sp>
      <p:sp>
        <p:nvSpPr>
          <p:cNvPr id="6" name="ZoneTexte 5">
            <a:extLst>
              <a:ext uri="{FF2B5EF4-FFF2-40B4-BE49-F238E27FC236}">
                <a16:creationId xmlns:a16="http://schemas.microsoft.com/office/drawing/2014/main" id="{EF34BB96-84F4-2B7D-01E1-A0ABB288FA9C}"/>
              </a:ext>
            </a:extLst>
          </p:cNvPr>
          <p:cNvSpPr txBox="1"/>
          <p:nvPr/>
        </p:nvSpPr>
        <p:spPr>
          <a:xfrm>
            <a:off x="476757" y="197149"/>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Pays lointain</a:t>
            </a:r>
            <a:endParaRPr lang="fr-FR" dirty="0"/>
          </a:p>
        </p:txBody>
      </p:sp>
      <p:sp>
        <p:nvSpPr>
          <p:cNvPr id="7" name="Rectangle : coins arrondis 6">
            <a:extLst>
              <a:ext uri="{FF2B5EF4-FFF2-40B4-BE49-F238E27FC236}">
                <a16:creationId xmlns:a16="http://schemas.microsoft.com/office/drawing/2014/main" id="{DBC55E4F-3CC6-66CA-74DA-F4E9EAEEE725}"/>
              </a:ext>
            </a:extLst>
          </p:cNvPr>
          <p:cNvSpPr/>
          <p:nvPr/>
        </p:nvSpPr>
        <p:spPr>
          <a:xfrm>
            <a:off x="208275" y="4328781"/>
            <a:ext cx="11495314" cy="2247438"/>
          </a:xfrm>
          <a:prstGeom prst="roundRect">
            <a:avLst/>
          </a:prstGeom>
          <a:noFill/>
          <a:ln w="762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2800" dirty="0">
                <a:solidFill>
                  <a:schemeClr val="tx1"/>
                </a:solidFill>
                <a:latin typeface="Times New Roman" panose="02020603050405020304" pitchFamily="18" charset="0"/>
                <a:ea typeface="Calibri" panose="020F0502020204030204" pitchFamily="34" charset="0"/>
              </a:rPr>
              <a:t>Toute l’histoire biblique exprime le désir de l’homme de partir loin de Dieu, d’aller là où Dieu n’est pas, et de revenir vers Lui. </a:t>
            </a:r>
            <a:br>
              <a:rPr lang="fr-FR" sz="2800" dirty="0">
                <a:solidFill>
                  <a:schemeClr val="tx1"/>
                </a:solidFill>
                <a:latin typeface="Calibri" panose="020F0502020204030204" pitchFamily="34"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Ce désir est vraiment actuel. Quel est mon désir profond ?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Est-ce que je peux le formuler ? </a:t>
            </a:r>
            <a:endParaRPr lang="fr-FR" sz="2800" dirty="0">
              <a:solidFill>
                <a:schemeClr val="tx1"/>
              </a:solidFill>
              <a:latin typeface="Calibri" panose="020F0502020204030204" pitchFamily="34" charset="0"/>
              <a:ea typeface="Calibri" panose="020F0502020204030204" pitchFamily="34" charset="0"/>
            </a:endParaRPr>
          </a:p>
        </p:txBody>
      </p:sp>
      <p:pic>
        <p:nvPicPr>
          <p:cNvPr id="5" name="Image 4" descr="Une image contenant dessin humoristique, illustration, Dessin d’enfant, peinture&#10;&#10;Le contenu généré par l’IA peut être incorrect.">
            <a:extLst>
              <a:ext uri="{FF2B5EF4-FFF2-40B4-BE49-F238E27FC236}">
                <a16:creationId xmlns:a16="http://schemas.microsoft.com/office/drawing/2014/main" id="{728DC571-C1A3-3310-7C74-7978F11C16C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330011" y="264018"/>
            <a:ext cx="2373577" cy="1870406"/>
          </a:xfrm>
          <a:prstGeom prst="rect">
            <a:avLst/>
          </a:prstGeom>
          <a:effectLst>
            <a:softEdge rad="393700"/>
          </a:effectLst>
        </p:spPr>
      </p:pic>
    </p:spTree>
    <p:extLst>
      <p:ext uri="{BB962C8B-B14F-4D97-AF65-F5344CB8AC3E}">
        <p14:creationId xmlns:p14="http://schemas.microsoft.com/office/powerpoint/2010/main" val="158553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EF74F-E228-0D63-3697-D2999B079239}"/>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6C49189D-70E8-99E3-2E11-95AA8C9D24B0}"/>
              </a:ext>
            </a:extLst>
          </p:cNvPr>
          <p:cNvSpPr/>
          <p:nvPr/>
        </p:nvSpPr>
        <p:spPr>
          <a:xfrm>
            <a:off x="1355949" y="3924976"/>
            <a:ext cx="9843795" cy="2293721"/>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13 </a:t>
            </a:r>
            <a:r>
              <a:rPr lang="fr-FR" sz="3600" dirty="0">
                <a:solidFill>
                  <a:schemeClr val="tx1"/>
                </a:solidFill>
                <a:effectLst/>
                <a:latin typeface="Times New Roman" panose="02020603050405020304" pitchFamily="18" charset="0"/>
                <a:ea typeface="Calibri" panose="020F0502020204030204" pitchFamily="34" charset="0"/>
              </a:rPr>
              <a:t>Peu de jours après, le plus jeune rassembla tout ce qu’il avait, et partit pour un pays lointain où il </a:t>
            </a:r>
            <a:r>
              <a:rPr lang="fr-FR" sz="3600" b="1" dirty="0">
                <a:solidFill>
                  <a:srgbClr val="FF0000"/>
                </a:solidFill>
                <a:effectLst/>
                <a:latin typeface="Times New Roman" panose="02020603050405020304" pitchFamily="18" charset="0"/>
                <a:ea typeface="Calibri" panose="020F0502020204030204" pitchFamily="34" charset="0"/>
              </a:rPr>
              <a:t>dilapida</a:t>
            </a:r>
            <a:r>
              <a:rPr lang="fr-FR" sz="3600" dirty="0">
                <a:solidFill>
                  <a:schemeClr val="tx1"/>
                </a:solidFill>
                <a:effectLst/>
                <a:latin typeface="Times New Roman" panose="02020603050405020304" pitchFamily="18" charset="0"/>
                <a:ea typeface="Calibri" panose="020F0502020204030204" pitchFamily="34" charset="0"/>
              </a:rPr>
              <a:t> sa fortune en menant une vie de désordre.</a:t>
            </a:r>
            <a:endParaRPr lang="fr-FR" sz="3600"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6F36F7BD-D9B2-0AAD-2A54-476DC2958962}"/>
              </a:ext>
            </a:extLst>
          </p:cNvPr>
          <p:cNvSpPr>
            <a:spLocks noGrp="1"/>
          </p:cNvSpPr>
          <p:nvPr>
            <p:ph type="sldNum" sz="quarter" idx="12"/>
          </p:nvPr>
        </p:nvSpPr>
        <p:spPr/>
        <p:txBody>
          <a:bodyPr/>
          <a:lstStyle/>
          <a:p>
            <a:fld id="{9E268824-B363-4558-82B1-76DB5ADEB9CB}" type="slidenum">
              <a:rPr lang="fr-FR" smtClean="0"/>
              <a:pPr/>
              <a:t>47</a:t>
            </a:fld>
            <a:endParaRPr lang="fr-FR"/>
          </a:p>
        </p:txBody>
      </p:sp>
      <p:pic>
        <p:nvPicPr>
          <p:cNvPr id="5" name="Image 4" descr="Une image contenant dessin humoristique, habits, Dessin animé, clipart&#10;&#10;Le contenu généré par l’IA peut être incorrect.">
            <a:extLst>
              <a:ext uri="{FF2B5EF4-FFF2-40B4-BE49-F238E27FC236}">
                <a16:creationId xmlns:a16="http://schemas.microsoft.com/office/drawing/2014/main" id="{BED48610-092A-B7DB-DF01-3EAC99C955D8}"/>
              </a:ext>
            </a:extLst>
          </p:cNvPr>
          <p:cNvPicPr>
            <a:picLocks noChangeAspect="1"/>
          </p:cNvPicPr>
          <p:nvPr/>
        </p:nvPicPr>
        <p:blipFill>
          <a:blip r:embed="rId2" cstate="screen">
            <a:extLst>
              <a:ext uri="{28A0092B-C50C-407E-A947-70E740481C1C}">
                <a14:useLocalDpi xmlns:a14="http://schemas.microsoft.com/office/drawing/2010/main"/>
              </a:ext>
            </a:extLst>
          </a:blip>
          <a:srcRect r="-3844"/>
          <a:stretch/>
        </p:blipFill>
        <p:spPr>
          <a:xfrm>
            <a:off x="4191000" y="742262"/>
            <a:ext cx="4419600" cy="3233223"/>
          </a:xfrm>
          <a:prstGeom prst="rect">
            <a:avLst/>
          </a:prstGeom>
          <a:effectLst>
            <a:softEdge rad="444500"/>
          </a:effectLst>
        </p:spPr>
      </p:pic>
      <p:sp>
        <p:nvSpPr>
          <p:cNvPr id="4" name="ZoneTexte 3">
            <a:extLst>
              <a:ext uri="{FF2B5EF4-FFF2-40B4-BE49-F238E27FC236}">
                <a16:creationId xmlns:a16="http://schemas.microsoft.com/office/drawing/2014/main" id="{2D501B7E-2870-778F-F95B-FB76E78A9630}"/>
              </a:ext>
            </a:extLst>
          </p:cNvPr>
          <p:cNvSpPr txBox="1"/>
          <p:nvPr/>
        </p:nvSpPr>
        <p:spPr>
          <a:xfrm>
            <a:off x="455086" y="280597"/>
            <a:ext cx="1531030" cy="461665"/>
          </a:xfrm>
          <a:prstGeom prst="rect">
            <a:avLst/>
          </a:prstGeom>
          <a:noFill/>
        </p:spPr>
        <p:txBody>
          <a:bodyPr wrap="square">
            <a:spAutoFit/>
          </a:bodyPr>
          <a:lstStyle/>
          <a:p>
            <a:r>
              <a:rPr lang="fr-FR" sz="2400" dirty="0">
                <a:solidFill>
                  <a:srgbClr val="FF0000"/>
                </a:solidFill>
                <a:latin typeface="Times New Roman" panose="02020603050405020304" pitchFamily="18" charset="0"/>
                <a:ea typeface="Calibri" panose="020F0502020204030204" pitchFamily="34" charset="0"/>
              </a:rPr>
              <a:t>dilapida</a:t>
            </a:r>
            <a:endParaRPr lang="fr-FR" dirty="0"/>
          </a:p>
        </p:txBody>
      </p:sp>
    </p:spTree>
    <p:extLst>
      <p:ext uri="{BB962C8B-B14F-4D97-AF65-F5344CB8AC3E}">
        <p14:creationId xmlns:p14="http://schemas.microsoft.com/office/powerpoint/2010/main" val="157329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9987-4D41-F626-3DE6-26D59F23D5C6}"/>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CD43043F-2E14-5162-3BD6-5FB43B6A7F83}"/>
              </a:ext>
            </a:extLst>
          </p:cNvPr>
          <p:cNvSpPr/>
          <p:nvPr/>
        </p:nvSpPr>
        <p:spPr>
          <a:xfrm>
            <a:off x="294445" y="858128"/>
            <a:ext cx="9793235" cy="3784101"/>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Littéralement :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dispersa sa possession – éparpilla.</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jeune fils n’a-t-il pas le droit de faire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 qu’il veut de son argent ?</a:t>
            </a: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Si «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part d’héritage</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se traduit par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substance</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que dilapide-t-il en fait ?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A-t-il ou non le droit de faire ce qu’il veut de sa vie ?</a:t>
            </a:r>
          </a:p>
        </p:txBody>
      </p:sp>
      <p:sp>
        <p:nvSpPr>
          <p:cNvPr id="20" name="ZoneTexte 19">
            <a:extLst>
              <a:ext uri="{FF2B5EF4-FFF2-40B4-BE49-F238E27FC236}">
                <a16:creationId xmlns:a16="http://schemas.microsoft.com/office/drawing/2014/main" id="{0D2A59F9-4877-E87C-3106-50B09780EF8E}"/>
              </a:ext>
            </a:extLst>
          </p:cNvPr>
          <p:cNvSpPr txBox="1"/>
          <p:nvPr/>
        </p:nvSpPr>
        <p:spPr>
          <a:xfrm>
            <a:off x="455086" y="280597"/>
            <a:ext cx="1531030" cy="461665"/>
          </a:xfrm>
          <a:prstGeom prst="rect">
            <a:avLst/>
          </a:prstGeom>
          <a:noFill/>
        </p:spPr>
        <p:txBody>
          <a:bodyPr wrap="square">
            <a:spAutoFit/>
          </a:bodyPr>
          <a:lstStyle/>
          <a:p>
            <a:r>
              <a:rPr lang="fr-FR" sz="2400" dirty="0">
                <a:solidFill>
                  <a:srgbClr val="FF0000"/>
                </a:solidFill>
                <a:latin typeface="Times New Roman" panose="02020603050405020304" pitchFamily="18" charset="0"/>
                <a:ea typeface="Calibri" panose="020F0502020204030204" pitchFamily="34" charset="0"/>
              </a:rPr>
              <a:t>dilapida</a:t>
            </a:r>
            <a:endParaRPr lang="fr-FR" dirty="0"/>
          </a:p>
        </p:txBody>
      </p:sp>
      <p:sp>
        <p:nvSpPr>
          <p:cNvPr id="8" name="Espace réservé du numéro de diapositive 7">
            <a:extLst>
              <a:ext uri="{FF2B5EF4-FFF2-40B4-BE49-F238E27FC236}">
                <a16:creationId xmlns:a16="http://schemas.microsoft.com/office/drawing/2014/main" id="{99852704-AF8F-4EB2-D002-C9B67340E01B}"/>
              </a:ext>
            </a:extLst>
          </p:cNvPr>
          <p:cNvSpPr>
            <a:spLocks noGrp="1"/>
          </p:cNvSpPr>
          <p:nvPr>
            <p:ph type="sldNum" sz="quarter" idx="12"/>
          </p:nvPr>
        </p:nvSpPr>
        <p:spPr/>
        <p:txBody>
          <a:bodyPr/>
          <a:lstStyle/>
          <a:p>
            <a:fld id="{9E268824-B363-4558-82B1-76DB5ADEB9CB}" type="slidenum">
              <a:rPr lang="fr-FR" smtClean="0"/>
              <a:pPr/>
              <a:t>48</a:t>
            </a:fld>
            <a:endParaRPr lang="fr-FR"/>
          </a:p>
        </p:txBody>
      </p:sp>
      <p:sp>
        <p:nvSpPr>
          <p:cNvPr id="3" name="Rectangle : coins arrondis 2">
            <a:extLst>
              <a:ext uri="{FF2B5EF4-FFF2-40B4-BE49-F238E27FC236}">
                <a16:creationId xmlns:a16="http://schemas.microsoft.com/office/drawing/2014/main" id="{C58953CB-55E1-D85C-536A-194C6AE114B8}"/>
              </a:ext>
            </a:extLst>
          </p:cNvPr>
          <p:cNvSpPr/>
          <p:nvPr/>
        </p:nvSpPr>
        <p:spPr>
          <a:xfrm>
            <a:off x="412103" y="5069275"/>
            <a:ext cx="8316155" cy="1287075"/>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ea typeface="Calibri" panose="020F0502020204030204" pitchFamily="34" charset="0"/>
              </a:rPr>
              <a:t>Pourquoi le père accepte-t-il si vite ?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Que donne le père ? </a:t>
            </a:r>
            <a:endParaRPr lang="fr-FR" sz="3600" dirty="0">
              <a:solidFill>
                <a:schemeClr val="tx1"/>
              </a:solidFill>
              <a:latin typeface="Calibri" panose="020F0502020204030204" pitchFamily="34" charset="0"/>
              <a:ea typeface="Calibri" panose="020F0502020204030204" pitchFamily="34" charset="0"/>
            </a:endParaRPr>
          </a:p>
        </p:txBody>
      </p:sp>
      <p:pic>
        <p:nvPicPr>
          <p:cNvPr id="4" name="Image 3" descr="Une image contenant dessin humoristique, habits, Dessin animé, clipart&#10;&#10;Le contenu généré par l’IA peut être incorrect.">
            <a:extLst>
              <a:ext uri="{FF2B5EF4-FFF2-40B4-BE49-F238E27FC236}">
                <a16:creationId xmlns:a16="http://schemas.microsoft.com/office/drawing/2014/main" id="{969286F2-2CDA-C476-51F3-804D60BB772F}"/>
              </a:ext>
            </a:extLst>
          </p:cNvPr>
          <p:cNvPicPr>
            <a:picLocks noChangeAspect="1"/>
          </p:cNvPicPr>
          <p:nvPr/>
        </p:nvPicPr>
        <p:blipFill>
          <a:blip r:embed="rId2" cstate="screen">
            <a:extLst>
              <a:ext uri="{28A0092B-C50C-407E-A947-70E740481C1C}">
                <a14:useLocalDpi xmlns:a14="http://schemas.microsoft.com/office/drawing/2010/main"/>
              </a:ext>
            </a:extLst>
          </a:blip>
          <a:srcRect r="-3844"/>
          <a:stretch/>
        </p:blipFill>
        <p:spPr>
          <a:xfrm>
            <a:off x="9301316" y="4284711"/>
            <a:ext cx="3025219" cy="2213144"/>
          </a:xfrm>
          <a:prstGeom prst="rect">
            <a:avLst/>
          </a:prstGeom>
          <a:effectLst>
            <a:softEdge rad="368300"/>
          </a:effectLst>
        </p:spPr>
      </p:pic>
    </p:spTree>
    <p:extLst>
      <p:ext uri="{BB962C8B-B14F-4D97-AF65-F5344CB8AC3E}">
        <p14:creationId xmlns:p14="http://schemas.microsoft.com/office/powerpoint/2010/main" val="16633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53181-E68B-F429-731D-CFEB2D72C084}"/>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D4706E2-8ED1-1D7C-8868-29B4A80C52AB}"/>
              </a:ext>
            </a:extLst>
          </p:cNvPr>
          <p:cNvSpPr>
            <a:spLocks noGrp="1"/>
          </p:cNvSpPr>
          <p:nvPr>
            <p:ph type="sldNum" sz="quarter" idx="12"/>
          </p:nvPr>
        </p:nvSpPr>
        <p:spPr/>
        <p:txBody>
          <a:bodyPr/>
          <a:lstStyle/>
          <a:p>
            <a:fld id="{9E268824-B363-4558-82B1-76DB5ADEB9CB}" type="slidenum">
              <a:rPr lang="fr-FR" smtClean="0"/>
              <a:pPr/>
              <a:t>49</a:t>
            </a:fld>
            <a:endParaRPr lang="fr-FR"/>
          </a:p>
        </p:txBody>
      </p:sp>
      <p:sp>
        <p:nvSpPr>
          <p:cNvPr id="4" name="Rectangle : coins arrondis 3">
            <a:extLst>
              <a:ext uri="{FF2B5EF4-FFF2-40B4-BE49-F238E27FC236}">
                <a16:creationId xmlns:a16="http://schemas.microsoft.com/office/drawing/2014/main" id="{8CC70026-DA54-C417-3EEE-E1070ED9D585}"/>
              </a:ext>
            </a:extLst>
          </p:cNvPr>
          <p:cNvSpPr/>
          <p:nvPr/>
        </p:nvSpPr>
        <p:spPr>
          <a:xfrm>
            <a:off x="170583" y="907220"/>
            <a:ext cx="11405119" cy="5604112"/>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620">
              <a:lnSpc>
                <a:spcPct val="115000"/>
              </a:lnSpc>
              <a:spcAft>
                <a:spcPts val="600"/>
              </a:spcAft>
            </a:pP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Exode</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16 </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pain du ciel, la manne ne se conserve pas.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Chacun mange à satiété.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surplus est infecté de vers.</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Ezéchiel 16, 36-37</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Ainsi parle le Seigneur Dieu : Puisque ton argent a été dilapidé, et ta nudité, dévoilée dans tes prostitutions avec tes amants, avec toutes tes idoles immondes, abominables, et à cause du sang de tes fils que tu leur as livrés, eh bien, voici que je rassemble tous les amants à qui tu as plu, tous ceux que tu as aimés, comme tous ceux que tu as haïs ; de tous côtés je les rassemble contre toi, je dévoile ta nudité devant eux, et ils voient toute ta nudité.</a:t>
            </a:r>
            <a:endParaRPr lang="fr-FR" sz="3200" dirty="0">
              <a:solidFill>
                <a:schemeClr val="tx1"/>
              </a:solidFill>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D0BE57F5-B2F3-977B-82FC-D6863A7D5935}"/>
              </a:ext>
            </a:extLst>
          </p:cNvPr>
          <p:cNvSpPr txBox="1"/>
          <p:nvPr/>
        </p:nvSpPr>
        <p:spPr>
          <a:xfrm>
            <a:off x="411743" y="127820"/>
            <a:ext cx="3036370" cy="461665"/>
          </a:xfrm>
          <a:prstGeom prst="rect">
            <a:avLst/>
          </a:prstGeom>
          <a:noFill/>
        </p:spPr>
        <p:txBody>
          <a:bodyPr wrap="square">
            <a:spAutoFit/>
          </a:bodyPr>
          <a:lstStyle/>
          <a:p>
            <a:r>
              <a:rPr lang="fr-FR" sz="2400" dirty="0">
                <a:solidFill>
                  <a:srgbClr val="FF0000"/>
                </a:solidFill>
                <a:latin typeface="Times New Roman" panose="02020603050405020304" pitchFamily="18" charset="0"/>
                <a:ea typeface="Calibri" panose="020F0502020204030204" pitchFamily="34" charset="0"/>
              </a:rPr>
              <a:t>dilapida</a:t>
            </a:r>
            <a:endParaRPr lang="fr-FR" dirty="0"/>
          </a:p>
        </p:txBody>
      </p:sp>
      <p:pic>
        <p:nvPicPr>
          <p:cNvPr id="2" name="Image 1" descr="Une image contenant dessin humoristique, habits, Dessin animé, clipart&#10;&#10;Le contenu généré par l’IA peut être incorrect.">
            <a:extLst>
              <a:ext uri="{FF2B5EF4-FFF2-40B4-BE49-F238E27FC236}">
                <a16:creationId xmlns:a16="http://schemas.microsoft.com/office/drawing/2014/main" id="{59BF359D-4145-450F-DDC6-358D8D1BBA31}"/>
              </a:ext>
            </a:extLst>
          </p:cNvPr>
          <p:cNvPicPr>
            <a:picLocks noChangeAspect="1"/>
          </p:cNvPicPr>
          <p:nvPr/>
        </p:nvPicPr>
        <p:blipFill>
          <a:blip r:embed="rId2" cstate="screen">
            <a:extLst>
              <a:ext uri="{28A0092B-C50C-407E-A947-70E740481C1C}">
                <a14:useLocalDpi xmlns:a14="http://schemas.microsoft.com/office/drawing/2010/main"/>
              </a:ext>
            </a:extLst>
          </a:blip>
          <a:srcRect r="-3844"/>
          <a:stretch/>
        </p:blipFill>
        <p:spPr>
          <a:xfrm>
            <a:off x="9674942" y="127820"/>
            <a:ext cx="2546366" cy="1862832"/>
          </a:xfrm>
          <a:prstGeom prst="rect">
            <a:avLst/>
          </a:prstGeom>
          <a:effectLst>
            <a:softEdge rad="406400"/>
          </a:effectLst>
        </p:spPr>
      </p:pic>
    </p:spTree>
    <p:extLst>
      <p:ext uri="{BB962C8B-B14F-4D97-AF65-F5344CB8AC3E}">
        <p14:creationId xmlns:p14="http://schemas.microsoft.com/office/powerpoint/2010/main" val="66966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6AE78-A673-CC4F-79F1-F638CF9A1989}"/>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12F93C38-8E5E-39CC-D2F1-A194296AEB70}"/>
              </a:ext>
            </a:extLst>
          </p:cNvPr>
          <p:cNvSpPr/>
          <p:nvPr/>
        </p:nvSpPr>
        <p:spPr>
          <a:xfrm>
            <a:off x="426720" y="135398"/>
            <a:ext cx="11338560" cy="2385124"/>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Situation du texte dans l’évangile de Luc</a:t>
            </a:r>
            <a:br>
              <a:rPr lang="fr-FR"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 chapitre 15 se situe au milieu de l’évangile. </a:t>
            </a:r>
            <a:br>
              <a:rPr lang="fr-FR"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Pour comprendre pourquoi Jésus raconte cette parabole, il est important de regarder ce qui s’est passé avant</a:t>
            </a:r>
            <a:r>
              <a:rPr lang="fr-FR"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Espace réservé du numéro de diapositive 2">
            <a:extLst>
              <a:ext uri="{FF2B5EF4-FFF2-40B4-BE49-F238E27FC236}">
                <a16:creationId xmlns:a16="http://schemas.microsoft.com/office/drawing/2014/main" id="{348D65B9-BBC9-7407-41CA-159206267EE5}"/>
              </a:ext>
            </a:extLst>
          </p:cNvPr>
          <p:cNvSpPr>
            <a:spLocks noGrp="1"/>
          </p:cNvSpPr>
          <p:nvPr>
            <p:ph type="sldNum" sz="quarter" idx="12"/>
          </p:nvPr>
        </p:nvSpPr>
        <p:spPr/>
        <p:txBody>
          <a:bodyPr/>
          <a:lstStyle/>
          <a:p>
            <a:fld id="{9E268824-B363-4558-82B1-76DB5ADEB9CB}" type="slidenum">
              <a:rPr lang="fr-FR" smtClean="0"/>
              <a:pPr/>
              <a:t>5</a:t>
            </a:fld>
            <a:endParaRPr lang="fr-FR"/>
          </a:p>
        </p:txBody>
      </p:sp>
      <p:sp>
        <p:nvSpPr>
          <p:cNvPr id="4" name="Rectangle : coins arrondis 3">
            <a:extLst>
              <a:ext uri="{FF2B5EF4-FFF2-40B4-BE49-F238E27FC236}">
                <a16:creationId xmlns:a16="http://schemas.microsoft.com/office/drawing/2014/main" id="{429B0DB1-341B-DDC0-49FA-D4FFF978B8BA}"/>
              </a:ext>
            </a:extLst>
          </p:cNvPr>
          <p:cNvSpPr/>
          <p:nvPr/>
        </p:nvSpPr>
        <p:spPr>
          <a:xfrm>
            <a:off x="426720" y="2715143"/>
            <a:ext cx="11338560" cy="4006331"/>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Quelques repères, avant le chapitre 15 de Luc : </a:t>
            </a:r>
            <a:br>
              <a:rPr lang="fr-FR"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Luc 1 et 2 </a:t>
            </a: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Evangiles de l’enfance. </a:t>
            </a:r>
            <a:br>
              <a:rPr lang="fr-FR"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Luc 3 et 4 </a:t>
            </a: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Baptême de Jésus et les tentations au désert.</a:t>
            </a:r>
            <a:br>
              <a:rPr lang="fr-FR"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Luc 6</a:t>
            </a: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Jésus enseigne, guérit, transgresse la loi du sabbat (jour pour le Seigneur où l’on ne doit rien faire d’autre). </a:t>
            </a:r>
            <a:br>
              <a:rPr lang="fr-FR"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Luc 7 </a:t>
            </a: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Jésus fait des annonces difficiles à entendre : « </a:t>
            </a:r>
            <a:r>
              <a:rPr lang="fr-FR"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Aimez vos ennemis</a:t>
            </a: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Il pardonne les péchés. </a:t>
            </a:r>
            <a:b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Luc 8</a:t>
            </a: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Il proclame la bonne nouvelle en racontant des paraboles : « </a:t>
            </a:r>
            <a:r>
              <a:rPr lang="fr-FR"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 semeur est sorti pour semer</a:t>
            </a: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3820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7080D-CB39-870D-7794-138EC9DE7949}"/>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B2C665D-07B4-58B0-9272-71C409129DCD}"/>
              </a:ext>
            </a:extLst>
          </p:cNvPr>
          <p:cNvSpPr>
            <a:spLocks noGrp="1"/>
          </p:cNvSpPr>
          <p:nvPr>
            <p:ph type="sldNum" sz="quarter" idx="12"/>
          </p:nvPr>
        </p:nvSpPr>
        <p:spPr/>
        <p:txBody>
          <a:bodyPr/>
          <a:lstStyle/>
          <a:p>
            <a:fld id="{9E268824-B363-4558-82B1-76DB5ADEB9CB}" type="slidenum">
              <a:rPr lang="fr-FR" smtClean="0"/>
              <a:pPr/>
              <a:t>50</a:t>
            </a:fld>
            <a:endParaRPr lang="fr-FR"/>
          </a:p>
        </p:txBody>
      </p:sp>
      <p:sp>
        <p:nvSpPr>
          <p:cNvPr id="6" name="Rectangle : coins arrondis 5">
            <a:extLst>
              <a:ext uri="{FF2B5EF4-FFF2-40B4-BE49-F238E27FC236}">
                <a16:creationId xmlns:a16="http://schemas.microsoft.com/office/drawing/2014/main" id="{A1C1488E-1077-1E47-00FE-AF1DEA7BD31E}"/>
              </a:ext>
            </a:extLst>
          </p:cNvPr>
          <p:cNvSpPr/>
          <p:nvPr/>
        </p:nvSpPr>
        <p:spPr>
          <a:xfrm>
            <a:off x="694353" y="2720814"/>
            <a:ext cx="10803293" cy="3167081"/>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ea typeface="Calibri" panose="020F0502020204030204" pitchFamily="34" charset="0"/>
              </a:rPr>
              <a:t>Luc 16,</a:t>
            </a:r>
            <a:r>
              <a:rPr lang="fr-FR" sz="3200" dirty="0">
                <a:solidFill>
                  <a:schemeClr val="tx1"/>
                </a:solidFill>
                <a:latin typeface="Times New Roman" panose="02020603050405020304" pitchFamily="18" charset="0"/>
                <a:ea typeface="Calibri" panose="020F0502020204030204" pitchFamily="34" charset="0"/>
              </a:rPr>
              <a:t> </a:t>
            </a:r>
            <a:r>
              <a:rPr lang="fr-FR" sz="3200" b="1" dirty="0">
                <a:solidFill>
                  <a:schemeClr val="tx1"/>
                </a:solidFill>
                <a:latin typeface="Times New Roman" panose="02020603050405020304" pitchFamily="18" charset="0"/>
                <a:ea typeface="Calibri" panose="020F0502020204030204" pitchFamily="34" charset="0"/>
              </a:rPr>
              <a:t>01</a:t>
            </a:r>
            <a:r>
              <a:rPr lang="fr-FR" sz="3200" dirty="0">
                <a:solidFill>
                  <a:schemeClr val="tx1"/>
                </a:solidFill>
                <a:latin typeface="Times New Roman" panose="02020603050405020304" pitchFamily="18" charset="0"/>
                <a:ea typeface="Calibri" panose="020F0502020204030204" pitchFamily="34" charset="0"/>
              </a:rPr>
              <a:t> </a:t>
            </a:r>
            <a:r>
              <a:rPr lang="fr-FR" sz="3200" i="1" dirty="0">
                <a:solidFill>
                  <a:schemeClr val="tx1"/>
                </a:solidFill>
                <a:latin typeface="Times New Roman" panose="02020603050405020304" pitchFamily="18" charset="0"/>
                <a:ea typeface="Calibri" panose="020F0502020204030204" pitchFamily="34" charset="0"/>
              </a:rPr>
              <a:t>Jésus disait encore aux disciples : Un homme riche avait un gérant qui lui fut dénoncé comme dilapidant ses biens.</a:t>
            </a:r>
            <a:br>
              <a:rPr lang="fr-FR" sz="3200" i="1" dirty="0">
                <a:solidFill>
                  <a:schemeClr val="tx1"/>
                </a:solidFill>
                <a:latin typeface="Times New Roman" panose="02020603050405020304" pitchFamily="18" charset="0"/>
                <a:ea typeface="Calibri" panose="020F0502020204030204" pitchFamily="34" charset="0"/>
              </a:rPr>
            </a:br>
            <a:r>
              <a:rPr lang="fr-FR" sz="3200" b="1" dirty="0">
                <a:solidFill>
                  <a:schemeClr val="tx1"/>
                </a:solidFill>
                <a:latin typeface="Times New Roman" panose="02020603050405020304" pitchFamily="18" charset="0"/>
                <a:ea typeface="Calibri" panose="020F0502020204030204" pitchFamily="34" charset="0"/>
              </a:rPr>
              <a:t>2 Corinthiens 12, 15</a:t>
            </a:r>
            <a:r>
              <a:rPr lang="fr-FR" sz="3200" dirty="0">
                <a:solidFill>
                  <a:schemeClr val="tx1"/>
                </a:solidFill>
                <a:latin typeface="Times New Roman" panose="02020603050405020304" pitchFamily="18" charset="0"/>
                <a:ea typeface="Calibri" panose="020F0502020204030204" pitchFamily="34" charset="0"/>
              </a:rPr>
              <a:t> </a:t>
            </a:r>
            <a:r>
              <a:rPr lang="fr-FR" sz="3200" i="1" dirty="0">
                <a:solidFill>
                  <a:schemeClr val="tx1"/>
                </a:solidFill>
                <a:latin typeface="Times New Roman" panose="02020603050405020304" pitchFamily="18" charset="0"/>
                <a:ea typeface="Calibri" panose="020F0502020204030204" pitchFamily="34" charset="0"/>
              </a:rPr>
              <a:t>Et moi, je serai très heureux de dépenser et de me dépenser tout entier pour vous. Si je vous aime davantage, faut-il qu’en retour je sois moins aimé ?</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5B3747D3-EB5E-B1CC-651D-76A96C83889D}"/>
              </a:ext>
            </a:extLst>
          </p:cNvPr>
          <p:cNvSpPr txBox="1"/>
          <p:nvPr/>
        </p:nvSpPr>
        <p:spPr>
          <a:xfrm>
            <a:off x="342917" y="207150"/>
            <a:ext cx="3036370" cy="461665"/>
          </a:xfrm>
          <a:prstGeom prst="rect">
            <a:avLst/>
          </a:prstGeom>
          <a:noFill/>
        </p:spPr>
        <p:txBody>
          <a:bodyPr wrap="square">
            <a:spAutoFit/>
          </a:bodyPr>
          <a:lstStyle/>
          <a:p>
            <a:r>
              <a:rPr lang="fr-FR" sz="2400" dirty="0">
                <a:solidFill>
                  <a:srgbClr val="FF0000"/>
                </a:solidFill>
                <a:latin typeface="Times New Roman" panose="02020603050405020304" pitchFamily="18" charset="0"/>
                <a:ea typeface="Calibri" panose="020F0502020204030204" pitchFamily="34" charset="0"/>
              </a:rPr>
              <a:t>dilapida</a:t>
            </a:r>
            <a:endParaRPr lang="fr-FR" dirty="0"/>
          </a:p>
        </p:txBody>
      </p:sp>
      <p:pic>
        <p:nvPicPr>
          <p:cNvPr id="2" name="Image 1" descr="Une image contenant dessin humoristique, habits, Dessin animé, clipart&#10;&#10;Le contenu généré par l’IA peut être incorrect.">
            <a:extLst>
              <a:ext uri="{FF2B5EF4-FFF2-40B4-BE49-F238E27FC236}">
                <a16:creationId xmlns:a16="http://schemas.microsoft.com/office/drawing/2014/main" id="{04711A92-7A3F-E2EA-10A4-0E8B91A3BF23}"/>
              </a:ext>
            </a:extLst>
          </p:cNvPr>
          <p:cNvPicPr>
            <a:picLocks noChangeAspect="1"/>
          </p:cNvPicPr>
          <p:nvPr/>
        </p:nvPicPr>
        <p:blipFill>
          <a:blip r:embed="rId2" cstate="screen">
            <a:extLst>
              <a:ext uri="{28A0092B-C50C-407E-A947-70E740481C1C}">
                <a14:useLocalDpi xmlns:a14="http://schemas.microsoft.com/office/drawing/2010/main"/>
              </a:ext>
            </a:extLst>
          </a:blip>
          <a:srcRect r="-3844"/>
          <a:stretch/>
        </p:blipFill>
        <p:spPr>
          <a:xfrm>
            <a:off x="4090205" y="437982"/>
            <a:ext cx="3436011" cy="2513664"/>
          </a:xfrm>
          <a:prstGeom prst="rect">
            <a:avLst/>
          </a:prstGeom>
          <a:effectLst>
            <a:softEdge rad="381000"/>
          </a:effectLst>
        </p:spPr>
      </p:pic>
    </p:spTree>
    <p:extLst>
      <p:ext uri="{BB962C8B-B14F-4D97-AF65-F5344CB8AC3E}">
        <p14:creationId xmlns:p14="http://schemas.microsoft.com/office/powerpoint/2010/main" val="25927322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8ED56-1AA1-D1EF-52C1-9550EB3C49B8}"/>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F77B229E-2649-1A9C-0D7F-850F460689DD}"/>
              </a:ext>
            </a:extLst>
          </p:cNvPr>
          <p:cNvSpPr/>
          <p:nvPr/>
        </p:nvSpPr>
        <p:spPr>
          <a:xfrm>
            <a:off x="398974" y="1785142"/>
            <a:ext cx="11394052" cy="2503683"/>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6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Dans le livre d’Ezéchiel, le peuple est accusé par le prophète d’avoir dilapidé ce qu’il a reçu de Dieu.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jeune fils dilapide ce qu’il a reçu de son père :  il veut dilapider Dieu, se débarrasser de tout et de Dieu. Peut-on vivre sans Dieu ?</a:t>
            </a:r>
          </a:p>
        </p:txBody>
      </p:sp>
      <p:sp>
        <p:nvSpPr>
          <p:cNvPr id="3" name="Espace réservé du numéro de diapositive 2">
            <a:extLst>
              <a:ext uri="{FF2B5EF4-FFF2-40B4-BE49-F238E27FC236}">
                <a16:creationId xmlns:a16="http://schemas.microsoft.com/office/drawing/2014/main" id="{A019A6A7-7BDF-5609-2AB6-8F294FFAB9CD}"/>
              </a:ext>
            </a:extLst>
          </p:cNvPr>
          <p:cNvSpPr>
            <a:spLocks noGrp="1"/>
          </p:cNvSpPr>
          <p:nvPr>
            <p:ph type="sldNum" sz="quarter" idx="12"/>
          </p:nvPr>
        </p:nvSpPr>
        <p:spPr/>
        <p:txBody>
          <a:bodyPr/>
          <a:lstStyle/>
          <a:p>
            <a:fld id="{9E268824-B363-4558-82B1-76DB5ADEB9CB}" type="slidenum">
              <a:rPr lang="fr-FR" smtClean="0"/>
              <a:pPr/>
              <a:t>51</a:t>
            </a:fld>
            <a:endParaRPr lang="fr-FR" dirty="0"/>
          </a:p>
        </p:txBody>
      </p:sp>
      <p:sp>
        <p:nvSpPr>
          <p:cNvPr id="4" name="Rectangle : coins arrondis 3">
            <a:extLst>
              <a:ext uri="{FF2B5EF4-FFF2-40B4-BE49-F238E27FC236}">
                <a16:creationId xmlns:a16="http://schemas.microsoft.com/office/drawing/2014/main" id="{4E29931D-64B1-0F59-F97D-EE1B07707BE8}"/>
              </a:ext>
            </a:extLst>
          </p:cNvPr>
          <p:cNvSpPr/>
          <p:nvPr/>
        </p:nvSpPr>
        <p:spPr>
          <a:xfrm>
            <a:off x="306670" y="4542420"/>
            <a:ext cx="11578660" cy="1996492"/>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Paul invite à se dépenser tout entier pour les autres.</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Jésus est accusé par les pharisiens de dilapider Dieu, se rendre impur en mangeant avec les pécheurs. </a:t>
            </a:r>
          </a:p>
        </p:txBody>
      </p:sp>
      <p:sp>
        <p:nvSpPr>
          <p:cNvPr id="6" name="ZoneTexte 5">
            <a:extLst>
              <a:ext uri="{FF2B5EF4-FFF2-40B4-BE49-F238E27FC236}">
                <a16:creationId xmlns:a16="http://schemas.microsoft.com/office/drawing/2014/main" id="{55746E89-CDC8-6115-0EC0-C557CE1BBA5E}"/>
              </a:ext>
            </a:extLst>
          </p:cNvPr>
          <p:cNvSpPr txBox="1"/>
          <p:nvPr/>
        </p:nvSpPr>
        <p:spPr>
          <a:xfrm>
            <a:off x="767816" y="368719"/>
            <a:ext cx="3036370" cy="461665"/>
          </a:xfrm>
          <a:prstGeom prst="rect">
            <a:avLst/>
          </a:prstGeom>
          <a:noFill/>
        </p:spPr>
        <p:txBody>
          <a:bodyPr wrap="square">
            <a:spAutoFit/>
          </a:bodyPr>
          <a:lstStyle/>
          <a:p>
            <a:r>
              <a:rPr lang="fr-FR" sz="2400" dirty="0">
                <a:solidFill>
                  <a:srgbClr val="FF0000"/>
                </a:solidFill>
                <a:latin typeface="Times New Roman" panose="02020603050405020304" pitchFamily="18" charset="0"/>
                <a:ea typeface="Calibri" panose="020F0502020204030204" pitchFamily="34" charset="0"/>
              </a:rPr>
              <a:t>dilapida</a:t>
            </a:r>
            <a:endParaRPr lang="fr-FR" dirty="0"/>
          </a:p>
        </p:txBody>
      </p:sp>
      <p:pic>
        <p:nvPicPr>
          <p:cNvPr id="2" name="Image 1" descr="Une image contenant dessin humoristique, habits, Dessin animé, clipart&#10;&#10;Le contenu généré par l’IA peut être incorrect.">
            <a:extLst>
              <a:ext uri="{FF2B5EF4-FFF2-40B4-BE49-F238E27FC236}">
                <a16:creationId xmlns:a16="http://schemas.microsoft.com/office/drawing/2014/main" id="{CE4A4C03-199F-0A14-3666-95B9FBBE8D75}"/>
              </a:ext>
            </a:extLst>
          </p:cNvPr>
          <p:cNvPicPr>
            <a:picLocks noChangeAspect="1"/>
          </p:cNvPicPr>
          <p:nvPr/>
        </p:nvPicPr>
        <p:blipFill>
          <a:blip r:embed="rId3" cstate="screen">
            <a:extLst>
              <a:ext uri="{28A0092B-C50C-407E-A947-70E740481C1C}">
                <a14:useLocalDpi xmlns:a14="http://schemas.microsoft.com/office/drawing/2010/main"/>
              </a:ext>
            </a:extLst>
          </a:blip>
          <a:srcRect r="-3844"/>
          <a:stretch/>
        </p:blipFill>
        <p:spPr>
          <a:xfrm>
            <a:off x="9212826" y="72606"/>
            <a:ext cx="2672504" cy="1955109"/>
          </a:xfrm>
          <a:prstGeom prst="rect">
            <a:avLst/>
          </a:prstGeom>
          <a:effectLst>
            <a:softEdge rad="330200"/>
          </a:effectLst>
        </p:spPr>
      </p:pic>
    </p:spTree>
    <p:extLst>
      <p:ext uri="{BB962C8B-B14F-4D97-AF65-F5344CB8AC3E}">
        <p14:creationId xmlns:p14="http://schemas.microsoft.com/office/powerpoint/2010/main" val="265728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90B2B-2FBC-4449-501B-1758D52333EC}"/>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8D6EC7B9-57DB-9730-00E0-FC95F11A022A}"/>
              </a:ext>
            </a:extLst>
          </p:cNvPr>
          <p:cNvSpPr/>
          <p:nvPr/>
        </p:nvSpPr>
        <p:spPr>
          <a:xfrm>
            <a:off x="957792" y="2949678"/>
            <a:ext cx="9843795" cy="2458063"/>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13 </a:t>
            </a:r>
            <a:r>
              <a:rPr lang="fr-FR" sz="3600" dirty="0">
                <a:solidFill>
                  <a:schemeClr val="tx1"/>
                </a:solidFill>
                <a:effectLst/>
                <a:latin typeface="Times New Roman" panose="02020603050405020304" pitchFamily="18" charset="0"/>
                <a:ea typeface="Calibri" panose="020F0502020204030204" pitchFamily="34" charset="0"/>
              </a:rPr>
              <a:t>Peu de jours après, le plus jeune rassembla tout ce qu’il avait, et partit pour un pays lointain où il dilapida sa fortune en menant une </a:t>
            </a:r>
            <a:r>
              <a:rPr lang="fr-FR" sz="3600" b="1" dirty="0">
                <a:solidFill>
                  <a:srgbClr val="FF0000"/>
                </a:solidFill>
                <a:effectLst/>
                <a:latin typeface="Times New Roman" panose="02020603050405020304" pitchFamily="18" charset="0"/>
                <a:ea typeface="Calibri" panose="020F0502020204030204" pitchFamily="34" charset="0"/>
              </a:rPr>
              <a:t>vie de désordre</a:t>
            </a:r>
            <a:r>
              <a:rPr lang="fr-FR" sz="3600" dirty="0">
                <a:solidFill>
                  <a:schemeClr val="tx1"/>
                </a:solidFill>
                <a:effectLst/>
                <a:latin typeface="Times New Roman" panose="02020603050405020304" pitchFamily="18" charset="0"/>
                <a:ea typeface="Calibri" panose="020F0502020204030204" pitchFamily="34" charset="0"/>
              </a:rPr>
              <a:t>.</a:t>
            </a:r>
            <a:endParaRPr lang="fr-FR" sz="3600"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363B9E8B-0E96-AE13-FF45-8316FC390934}"/>
              </a:ext>
            </a:extLst>
          </p:cNvPr>
          <p:cNvSpPr>
            <a:spLocks noGrp="1"/>
          </p:cNvSpPr>
          <p:nvPr>
            <p:ph type="sldNum" sz="quarter" idx="12"/>
          </p:nvPr>
        </p:nvSpPr>
        <p:spPr/>
        <p:txBody>
          <a:bodyPr/>
          <a:lstStyle/>
          <a:p>
            <a:fld id="{9E268824-B363-4558-82B1-76DB5ADEB9CB}" type="slidenum">
              <a:rPr lang="fr-FR" smtClean="0"/>
              <a:pPr/>
              <a:t>52</a:t>
            </a:fld>
            <a:endParaRPr lang="fr-FR"/>
          </a:p>
        </p:txBody>
      </p:sp>
      <p:pic>
        <p:nvPicPr>
          <p:cNvPr id="5" name="Image 4" descr="Une image contenant habits, illustration, Dessin animé, clipart&#10;&#10;Le contenu généré par l’IA peut être incorrect.">
            <a:extLst>
              <a:ext uri="{FF2B5EF4-FFF2-40B4-BE49-F238E27FC236}">
                <a16:creationId xmlns:a16="http://schemas.microsoft.com/office/drawing/2014/main" id="{C5973745-7EC1-9C86-1633-8C998CE6308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138152" y="261229"/>
            <a:ext cx="3077497" cy="2864058"/>
          </a:xfrm>
          <a:prstGeom prst="rect">
            <a:avLst/>
          </a:prstGeom>
          <a:effectLst>
            <a:softEdge rad="127000"/>
          </a:effectLst>
        </p:spPr>
      </p:pic>
      <p:sp>
        <p:nvSpPr>
          <p:cNvPr id="4" name="ZoneTexte 3">
            <a:extLst>
              <a:ext uri="{FF2B5EF4-FFF2-40B4-BE49-F238E27FC236}">
                <a16:creationId xmlns:a16="http://schemas.microsoft.com/office/drawing/2014/main" id="{C466E979-4055-6B89-6173-7A71F6D311D4}"/>
              </a:ext>
            </a:extLst>
          </p:cNvPr>
          <p:cNvSpPr txBox="1"/>
          <p:nvPr/>
        </p:nvSpPr>
        <p:spPr>
          <a:xfrm>
            <a:off x="327266" y="261229"/>
            <a:ext cx="3036370" cy="461665"/>
          </a:xfrm>
          <a:prstGeom prst="rect">
            <a:avLst/>
          </a:prstGeom>
          <a:noFill/>
        </p:spPr>
        <p:txBody>
          <a:bodyPr wrap="square">
            <a:spAutoFit/>
          </a:bodyPr>
          <a:lstStyle/>
          <a:p>
            <a:r>
              <a:rPr lang="fr-FR" sz="2400" dirty="0">
                <a:solidFill>
                  <a:srgbClr val="FF0000"/>
                </a:solidFill>
                <a:latin typeface="Times New Roman" panose="02020603050405020304" pitchFamily="18" charset="0"/>
                <a:ea typeface="Calibri" panose="020F0502020204030204" pitchFamily="34" charset="0"/>
              </a:rPr>
              <a:t>vie de désordre</a:t>
            </a:r>
            <a:endParaRPr lang="fr-FR" dirty="0"/>
          </a:p>
        </p:txBody>
      </p:sp>
    </p:spTree>
    <p:extLst>
      <p:ext uri="{BB962C8B-B14F-4D97-AF65-F5344CB8AC3E}">
        <p14:creationId xmlns:p14="http://schemas.microsoft.com/office/powerpoint/2010/main" val="34500846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997D1-A5F2-8CE9-DBF1-66FE7ED9AA47}"/>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EA6F9592-B8D0-8E68-1638-DC449D64C745}"/>
              </a:ext>
            </a:extLst>
          </p:cNvPr>
          <p:cNvSpPr/>
          <p:nvPr/>
        </p:nvSpPr>
        <p:spPr>
          <a:xfrm>
            <a:off x="653036" y="1884657"/>
            <a:ext cx="9894370" cy="1763283"/>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Littéralement : </a:t>
            </a:r>
            <a:r>
              <a:rPr lang="fr-FR" sz="3600" i="1" dirty="0">
                <a:solidFill>
                  <a:schemeClr val="tx1"/>
                </a:solidFill>
                <a:latin typeface="Times New Roman" panose="02020603050405020304" pitchFamily="18" charset="0"/>
                <a:ea typeface="Calibri" panose="020F0502020204030204" pitchFamily="34" charset="0"/>
              </a:rPr>
              <a:t>vivant sans cesse en prodigue- vivant immodérément</a:t>
            </a:r>
            <a:r>
              <a:rPr lang="fr-FR" sz="3600" dirty="0">
                <a:solidFill>
                  <a:schemeClr val="tx1"/>
                </a:solidFill>
                <a:latin typeface="Times New Roman" panose="02020603050405020304" pitchFamily="18" charset="0"/>
                <a:ea typeface="Calibri" panose="020F0502020204030204" pitchFamily="34" charset="0"/>
              </a:rPr>
              <a:t> - </a:t>
            </a:r>
            <a:r>
              <a:rPr lang="fr-FR" sz="3600" i="1" dirty="0">
                <a:solidFill>
                  <a:schemeClr val="tx1"/>
                </a:solidFill>
                <a:latin typeface="Times New Roman" panose="02020603050405020304" pitchFamily="18" charset="0"/>
                <a:ea typeface="Calibri" panose="020F0502020204030204" pitchFamily="34" charset="0"/>
              </a:rPr>
              <a:t>sans salut - en perdition.</a:t>
            </a:r>
            <a:r>
              <a:rPr lang="fr-FR" sz="3600" b="1" i="1" dirty="0">
                <a:solidFill>
                  <a:schemeClr val="tx1"/>
                </a:solidFill>
                <a:latin typeface="Times New Roman" panose="02020603050405020304" pitchFamily="18" charset="0"/>
                <a:ea typeface="Calibri" panose="020F0502020204030204" pitchFamily="34" charset="0"/>
              </a:rPr>
              <a:t>  </a:t>
            </a:r>
            <a:endParaRPr lang="fr-FR" sz="36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8834BB76-2225-7B7F-97EB-510D6C1C1BFD}"/>
              </a:ext>
            </a:extLst>
          </p:cNvPr>
          <p:cNvSpPr txBox="1"/>
          <p:nvPr/>
        </p:nvSpPr>
        <p:spPr>
          <a:xfrm>
            <a:off x="327266" y="261229"/>
            <a:ext cx="3036370" cy="461665"/>
          </a:xfrm>
          <a:prstGeom prst="rect">
            <a:avLst/>
          </a:prstGeom>
          <a:noFill/>
        </p:spPr>
        <p:txBody>
          <a:bodyPr wrap="square">
            <a:spAutoFit/>
          </a:bodyPr>
          <a:lstStyle/>
          <a:p>
            <a:r>
              <a:rPr lang="fr-FR" sz="2400" dirty="0">
                <a:solidFill>
                  <a:srgbClr val="FF0000"/>
                </a:solidFill>
                <a:latin typeface="Times New Roman" panose="02020603050405020304" pitchFamily="18" charset="0"/>
                <a:ea typeface="Calibri" panose="020F0502020204030204" pitchFamily="34" charset="0"/>
              </a:rPr>
              <a:t>vie de désordre</a:t>
            </a:r>
            <a:endParaRPr lang="fr-FR" dirty="0"/>
          </a:p>
        </p:txBody>
      </p:sp>
      <p:sp>
        <p:nvSpPr>
          <p:cNvPr id="8" name="Espace réservé du numéro de diapositive 7">
            <a:extLst>
              <a:ext uri="{FF2B5EF4-FFF2-40B4-BE49-F238E27FC236}">
                <a16:creationId xmlns:a16="http://schemas.microsoft.com/office/drawing/2014/main" id="{2AF91609-D9FB-9B97-7A54-1274EA12578E}"/>
              </a:ext>
            </a:extLst>
          </p:cNvPr>
          <p:cNvSpPr>
            <a:spLocks noGrp="1"/>
          </p:cNvSpPr>
          <p:nvPr>
            <p:ph type="sldNum" sz="quarter" idx="12"/>
          </p:nvPr>
        </p:nvSpPr>
        <p:spPr/>
        <p:txBody>
          <a:bodyPr/>
          <a:lstStyle/>
          <a:p>
            <a:fld id="{9E268824-B363-4558-82B1-76DB5ADEB9CB}" type="slidenum">
              <a:rPr lang="fr-FR" smtClean="0"/>
              <a:pPr/>
              <a:t>53</a:t>
            </a:fld>
            <a:endParaRPr lang="fr-FR"/>
          </a:p>
        </p:txBody>
      </p:sp>
      <p:sp>
        <p:nvSpPr>
          <p:cNvPr id="3" name="Rectangle : coins arrondis 2">
            <a:extLst>
              <a:ext uri="{FF2B5EF4-FFF2-40B4-BE49-F238E27FC236}">
                <a16:creationId xmlns:a16="http://schemas.microsoft.com/office/drawing/2014/main" id="{FC1186C0-B2C5-2A02-A16F-C6368412FF7B}"/>
              </a:ext>
            </a:extLst>
          </p:cNvPr>
          <p:cNvSpPr/>
          <p:nvPr/>
        </p:nvSpPr>
        <p:spPr>
          <a:xfrm>
            <a:off x="563469" y="3855724"/>
            <a:ext cx="10576480" cy="2741047"/>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Qu’est-ce qu’une vie de désordre ?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Quelle est cette vie dans l’inconduite ?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Au verset 30, le frère aîné dira que son frère cadet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a tout dépensé avec les prostituées. Est-ce vrai ?</a:t>
            </a:r>
            <a:endParaRPr lang="fr-FR" sz="3600" dirty="0">
              <a:solidFill>
                <a:schemeClr val="tx1"/>
              </a:solidFill>
              <a:latin typeface="Calibri" panose="020F0502020204030204" pitchFamily="34" charset="0"/>
              <a:ea typeface="Calibri" panose="020F0502020204030204" pitchFamily="34" charset="0"/>
            </a:endParaRPr>
          </a:p>
        </p:txBody>
      </p:sp>
      <p:pic>
        <p:nvPicPr>
          <p:cNvPr id="4" name="Image 3" descr="Une image contenant habits, illustration, Dessin animé, clipart&#10;&#10;Le contenu généré par l’IA peut être incorrect.">
            <a:extLst>
              <a:ext uri="{FF2B5EF4-FFF2-40B4-BE49-F238E27FC236}">
                <a16:creationId xmlns:a16="http://schemas.microsoft.com/office/drawing/2014/main" id="{8CD62F06-59F2-0637-907A-8D7743C4B38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426334" y="169133"/>
            <a:ext cx="2438400" cy="2269285"/>
          </a:xfrm>
          <a:prstGeom prst="rect">
            <a:avLst/>
          </a:prstGeom>
          <a:effectLst>
            <a:softEdge rad="190500"/>
          </a:effectLst>
        </p:spPr>
      </p:pic>
    </p:spTree>
    <p:extLst>
      <p:ext uri="{BB962C8B-B14F-4D97-AF65-F5344CB8AC3E}">
        <p14:creationId xmlns:p14="http://schemas.microsoft.com/office/powerpoint/2010/main" val="36147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561EF-80D8-FD02-3BD7-9AA45337E5B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F0B32D7-F29B-BB9B-EAFA-06B2DC32B828}"/>
              </a:ext>
            </a:extLst>
          </p:cNvPr>
          <p:cNvSpPr>
            <a:spLocks noGrp="1"/>
          </p:cNvSpPr>
          <p:nvPr>
            <p:ph type="sldNum" sz="quarter" idx="12"/>
          </p:nvPr>
        </p:nvSpPr>
        <p:spPr/>
        <p:txBody>
          <a:bodyPr/>
          <a:lstStyle/>
          <a:p>
            <a:fld id="{9E268824-B363-4558-82B1-76DB5ADEB9CB}" type="slidenum">
              <a:rPr lang="fr-FR" smtClean="0"/>
              <a:pPr/>
              <a:t>54</a:t>
            </a:fld>
            <a:endParaRPr lang="fr-FR"/>
          </a:p>
        </p:txBody>
      </p:sp>
      <p:sp>
        <p:nvSpPr>
          <p:cNvPr id="4" name="Rectangle : coins arrondis 3">
            <a:extLst>
              <a:ext uri="{FF2B5EF4-FFF2-40B4-BE49-F238E27FC236}">
                <a16:creationId xmlns:a16="http://schemas.microsoft.com/office/drawing/2014/main" id="{26FE5DC9-3A2E-3067-FBF8-CDE60118026E}"/>
              </a:ext>
            </a:extLst>
          </p:cNvPr>
          <p:cNvSpPr/>
          <p:nvPr/>
        </p:nvSpPr>
        <p:spPr>
          <a:xfrm>
            <a:off x="757707" y="2042677"/>
            <a:ext cx="10676586" cy="4265446"/>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620">
              <a:lnSpc>
                <a:spcPct val="115000"/>
              </a:lnSpc>
              <a:spcAft>
                <a:spcPts val="600"/>
              </a:spcAft>
            </a:pPr>
            <a:r>
              <a:rPr lang="fr-FR"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Genèse 18, 20</a:t>
            </a:r>
            <a:r>
              <a:rPr lang="fr-FR"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6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Alors le Seigneur dit :  Comme elle est grande, la clameur au sujet de Sodome et de Gomorrhe ! Et leur faute, comme elle est lourde !</a:t>
            </a:r>
            <a:r>
              <a:rPr lang="fr-FR"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br>
              <a:rPr lang="fr-FR"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Abraham plaide auprès du Seigneur pour sauver la ville de Sodome et Gomorrhe. Et le Seigneur ne la détruira pas s’il y trouve dix justes.</a:t>
            </a:r>
          </a:p>
        </p:txBody>
      </p:sp>
      <p:sp>
        <p:nvSpPr>
          <p:cNvPr id="7" name="ZoneTexte 6">
            <a:extLst>
              <a:ext uri="{FF2B5EF4-FFF2-40B4-BE49-F238E27FC236}">
                <a16:creationId xmlns:a16="http://schemas.microsoft.com/office/drawing/2014/main" id="{9E5BC120-DDE8-C3F6-2AA1-576AE1E4E6B3}"/>
              </a:ext>
            </a:extLst>
          </p:cNvPr>
          <p:cNvSpPr txBox="1"/>
          <p:nvPr/>
        </p:nvSpPr>
        <p:spPr>
          <a:xfrm>
            <a:off x="382246" y="122154"/>
            <a:ext cx="3036370" cy="461665"/>
          </a:xfrm>
          <a:prstGeom prst="rect">
            <a:avLst/>
          </a:prstGeom>
          <a:noFill/>
        </p:spPr>
        <p:txBody>
          <a:bodyPr wrap="square">
            <a:spAutoFit/>
          </a:bodyPr>
          <a:lstStyle/>
          <a:p>
            <a:r>
              <a:rPr lang="fr-FR" sz="2400" dirty="0">
                <a:solidFill>
                  <a:srgbClr val="FF0000"/>
                </a:solidFill>
                <a:latin typeface="Times New Roman" panose="02020603050405020304" pitchFamily="18" charset="0"/>
                <a:ea typeface="Calibri" panose="020F0502020204030204" pitchFamily="34" charset="0"/>
              </a:rPr>
              <a:t>vie de désordre</a:t>
            </a:r>
            <a:endParaRPr lang="fr-FR" sz="2400" dirty="0"/>
          </a:p>
        </p:txBody>
      </p:sp>
      <p:pic>
        <p:nvPicPr>
          <p:cNvPr id="2" name="Image 1" descr="Une image contenant habits, illustration, Dessin animé, clipart&#10;&#10;Le contenu généré par l’IA peut être incorrect.">
            <a:extLst>
              <a:ext uri="{FF2B5EF4-FFF2-40B4-BE49-F238E27FC236}">
                <a16:creationId xmlns:a16="http://schemas.microsoft.com/office/drawing/2014/main" id="{CD230BE1-962B-CA85-0E02-9AF40943B0C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497322" y="-138625"/>
            <a:ext cx="2699891" cy="2512640"/>
          </a:xfrm>
          <a:prstGeom prst="rect">
            <a:avLst/>
          </a:prstGeom>
          <a:effectLst>
            <a:softEdge rad="190500"/>
          </a:effectLst>
        </p:spPr>
      </p:pic>
    </p:spTree>
    <p:extLst>
      <p:ext uri="{BB962C8B-B14F-4D97-AF65-F5344CB8AC3E}">
        <p14:creationId xmlns:p14="http://schemas.microsoft.com/office/powerpoint/2010/main" val="35570449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9247A-223E-ADB0-762E-7CE33E9CA938}"/>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9FB15EC-54DA-7F3C-E3CA-6F85B3F09CB6}"/>
              </a:ext>
            </a:extLst>
          </p:cNvPr>
          <p:cNvSpPr>
            <a:spLocks noGrp="1"/>
          </p:cNvSpPr>
          <p:nvPr>
            <p:ph type="sldNum" sz="quarter" idx="12"/>
          </p:nvPr>
        </p:nvSpPr>
        <p:spPr/>
        <p:txBody>
          <a:bodyPr/>
          <a:lstStyle/>
          <a:p>
            <a:fld id="{9E268824-B363-4558-82B1-76DB5ADEB9CB}" type="slidenum">
              <a:rPr lang="fr-FR" smtClean="0"/>
              <a:pPr/>
              <a:t>55</a:t>
            </a:fld>
            <a:endParaRPr lang="fr-FR"/>
          </a:p>
        </p:txBody>
      </p:sp>
      <p:sp>
        <p:nvSpPr>
          <p:cNvPr id="6" name="Rectangle : coins arrondis 5">
            <a:extLst>
              <a:ext uri="{FF2B5EF4-FFF2-40B4-BE49-F238E27FC236}">
                <a16:creationId xmlns:a16="http://schemas.microsoft.com/office/drawing/2014/main" id="{35083276-68A0-B2E1-2779-1C4D71FA8346}"/>
              </a:ext>
            </a:extLst>
          </p:cNvPr>
          <p:cNvSpPr/>
          <p:nvPr/>
        </p:nvSpPr>
        <p:spPr>
          <a:xfrm>
            <a:off x="353962" y="4727269"/>
            <a:ext cx="11129616" cy="1826923"/>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ea typeface="Calibri" panose="020F0502020204030204" pitchFamily="34" charset="0"/>
              </a:rPr>
              <a:t>1 Thessaloniciens 5,</a:t>
            </a:r>
            <a:r>
              <a:rPr lang="fr-FR" sz="3200" dirty="0">
                <a:solidFill>
                  <a:schemeClr val="tx1"/>
                </a:solidFill>
                <a:latin typeface="Times New Roman" panose="02020603050405020304" pitchFamily="18" charset="0"/>
                <a:ea typeface="Calibri" panose="020F0502020204030204" pitchFamily="34" charset="0"/>
              </a:rPr>
              <a:t> </a:t>
            </a:r>
            <a:r>
              <a:rPr lang="fr-FR" sz="3200" b="1" dirty="0">
                <a:solidFill>
                  <a:schemeClr val="tx1"/>
                </a:solidFill>
                <a:latin typeface="Times New Roman" panose="02020603050405020304" pitchFamily="18" charset="0"/>
                <a:ea typeface="Calibri" panose="020F0502020204030204" pitchFamily="34" charset="0"/>
              </a:rPr>
              <a:t>14</a:t>
            </a:r>
            <a:r>
              <a:rPr lang="fr-FR" sz="3200" dirty="0">
                <a:solidFill>
                  <a:schemeClr val="tx1"/>
                </a:solidFill>
                <a:latin typeface="Times New Roman" panose="02020603050405020304" pitchFamily="18" charset="0"/>
                <a:ea typeface="Calibri" panose="020F0502020204030204" pitchFamily="34" charset="0"/>
              </a:rPr>
              <a:t> </a:t>
            </a:r>
            <a:r>
              <a:rPr lang="fr-FR" sz="3200" i="1" dirty="0">
                <a:solidFill>
                  <a:schemeClr val="tx1"/>
                </a:solidFill>
                <a:latin typeface="Times New Roman" panose="02020603050405020304" pitchFamily="18" charset="0"/>
                <a:ea typeface="Calibri" panose="020F0502020204030204" pitchFamily="34" charset="0"/>
              </a:rPr>
              <a:t>Nous vous en prions, frères : avertissez ceux qui vivent de façon désordonnée, donnez du courage à ceux qui en ont peu, soutenez les faibles, soyez patients envers tous.</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710E1247-A19A-5860-86DF-589E99C6A1D1}"/>
              </a:ext>
            </a:extLst>
          </p:cNvPr>
          <p:cNvSpPr txBox="1"/>
          <p:nvPr/>
        </p:nvSpPr>
        <p:spPr>
          <a:xfrm>
            <a:off x="353962" y="188158"/>
            <a:ext cx="3036370" cy="461665"/>
          </a:xfrm>
          <a:prstGeom prst="rect">
            <a:avLst/>
          </a:prstGeom>
          <a:noFill/>
        </p:spPr>
        <p:txBody>
          <a:bodyPr wrap="square">
            <a:spAutoFit/>
          </a:bodyPr>
          <a:lstStyle/>
          <a:p>
            <a:r>
              <a:rPr lang="fr-FR" sz="2400" dirty="0">
                <a:solidFill>
                  <a:srgbClr val="FF0000"/>
                </a:solidFill>
                <a:latin typeface="Times New Roman" panose="02020603050405020304" pitchFamily="18" charset="0"/>
                <a:ea typeface="Calibri" panose="020F0502020204030204" pitchFamily="34" charset="0"/>
              </a:rPr>
              <a:t>vie de désordre</a:t>
            </a:r>
            <a:endParaRPr lang="fr-FR" sz="2400" dirty="0"/>
          </a:p>
        </p:txBody>
      </p:sp>
      <p:sp>
        <p:nvSpPr>
          <p:cNvPr id="2" name="Rectangle : coins arrondis 1">
            <a:extLst>
              <a:ext uri="{FF2B5EF4-FFF2-40B4-BE49-F238E27FC236}">
                <a16:creationId xmlns:a16="http://schemas.microsoft.com/office/drawing/2014/main" id="{8565F58C-984F-050F-D610-6313A67AC835}"/>
              </a:ext>
            </a:extLst>
          </p:cNvPr>
          <p:cNvSpPr/>
          <p:nvPr/>
        </p:nvSpPr>
        <p:spPr>
          <a:xfrm>
            <a:off x="353962" y="812988"/>
            <a:ext cx="11129616" cy="3510218"/>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ea typeface="Calibri" panose="020F0502020204030204" pitchFamily="34" charset="0"/>
              </a:rPr>
              <a:t>Ezéchiel 16, 49-50</a:t>
            </a:r>
            <a:r>
              <a:rPr lang="fr-FR" sz="3200" dirty="0">
                <a:solidFill>
                  <a:schemeClr val="tx1"/>
                </a:solidFill>
                <a:latin typeface="Times New Roman" panose="02020603050405020304" pitchFamily="18" charset="0"/>
                <a:ea typeface="Calibri" panose="020F0502020204030204" pitchFamily="34" charset="0"/>
              </a:rPr>
              <a:t> </a:t>
            </a:r>
            <a:r>
              <a:rPr lang="fr-FR" sz="3200" i="1" dirty="0">
                <a:solidFill>
                  <a:schemeClr val="tx1"/>
                </a:solidFill>
                <a:latin typeface="Times New Roman" panose="02020603050405020304" pitchFamily="18" charset="0"/>
                <a:ea typeface="Calibri" panose="020F0502020204030204" pitchFamily="34" charset="0"/>
              </a:rPr>
              <a:t>Voici quelle fut la faute de Sodome, ta sœur : orgueil, voracité, insouciance désinvolte ; oui, telles furent ses fautes et celles de ses filles ; elles ne fortifiaient pas la main du pauvre et du malheureux. Elles ont été pleines d’orgueil et ont commis devant moi ce qui est abominable ; c’est pourquoi je les ai rejetées, comme tu l’as vu.</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 3" descr="Une image contenant habits, illustration, Dessin animé, clipart&#10;&#10;Le contenu généré par l’IA peut être incorrect.">
            <a:extLst>
              <a:ext uri="{FF2B5EF4-FFF2-40B4-BE49-F238E27FC236}">
                <a16:creationId xmlns:a16="http://schemas.microsoft.com/office/drawing/2014/main" id="{6C18338C-A97A-77FC-567B-3553B9D2CD1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196052" y="3429000"/>
            <a:ext cx="1860754" cy="1731702"/>
          </a:xfrm>
          <a:prstGeom prst="rect">
            <a:avLst/>
          </a:prstGeom>
          <a:effectLst>
            <a:softEdge rad="317500"/>
          </a:effectLst>
        </p:spPr>
      </p:pic>
    </p:spTree>
    <p:extLst>
      <p:ext uri="{BB962C8B-B14F-4D97-AF65-F5344CB8AC3E}">
        <p14:creationId xmlns:p14="http://schemas.microsoft.com/office/powerpoint/2010/main" val="389997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5933D-22FC-017E-B66E-EDCBBD26A7E8}"/>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2DF83A56-8A12-69C0-8032-E3FFF533AEC4}"/>
              </a:ext>
            </a:extLst>
          </p:cNvPr>
          <p:cNvSpPr/>
          <p:nvPr/>
        </p:nvSpPr>
        <p:spPr>
          <a:xfrm>
            <a:off x="266371" y="788302"/>
            <a:ext cx="11036120" cy="2640697"/>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600"/>
              </a:spcAft>
            </a:pP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Loin de vivre par lui-même, </a:t>
            </a:r>
            <a:b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il dégringole dans la déchéance.</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Louis Barlet p 206</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jeune fils vit une déchéance, une sorte de mort.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Sa vie est en désordre, il n’est plus unifié. </a:t>
            </a:r>
          </a:p>
        </p:txBody>
      </p:sp>
      <p:sp>
        <p:nvSpPr>
          <p:cNvPr id="3" name="Espace réservé du numéro de diapositive 2">
            <a:extLst>
              <a:ext uri="{FF2B5EF4-FFF2-40B4-BE49-F238E27FC236}">
                <a16:creationId xmlns:a16="http://schemas.microsoft.com/office/drawing/2014/main" id="{53DD6371-B0A7-78D7-2B18-863EE4F19FAA}"/>
              </a:ext>
            </a:extLst>
          </p:cNvPr>
          <p:cNvSpPr>
            <a:spLocks noGrp="1"/>
          </p:cNvSpPr>
          <p:nvPr>
            <p:ph type="sldNum" sz="quarter" idx="12"/>
          </p:nvPr>
        </p:nvSpPr>
        <p:spPr/>
        <p:txBody>
          <a:bodyPr/>
          <a:lstStyle/>
          <a:p>
            <a:fld id="{9E268824-B363-4558-82B1-76DB5ADEB9CB}" type="slidenum">
              <a:rPr lang="fr-FR" smtClean="0"/>
              <a:pPr/>
              <a:t>56</a:t>
            </a:fld>
            <a:endParaRPr lang="fr-FR" dirty="0"/>
          </a:p>
        </p:txBody>
      </p:sp>
      <p:sp>
        <p:nvSpPr>
          <p:cNvPr id="4" name="Rectangle : coins arrondis 3">
            <a:extLst>
              <a:ext uri="{FF2B5EF4-FFF2-40B4-BE49-F238E27FC236}">
                <a16:creationId xmlns:a16="http://schemas.microsoft.com/office/drawing/2014/main" id="{3CB3543F-B6DD-E8EB-496D-7700CAF3CFB3}"/>
              </a:ext>
            </a:extLst>
          </p:cNvPr>
          <p:cNvSpPr/>
          <p:nvPr/>
        </p:nvSpPr>
        <p:spPr>
          <a:xfrm>
            <a:off x="266371" y="3619111"/>
            <a:ext cx="11301591" cy="3034952"/>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600"/>
              </a:spcAft>
            </a:pPr>
            <a:r>
              <a:rPr lang="fr-FR"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Comme dans le livre d’Ezéchiel ou la lettre de Paul aux Thessaloniciens, nous sommes invités à passer d’une vie désordonnée… au service du frère.</a:t>
            </a:r>
          </a:p>
          <a:p>
            <a:pPr lvl="0" algn="ctr">
              <a:lnSpc>
                <a:spcPct val="115000"/>
              </a:lnSpc>
              <a:spcAft>
                <a:spcPts val="600"/>
              </a:spcAft>
            </a:pPr>
            <a:r>
              <a:rPr lang="fr-FR"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Passer d’une définition de prodigue à une autre, du fait de dilapider son bien… au fait de donner abondamment.   </a:t>
            </a:r>
          </a:p>
        </p:txBody>
      </p:sp>
      <p:sp>
        <p:nvSpPr>
          <p:cNvPr id="6" name="ZoneTexte 5">
            <a:extLst>
              <a:ext uri="{FF2B5EF4-FFF2-40B4-BE49-F238E27FC236}">
                <a16:creationId xmlns:a16="http://schemas.microsoft.com/office/drawing/2014/main" id="{CA91CB68-D91C-2C4C-F625-703BCC238276}"/>
              </a:ext>
            </a:extLst>
          </p:cNvPr>
          <p:cNvSpPr txBox="1"/>
          <p:nvPr/>
        </p:nvSpPr>
        <p:spPr>
          <a:xfrm>
            <a:off x="266371" y="136525"/>
            <a:ext cx="3036370" cy="461665"/>
          </a:xfrm>
          <a:prstGeom prst="rect">
            <a:avLst/>
          </a:prstGeom>
          <a:noFill/>
        </p:spPr>
        <p:txBody>
          <a:bodyPr wrap="square">
            <a:spAutoFit/>
          </a:bodyPr>
          <a:lstStyle/>
          <a:p>
            <a:r>
              <a:rPr lang="fr-FR" sz="2400">
                <a:solidFill>
                  <a:srgbClr val="FF0000"/>
                </a:solidFill>
                <a:latin typeface="Times New Roman" panose="02020603050405020304" pitchFamily="18" charset="0"/>
                <a:ea typeface="Calibri" panose="020F0502020204030204" pitchFamily="34" charset="0"/>
              </a:rPr>
              <a:t>vie de désordre</a:t>
            </a:r>
            <a:endParaRPr lang="fr-FR" sz="2400" dirty="0"/>
          </a:p>
        </p:txBody>
      </p:sp>
      <p:pic>
        <p:nvPicPr>
          <p:cNvPr id="2" name="Image 1" descr="Une image contenant habits, illustration, Dessin animé, clipart&#10;&#10;Le contenu généré par l’IA peut être incorrect.">
            <a:extLst>
              <a:ext uri="{FF2B5EF4-FFF2-40B4-BE49-F238E27FC236}">
                <a16:creationId xmlns:a16="http://schemas.microsoft.com/office/drawing/2014/main" id="{9A721968-00BB-182F-2E02-22CF9B3A815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802761" y="236185"/>
            <a:ext cx="2122868" cy="1975637"/>
          </a:xfrm>
          <a:prstGeom prst="rect">
            <a:avLst/>
          </a:prstGeom>
          <a:effectLst>
            <a:softEdge rad="342900"/>
          </a:effectLst>
        </p:spPr>
      </p:pic>
    </p:spTree>
    <p:extLst>
      <p:ext uri="{BB962C8B-B14F-4D97-AF65-F5344CB8AC3E}">
        <p14:creationId xmlns:p14="http://schemas.microsoft.com/office/powerpoint/2010/main" val="44691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9E118-EE1A-9B39-DFF2-8E35DCC78619}"/>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F68EC29-2FE3-E791-2160-52BC458C0FC5}"/>
              </a:ext>
            </a:extLst>
          </p:cNvPr>
          <p:cNvSpPr/>
          <p:nvPr/>
        </p:nvSpPr>
        <p:spPr>
          <a:xfrm>
            <a:off x="2800490" y="1851275"/>
            <a:ext cx="8644259" cy="2681396"/>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14 </a:t>
            </a:r>
            <a:r>
              <a:rPr lang="fr-FR" sz="3600" dirty="0">
                <a:solidFill>
                  <a:schemeClr val="tx1"/>
                </a:solidFill>
                <a:effectLst/>
                <a:latin typeface="Times New Roman" panose="02020603050405020304" pitchFamily="18" charset="0"/>
                <a:ea typeface="Calibri" panose="020F0502020204030204" pitchFamily="34" charset="0"/>
              </a:rPr>
              <a:t>Il avait tout dépensé, quand une grande famine survint dans ce pays,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et il commença à se trouver </a:t>
            </a:r>
            <a:r>
              <a:rPr lang="fr-FR" sz="3600" b="1" dirty="0">
                <a:solidFill>
                  <a:srgbClr val="FF0000"/>
                </a:solidFill>
                <a:effectLst/>
                <a:latin typeface="Times New Roman" panose="02020603050405020304" pitchFamily="18" charset="0"/>
                <a:ea typeface="Calibri" panose="020F0502020204030204" pitchFamily="34" charset="0"/>
              </a:rPr>
              <a:t>dans le besoin</a:t>
            </a:r>
            <a:r>
              <a:rPr lang="fr-FR" sz="3600" dirty="0">
                <a:solidFill>
                  <a:schemeClr val="tx1"/>
                </a:solidFill>
                <a:effectLst/>
                <a:latin typeface="Times New Roman" panose="02020603050405020304" pitchFamily="18" charset="0"/>
                <a:ea typeface="Calibri" panose="020F0502020204030204" pitchFamily="34" charset="0"/>
              </a:rPr>
              <a:t>.</a:t>
            </a:r>
            <a:endParaRPr lang="fr-FR" sz="3600"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0A7BD4E4-D9C6-8C3A-672F-E9A3EE718527}"/>
              </a:ext>
            </a:extLst>
          </p:cNvPr>
          <p:cNvSpPr>
            <a:spLocks noGrp="1"/>
          </p:cNvSpPr>
          <p:nvPr>
            <p:ph type="sldNum" sz="quarter" idx="12"/>
          </p:nvPr>
        </p:nvSpPr>
        <p:spPr/>
        <p:txBody>
          <a:bodyPr/>
          <a:lstStyle/>
          <a:p>
            <a:fld id="{9E268824-B363-4558-82B1-76DB5ADEB9CB}" type="slidenum">
              <a:rPr lang="fr-FR" smtClean="0"/>
              <a:pPr/>
              <a:t>57</a:t>
            </a:fld>
            <a:endParaRPr lang="fr-FR"/>
          </a:p>
        </p:txBody>
      </p:sp>
      <p:pic>
        <p:nvPicPr>
          <p:cNvPr id="8" name="Image 7" descr="Une image contenant dessin humoristique, clipart, illustration, Dessin animé&#10;&#10;Le contenu généré par l’IA peut être incorrect.">
            <a:extLst>
              <a:ext uri="{FF2B5EF4-FFF2-40B4-BE49-F238E27FC236}">
                <a16:creationId xmlns:a16="http://schemas.microsoft.com/office/drawing/2014/main" id="{C8F9F800-67E1-FAEB-FF6F-F4F9AFA832C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83777" y="1851275"/>
            <a:ext cx="2111679" cy="4039450"/>
          </a:xfrm>
          <a:prstGeom prst="rect">
            <a:avLst/>
          </a:prstGeom>
          <a:effectLst>
            <a:softEdge rad="533400"/>
          </a:effectLst>
        </p:spPr>
      </p:pic>
      <p:sp>
        <p:nvSpPr>
          <p:cNvPr id="4" name="ZoneTexte 3">
            <a:extLst>
              <a:ext uri="{FF2B5EF4-FFF2-40B4-BE49-F238E27FC236}">
                <a16:creationId xmlns:a16="http://schemas.microsoft.com/office/drawing/2014/main" id="{5B359C04-EF46-51B7-40A3-ACD8F75BF884}"/>
              </a:ext>
            </a:extLst>
          </p:cNvPr>
          <p:cNvSpPr txBox="1"/>
          <p:nvPr/>
        </p:nvSpPr>
        <p:spPr>
          <a:xfrm>
            <a:off x="448826" y="270817"/>
            <a:ext cx="2314039"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dans le besoin</a:t>
            </a:r>
            <a:endParaRPr lang="fr-FR" dirty="0"/>
          </a:p>
        </p:txBody>
      </p:sp>
    </p:spTree>
    <p:extLst>
      <p:ext uri="{BB962C8B-B14F-4D97-AF65-F5344CB8AC3E}">
        <p14:creationId xmlns:p14="http://schemas.microsoft.com/office/powerpoint/2010/main" val="32518706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F7373-E634-FBFA-F09E-00653C97C5ED}"/>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9AF4F401-FC9F-6144-9F6E-8BA9B955773F}"/>
              </a:ext>
            </a:extLst>
          </p:cNvPr>
          <p:cNvSpPr/>
          <p:nvPr/>
        </p:nvSpPr>
        <p:spPr>
          <a:xfrm>
            <a:off x="2664066" y="1506580"/>
            <a:ext cx="9079108" cy="1787226"/>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Littéralement : </a:t>
            </a:r>
          </a:p>
          <a:p>
            <a:pPr algn="ctr">
              <a:lnSpc>
                <a:spcPct val="115000"/>
              </a:lnSpc>
              <a:spcAft>
                <a:spcPts val="1000"/>
              </a:spcAft>
            </a:pPr>
            <a:r>
              <a:rPr lang="fr-FR" sz="3600" i="1" dirty="0">
                <a:solidFill>
                  <a:schemeClr val="tx1"/>
                </a:solidFill>
                <a:latin typeface="Times New Roman" panose="02020603050405020304" pitchFamily="18" charset="0"/>
                <a:ea typeface="Calibri" panose="020F0502020204030204" pitchFamily="34" charset="0"/>
              </a:rPr>
              <a:t>à être privé - à être dans le besoin sans cesse</a:t>
            </a:r>
            <a:r>
              <a:rPr lang="fr-FR" sz="2800" i="1" dirty="0">
                <a:solidFill>
                  <a:schemeClr val="tx1"/>
                </a:solidFill>
                <a:latin typeface="Times New Roman" panose="02020603050405020304" pitchFamily="18" charset="0"/>
                <a:ea typeface="Calibri" panose="020F0502020204030204" pitchFamily="34" charset="0"/>
              </a:rPr>
              <a:t>.</a:t>
            </a:r>
            <a:endParaRPr lang="fr-FR" sz="28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0DB87097-10FF-1751-7EBF-C5C869638DB2}"/>
              </a:ext>
            </a:extLst>
          </p:cNvPr>
          <p:cNvSpPr txBox="1"/>
          <p:nvPr/>
        </p:nvSpPr>
        <p:spPr>
          <a:xfrm>
            <a:off x="448826" y="270817"/>
            <a:ext cx="2314039"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dans le besoin</a:t>
            </a:r>
            <a:endParaRPr lang="fr-FR" dirty="0"/>
          </a:p>
        </p:txBody>
      </p:sp>
      <p:sp>
        <p:nvSpPr>
          <p:cNvPr id="8" name="Espace réservé du numéro de diapositive 7">
            <a:extLst>
              <a:ext uri="{FF2B5EF4-FFF2-40B4-BE49-F238E27FC236}">
                <a16:creationId xmlns:a16="http://schemas.microsoft.com/office/drawing/2014/main" id="{3A2D133F-C5E7-1C89-E1DA-AE1D50DEEBD8}"/>
              </a:ext>
            </a:extLst>
          </p:cNvPr>
          <p:cNvSpPr>
            <a:spLocks noGrp="1"/>
          </p:cNvSpPr>
          <p:nvPr>
            <p:ph type="sldNum" sz="quarter" idx="12"/>
          </p:nvPr>
        </p:nvSpPr>
        <p:spPr/>
        <p:txBody>
          <a:bodyPr/>
          <a:lstStyle/>
          <a:p>
            <a:fld id="{9E268824-B363-4558-82B1-76DB5ADEB9CB}" type="slidenum">
              <a:rPr lang="fr-FR" smtClean="0"/>
              <a:pPr/>
              <a:t>58</a:t>
            </a:fld>
            <a:endParaRPr lang="fr-FR"/>
          </a:p>
        </p:txBody>
      </p:sp>
      <p:sp>
        <p:nvSpPr>
          <p:cNvPr id="3" name="Rectangle : coins arrondis 2">
            <a:extLst>
              <a:ext uri="{FF2B5EF4-FFF2-40B4-BE49-F238E27FC236}">
                <a16:creationId xmlns:a16="http://schemas.microsoft.com/office/drawing/2014/main" id="{BB0E1E68-3D24-2098-A1B6-F1F1F178C09F}"/>
              </a:ext>
            </a:extLst>
          </p:cNvPr>
          <p:cNvSpPr/>
          <p:nvPr/>
        </p:nvSpPr>
        <p:spPr>
          <a:xfrm>
            <a:off x="4489916" y="4237102"/>
            <a:ext cx="5427408" cy="1165834"/>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ea typeface="Calibri" panose="020F0502020204030204" pitchFamily="34" charset="0"/>
              </a:rPr>
              <a:t>De quoi a-t-il besoin ? </a:t>
            </a:r>
            <a:endParaRPr lang="fr-FR" sz="3600" dirty="0">
              <a:solidFill>
                <a:schemeClr val="tx1"/>
              </a:solidFill>
              <a:latin typeface="Calibri" panose="020F0502020204030204" pitchFamily="34" charset="0"/>
              <a:ea typeface="Calibri" panose="020F0502020204030204" pitchFamily="34" charset="0"/>
            </a:endParaRPr>
          </a:p>
        </p:txBody>
      </p:sp>
      <p:pic>
        <p:nvPicPr>
          <p:cNvPr id="4" name="Image 3" descr="Une image contenant dessin humoristique, clipart, illustration, Dessin animé&#10;&#10;Le contenu généré par l’IA peut être incorrect.">
            <a:extLst>
              <a:ext uri="{FF2B5EF4-FFF2-40B4-BE49-F238E27FC236}">
                <a16:creationId xmlns:a16="http://schemas.microsoft.com/office/drawing/2014/main" id="{DE5F2BC8-A42F-7F2D-E259-4266EA2DF04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62878" y="2228559"/>
            <a:ext cx="2099987" cy="4017085"/>
          </a:xfrm>
          <a:prstGeom prst="rect">
            <a:avLst/>
          </a:prstGeom>
          <a:effectLst>
            <a:softEdge rad="355600"/>
          </a:effectLst>
        </p:spPr>
      </p:pic>
    </p:spTree>
    <p:extLst>
      <p:ext uri="{BB962C8B-B14F-4D97-AF65-F5344CB8AC3E}">
        <p14:creationId xmlns:p14="http://schemas.microsoft.com/office/powerpoint/2010/main" val="309622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B79FF-6A46-8FCB-C14B-4E35661AA84D}"/>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52FD633-211B-44D2-6133-22D5481731DF}"/>
              </a:ext>
            </a:extLst>
          </p:cNvPr>
          <p:cNvSpPr>
            <a:spLocks noGrp="1"/>
          </p:cNvSpPr>
          <p:nvPr>
            <p:ph type="sldNum" sz="quarter" idx="12"/>
          </p:nvPr>
        </p:nvSpPr>
        <p:spPr/>
        <p:txBody>
          <a:bodyPr/>
          <a:lstStyle/>
          <a:p>
            <a:fld id="{9E268824-B363-4558-82B1-76DB5ADEB9CB}" type="slidenum">
              <a:rPr lang="fr-FR" smtClean="0"/>
              <a:pPr/>
              <a:t>59</a:t>
            </a:fld>
            <a:endParaRPr lang="fr-FR"/>
          </a:p>
        </p:txBody>
      </p:sp>
      <p:sp>
        <p:nvSpPr>
          <p:cNvPr id="4" name="Rectangle : coins arrondis 3">
            <a:extLst>
              <a:ext uri="{FF2B5EF4-FFF2-40B4-BE49-F238E27FC236}">
                <a16:creationId xmlns:a16="http://schemas.microsoft.com/office/drawing/2014/main" id="{70A494B0-2C30-99B6-8554-FA4D29D2C3BC}"/>
              </a:ext>
            </a:extLst>
          </p:cNvPr>
          <p:cNvSpPr/>
          <p:nvPr/>
        </p:nvSpPr>
        <p:spPr>
          <a:xfrm>
            <a:off x="651587" y="746403"/>
            <a:ext cx="10888825" cy="2891532"/>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620">
              <a:lnSpc>
                <a:spcPct val="115000"/>
              </a:lnSpc>
              <a:spcAft>
                <a:spcPts val="600"/>
              </a:spcAft>
            </a:pPr>
            <a:r>
              <a:rPr lang="fr-FR" sz="3200" b="1" dirty="0">
                <a:solidFill>
                  <a:schemeClr val="tx1"/>
                </a:solidFill>
                <a:latin typeface="Times New Roman" panose="02020603050405020304" pitchFamily="18" charset="0"/>
                <a:ea typeface="Calibri" panose="020F0502020204030204" pitchFamily="34" charset="0"/>
              </a:rPr>
              <a:t>Deutéronome 8, 3</a:t>
            </a:r>
            <a:r>
              <a:rPr lang="fr-FR" sz="3200" dirty="0">
                <a:solidFill>
                  <a:schemeClr val="tx1"/>
                </a:solidFill>
                <a:latin typeface="Times New Roman" panose="02020603050405020304" pitchFamily="18" charset="0"/>
                <a:ea typeface="Calibri" panose="020F0502020204030204" pitchFamily="34" charset="0"/>
              </a:rPr>
              <a:t> </a:t>
            </a:r>
            <a:r>
              <a:rPr lang="fr-FR" sz="3200" i="1" dirty="0">
                <a:solidFill>
                  <a:schemeClr val="tx1"/>
                </a:solidFill>
                <a:latin typeface="Times New Roman" panose="02020603050405020304" pitchFamily="18" charset="0"/>
                <a:ea typeface="Calibri" panose="020F0502020204030204" pitchFamily="34" charset="0"/>
              </a:rPr>
              <a:t>Il t'a fait connaître la pauvreté, il t'a fait sentir la faim, et il t'a donné à manger la manne - cette nourriture que ni toi ni tes pères n'aviez connue - pour te faire découvrir que l'homme ne vit pas seulement de pain, mais de tout ce qui vient de la bouche du Seigneur</a:t>
            </a:r>
            <a:r>
              <a:rPr lang="fr-FR" sz="2800" i="1" dirty="0">
                <a:solidFill>
                  <a:schemeClr val="tx1"/>
                </a:solidFill>
                <a:latin typeface="Times New Roman" panose="02020603050405020304" pitchFamily="18" charset="0"/>
                <a:ea typeface="Calibri" panose="020F0502020204030204" pitchFamily="34" charset="0"/>
              </a:rPr>
              <a:t>.</a:t>
            </a:r>
            <a:endParaRPr lang="fr-FR" sz="2800" dirty="0">
              <a:solidFill>
                <a:schemeClr val="tx1"/>
              </a:solidFill>
              <a:latin typeface="Calibri" panose="020F0502020204030204" pitchFamily="34" charset="0"/>
              <a:ea typeface="Calibri" panose="020F0502020204030204" pitchFamily="34" charset="0"/>
            </a:endParaRPr>
          </a:p>
        </p:txBody>
      </p:sp>
      <p:sp>
        <p:nvSpPr>
          <p:cNvPr id="2" name="Rectangle : coins arrondis 1">
            <a:extLst>
              <a:ext uri="{FF2B5EF4-FFF2-40B4-BE49-F238E27FC236}">
                <a16:creationId xmlns:a16="http://schemas.microsoft.com/office/drawing/2014/main" id="{903C80FD-53C1-F7CD-7F31-147E85A9CF96}"/>
              </a:ext>
            </a:extLst>
          </p:cNvPr>
          <p:cNvSpPr/>
          <p:nvPr/>
        </p:nvSpPr>
        <p:spPr>
          <a:xfrm>
            <a:off x="3382548" y="4073212"/>
            <a:ext cx="7971252" cy="1847860"/>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ea typeface="Calibri" panose="020F0502020204030204" pitchFamily="34" charset="0"/>
              </a:rPr>
              <a:t>Luc 4, 4 </a:t>
            </a:r>
            <a:r>
              <a:rPr lang="fr-FR" sz="3200" i="1" dirty="0">
                <a:solidFill>
                  <a:schemeClr val="tx1"/>
                </a:solidFill>
                <a:latin typeface="Times New Roman" panose="02020603050405020304" pitchFamily="18" charset="0"/>
                <a:ea typeface="Calibri" panose="020F0502020204030204" pitchFamily="34" charset="0"/>
              </a:rPr>
              <a:t>Jésus répondit : Il est écrit : </a:t>
            </a:r>
            <a:br>
              <a:rPr lang="fr-FR" sz="3200" i="1" dirty="0">
                <a:solidFill>
                  <a:schemeClr val="tx1"/>
                </a:solidFill>
                <a:latin typeface="Times New Roman" panose="02020603050405020304" pitchFamily="18" charset="0"/>
                <a:ea typeface="Calibri" panose="020F0502020204030204" pitchFamily="34" charset="0"/>
              </a:rPr>
            </a:br>
            <a:r>
              <a:rPr lang="fr-FR" sz="3200" i="1" dirty="0">
                <a:solidFill>
                  <a:schemeClr val="tx1"/>
                </a:solidFill>
                <a:latin typeface="Times New Roman" panose="02020603050405020304" pitchFamily="18" charset="0"/>
                <a:ea typeface="Calibri" panose="020F0502020204030204" pitchFamily="34" charset="0"/>
              </a:rPr>
              <a:t>Ce n'est pas seulement de pain que l'homme doit vivre. </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84487D1F-A37B-60E0-2D25-ADC4DBD9123D}"/>
              </a:ext>
            </a:extLst>
          </p:cNvPr>
          <p:cNvSpPr txBox="1"/>
          <p:nvPr/>
        </p:nvSpPr>
        <p:spPr>
          <a:xfrm>
            <a:off x="221476" y="73433"/>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dans le besoin</a:t>
            </a:r>
            <a:endParaRPr lang="fr-FR" dirty="0"/>
          </a:p>
        </p:txBody>
      </p:sp>
      <p:pic>
        <p:nvPicPr>
          <p:cNvPr id="6" name="Image 5" descr="Une image contenant dessin humoristique, clipart, illustration, Dessin animé&#10;&#10;Le contenu généré par l’IA peut être incorrect.">
            <a:extLst>
              <a:ext uri="{FF2B5EF4-FFF2-40B4-BE49-F238E27FC236}">
                <a16:creationId xmlns:a16="http://schemas.microsoft.com/office/drawing/2014/main" id="{A0805D01-1416-2190-3E96-1B95ED0DCEE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537121" y="3751284"/>
            <a:ext cx="1501501" cy="2872235"/>
          </a:xfrm>
          <a:prstGeom prst="rect">
            <a:avLst/>
          </a:prstGeom>
          <a:effectLst>
            <a:softEdge rad="215900"/>
          </a:effectLst>
        </p:spPr>
      </p:pic>
    </p:spTree>
    <p:extLst>
      <p:ext uri="{BB962C8B-B14F-4D97-AF65-F5344CB8AC3E}">
        <p14:creationId xmlns:p14="http://schemas.microsoft.com/office/powerpoint/2010/main" val="189218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F90BF-A31A-9FF0-32AD-3F626BDAEACA}"/>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950706E-3336-1336-C0E0-F2CA369A05CD}"/>
              </a:ext>
            </a:extLst>
          </p:cNvPr>
          <p:cNvSpPr/>
          <p:nvPr/>
        </p:nvSpPr>
        <p:spPr>
          <a:xfrm>
            <a:off x="426720" y="299170"/>
            <a:ext cx="11338560" cy="6337604"/>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Luc 9</a:t>
            </a: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Il expulse les démons et donne pouvoir aux disciples pour expulser les démons. On le prend pour le prophète Elie. </a:t>
            </a:r>
            <a:b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Il multiplie les pains.</a:t>
            </a: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br>
              <a:rPr lang="fr-FR"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Il proclame :</a:t>
            </a: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fr-FR"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Car celui qui veut sauver sa vie la perdra ; mais celui qui perdra sa vie à cause de moi la sauvera. »</a:t>
            </a:r>
            <a:br>
              <a:rPr lang="fr-FR" sz="24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Il est révélé Fils de Dieu à la Transfiguration</a:t>
            </a:r>
            <a:r>
              <a:rPr lang="fr-FR"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br>
              <a:rPr lang="fr-FR" sz="24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Luc 10 </a:t>
            </a: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Il envoie les 12 apôtres en mission pour proclamer la Bonne Nouvelle et guérir, </a:t>
            </a:r>
            <a:b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Luc 11 </a:t>
            </a: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Il apprend à prier le Notre Père. Il dit qu’il est venu apporter la division.</a:t>
            </a:r>
            <a:b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Luc 12 </a:t>
            </a: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Il traite les pharisiens d’hypocrites. </a:t>
            </a:r>
            <a:b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Luc 13 </a:t>
            </a: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Il demande de se convertir, en coupant ce qui ne porte pas de fruits. </a:t>
            </a:r>
            <a:b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Il annonce le royaume de Dieu : </a:t>
            </a:r>
            <a:r>
              <a:rPr lang="fr-FR"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Il y a des derniers qui seront premiers, et des premiers qui seront derniers. » </a:t>
            </a:r>
            <a:br>
              <a:rPr lang="fr-FR" sz="24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Luc 14 </a:t>
            </a: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Il remet en cause le fait de prendre au sens premier le sabbat.</a:t>
            </a:r>
          </a:p>
        </p:txBody>
      </p:sp>
      <p:sp>
        <p:nvSpPr>
          <p:cNvPr id="3" name="Espace réservé du numéro de diapositive 2">
            <a:extLst>
              <a:ext uri="{FF2B5EF4-FFF2-40B4-BE49-F238E27FC236}">
                <a16:creationId xmlns:a16="http://schemas.microsoft.com/office/drawing/2014/main" id="{E9611E71-C218-46E0-4E56-86C6E1E81747}"/>
              </a:ext>
            </a:extLst>
          </p:cNvPr>
          <p:cNvSpPr>
            <a:spLocks noGrp="1"/>
          </p:cNvSpPr>
          <p:nvPr>
            <p:ph type="sldNum" sz="quarter" idx="12"/>
          </p:nvPr>
        </p:nvSpPr>
        <p:spPr/>
        <p:txBody>
          <a:bodyPr/>
          <a:lstStyle/>
          <a:p>
            <a:fld id="{9E268824-B363-4558-82B1-76DB5ADEB9CB}" type="slidenum">
              <a:rPr lang="fr-FR" smtClean="0"/>
              <a:pPr/>
              <a:t>6</a:t>
            </a:fld>
            <a:endParaRPr lang="fr-FR"/>
          </a:p>
        </p:txBody>
      </p:sp>
    </p:spTree>
    <p:extLst>
      <p:ext uri="{BB962C8B-B14F-4D97-AF65-F5344CB8AC3E}">
        <p14:creationId xmlns:p14="http://schemas.microsoft.com/office/powerpoint/2010/main" val="974611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79AAB-5522-8422-4E39-8BE151A67510}"/>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27EF8BAA-7154-5AAB-93F5-08B4D6C5B46B}"/>
              </a:ext>
            </a:extLst>
          </p:cNvPr>
          <p:cNvSpPr/>
          <p:nvPr/>
        </p:nvSpPr>
        <p:spPr>
          <a:xfrm>
            <a:off x="445746" y="716302"/>
            <a:ext cx="11333299" cy="2712698"/>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Le Seigneur fait creuser la pauvreté de l’homme,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pour lui faire découvrir une autre faim.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Au-delà de sa faim de pain, le jeune fils réalise son besoin de retrouver son père, son humanité juive, de retrouver Dieu.</a:t>
            </a:r>
            <a:endParaRPr lang="fr-FR" sz="32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F1545BC1-A222-2928-A134-68DC50B0C9EA}"/>
              </a:ext>
            </a:extLst>
          </p:cNvPr>
          <p:cNvSpPr>
            <a:spLocks noGrp="1"/>
          </p:cNvSpPr>
          <p:nvPr>
            <p:ph type="sldNum" sz="quarter" idx="12"/>
          </p:nvPr>
        </p:nvSpPr>
        <p:spPr/>
        <p:txBody>
          <a:bodyPr/>
          <a:lstStyle/>
          <a:p>
            <a:fld id="{9E268824-B363-4558-82B1-76DB5ADEB9CB}" type="slidenum">
              <a:rPr lang="fr-FR" smtClean="0"/>
              <a:pPr/>
              <a:t>60</a:t>
            </a:fld>
            <a:endParaRPr lang="fr-FR" dirty="0"/>
          </a:p>
        </p:txBody>
      </p:sp>
      <p:sp>
        <p:nvSpPr>
          <p:cNvPr id="4" name="Rectangle : coins arrondis 3">
            <a:extLst>
              <a:ext uri="{FF2B5EF4-FFF2-40B4-BE49-F238E27FC236}">
                <a16:creationId xmlns:a16="http://schemas.microsoft.com/office/drawing/2014/main" id="{46112E7F-EFEB-FCD7-623D-2B0129082DBB}"/>
              </a:ext>
            </a:extLst>
          </p:cNvPr>
          <p:cNvSpPr/>
          <p:nvPr/>
        </p:nvSpPr>
        <p:spPr>
          <a:xfrm>
            <a:off x="3746499" y="4328535"/>
            <a:ext cx="6042347" cy="1128280"/>
          </a:xfrm>
          <a:prstGeom prst="round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600"/>
              </a:spcAft>
            </a:pPr>
            <a:r>
              <a:rPr lang="fr-FR" sz="3600" dirty="0">
                <a:solidFill>
                  <a:schemeClr val="tx1"/>
                </a:solidFill>
                <a:latin typeface="Times New Roman" panose="02020603050405020304" pitchFamily="18" charset="0"/>
                <a:ea typeface="Calibri" panose="020F0502020204030204" pitchFamily="34" charset="0"/>
              </a:rPr>
              <a:t>Avons-nous faim de Dieu ? </a:t>
            </a:r>
            <a:endParaRPr lang="fr-FR" sz="3600" dirty="0">
              <a:solidFill>
                <a:schemeClr val="tx1"/>
              </a:solidFill>
              <a:latin typeface="Calibri" panose="020F0502020204030204" pitchFamily="34" charset="0"/>
              <a:ea typeface="Calibri" panose="020F0502020204030204" pitchFamily="34" charset="0"/>
            </a:endParaRPr>
          </a:p>
        </p:txBody>
      </p:sp>
      <p:sp>
        <p:nvSpPr>
          <p:cNvPr id="2" name="ZoneTexte 1">
            <a:extLst>
              <a:ext uri="{FF2B5EF4-FFF2-40B4-BE49-F238E27FC236}">
                <a16:creationId xmlns:a16="http://schemas.microsoft.com/office/drawing/2014/main" id="{951A7EF4-41D3-369C-8EFB-DB2CCA9D7F7E}"/>
              </a:ext>
            </a:extLst>
          </p:cNvPr>
          <p:cNvSpPr txBox="1"/>
          <p:nvPr/>
        </p:nvSpPr>
        <p:spPr>
          <a:xfrm>
            <a:off x="256629" y="58052"/>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dans le besoin</a:t>
            </a:r>
            <a:endParaRPr lang="fr-FR" dirty="0"/>
          </a:p>
        </p:txBody>
      </p:sp>
      <p:pic>
        <p:nvPicPr>
          <p:cNvPr id="6" name="Image 5" descr="Une image contenant dessin humoristique, clipart, illustration, Dessin animé&#10;&#10;Le contenu généré par l’IA peut être incorrect.">
            <a:extLst>
              <a:ext uri="{FF2B5EF4-FFF2-40B4-BE49-F238E27FC236}">
                <a16:creationId xmlns:a16="http://schemas.microsoft.com/office/drawing/2014/main" id="{9FC705A7-40B6-BDBF-E4C8-FCC5A945FE7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22886" y="3409247"/>
            <a:ext cx="1723613" cy="3297115"/>
          </a:xfrm>
          <a:prstGeom prst="rect">
            <a:avLst/>
          </a:prstGeom>
          <a:effectLst>
            <a:softEdge rad="393700"/>
          </a:effectLst>
        </p:spPr>
      </p:pic>
    </p:spTree>
    <p:extLst>
      <p:ext uri="{BB962C8B-B14F-4D97-AF65-F5344CB8AC3E}">
        <p14:creationId xmlns:p14="http://schemas.microsoft.com/office/powerpoint/2010/main" val="23984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C5340-3533-0611-C745-240CC6DEC36E}"/>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D84063BC-5EAC-0721-2848-BA351F97CB58}"/>
              </a:ext>
            </a:extLst>
          </p:cNvPr>
          <p:cNvSpPr/>
          <p:nvPr/>
        </p:nvSpPr>
        <p:spPr>
          <a:xfrm>
            <a:off x="982825" y="3073400"/>
            <a:ext cx="10226350" cy="2814484"/>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15 </a:t>
            </a:r>
            <a:r>
              <a:rPr lang="fr-FR" sz="3600" dirty="0">
                <a:solidFill>
                  <a:schemeClr val="tx1"/>
                </a:solidFill>
                <a:effectLst/>
                <a:latin typeface="Times New Roman" panose="02020603050405020304" pitchFamily="18" charset="0"/>
                <a:ea typeface="Calibri" panose="020F0502020204030204" pitchFamily="34" charset="0"/>
              </a:rPr>
              <a:t>Il alla </a:t>
            </a:r>
            <a:r>
              <a:rPr lang="fr-FR" sz="3600" baseline="30000" dirty="0">
                <a:solidFill>
                  <a:schemeClr val="tx1"/>
                </a:solidFill>
                <a:effectLst/>
                <a:latin typeface="Times New Roman" panose="02020603050405020304" pitchFamily="18" charset="0"/>
                <a:ea typeface="Calibri" panose="020F0502020204030204" pitchFamily="34" charset="0"/>
              </a:rPr>
              <a:t>étant allé - ayant fait route </a:t>
            </a:r>
            <a:r>
              <a:rPr lang="fr-FR" sz="3600" dirty="0">
                <a:solidFill>
                  <a:schemeClr val="tx1"/>
                </a:solidFill>
                <a:effectLst/>
                <a:latin typeface="Times New Roman" panose="02020603050405020304" pitchFamily="18" charset="0"/>
                <a:ea typeface="Calibri" panose="020F0502020204030204" pitchFamily="34" charset="0"/>
              </a:rPr>
              <a:t>s’engager </a:t>
            </a:r>
            <a:r>
              <a:rPr lang="fr-FR" sz="3600" baseline="30000" dirty="0">
                <a:solidFill>
                  <a:schemeClr val="tx1"/>
                </a:solidFill>
                <a:effectLst/>
                <a:latin typeface="Times New Roman" panose="02020603050405020304" pitchFamily="18" charset="0"/>
                <a:ea typeface="Calibri" panose="020F0502020204030204" pitchFamily="34" charset="0"/>
              </a:rPr>
              <a:t>s’attacha (au service) </a:t>
            </a:r>
            <a:r>
              <a:rPr lang="fr-FR" sz="3600" dirty="0">
                <a:solidFill>
                  <a:schemeClr val="tx1"/>
                </a:solidFill>
                <a:effectLst/>
                <a:latin typeface="Times New Roman" panose="02020603050405020304" pitchFamily="18" charset="0"/>
                <a:ea typeface="Calibri" panose="020F0502020204030204" pitchFamily="34" charset="0"/>
              </a:rPr>
              <a:t>auprès d’un habitant de ce pays</a:t>
            </a:r>
            <a:r>
              <a:rPr lang="fr-FR" sz="3600" baseline="30000" dirty="0">
                <a:solidFill>
                  <a:schemeClr val="tx1"/>
                </a:solidFill>
                <a:effectLst/>
                <a:latin typeface="Times New Roman" panose="02020603050405020304" pitchFamily="18" charset="0"/>
                <a:ea typeface="Calibri" panose="020F0502020204030204" pitchFamily="34" charset="0"/>
              </a:rPr>
              <a:t> un des citoyens de la contrée </a:t>
            </a:r>
            <a:r>
              <a:rPr lang="fr-FR" sz="3600" dirty="0">
                <a:solidFill>
                  <a:schemeClr val="tx1"/>
                </a:solidFill>
                <a:effectLst/>
                <a:latin typeface="Times New Roman" panose="02020603050405020304" pitchFamily="18" charset="0"/>
                <a:ea typeface="Calibri" panose="020F0502020204030204" pitchFamily="34" charset="0"/>
              </a:rPr>
              <a:t>qui l’envoya dans ses champs garder les</a:t>
            </a:r>
            <a:r>
              <a:rPr lang="fr-FR" sz="3600" dirty="0">
                <a:solidFill>
                  <a:srgbClr val="FF0000"/>
                </a:solidFill>
                <a:effectLst/>
                <a:latin typeface="Times New Roman" panose="02020603050405020304" pitchFamily="18" charset="0"/>
                <a:ea typeface="Calibri" panose="020F0502020204030204" pitchFamily="34" charset="0"/>
              </a:rPr>
              <a:t> </a:t>
            </a:r>
            <a:r>
              <a:rPr lang="fr-FR" sz="3600" b="1" dirty="0">
                <a:solidFill>
                  <a:srgbClr val="FF0000"/>
                </a:solidFill>
                <a:effectLst/>
                <a:latin typeface="Times New Roman" panose="02020603050405020304" pitchFamily="18" charset="0"/>
                <a:ea typeface="Calibri" panose="020F0502020204030204" pitchFamily="34" charset="0"/>
              </a:rPr>
              <a:t>porcs</a:t>
            </a:r>
            <a:r>
              <a:rPr lang="fr-FR" sz="3600" dirty="0">
                <a:solidFill>
                  <a:schemeClr val="tx1"/>
                </a:solidFill>
                <a:effectLst/>
                <a:latin typeface="Times New Roman" panose="02020603050405020304" pitchFamily="18" charset="0"/>
                <a:ea typeface="Calibri" panose="020F0502020204030204" pitchFamily="34" charset="0"/>
              </a:rPr>
              <a:t>.</a:t>
            </a:r>
            <a:endParaRPr lang="fr-FR" sz="3600"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37657952-D6E6-8006-21A6-2C4A6002B2FF}"/>
              </a:ext>
            </a:extLst>
          </p:cNvPr>
          <p:cNvSpPr>
            <a:spLocks noGrp="1"/>
          </p:cNvSpPr>
          <p:nvPr>
            <p:ph type="sldNum" sz="quarter" idx="12"/>
          </p:nvPr>
        </p:nvSpPr>
        <p:spPr/>
        <p:txBody>
          <a:bodyPr/>
          <a:lstStyle/>
          <a:p>
            <a:fld id="{9E268824-B363-4558-82B1-76DB5ADEB9CB}" type="slidenum">
              <a:rPr lang="fr-FR" smtClean="0"/>
              <a:pPr/>
              <a:t>61</a:t>
            </a:fld>
            <a:endParaRPr lang="fr-FR"/>
          </a:p>
        </p:txBody>
      </p:sp>
      <p:pic>
        <p:nvPicPr>
          <p:cNvPr id="5" name="Image 4" descr="Une image contenant dessin humoristique, illustration, clipart, Dessin d’enfant&#10;&#10;Le contenu généré par l’IA peut être incorrect.">
            <a:extLst>
              <a:ext uri="{FF2B5EF4-FFF2-40B4-BE49-F238E27FC236}">
                <a16:creationId xmlns:a16="http://schemas.microsoft.com/office/drawing/2014/main" id="{D040299A-C457-5941-CF12-D02FEAEBDAC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493344" y="418075"/>
            <a:ext cx="2974864" cy="2878394"/>
          </a:xfrm>
          <a:prstGeom prst="rect">
            <a:avLst/>
          </a:prstGeom>
          <a:effectLst>
            <a:softEdge rad="152400"/>
          </a:effectLst>
        </p:spPr>
      </p:pic>
      <p:sp>
        <p:nvSpPr>
          <p:cNvPr id="4" name="ZoneTexte 3">
            <a:extLst>
              <a:ext uri="{FF2B5EF4-FFF2-40B4-BE49-F238E27FC236}">
                <a16:creationId xmlns:a16="http://schemas.microsoft.com/office/drawing/2014/main" id="{0F3C0126-C720-5C1D-9679-BC88BB03F70F}"/>
              </a:ext>
            </a:extLst>
          </p:cNvPr>
          <p:cNvSpPr txBox="1"/>
          <p:nvPr/>
        </p:nvSpPr>
        <p:spPr>
          <a:xfrm>
            <a:off x="602569" y="335646"/>
            <a:ext cx="104925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porcs</a:t>
            </a:r>
            <a:endParaRPr lang="fr-FR" dirty="0"/>
          </a:p>
        </p:txBody>
      </p:sp>
    </p:spTree>
    <p:extLst>
      <p:ext uri="{BB962C8B-B14F-4D97-AF65-F5344CB8AC3E}">
        <p14:creationId xmlns:p14="http://schemas.microsoft.com/office/powerpoint/2010/main" val="3772005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8EA2B-EA92-5FD6-7BD0-2294FA041AFF}"/>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5D28EF56-6B7F-7336-A85B-86E9C5C58037}"/>
              </a:ext>
            </a:extLst>
          </p:cNvPr>
          <p:cNvSpPr/>
          <p:nvPr/>
        </p:nvSpPr>
        <p:spPr>
          <a:xfrm>
            <a:off x="1472969" y="3276600"/>
            <a:ext cx="9246062" cy="236220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Pourquoi des porcs ? </a:t>
            </a:r>
            <a:endParaRPr lang="fr-FR" sz="3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Quelle est la symbolique du porc </a:t>
            </a:r>
            <a:b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dans le Premier Testament </a:t>
            </a:r>
            <a:r>
              <a:rPr lang="fr-FR" sz="2800" dirty="0">
                <a:solidFill>
                  <a:srgbClr val="000000"/>
                </a:solidFill>
                <a:latin typeface="Times New Roman" panose="02020603050405020304" pitchFamily="18" charset="0"/>
                <a:ea typeface="Calibri" panose="020F0502020204030204" pitchFamily="34" charset="0"/>
              </a:rPr>
              <a:t>? </a:t>
            </a:r>
            <a:endParaRPr lang="fr-FR" sz="2800" dirty="0">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72652430-6DAD-FE8C-36F1-768428A36567}"/>
              </a:ext>
            </a:extLst>
          </p:cNvPr>
          <p:cNvSpPr txBox="1"/>
          <p:nvPr/>
        </p:nvSpPr>
        <p:spPr>
          <a:xfrm>
            <a:off x="602569" y="335646"/>
            <a:ext cx="104925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porcs</a:t>
            </a:r>
            <a:endParaRPr lang="fr-FR" dirty="0"/>
          </a:p>
        </p:txBody>
      </p:sp>
      <p:sp>
        <p:nvSpPr>
          <p:cNvPr id="8" name="Espace réservé du numéro de diapositive 7">
            <a:extLst>
              <a:ext uri="{FF2B5EF4-FFF2-40B4-BE49-F238E27FC236}">
                <a16:creationId xmlns:a16="http://schemas.microsoft.com/office/drawing/2014/main" id="{C5B33D55-D541-AE65-4E24-0BE5C1025BDD}"/>
              </a:ext>
            </a:extLst>
          </p:cNvPr>
          <p:cNvSpPr>
            <a:spLocks noGrp="1"/>
          </p:cNvSpPr>
          <p:nvPr>
            <p:ph type="sldNum" sz="quarter" idx="12"/>
          </p:nvPr>
        </p:nvSpPr>
        <p:spPr/>
        <p:txBody>
          <a:bodyPr/>
          <a:lstStyle/>
          <a:p>
            <a:fld id="{9E268824-B363-4558-82B1-76DB5ADEB9CB}" type="slidenum">
              <a:rPr lang="fr-FR" smtClean="0"/>
              <a:pPr/>
              <a:t>62</a:t>
            </a:fld>
            <a:endParaRPr lang="fr-FR"/>
          </a:p>
        </p:txBody>
      </p:sp>
      <p:pic>
        <p:nvPicPr>
          <p:cNvPr id="3" name="Image 2" descr="Une image contenant dessin humoristique, illustration, clipart, Dessin d’enfant&#10;&#10;Le contenu généré par l’IA peut être incorrect.">
            <a:extLst>
              <a:ext uri="{FF2B5EF4-FFF2-40B4-BE49-F238E27FC236}">
                <a16:creationId xmlns:a16="http://schemas.microsoft.com/office/drawing/2014/main" id="{EF1250D2-CCD6-5389-9401-BAFA653B9FC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160049" y="242977"/>
            <a:ext cx="3292803" cy="3186023"/>
          </a:xfrm>
          <a:prstGeom prst="rect">
            <a:avLst/>
          </a:prstGeom>
          <a:effectLst>
            <a:softEdge rad="63500"/>
          </a:effectLst>
        </p:spPr>
      </p:pic>
    </p:spTree>
    <p:extLst>
      <p:ext uri="{BB962C8B-B14F-4D97-AF65-F5344CB8AC3E}">
        <p14:creationId xmlns:p14="http://schemas.microsoft.com/office/powerpoint/2010/main" val="24471458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A7416-E687-B5A5-6B32-5C802C37B534}"/>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9FCC8CE-57D0-82AE-EB1A-8279FD9FEB3E}"/>
              </a:ext>
            </a:extLst>
          </p:cNvPr>
          <p:cNvSpPr>
            <a:spLocks noGrp="1"/>
          </p:cNvSpPr>
          <p:nvPr>
            <p:ph type="sldNum" sz="quarter" idx="12"/>
          </p:nvPr>
        </p:nvSpPr>
        <p:spPr/>
        <p:txBody>
          <a:bodyPr/>
          <a:lstStyle/>
          <a:p>
            <a:fld id="{9E268824-B363-4558-82B1-76DB5ADEB9CB}" type="slidenum">
              <a:rPr lang="fr-FR" smtClean="0"/>
              <a:pPr/>
              <a:t>63</a:t>
            </a:fld>
            <a:endParaRPr lang="fr-FR"/>
          </a:p>
        </p:txBody>
      </p:sp>
      <p:sp>
        <p:nvSpPr>
          <p:cNvPr id="4" name="Rectangle : coins arrondis 3">
            <a:extLst>
              <a:ext uri="{FF2B5EF4-FFF2-40B4-BE49-F238E27FC236}">
                <a16:creationId xmlns:a16="http://schemas.microsoft.com/office/drawing/2014/main" id="{A1AF61B2-7705-5E73-9CC6-631AADA92A80}"/>
              </a:ext>
            </a:extLst>
          </p:cNvPr>
          <p:cNvSpPr/>
          <p:nvPr/>
        </p:nvSpPr>
        <p:spPr>
          <a:xfrm>
            <a:off x="376284" y="2193698"/>
            <a:ext cx="11265110" cy="4262305"/>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2800" b="1" dirty="0">
                <a:solidFill>
                  <a:schemeClr val="tx1"/>
                </a:solidFill>
                <a:latin typeface="Times New Roman" panose="02020603050405020304" pitchFamily="18" charset="0"/>
                <a:ea typeface="Calibri" panose="020F0502020204030204" pitchFamily="34" charset="0"/>
              </a:rPr>
              <a:t>Lévitique 11, 7 </a:t>
            </a:r>
            <a:r>
              <a:rPr lang="fr-FR" sz="2800" i="1" dirty="0">
                <a:solidFill>
                  <a:schemeClr val="tx1"/>
                </a:solidFill>
                <a:latin typeface="Times New Roman" panose="02020603050405020304" pitchFamily="18" charset="0"/>
                <a:ea typeface="Calibri" panose="020F0502020204030204" pitchFamily="34" charset="0"/>
              </a:rPr>
              <a:t>…le porc car, bien qu’ayant le sabot fourchu, fendu en deux ongles, il ne rumine pas, il est impur pour vous. </a:t>
            </a:r>
            <a:br>
              <a:rPr lang="fr-FR" sz="2800" i="1"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Les lois juives autour des animaux impurs sont très précises. Le porc est considéré comme un animal impur qui donne l’impureté. </a:t>
            </a:r>
            <a:endParaRPr lang="fr-FR" sz="2800" dirty="0">
              <a:solidFill>
                <a:schemeClr val="tx1"/>
              </a:solidFill>
              <a:latin typeface="Calibri" panose="020F0502020204030204" pitchFamily="34" charset="0"/>
              <a:ea typeface="Calibri" panose="020F0502020204030204" pitchFamily="34" charset="0"/>
            </a:endParaRPr>
          </a:p>
          <a:p>
            <a:pPr>
              <a:lnSpc>
                <a:spcPct val="115000"/>
              </a:lnSpc>
              <a:spcAft>
                <a:spcPts val="1000"/>
              </a:spcAft>
            </a:pPr>
            <a:r>
              <a:rPr lang="fr-FR" sz="2800" b="1" dirty="0">
                <a:solidFill>
                  <a:schemeClr val="tx1"/>
                </a:solidFill>
                <a:latin typeface="Times New Roman" panose="02020603050405020304" pitchFamily="18" charset="0"/>
                <a:ea typeface="Calibri" panose="020F0502020204030204" pitchFamily="34" charset="0"/>
              </a:rPr>
              <a:t>Isaïe 66, 17 </a:t>
            </a:r>
            <a:r>
              <a:rPr lang="fr-FR" sz="2800" dirty="0">
                <a:solidFill>
                  <a:schemeClr val="tx1"/>
                </a:solidFill>
                <a:latin typeface="Times New Roman" panose="02020603050405020304" pitchFamily="18" charset="0"/>
                <a:ea typeface="Calibri" panose="020F0502020204030204" pitchFamily="34" charset="0"/>
              </a:rPr>
              <a:t>Manger du porc</a:t>
            </a:r>
            <a:r>
              <a:rPr lang="fr-FR" sz="2800" b="1" dirty="0">
                <a:solidFill>
                  <a:schemeClr val="tx1"/>
                </a:solidFill>
                <a:latin typeface="Times New Roman" panose="02020603050405020304" pitchFamily="18" charset="0"/>
                <a:ea typeface="Calibri" panose="020F0502020204030204" pitchFamily="34" charset="0"/>
              </a:rPr>
              <a:t>,</a:t>
            </a:r>
            <a:r>
              <a:rPr lang="fr-FR" sz="2800" dirty="0">
                <a:solidFill>
                  <a:schemeClr val="tx1"/>
                </a:solidFill>
                <a:latin typeface="Times New Roman" panose="02020603050405020304" pitchFamily="18" charset="0"/>
                <a:ea typeface="Calibri" panose="020F0502020204030204" pitchFamily="34" charset="0"/>
              </a:rPr>
              <a:t> c’est comme placer une idole au centre. Idolâtrie et prostitution sont liés dans la bible. Cela veut dire qu’il ne faut pas consommer, aller chercher d’autres idoles que le Dieu unique. </a:t>
            </a:r>
            <a:endParaRPr lang="fr-FR" sz="2800" dirty="0">
              <a:solidFill>
                <a:schemeClr val="tx1"/>
              </a:solidFill>
              <a:latin typeface="Calibri" panose="020F0502020204030204" pitchFamily="34" charset="0"/>
              <a:ea typeface="Calibri" panose="020F0502020204030204" pitchFamily="34" charset="0"/>
            </a:endParaRPr>
          </a:p>
        </p:txBody>
      </p:sp>
      <p:pic>
        <p:nvPicPr>
          <p:cNvPr id="2" name="Image 1" descr="Une image contenant dessin humoristique, illustration, clipart, Dessin d’enfant&#10;&#10;Le contenu généré par l’IA peut être incorrect.">
            <a:extLst>
              <a:ext uri="{FF2B5EF4-FFF2-40B4-BE49-F238E27FC236}">
                <a16:creationId xmlns:a16="http://schemas.microsoft.com/office/drawing/2014/main" id="{34ECC698-430C-0957-053E-DA79A890A7B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454013" y="98322"/>
            <a:ext cx="2566219" cy="2483001"/>
          </a:xfrm>
          <a:prstGeom prst="rect">
            <a:avLst/>
          </a:prstGeom>
          <a:effectLst>
            <a:softEdge rad="266700"/>
          </a:effectLst>
        </p:spPr>
      </p:pic>
      <p:sp>
        <p:nvSpPr>
          <p:cNvPr id="5" name="ZoneTexte 4">
            <a:extLst>
              <a:ext uri="{FF2B5EF4-FFF2-40B4-BE49-F238E27FC236}">
                <a16:creationId xmlns:a16="http://schemas.microsoft.com/office/drawing/2014/main" id="{3712D9F2-5DB7-3DD1-D7FA-0AFDB1ACA543}"/>
              </a:ext>
            </a:extLst>
          </p:cNvPr>
          <p:cNvSpPr txBox="1"/>
          <p:nvPr/>
        </p:nvSpPr>
        <p:spPr>
          <a:xfrm>
            <a:off x="376284" y="295810"/>
            <a:ext cx="104925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porcs</a:t>
            </a:r>
            <a:endParaRPr lang="fr-FR" dirty="0"/>
          </a:p>
        </p:txBody>
      </p:sp>
    </p:spTree>
    <p:extLst>
      <p:ext uri="{BB962C8B-B14F-4D97-AF65-F5344CB8AC3E}">
        <p14:creationId xmlns:p14="http://schemas.microsoft.com/office/powerpoint/2010/main" val="3984217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82E58-4FA9-F944-15C0-9BF6255759B0}"/>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B231E00-A043-F6CA-3F14-3113E9A27058}"/>
              </a:ext>
            </a:extLst>
          </p:cNvPr>
          <p:cNvSpPr>
            <a:spLocks noGrp="1"/>
          </p:cNvSpPr>
          <p:nvPr>
            <p:ph type="sldNum" sz="quarter" idx="12"/>
          </p:nvPr>
        </p:nvSpPr>
        <p:spPr/>
        <p:txBody>
          <a:bodyPr/>
          <a:lstStyle/>
          <a:p>
            <a:fld id="{9E268824-B363-4558-82B1-76DB5ADEB9CB}" type="slidenum">
              <a:rPr lang="fr-FR" smtClean="0"/>
              <a:pPr/>
              <a:t>64</a:t>
            </a:fld>
            <a:endParaRPr lang="fr-FR"/>
          </a:p>
        </p:txBody>
      </p:sp>
      <p:sp>
        <p:nvSpPr>
          <p:cNvPr id="4" name="Rectangle : coins arrondis 3">
            <a:extLst>
              <a:ext uri="{FF2B5EF4-FFF2-40B4-BE49-F238E27FC236}">
                <a16:creationId xmlns:a16="http://schemas.microsoft.com/office/drawing/2014/main" id="{3295A971-BCD0-E540-C378-88DE11947D7F}"/>
              </a:ext>
            </a:extLst>
          </p:cNvPr>
          <p:cNvSpPr/>
          <p:nvPr/>
        </p:nvSpPr>
        <p:spPr>
          <a:xfrm>
            <a:off x="471948" y="1796002"/>
            <a:ext cx="11248103" cy="4830940"/>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Matthieu 8, 32 </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Les démons entrent dans</a:t>
            </a: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troupeau de porcs qui se jette du haut de la falaise dans les eaux.</a:t>
            </a:r>
          </a:p>
          <a:p>
            <a:pPr>
              <a:lnSpc>
                <a:spcPct val="115000"/>
              </a:lnSpc>
              <a:spcAft>
                <a:spcPts val="1000"/>
              </a:spcAft>
            </a:pP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Luc 7, 34</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Fils de l’homme est venu ; il mange et il boit, et vous dites : Voilà un glouton et un ivrogne, un ami des publicains et des pécheurs.</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Corinthiens 5, 21</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Celui qui n’a pas connu le péché, Dieu l’a pour nous identifié au péché, afin qu’en lui nous devenions justes de la justice même de Dieu.</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Image 1" descr="Une image contenant dessin humoristique, illustration, clipart, Dessin d’enfant&#10;&#10;Le contenu généré par l’IA peut être incorrect.">
            <a:extLst>
              <a:ext uri="{FF2B5EF4-FFF2-40B4-BE49-F238E27FC236}">
                <a16:creationId xmlns:a16="http://schemas.microsoft.com/office/drawing/2014/main" id="{E7F3BA45-B8F1-AC22-FA50-29CFDBD8AD9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415094" y="126669"/>
            <a:ext cx="1946377" cy="1883259"/>
          </a:xfrm>
          <a:prstGeom prst="rect">
            <a:avLst/>
          </a:prstGeom>
          <a:effectLst>
            <a:softEdge rad="165100"/>
          </a:effectLst>
        </p:spPr>
      </p:pic>
      <p:sp>
        <p:nvSpPr>
          <p:cNvPr id="5" name="ZoneTexte 4">
            <a:extLst>
              <a:ext uri="{FF2B5EF4-FFF2-40B4-BE49-F238E27FC236}">
                <a16:creationId xmlns:a16="http://schemas.microsoft.com/office/drawing/2014/main" id="{4827B97B-0A30-67F1-EE06-40D6D4E07FB8}"/>
              </a:ext>
            </a:extLst>
          </p:cNvPr>
          <p:cNvSpPr txBox="1"/>
          <p:nvPr/>
        </p:nvSpPr>
        <p:spPr>
          <a:xfrm>
            <a:off x="602569" y="335646"/>
            <a:ext cx="104925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porcs</a:t>
            </a:r>
            <a:endParaRPr lang="fr-FR" dirty="0"/>
          </a:p>
        </p:txBody>
      </p:sp>
    </p:spTree>
    <p:extLst>
      <p:ext uri="{BB962C8B-B14F-4D97-AF65-F5344CB8AC3E}">
        <p14:creationId xmlns:p14="http://schemas.microsoft.com/office/powerpoint/2010/main" val="6274953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607F9-C3BC-774F-683C-45C778779546}"/>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CBECC21E-9E25-23EE-C0D6-9F6D1ACAA73A}"/>
              </a:ext>
            </a:extLst>
          </p:cNvPr>
          <p:cNvSpPr/>
          <p:nvPr/>
        </p:nvSpPr>
        <p:spPr>
          <a:xfrm>
            <a:off x="199446" y="670807"/>
            <a:ext cx="11561440" cy="3291428"/>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600"/>
              </a:spcAft>
            </a:pP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Comme</a:t>
            </a:r>
            <a:r>
              <a:rPr lang="fr-FR"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Adam qui est l’Homme exilé du paradis, le fils de la parabole prend la condition pécheresse de l’humanité. Il est réduit à vivre avec les cochons, symboles de péché et d’impureté, de l’adoration des idoles. </a:t>
            </a:r>
          </a:p>
          <a:p>
            <a:pPr algn="ctr">
              <a:lnSpc>
                <a:spcPct val="115000"/>
              </a:lnSpc>
              <a:spcAft>
                <a:spcPts val="600"/>
              </a:spcAft>
            </a:pP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Il ne peut pas bénéficier de cette part d’humanité que le judaïsme a été. </a:t>
            </a:r>
          </a:p>
          <a:p>
            <a:pPr algn="ctr">
              <a:lnSpc>
                <a:spcPct val="115000"/>
              </a:lnSpc>
              <a:spcAft>
                <a:spcPts val="600"/>
              </a:spcAft>
            </a:pP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Il représente notre situation d’aujourd’hui, l’humanité vivant au cœur du mal, cherchant Dieu où il n’est pas.   </a:t>
            </a:r>
          </a:p>
        </p:txBody>
      </p:sp>
      <p:sp>
        <p:nvSpPr>
          <p:cNvPr id="3" name="Espace réservé du numéro de diapositive 2">
            <a:extLst>
              <a:ext uri="{FF2B5EF4-FFF2-40B4-BE49-F238E27FC236}">
                <a16:creationId xmlns:a16="http://schemas.microsoft.com/office/drawing/2014/main" id="{4EFB34BC-3631-FFBB-0567-5DE9C4F24B09}"/>
              </a:ext>
            </a:extLst>
          </p:cNvPr>
          <p:cNvSpPr>
            <a:spLocks noGrp="1"/>
          </p:cNvSpPr>
          <p:nvPr>
            <p:ph type="sldNum" sz="quarter" idx="12"/>
          </p:nvPr>
        </p:nvSpPr>
        <p:spPr/>
        <p:txBody>
          <a:bodyPr/>
          <a:lstStyle/>
          <a:p>
            <a:fld id="{9E268824-B363-4558-82B1-76DB5ADEB9CB}" type="slidenum">
              <a:rPr lang="fr-FR" smtClean="0"/>
              <a:pPr/>
              <a:t>65</a:t>
            </a:fld>
            <a:endParaRPr lang="fr-FR" dirty="0"/>
          </a:p>
        </p:txBody>
      </p:sp>
      <p:sp>
        <p:nvSpPr>
          <p:cNvPr id="4" name="Rectangle : coins arrondis 3">
            <a:extLst>
              <a:ext uri="{FF2B5EF4-FFF2-40B4-BE49-F238E27FC236}">
                <a16:creationId xmlns:a16="http://schemas.microsoft.com/office/drawing/2014/main" id="{997E6926-6753-AA6C-534B-B21E7941AF8D}"/>
              </a:ext>
            </a:extLst>
          </p:cNvPr>
          <p:cNvSpPr/>
          <p:nvPr/>
        </p:nvSpPr>
        <p:spPr>
          <a:xfrm>
            <a:off x="199446" y="4271573"/>
            <a:ext cx="11451780" cy="2267339"/>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2800" dirty="0">
                <a:solidFill>
                  <a:schemeClr val="tx1"/>
                </a:solidFill>
                <a:latin typeface="Times New Roman" panose="02020603050405020304" pitchFamily="18" charset="0"/>
                <a:ea typeface="Calibri" panose="020F0502020204030204" pitchFamily="34" charset="0"/>
              </a:rPr>
              <a:t>Le Nouveau Testament se ressaisit de cette impureté et va la déplacer. </a:t>
            </a:r>
            <a:br>
              <a:rPr lang="fr-FR" sz="2800" dirty="0">
                <a:solidFill>
                  <a:schemeClr val="tx1"/>
                </a:solidFill>
                <a:latin typeface="Calibri" panose="020F0502020204030204" pitchFamily="34"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Jésus aussi se fera pécheur en partageant la vie des pécheurs.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Il s’identifie au péché.</a:t>
            </a:r>
            <a:br>
              <a:rPr lang="fr-FR" sz="2800" dirty="0">
                <a:solidFill>
                  <a:schemeClr val="tx1"/>
                </a:solidFill>
                <a:latin typeface="Times New Roman" panose="02020603050405020304" pitchFamily="18" charset="0"/>
                <a:ea typeface="Calibri" panose="020F0502020204030204" pitchFamily="34" charset="0"/>
              </a:rPr>
            </a:br>
            <a:r>
              <a:rPr lang="fr-FR" sz="2000" u="sng" dirty="0">
                <a:solidFill>
                  <a:srgbClr val="0000FF"/>
                </a:solidFill>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Maurice Zundel.com vendredi saint Jésus s’est fait péché pour nous 1972</a:t>
            </a:r>
            <a:endParaRPr lang="fr-FR" sz="2000" dirty="0">
              <a:solidFill>
                <a:schemeClr val="tx1"/>
              </a:solidFill>
              <a:latin typeface="Calibri" panose="020F0502020204030204" pitchFamily="34" charset="0"/>
              <a:ea typeface="Calibri" panose="020F0502020204030204" pitchFamily="34" charset="0"/>
            </a:endParaRPr>
          </a:p>
        </p:txBody>
      </p:sp>
      <p:sp>
        <p:nvSpPr>
          <p:cNvPr id="2" name="ZoneTexte 1">
            <a:extLst>
              <a:ext uri="{FF2B5EF4-FFF2-40B4-BE49-F238E27FC236}">
                <a16:creationId xmlns:a16="http://schemas.microsoft.com/office/drawing/2014/main" id="{ACF77E9C-5336-32A1-BD5A-054624B1479B}"/>
              </a:ext>
            </a:extLst>
          </p:cNvPr>
          <p:cNvSpPr txBox="1"/>
          <p:nvPr/>
        </p:nvSpPr>
        <p:spPr>
          <a:xfrm>
            <a:off x="199446" y="2250"/>
            <a:ext cx="104925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porcs</a:t>
            </a:r>
            <a:endParaRPr lang="fr-FR" dirty="0"/>
          </a:p>
        </p:txBody>
      </p:sp>
    </p:spTree>
    <p:extLst>
      <p:ext uri="{BB962C8B-B14F-4D97-AF65-F5344CB8AC3E}">
        <p14:creationId xmlns:p14="http://schemas.microsoft.com/office/powerpoint/2010/main" val="111498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C8E16-829F-757B-4DF4-49D46DF7713F}"/>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A4EBDD81-844D-90F1-F2AA-93B0F94ADE5A}"/>
              </a:ext>
            </a:extLst>
          </p:cNvPr>
          <p:cNvSpPr/>
          <p:nvPr/>
        </p:nvSpPr>
        <p:spPr>
          <a:xfrm>
            <a:off x="393290" y="897545"/>
            <a:ext cx="11700387" cy="2461776"/>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16</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Il aurait bien voulu </a:t>
            </a:r>
            <a:r>
              <a:rPr lang="fr-FR" sz="3600" b="1" dirty="0">
                <a:solidFill>
                  <a:srgbClr val="FF0000"/>
                </a:solidFill>
                <a:effectLst/>
                <a:latin typeface="Times New Roman" panose="02020603050405020304" pitchFamily="18" charset="0"/>
                <a:ea typeface="Calibri" panose="020F0502020204030204" pitchFamily="34" charset="0"/>
              </a:rPr>
              <a:t>se remplir le ventre avec les gousses </a:t>
            </a:r>
            <a:r>
              <a:rPr lang="fr-FR" sz="3600" dirty="0">
                <a:solidFill>
                  <a:schemeClr val="tx1"/>
                </a:solidFill>
                <a:effectLst/>
                <a:latin typeface="Times New Roman" panose="02020603050405020304" pitchFamily="18" charset="0"/>
                <a:ea typeface="Calibri" panose="020F0502020204030204" pitchFamily="34" charset="0"/>
              </a:rPr>
              <a:t>que mangeaient les porcs, mais personne ne lui donnait rien</a:t>
            </a:r>
            <a:r>
              <a:rPr lang="fr-FR" sz="2800" dirty="0">
                <a:solidFill>
                  <a:schemeClr val="tx1"/>
                </a:solidFill>
                <a:effectLst/>
                <a:latin typeface="Times New Roman" panose="02020603050405020304" pitchFamily="18" charset="0"/>
                <a:ea typeface="Calibri" panose="020F0502020204030204" pitchFamily="34" charset="0"/>
              </a:rPr>
              <a:t>.</a:t>
            </a:r>
            <a:endParaRPr lang="fr-FR" sz="28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36C831D4-8E3A-5568-5009-87226C7D4DA0}"/>
              </a:ext>
            </a:extLst>
          </p:cNvPr>
          <p:cNvSpPr>
            <a:spLocks noGrp="1"/>
          </p:cNvSpPr>
          <p:nvPr>
            <p:ph type="sldNum" sz="quarter" idx="12"/>
          </p:nvPr>
        </p:nvSpPr>
        <p:spPr/>
        <p:txBody>
          <a:bodyPr/>
          <a:lstStyle/>
          <a:p>
            <a:fld id="{9E268824-B363-4558-82B1-76DB5ADEB9CB}" type="slidenum">
              <a:rPr lang="fr-FR" smtClean="0"/>
              <a:pPr/>
              <a:t>66</a:t>
            </a:fld>
            <a:endParaRPr lang="fr-FR"/>
          </a:p>
        </p:txBody>
      </p:sp>
      <p:pic>
        <p:nvPicPr>
          <p:cNvPr id="5" name="Image 4" descr="Une image contenant dessin humoristique, illustration, clipart, Dessin d’enfant&#10;&#10;Le contenu généré par l’IA peut être incorrect.">
            <a:extLst>
              <a:ext uri="{FF2B5EF4-FFF2-40B4-BE49-F238E27FC236}">
                <a16:creationId xmlns:a16="http://schemas.microsoft.com/office/drawing/2014/main" id="{BF611766-1C93-E128-D061-EED6ABF7AA4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133381" y="2864021"/>
            <a:ext cx="5925238" cy="2407298"/>
          </a:xfrm>
          <a:prstGeom prst="rect">
            <a:avLst/>
          </a:prstGeom>
          <a:effectLst>
            <a:softEdge rad="254000"/>
          </a:effectLst>
        </p:spPr>
      </p:pic>
    </p:spTree>
    <p:extLst>
      <p:ext uri="{BB962C8B-B14F-4D97-AF65-F5344CB8AC3E}">
        <p14:creationId xmlns:p14="http://schemas.microsoft.com/office/powerpoint/2010/main" val="39579185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1F21B-2E20-A4BA-4CE3-4909ABC8200C}"/>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C9037C27-D1D3-6F2D-2427-0E6A306438CF}"/>
              </a:ext>
            </a:extLst>
          </p:cNvPr>
          <p:cNvSpPr/>
          <p:nvPr/>
        </p:nvSpPr>
        <p:spPr>
          <a:xfrm>
            <a:off x="356763" y="1890747"/>
            <a:ext cx="10796514" cy="2039536"/>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Littéralement :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caroubes.</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Pourquoi le fils ne prend-il pas la nourriture des cochons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et attend-il qu'on la lui donne ? Ne peut-il se servir lui-même ? </a:t>
            </a:r>
          </a:p>
        </p:txBody>
      </p:sp>
      <p:pic>
        <p:nvPicPr>
          <p:cNvPr id="3" name="Image 2" descr="Une image contenant légume, nourriture, produits&#10;&#10;Description générée automatiquement">
            <a:extLst>
              <a:ext uri="{FF2B5EF4-FFF2-40B4-BE49-F238E27FC236}">
                <a16:creationId xmlns:a16="http://schemas.microsoft.com/office/drawing/2014/main" id="{89A1509E-3083-CDB2-6493-DAF1D7C75E1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91430" y="188162"/>
            <a:ext cx="2039536" cy="2039536"/>
          </a:xfrm>
          <a:prstGeom prst="rect">
            <a:avLst/>
          </a:prstGeom>
          <a:effectLst>
            <a:softEdge rad="203200"/>
          </a:effectLst>
        </p:spPr>
      </p:pic>
      <p:sp>
        <p:nvSpPr>
          <p:cNvPr id="6" name="Rectangle : coins arrondis 5">
            <a:extLst>
              <a:ext uri="{FF2B5EF4-FFF2-40B4-BE49-F238E27FC236}">
                <a16:creationId xmlns:a16="http://schemas.microsoft.com/office/drawing/2014/main" id="{7B62ED81-D4F1-E929-AD57-C3E491A4787C}"/>
              </a:ext>
            </a:extLst>
          </p:cNvPr>
          <p:cNvSpPr/>
          <p:nvPr/>
        </p:nvSpPr>
        <p:spPr>
          <a:xfrm>
            <a:off x="356763" y="4294704"/>
            <a:ext cx="10796514" cy="2039536"/>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Aurait-il besoin de recevoir sa nourriture de quelqu’un d’autre,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lui qui avait voulu être autonome ?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Aurait-il faim d’une autre nourriture ? De quoi a-t-il faim ?</a:t>
            </a:r>
            <a:endParaRPr lang="fr-FR" sz="3200" dirty="0">
              <a:solidFill>
                <a:schemeClr val="tx1"/>
              </a:solidFill>
              <a:latin typeface="Calibri" panose="020F0502020204030204" pitchFamily="34" charset="0"/>
              <a:ea typeface="Calibri" panose="020F0502020204030204" pitchFamily="34" charset="0"/>
            </a:endParaRPr>
          </a:p>
        </p:txBody>
      </p:sp>
      <p:sp>
        <p:nvSpPr>
          <p:cNvPr id="4" name="ZoneTexte 3">
            <a:extLst>
              <a:ext uri="{FF2B5EF4-FFF2-40B4-BE49-F238E27FC236}">
                <a16:creationId xmlns:a16="http://schemas.microsoft.com/office/drawing/2014/main" id="{0DB9E36B-858E-3E74-DC70-AE7B6934C5B5}"/>
              </a:ext>
            </a:extLst>
          </p:cNvPr>
          <p:cNvSpPr txBox="1"/>
          <p:nvPr/>
        </p:nvSpPr>
        <p:spPr>
          <a:xfrm>
            <a:off x="356763" y="188162"/>
            <a:ext cx="1432708"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gousses</a:t>
            </a:r>
            <a:endParaRPr lang="fr-FR" dirty="0"/>
          </a:p>
        </p:txBody>
      </p:sp>
    </p:spTree>
    <p:extLst>
      <p:ext uri="{BB962C8B-B14F-4D97-AF65-F5344CB8AC3E}">
        <p14:creationId xmlns:p14="http://schemas.microsoft.com/office/powerpoint/2010/main" val="392509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A194D-4867-7712-BCFD-C0F61942AA5E}"/>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6424A09-6D54-DCEB-F5C1-7DA043A7584F}"/>
              </a:ext>
            </a:extLst>
          </p:cNvPr>
          <p:cNvSpPr>
            <a:spLocks noGrp="1"/>
          </p:cNvSpPr>
          <p:nvPr>
            <p:ph type="sldNum" sz="quarter" idx="12"/>
          </p:nvPr>
        </p:nvSpPr>
        <p:spPr/>
        <p:txBody>
          <a:bodyPr/>
          <a:lstStyle/>
          <a:p>
            <a:fld id="{9E268824-B363-4558-82B1-76DB5ADEB9CB}" type="slidenum">
              <a:rPr lang="fr-FR" smtClean="0"/>
              <a:pPr/>
              <a:t>68</a:t>
            </a:fld>
            <a:endParaRPr lang="fr-FR"/>
          </a:p>
        </p:txBody>
      </p:sp>
      <p:sp>
        <p:nvSpPr>
          <p:cNvPr id="4" name="Rectangle : coins arrondis 3">
            <a:extLst>
              <a:ext uri="{FF2B5EF4-FFF2-40B4-BE49-F238E27FC236}">
                <a16:creationId xmlns:a16="http://schemas.microsoft.com/office/drawing/2014/main" id="{A724E6A5-54AD-7135-8B1E-6E3F3665C222}"/>
              </a:ext>
            </a:extLst>
          </p:cNvPr>
          <p:cNvSpPr/>
          <p:nvPr/>
        </p:nvSpPr>
        <p:spPr>
          <a:xfrm>
            <a:off x="194286" y="726558"/>
            <a:ext cx="11732243" cy="5994918"/>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 caroube dans le Talmud</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Une parabole de l'altruisme, communément appelée </a:t>
            </a:r>
            <a:r>
              <a:rPr lang="fr-FR"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Honi</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et le caroubier</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mentionne qu'un caroubier met 70 ans à porter pleinement ses fruits ; ce qui veut dire que le planteur ne bénéficiera pas de son travail, mais qu'il travaille dans l'intérêt des générations futures. En réalité, l'âge de fructification des caroubiers varie mais un semis produit généralement ses premières caroubes en moins de 10 ans. </a:t>
            </a:r>
            <a:r>
              <a:rPr lang="fr-FR" sz="24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Midrash L’allégorie des caroubes</a:t>
            </a:r>
            <a:br>
              <a:rPr lang="fr-FR" sz="3200" dirty="0">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Il y a donc dans l’image de la caroube, une idée d’héritage à transmettre aux générations futures. </a:t>
            </a:r>
          </a:p>
        </p:txBody>
      </p:sp>
      <p:sp>
        <p:nvSpPr>
          <p:cNvPr id="2" name="ZoneTexte 1">
            <a:extLst>
              <a:ext uri="{FF2B5EF4-FFF2-40B4-BE49-F238E27FC236}">
                <a16:creationId xmlns:a16="http://schemas.microsoft.com/office/drawing/2014/main" id="{DA2827CB-78E1-1691-4ADB-FA8963BAC88A}"/>
              </a:ext>
            </a:extLst>
          </p:cNvPr>
          <p:cNvSpPr txBox="1"/>
          <p:nvPr/>
        </p:nvSpPr>
        <p:spPr>
          <a:xfrm>
            <a:off x="194286" y="136525"/>
            <a:ext cx="1654179"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gousses</a:t>
            </a:r>
            <a:endParaRPr lang="fr-FR" dirty="0"/>
          </a:p>
        </p:txBody>
      </p:sp>
      <p:pic>
        <p:nvPicPr>
          <p:cNvPr id="5" name="Image 4" descr="Une image contenant légume, nourriture, produits&#10;&#10;Description générée automatiquement">
            <a:extLst>
              <a:ext uri="{FF2B5EF4-FFF2-40B4-BE49-F238E27FC236}">
                <a16:creationId xmlns:a16="http://schemas.microsoft.com/office/drawing/2014/main" id="{9F6D39A0-0A46-0E0A-3F10-D43A5A08621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74369" y="-107640"/>
            <a:ext cx="1668396" cy="1668396"/>
          </a:xfrm>
          <a:prstGeom prst="rect">
            <a:avLst/>
          </a:prstGeom>
          <a:effectLst>
            <a:softEdge rad="330200"/>
          </a:effectLst>
        </p:spPr>
      </p:pic>
    </p:spTree>
    <p:extLst>
      <p:ext uri="{BB962C8B-B14F-4D97-AF65-F5344CB8AC3E}">
        <p14:creationId xmlns:p14="http://schemas.microsoft.com/office/powerpoint/2010/main" val="18825744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1CFA4-B8A0-6966-494A-06493A03D1EB}"/>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06E4841C-801E-CA96-A19F-856C35A7D8B0}"/>
              </a:ext>
            </a:extLst>
          </p:cNvPr>
          <p:cNvSpPr/>
          <p:nvPr/>
        </p:nvSpPr>
        <p:spPr>
          <a:xfrm>
            <a:off x="304458" y="1387453"/>
            <a:ext cx="11049342" cy="4752587"/>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fils cadet a besoin qu’on lui donne. </a:t>
            </a:r>
            <a:b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 n’a pas pleinement reçu l’héritage de son père. </a:t>
            </a:r>
            <a:b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 a encore besoin de se l’approprier. </a:t>
            </a:r>
            <a:br>
              <a:rPr lang="fr-FR" sz="3600" dirty="0">
                <a:latin typeface="Times New Roman" panose="02020603050405020304" pitchFamily="18" charset="0"/>
                <a:ea typeface="Calibri" panose="020F0502020204030204" pitchFamily="34" charset="0"/>
                <a:cs typeface="Times New Roman" panose="02020603050405020304" pitchFamily="18" charset="0"/>
              </a:rPr>
            </a:br>
            <a:r>
              <a:rPr lang="fr-FR"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 homme ne peut se satisfaire de prendre ; il a besoin qu'on lui donne ; il a besoin d'être aimé. </a:t>
            </a:r>
            <a:br>
              <a:rPr lang="fr-FR"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fr-FR"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père était mort dans le cœur de ce fils. </a:t>
            </a:r>
            <a:br>
              <a:rPr lang="fr-FR"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fr-FR"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Celui-ci n'a pas tardé à mourir lui aussi. </a:t>
            </a:r>
            <a:r>
              <a:rPr lang="fr-FR" sz="2800" i="1"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Louis </a:t>
            </a:r>
            <a:r>
              <a:rPr lang="fr-FR" sz="2800" i="1" baseline="30000" dirty="0">
                <a:solidFill>
                  <a:schemeClr val="tx1"/>
                </a:solidFill>
                <a:latin typeface="Times New Roman" panose="02020603050405020304" pitchFamily="18" charset="0"/>
                <a:ea typeface="Calibri" panose="020F0502020204030204" pitchFamily="34" charset="0"/>
              </a:rPr>
              <a:t>Barlet P 207</a:t>
            </a:r>
            <a:r>
              <a:rPr lang="fr-FR" sz="2800" dirty="0">
                <a:solidFill>
                  <a:schemeClr val="tx1"/>
                </a:solidFill>
                <a:latin typeface="Times New Roman" panose="02020603050405020304" pitchFamily="18" charset="0"/>
                <a:ea typeface="Calibri" panose="020F0502020204030204" pitchFamily="34" charset="0"/>
              </a:rPr>
              <a:t> </a:t>
            </a:r>
            <a:endParaRPr lang="fr-FR" sz="28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8B03E016-4FD0-07FE-CD7C-AF216E3554A2}"/>
              </a:ext>
            </a:extLst>
          </p:cNvPr>
          <p:cNvSpPr>
            <a:spLocks noGrp="1"/>
          </p:cNvSpPr>
          <p:nvPr>
            <p:ph type="sldNum" sz="quarter" idx="12"/>
          </p:nvPr>
        </p:nvSpPr>
        <p:spPr/>
        <p:txBody>
          <a:bodyPr/>
          <a:lstStyle/>
          <a:p>
            <a:fld id="{9E268824-B363-4558-82B1-76DB5ADEB9CB}" type="slidenum">
              <a:rPr lang="fr-FR" smtClean="0"/>
              <a:pPr/>
              <a:t>69</a:t>
            </a:fld>
            <a:endParaRPr lang="fr-FR" dirty="0"/>
          </a:p>
        </p:txBody>
      </p:sp>
      <p:sp>
        <p:nvSpPr>
          <p:cNvPr id="2" name="ZoneTexte 1">
            <a:extLst>
              <a:ext uri="{FF2B5EF4-FFF2-40B4-BE49-F238E27FC236}">
                <a16:creationId xmlns:a16="http://schemas.microsoft.com/office/drawing/2014/main" id="{A1747071-ABA4-D684-F240-11E6C39A6743}"/>
              </a:ext>
            </a:extLst>
          </p:cNvPr>
          <p:cNvSpPr txBox="1"/>
          <p:nvPr/>
        </p:nvSpPr>
        <p:spPr>
          <a:xfrm>
            <a:off x="216101" y="130666"/>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gousses</a:t>
            </a:r>
            <a:endParaRPr lang="fr-FR" dirty="0"/>
          </a:p>
        </p:txBody>
      </p:sp>
      <p:pic>
        <p:nvPicPr>
          <p:cNvPr id="4" name="Image 3" descr="Une image contenant légume, nourriture, produits&#10;&#10;Description générée automatiquement">
            <a:extLst>
              <a:ext uri="{FF2B5EF4-FFF2-40B4-BE49-F238E27FC236}">
                <a16:creationId xmlns:a16="http://schemas.microsoft.com/office/drawing/2014/main" id="{967266DA-85C0-3CF2-F428-71CEA6734B7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20582" y="130666"/>
            <a:ext cx="1688302" cy="1688302"/>
          </a:xfrm>
          <a:prstGeom prst="rect">
            <a:avLst/>
          </a:prstGeom>
          <a:effectLst>
            <a:softEdge rad="330200"/>
          </a:effectLst>
        </p:spPr>
      </p:pic>
    </p:spTree>
    <p:extLst>
      <p:ext uri="{BB962C8B-B14F-4D97-AF65-F5344CB8AC3E}">
        <p14:creationId xmlns:p14="http://schemas.microsoft.com/office/powerpoint/2010/main" val="70035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027E1-B457-EEA6-781C-141A53DF9B4A}"/>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DB6C611-3EB0-9A3F-C1EE-20DC90EBB135}"/>
              </a:ext>
            </a:extLst>
          </p:cNvPr>
          <p:cNvSpPr/>
          <p:nvPr/>
        </p:nvSpPr>
        <p:spPr>
          <a:xfrm>
            <a:off x="515620" y="744230"/>
            <a:ext cx="11338560" cy="5369540"/>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chemeClr val="tx1"/>
                </a:solidFill>
                <a:effectLst/>
                <a:latin typeface="Times New Roman" panose="02020603050405020304" pitchFamily="18" charset="0"/>
                <a:ea typeface="Calibri" panose="020F0502020204030204" pitchFamily="34" charset="0"/>
              </a:rPr>
              <a:t>Nous constatons donc une montée.</a:t>
            </a:r>
            <a:r>
              <a:rPr lang="fr-FR" sz="3200" dirty="0">
                <a:solidFill>
                  <a:schemeClr val="tx1"/>
                </a:solidFill>
                <a:effectLst/>
                <a:latin typeface="Times New Roman" panose="02020603050405020304" pitchFamily="18" charset="0"/>
                <a:ea typeface="Calibri" panose="020F0502020204030204" pitchFamily="34" charset="0"/>
              </a:rPr>
              <a:t> </a:t>
            </a:r>
            <a:br>
              <a:rPr lang="fr-FR" sz="3200" dirty="0">
                <a:solidFill>
                  <a:schemeClr val="tx1"/>
                </a:solidFill>
                <a:effectLst/>
                <a:latin typeface="Times New Roman" panose="02020603050405020304" pitchFamily="18" charset="0"/>
                <a:ea typeface="Calibri" panose="020F0502020204030204" pitchFamily="34" charset="0"/>
              </a:rPr>
            </a:br>
            <a:r>
              <a:rPr lang="fr-FR" sz="3200" dirty="0">
                <a:solidFill>
                  <a:schemeClr val="tx1"/>
                </a:solidFill>
                <a:effectLst/>
                <a:latin typeface="Times New Roman" panose="02020603050405020304" pitchFamily="18" charset="0"/>
                <a:ea typeface="Calibri" panose="020F0502020204030204" pitchFamily="34" charset="0"/>
              </a:rPr>
              <a:t>Ce que Jésus dit, fait, dérange. </a:t>
            </a:r>
            <a:br>
              <a:rPr lang="fr-FR" sz="3200" dirty="0">
                <a:solidFill>
                  <a:schemeClr val="tx1"/>
                </a:solidFill>
                <a:effectLst/>
                <a:latin typeface="Times New Roman" panose="02020603050405020304" pitchFamily="18" charset="0"/>
                <a:ea typeface="Calibri" panose="020F0502020204030204" pitchFamily="34" charset="0"/>
              </a:rPr>
            </a:br>
            <a:r>
              <a:rPr lang="fr-FR" sz="3200" dirty="0">
                <a:solidFill>
                  <a:schemeClr val="tx1"/>
                </a:solidFill>
                <a:effectLst/>
                <a:latin typeface="Times New Roman" panose="02020603050405020304" pitchFamily="18" charset="0"/>
                <a:ea typeface="Calibri" panose="020F0502020204030204" pitchFamily="34" charset="0"/>
              </a:rPr>
              <a:t>Il annonce le Royaume de Dieu, présente Dieu comme le Père, </a:t>
            </a:r>
            <a:br>
              <a:rPr lang="fr-FR" sz="3200" dirty="0">
                <a:solidFill>
                  <a:schemeClr val="tx1"/>
                </a:solidFill>
                <a:effectLst/>
                <a:latin typeface="Times New Roman" panose="02020603050405020304" pitchFamily="18" charset="0"/>
                <a:ea typeface="Calibri" panose="020F0502020204030204" pitchFamily="34" charset="0"/>
              </a:rPr>
            </a:br>
            <a:r>
              <a:rPr lang="fr-FR" sz="3200" dirty="0">
                <a:solidFill>
                  <a:schemeClr val="tx1"/>
                </a:solidFill>
                <a:effectLst/>
                <a:latin typeface="Times New Roman" panose="02020603050405020304" pitchFamily="18" charset="0"/>
                <a:ea typeface="Calibri" panose="020F0502020204030204" pitchFamily="34" charset="0"/>
              </a:rPr>
              <a:t>et demande d’aller au-delà de la Loi, à l’essentiel ; il renverse tout. </a:t>
            </a:r>
            <a:br>
              <a:rPr lang="fr-FR" sz="3200" dirty="0">
                <a:solidFill>
                  <a:schemeClr val="tx1"/>
                </a:solidFill>
                <a:effectLst/>
                <a:latin typeface="Times New Roman" panose="02020603050405020304" pitchFamily="18" charset="0"/>
                <a:ea typeface="Calibri" panose="020F0502020204030204" pitchFamily="34" charset="0"/>
              </a:rPr>
            </a:br>
            <a:r>
              <a:rPr lang="fr-FR" sz="3200" dirty="0">
                <a:solidFill>
                  <a:schemeClr val="tx1"/>
                </a:solidFill>
                <a:effectLst/>
                <a:latin typeface="Times New Roman" panose="02020603050405020304" pitchFamily="18" charset="0"/>
                <a:ea typeface="Calibri" panose="020F0502020204030204" pitchFamily="34" charset="0"/>
              </a:rPr>
              <a:t>Dans les chapitres suivant, Jésus continuera de prêcher le royaume de Dieu. Cela le conduira au chapitre 22 à être recherché par les grands prêtres et les scribes pour le supprimer. </a:t>
            </a:r>
            <a:endParaRPr lang="fr-FR" sz="3200" dirty="0">
              <a:solidFill>
                <a:schemeClr val="tx1"/>
              </a:solidFill>
              <a:effectLst/>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F3567448-3526-86B1-60BA-0B0545DB6F8E}"/>
              </a:ext>
            </a:extLst>
          </p:cNvPr>
          <p:cNvSpPr>
            <a:spLocks noGrp="1"/>
          </p:cNvSpPr>
          <p:nvPr>
            <p:ph type="sldNum" sz="quarter" idx="12"/>
          </p:nvPr>
        </p:nvSpPr>
        <p:spPr/>
        <p:txBody>
          <a:bodyPr/>
          <a:lstStyle/>
          <a:p>
            <a:fld id="{9E268824-B363-4558-82B1-76DB5ADEB9CB}" type="slidenum">
              <a:rPr lang="fr-FR" smtClean="0"/>
              <a:pPr/>
              <a:t>7</a:t>
            </a:fld>
            <a:endParaRPr lang="fr-FR"/>
          </a:p>
        </p:txBody>
      </p:sp>
    </p:spTree>
    <p:extLst>
      <p:ext uri="{BB962C8B-B14F-4D97-AF65-F5344CB8AC3E}">
        <p14:creationId xmlns:p14="http://schemas.microsoft.com/office/powerpoint/2010/main" val="42396957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06469-37B0-786F-FA88-4F11EA93FEC0}"/>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E35B8DC-16BB-A378-290E-8E08C4A74D63}"/>
              </a:ext>
            </a:extLst>
          </p:cNvPr>
          <p:cNvSpPr>
            <a:spLocks noGrp="1"/>
          </p:cNvSpPr>
          <p:nvPr>
            <p:ph type="sldNum" sz="quarter" idx="12"/>
          </p:nvPr>
        </p:nvSpPr>
        <p:spPr/>
        <p:txBody>
          <a:bodyPr/>
          <a:lstStyle/>
          <a:p>
            <a:fld id="{9E268824-B363-4558-82B1-76DB5ADEB9CB}" type="slidenum">
              <a:rPr lang="fr-FR" smtClean="0"/>
              <a:pPr/>
              <a:t>70</a:t>
            </a:fld>
            <a:endParaRPr lang="fr-FR"/>
          </a:p>
        </p:txBody>
      </p:sp>
      <p:sp>
        <p:nvSpPr>
          <p:cNvPr id="4" name="Rectangle : coins arrondis 3">
            <a:extLst>
              <a:ext uri="{FF2B5EF4-FFF2-40B4-BE49-F238E27FC236}">
                <a16:creationId xmlns:a16="http://schemas.microsoft.com/office/drawing/2014/main" id="{8E3CDE90-4BAE-C8BE-68C6-DFC84CA16212}"/>
              </a:ext>
            </a:extLst>
          </p:cNvPr>
          <p:cNvSpPr/>
          <p:nvPr/>
        </p:nvSpPr>
        <p:spPr>
          <a:xfrm>
            <a:off x="170264" y="1180705"/>
            <a:ext cx="11608781" cy="5175645"/>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Matthieu 3, 4</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Jean-Baptiste (d'où le terme Pain de Saint-Jean) vivait de sauterelles et de miel sauvage ; le mot grec traduit par sauterelle peut faire référence au fruit de la caroube plutôt qu'à l'insecte de la sauterelle. Ceci est suggéré parce que les termes hébreux pour « sauterelle » (</a:t>
            </a:r>
            <a:r>
              <a:rPr lang="fr-FR"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hagavim</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et « caroube » (</a:t>
            </a:r>
            <a:r>
              <a:rPr lang="fr-FR"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haruvim</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sont très similaires</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24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Wikipédia Paragraphe Dans la culture</a:t>
            </a:r>
            <a:br>
              <a:rPr lang="fr-FR" sz="24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Jean le baptiste travaille pour le futur, il annonce celui qui va venir. Sa nourriture le signifierait-il?</a:t>
            </a:r>
          </a:p>
        </p:txBody>
      </p:sp>
      <p:sp>
        <p:nvSpPr>
          <p:cNvPr id="2" name="ZoneTexte 1">
            <a:extLst>
              <a:ext uri="{FF2B5EF4-FFF2-40B4-BE49-F238E27FC236}">
                <a16:creationId xmlns:a16="http://schemas.microsoft.com/office/drawing/2014/main" id="{ABB25EC0-C25D-304F-1E6E-04BF816FA87A}"/>
              </a:ext>
            </a:extLst>
          </p:cNvPr>
          <p:cNvSpPr txBox="1"/>
          <p:nvPr/>
        </p:nvSpPr>
        <p:spPr>
          <a:xfrm>
            <a:off x="371266" y="142275"/>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gousses</a:t>
            </a:r>
            <a:endParaRPr lang="fr-FR" dirty="0"/>
          </a:p>
        </p:txBody>
      </p:sp>
      <p:sp>
        <p:nvSpPr>
          <p:cNvPr id="6" name="ZoneTexte 5">
            <a:extLst>
              <a:ext uri="{FF2B5EF4-FFF2-40B4-BE49-F238E27FC236}">
                <a16:creationId xmlns:a16="http://schemas.microsoft.com/office/drawing/2014/main" id="{D2186036-3331-7E94-E9C3-DDC42ACD81DB}"/>
              </a:ext>
            </a:extLst>
          </p:cNvPr>
          <p:cNvSpPr txBox="1"/>
          <p:nvPr/>
        </p:nvSpPr>
        <p:spPr>
          <a:xfrm>
            <a:off x="2357382" y="186980"/>
            <a:ext cx="6097554" cy="523220"/>
          </a:xfrm>
          <a:prstGeom prst="rect">
            <a:avLst/>
          </a:prstGeom>
          <a:noFill/>
        </p:spPr>
        <p:txBody>
          <a:bodyPr wrap="square">
            <a:spAutoFit/>
          </a:bodyPr>
          <a:lstStyle/>
          <a:p>
            <a:r>
              <a:rPr lang="fr-FR" sz="2800" b="1" dirty="0">
                <a:solidFill>
                  <a:schemeClr val="tx1"/>
                </a:solidFill>
                <a:latin typeface="Times New Roman" panose="02020603050405020304" pitchFamily="18" charset="0"/>
                <a:ea typeface="Calibri" panose="020F0502020204030204" pitchFamily="34" charset="0"/>
              </a:rPr>
              <a:t>Repère supplémentaire </a:t>
            </a:r>
            <a:endParaRPr lang="fr-FR" sz="2800" dirty="0"/>
          </a:p>
        </p:txBody>
      </p:sp>
      <p:pic>
        <p:nvPicPr>
          <p:cNvPr id="5" name="Image 4" descr="Une image contenant légume, nourriture, produits&#10;&#10;Description générée automatiquement">
            <a:extLst>
              <a:ext uri="{FF2B5EF4-FFF2-40B4-BE49-F238E27FC236}">
                <a16:creationId xmlns:a16="http://schemas.microsoft.com/office/drawing/2014/main" id="{611C43F2-A56F-872B-4AC4-BCD28655754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53368" y="-81868"/>
            <a:ext cx="1668368" cy="1668368"/>
          </a:xfrm>
          <a:prstGeom prst="rect">
            <a:avLst/>
          </a:prstGeom>
          <a:effectLst>
            <a:softEdge rad="330200"/>
          </a:effectLst>
        </p:spPr>
      </p:pic>
    </p:spTree>
    <p:extLst>
      <p:ext uri="{BB962C8B-B14F-4D97-AF65-F5344CB8AC3E}">
        <p14:creationId xmlns:p14="http://schemas.microsoft.com/office/powerpoint/2010/main" val="5194404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FFAF3-0F08-224D-5E6D-817AEC98C34E}"/>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59C438E-DD98-CE4F-5179-9316378433E8}"/>
              </a:ext>
            </a:extLst>
          </p:cNvPr>
          <p:cNvSpPr/>
          <p:nvPr/>
        </p:nvSpPr>
        <p:spPr>
          <a:xfrm>
            <a:off x="2989809" y="2519436"/>
            <a:ext cx="8200791" cy="2745900"/>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17</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Alors</a:t>
            </a:r>
            <a:r>
              <a:rPr lang="fr-FR" sz="3600" dirty="0">
                <a:effectLst/>
                <a:latin typeface="Times New Roman" panose="02020603050405020304" pitchFamily="18" charset="0"/>
                <a:ea typeface="Calibri" panose="020F0502020204030204" pitchFamily="34" charset="0"/>
              </a:rPr>
              <a:t> </a:t>
            </a:r>
            <a:r>
              <a:rPr lang="fr-FR" sz="3600" b="1" dirty="0">
                <a:solidFill>
                  <a:srgbClr val="FF0000"/>
                </a:solidFill>
                <a:effectLst/>
                <a:latin typeface="Times New Roman" panose="02020603050405020304" pitchFamily="18" charset="0"/>
                <a:ea typeface="Calibri" panose="020F0502020204030204" pitchFamily="34" charset="0"/>
              </a:rPr>
              <a:t>il rentra en lui-même </a:t>
            </a:r>
            <a:r>
              <a:rPr lang="fr-FR" sz="3600" dirty="0">
                <a:solidFill>
                  <a:schemeClr val="tx1"/>
                </a:solidFill>
                <a:effectLst/>
                <a:latin typeface="Times New Roman" panose="02020603050405020304" pitchFamily="18" charset="0"/>
                <a:ea typeface="Calibri" panose="020F0502020204030204" pitchFamily="34" charset="0"/>
              </a:rPr>
              <a:t>et se dit : “Combien d’ouvriers de mon père ont du pain en abondance, et moi, ici, je meurs de faim !</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4476EADB-6161-F038-B4CB-D51B71147BBC}"/>
              </a:ext>
            </a:extLst>
          </p:cNvPr>
          <p:cNvSpPr>
            <a:spLocks noGrp="1"/>
          </p:cNvSpPr>
          <p:nvPr>
            <p:ph type="sldNum" sz="quarter" idx="12"/>
          </p:nvPr>
        </p:nvSpPr>
        <p:spPr/>
        <p:txBody>
          <a:bodyPr/>
          <a:lstStyle/>
          <a:p>
            <a:fld id="{9E268824-B363-4558-82B1-76DB5ADEB9CB}" type="slidenum">
              <a:rPr lang="fr-FR" smtClean="0"/>
              <a:pPr/>
              <a:t>71</a:t>
            </a:fld>
            <a:endParaRPr lang="fr-FR"/>
          </a:p>
        </p:txBody>
      </p:sp>
      <p:pic>
        <p:nvPicPr>
          <p:cNvPr id="4" name="Image 3" descr="Une image contenant dessin humoristique, clipart, illustration, Dessin animé&#10;&#10;Le contenu généré par l’IA peut être incorrect.">
            <a:extLst>
              <a:ext uri="{FF2B5EF4-FFF2-40B4-BE49-F238E27FC236}">
                <a16:creationId xmlns:a16="http://schemas.microsoft.com/office/drawing/2014/main" id="{59B93BDC-DF93-A3DC-889A-4D42A3F7F45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73624" y="2015613"/>
            <a:ext cx="2215319" cy="4237704"/>
          </a:xfrm>
          <a:prstGeom prst="rect">
            <a:avLst/>
          </a:prstGeom>
          <a:effectLst>
            <a:softEdge rad="266700"/>
          </a:effectLst>
        </p:spPr>
      </p:pic>
      <p:sp>
        <p:nvSpPr>
          <p:cNvPr id="5" name="ZoneTexte 4">
            <a:extLst>
              <a:ext uri="{FF2B5EF4-FFF2-40B4-BE49-F238E27FC236}">
                <a16:creationId xmlns:a16="http://schemas.microsoft.com/office/drawing/2014/main" id="{0C72AA69-38C7-9186-F501-2F682D41A77C}"/>
              </a:ext>
            </a:extLst>
          </p:cNvPr>
          <p:cNvSpPr txBox="1"/>
          <p:nvPr/>
        </p:nvSpPr>
        <p:spPr>
          <a:xfrm>
            <a:off x="417188" y="261475"/>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il rentra en lui-même</a:t>
            </a:r>
            <a:endParaRPr lang="fr-FR" dirty="0"/>
          </a:p>
        </p:txBody>
      </p:sp>
    </p:spTree>
    <p:extLst>
      <p:ext uri="{BB962C8B-B14F-4D97-AF65-F5344CB8AC3E}">
        <p14:creationId xmlns:p14="http://schemas.microsoft.com/office/powerpoint/2010/main" val="7573069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F9CE0-7C24-359D-78FB-8B1F3A36026A}"/>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2E4E8B7-A7A1-49BD-EA8B-B48B2C694BF5}"/>
              </a:ext>
            </a:extLst>
          </p:cNvPr>
          <p:cNvSpPr/>
          <p:nvPr/>
        </p:nvSpPr>
        <p:spPr>
          <a:xfrm>
            <a:off x="3261145" y="1131059"/>
            <a:ext cx="8574832" cy="2153197"/>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Littéralement : </a:t>
            </a:r>
            <a:r>
              <a:rPr lang="fr-FR" sz="3600" i="1" dirty="0">
                <a:solidFill>
                  <a:schemeClr val="tx1"/>
                </a:solidFill>
                <a:latin typeface="Times New Roman" panose="02020603050405020304" pitchFamily="18" charset="0"/>
                <a:ea typeface="Calibri" panose="020F0502020204030204" pitchFamily="34" charset="0"/>
              </a:rPr>
              <a:t>étant venu en lui-même </a:t>
            </a:r>
            <a:br>
              <a:rPr lang="fr-FR" sz="3600" i="1" dirty="0">
                <a:solidFill>
                  <a:schemeClr val="tx1"/>
                </a:solidFill>
                <a:latin typeface="Times New Roman" panose="02020603050405020304" pitchFamily="18" charset="0"/>
                <a:ea typeface="Calibri" panose="020F0502020204030204" pitchFamily="34" charset="0"/>
              </a:rPr>
            </a:br>
            <a:r>
              <a:rPr lang="fr-FR" sz="3600" i="1" dirty="0">
                <a:solidFill>
                  <a:schemeClr val="tx1"/>
                </a:solidFill>
                <a:latin typeface="Times New Roman" panose="02020603050405020304" pitchFamily="18" charset="0"/>
                <a:ea typeface="Calibri" panose="020F0502020204030204" pitchFamily="34" charset="0"/>
              </a:rPr>
              <a:t>- il revint à lui-même </a:t>
            </a:r>
            <a:br>
              <a:rPr lang="fr-FR" sz="3600" i="1" dirty="0">
                <a:solidFill>
                  <a:schemeClr val="tx1"/>
                </a:solidFill>
                <a:latin typeface="Times New Roman" panose="02020603050405020304" pitchFamily="18" charset="0"/>
                <a:ea typeface="Calibri" panose="020F0502020204030204" pitchFamily="34" charset="0"/>
              </a:rPr>
            </a:br>
            <a:r>
              <a:rPr lang="fr-FR" sz="3600" i="1" dirty="0">
                <a:solidFill>
                  <a:schemeClr val="tx1"/>
                </a:solidFill>
                <a:latin typeface="Times New Roman" panose="02020603050405020304" pitchFamily="18" charset="0"/>
                <a:ea typeface="Calibri" panose="020F0502020204030204" pitchFamily="34" charset="0"/>
              </a:rPr>
              <a:t>- lorsqu’il vint à son âme.</a:t>
            </a:r>
            <a:endParaRPr lang="fr-FR" sz="36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EABB1D17-837F-7190-3027-7188AD391673}"/>
              </a:ext>
            </a:extLst>
          </p:cNvPr>
          <p:cNvSpPr txBox="1"/>
          <p:nvPr/>
        </p:nvSpPr>
        <p:spPr>
          <a:xfrm>
            <a:off x="417188" y="261475"/>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il rentra en lui-même</a:t>
            </a:r>
            <a:endParaRPr lang="fr-FR" dirty="0"/>
          </a:p>
        </p:txBody>
      </p:sp>
      <p:sp>
        <p:nvSpPr>
          <p:cNvPr id="8" name="Espace réservé du numéro de diapositive 7">
            <a:extLst>
              <a:ext uri="{FF2B5EF4-FFF2-40B4-BE49-F238E27FC236}">
                <a16:creationId xmlns:a16="http://schemas.microsoft.com/office/drawing/2014/main" id="{B9D8D8C7-1910-9BD3-857F-1148CC534429}"/>
              </a:ext>
            </a:extLst>
          </p:cNvPr>
          <p:cNvSpPr>
            <a:spLocks noGrp="1"/>
          </p:cNvSpPr>
          <p:nvPr>
            <p:ph type="sldNum" sz="quarter" idx="12"/>
          </p:nvPr>
        </p:nvSpPr>
        <p:spPr/>
        <p:txBody>
          <a:bodyPr/>
          <a:lstStyle/>
          <a:p>
            <a:fld id="{9E268824-B363-4558-82B1-76DB5ADEB9CB}" type="slidenum">
              <a:rPr lang="fr-FR" smtClean="0"/>
              <a:pPr/>
              <a:t>72</a:t>
            </a:fld>
            <a:endParaRPr lang="fr-FR"/>
          </a:p>
        </p:txBody>
      </p:sp>
      <p:sp>
        <p:nvSpPr>
          <p:cNvPr id="6" name="Rectangle : coins arrondis 5">
            <a:extLst>
              <a:ext uri="{FF2B5EF4-FFF2-40B4-BE49-F238E27FC236}">
                <a16:creationId xmlns:a16="http://schemas.microsoft.com/office/drawing/2014/main" id="{07255A2C-66D2-916B-A35D-FA47F95CE454}"/>
              </a:ext>
            </a:extLst>
          </p:cNvPr>
          <p:cNvSpPr/>
          <p:nvPr/>
        </p:nvSpPr>
        <p:spPr>
          <a:xfrm>
            <a:off x="4028061" y="3981664"/>
            <a:ext cx="6816920" cy="1991749"/>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Quel est le sens de cette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 rentrée en lui-même » </a:t>
            </a:r>
            <a:r>
              <a:rPr lang="fr-FR" sz="2800" dirty="0">
                <a:solidFill>
                  <a:schemeClr val="tx1"/>
                </a:solidFill>
                <a:latin typeface="Times New Roman" panose="02020603050405020304" pitchFamily="18" charset="0"/>
                <a:ea typeface="Calibri" panose="020F0502020204030204" pitchFamily="34" charset="0"/>
              </a:rPr>
              <a:t>?</a:t>
            </a:r>
            <a:endParaRPr lang="fr-FR" sz="2800" dirty="0">
              <a:solidFill>
                <a:schemeClr val="tx1"/>
              </a:solidFill>
              <a:latin typeface="Calibri" panose="020F0502020204030204" pitchFamily="34" charset="0"/>
              <a:ea typeface="Calibri" panose="020F0502020204030204" pitchFamily="34" charset="0"/>
            </a:endParaRPr>
          </a:p>
        </p:txBody>
      </p:sp>
      <p:pic>
        <p:nvPicPr>
          <p:cNvPr id="3" name="Image 2" descr="Une image contenant dessin humoristique, clipart, illustration, Dessin animé&#10;&#10;Le contenu généré par l’IA peut être incorrect.">
            <a:extLst>
              <a:ext uri="{FF2B5EF4-FFF2-40B4-BE49-F238E27FC236}">
                <a16:creationId xmlns:a16="http://schemas.microsoft.com/office/drawing/2014/main" id="{FBC67CD4-9493-6726-B552-C72C9CBA1E3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38200" y="1284188"/>
            <a:ext cx="2651544" cy="5072162"/>
          </a:xfrm>
          <a:prstGeom prst="rect">
            <a:avLst/>
          </a:prstGeom>
          <a:effectLst>
            <a:softEdge rad="355600"/>
          </a:effectLst>
        </p:spPr>
      </p:pic>
    </p:spTree>
    <p:extLst>
      <p:ext uri="{BB962C8B-B14F-4D97-AF65-F5344CB8AC3E}">
        <p14:creationId xmlns:p14="http://schemas.microsoft.com/office/powerpoint/2010/main" val="355795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D35C3-CCEE-307E-527A-2E92EF06524A}"/>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9F717DC-06BA-3F06-2CE2-E32FE0FB2AAA}"/>
              </a:ext>
            </a:extLst>
          </p:cNvPr>
          <p:cNvSpPr>
            <a:spLocks noGrp="1"/>
          </p:cNvSpPr>
          <p:nvPr>
            <p:ph type="sldNum" sz="quarter" idx="12"/>
          </p:nvPr>
        </p:nvSpPr>
        <p:spPr/>
        <p:txBody>
          <a:bodyPr/>
          <a:lstStyle/>
          <a:p>
            <a:fld id="{9E268824-B363-4558-82B1-76DB5ADEB9CB}" type="slidenum">
              <a:rPr lang="fr-FR" smtClean="0"/>
              <a:pPr/>
              <a:t>73</a:t>
            </a:fld>
            <a:endParaRPr lang="fr-FR"/>
          </a:p>
        </p:txBody>
      </p:sp>
      <p:sp>
        <p:nvSpPr>
          <p:cNvPr id="4" name="Rectangle : coins arrondis 3">
            <a:extLst>
              <a:ext uri="{FF2B5EF4-FFF2-40B4-BE49-F238E27FC236}">
                <a16:creationId xmlns:a16="http://schemas.microsoft.com/office/drawing/2014/main" id="{D997DF7E-38D5-209C-F0D8-0A6FF70ECF33}"/>
              </a:ext>
            </a:extLst>
          </p:cNvPr>
          <p:cNvSpPr/>
          <p:nvPr/>
        </p:nvSpPr>
        <p:spPr>
          <a:xfrm>
            <a:off x="2279374" y="816076"/>
            <a:ext cx="9499471" cy="2733367"/>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rgbClr val="000000"/>
                </a:solidFill>
                <a:latin typeface="Times New Roman" panose="02020603050405020304" pitchFamily="18" charset="0"/>
                <a:ea typeface="Calibri" panose="020F0502020204030204" pitchFamily="34" charset="0"/>
              </a:rPr>
              <a:t>Jonas 2, 2-3</a:t>
            </a:r>
            <a:r>
              <a:rPr lang="fr-FR" sz="3200" dirty="0">
                <a:solidFill>
                  <a:srgbClr val="000000"/>
                </a:solidFill>
                <a:latin typeface="Times New Roman" panose="02020603050405020304" pitchFamily="18" charset="0"/>
                <a:ea typeface="Calibri" panose="020F0502020204030204" pitchFamily="34" charset="0"/>
              </a:rPr>
              <a:t> </a:t>
            </a:r>
            <a:r>
              <a:rPr lang="fr-FR" sz="3200" i="1" dirty="0">
                <a:solidFill>
                  <a:srgbClr val="000000"/>
                </a:solidFill>
                <a:latin typeface="Times New Roman" panose="02020603050405020304" pitchFamily="18" charset="0"/>
                <a:ea typeface="Calibri" panose="020F0502020204030204" pitchFamily="34" charset="0"/>
              </a:rPr>
              <a:t>Depuis les entrailles du poisson, il pria le Seigneur son Dieu. Il disait : Dans ma détresse, je crie vers le Seigneur, et lui me répond ; du ventre des enfers j’appelle : tu écoutes ma voix.</a:t>
            </a:r>
            <a:endParaRPr lang="fr-FR" sz="3200" dirty="0">
              <a:solidFill>
                <a:schemeClr val="tx1"/>
              </a:solidFill>
              <a:latin typeface="Calibri" panose="020F0502020204030204" pitchFamily="34" charset="0"/>
              <a:ea typeface="Calibri" panose="020F0502020204030204" pitchFamily="34" charset="0"/>
            </a:endParaRPr>
          </a:p>
        </p:txBody>
      </p:sp>
      <p:sp>
        <p:nvSpPr>
          <p:cNvPr id="5" name="ZoneTexte 4">
            <a:extLst>
              <a:ext uri="{FF2B5EF4-FFF2-40B4-BE49-F238E27FC236}">
                <a16:creationId xmlns:a16="http://schemas.microsoft.com/office/drawing/2014/main" id="{DB8F08BF-5647-F077-BE8C-375FDC9EE7F8}"/>
              </a:ext>
            </a:extLst>
          </p:cNvPr>
          <p:cNvSpPr txBox="1"/>
          <p:nvPr/>
        </p:nvSpPr>
        <p:spPr>
          <a:xfrm>
            <a:off x="122092" y="39985"/>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il rentra en lui-même</a:t>
            </a:r>
            <a:endParaRPr lang="fr-FR" dirty="0"/>
          </a:p>
        </p:txBody>
      </p:sp>
      <p:sp>
        <p:nvSpPr>
          <p:cNvPr id="7" name="Rectangle : coins arrondis 6">
            <a:extLst>
              <a:ext uri="{FF2B5EF4-FFF2-40B4-BE49-F238E27FC236}">
                <a16:creationId xmlns:a16="http://schemas.microsoft.com/office/drawing/2014/main" id="{38A5E777-AB44-1390-5D38-A750462C6B58}"/>
              </a:ext>
            </a:extLst>
          </p:cNvPr>
          <p:cNvSpPr/>
          <p:nvPr/>
        </p:nvSpPr>
        <p:spPr>
          <a:xfrm>
            <a:off x="2883310" y="4376444"/>
            <a:ext cx="8059993" cy="1300389"/>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rgbClr val="000000"/>
                </a:solidFill>
                <a:latin typeface="Times New Roman" panose="02020603050405020304" pitchFamily="18" charset="0"/>
                <a:ea typeface="Calibri" panose="020F0502020204030204" pitchFamily="34" charset="0"/>
              </a:rPr>
              <a:t>Luc 2, 19</a:t>
            </a:r>
            <a:r>
              <a:rPr lang="fr-FR" sz="3200" dirty="0">
                <a:solidFill>
                  <a:srgbClr val="000000"/>
                </a:solidFill>
                <a:latin typeface="Times New Roman" panose="02020603050405020304" pitchFamily="18" charset="0"/>
                <a:ea typeface="Calibri" panose="020F0502020204030204" pitchFamily="34" charset="0"/>
              </a:rPr>
              <a:t> </a:t>
            </a:r>
            <a:r>
              <a:rPr lang="fr-FR" sz="3200" i="1" dirty="0">
                <a:solidFill>
                  <a:srgbClr val="000000"/>
                </a:solidFill>
                <a:latin typeface="Times New Roman" panose="02020603050405020304" pitchFamily="18" charset="0"/>
                <a:ea typeface="Calibri" panose="020F0502020204030204" pitchFamily="34" charset="0"/>
              </a:rPr>
              <a:t>Marie, cependant, retenait tous ces événements et les méditait dans son cœur.</a:t>
            </a:r>
            <a:endParaRPr lang="fr-FR" sz="3200" dirty="0">
              <a:solidFill>
                <a:schemeClr val="tx1"/>
              </a:solidFill>
              <a:latin typeface="Calibri" panose="020F0502020204030204" pitchFamily="34" charset="0"/>
              <a:ea typeface="Calibri" panose="020F0502020204030204" pitchFamily="34" charset="0"/>
            </a:endParaRPr>
          </a:p>
        </p:txBody>
      </p:sp>
      <p:pic>
        <p:nvPicPr>
          <p:cNvPr id="2" name="Image 1" descr="Une image contenant dessin humoristique, clipart, illustration, Dessin animé&#10;&#10;Le contenu généré par l’IA peut être incorrect.">
            <a:extLst>
              <a:ext uri="{FF2B5EF4-FFF2-40B4-BE49-F238E27FC236}">
                <a16:creationId xmlns:a16="http://schemas.microsoft.com/office/drawing/2014/main" id="{88D4895E-7D81-601A-96BD-A24FC17DC2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6310" y="1889007"/>
            <a:ext cx="2064773" cy="3949724"/>
          </a:xfrm>
          <a:prstGeom prst="rect">
            <a:avLst/>
          </a:prstGeom>
          <a:effectLst>
            <a:softEdge rad="342900"/>
          </a:effectLst>
        </p:spPr>
      </p:pic>
    </p:spTree>
    <p:extLst>
      <p:ext uri="{BB962C8B-B14F-4D97-AF65-F5344CB8AC3E}">
        <p14:creationId xmlns:p14="http://schemas.microsoft.com/office/powerpoint/2010/main" val="393350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494EF-3962-86A4-7123-DA73DBD44540}"/>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F81E6F9-C808-C068-FA06-4F09872510A8}"/>
              </a:ext>
            </a:extLst>
          </p:cNvPr>
          <p:cNvSpPr>
            <a:spLocks noGrp="1"/>
          </p:cNvSpPr>
          <p:nvPr>
            <p:ph type="sldNum" sz="quarter" idx="12"/>
          </p:nvPr>
        </p:nvSpPr>
        <p:spPr/>
        <p:txBody>
          <a:bodyPr/>
          <a:lstStyle/>
          <a:p>
            <a:fld id="{9E268824-B363-4558-82B1-76DB5ADEB9CB}" type="slidenum">
              <a:rPr lang="fr-FR" smtClean="0"/>
              <a:pPr/>
              <a:t>74</a:t>
            </a:fld>
            <a:endParaRPr lang="fr-FR"/>
          </a:p>
        </p:txBody>
      </p:sp>
      <p:sp>
        <p:nvSpPr>
          <p:cNvPr id="5" name="ZoneTexte 4">
            <a:extLst>
              <a:ext uri="{FF2B5EF4-FFF2-40B4-BE49-F238E27FC236}">
                <a16:creationId xmlns:a16="http://schemas.microsoft.com/office/drawing/2014/main" id="{FC70E6B1-6040-D3BF-98D5-82EAFEB2A48A}"/>
              </a:ext>
            </a:extLst>
          </p:cNvPr>
          <p:cNvSpPr txBox="1"/>
          <p:nvPr/>
        </p:nvSpPr>
        <p:spPr>
          <a:xfrm>
            <a:off x="112262" y="39984"/>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il rentra en lui-même</a:t>
            </a:r>
            <a:endParaRPr lang="fr-FR" dirty="0"/>
          </a:p>
        </p:txBody>
      </p:sp>
      <p:sp>
        <p:nvSpPr>
          <p:cNvPr id="6" name="Rectangle : coins arrondis 5">
            <a:extLst>
              <a:ext uri="{FF2B5EF4-FFF2-40B4-BE49-F238E27FC236}">
                <a16:creationId xmlns:a16="http://schemas.microsoft.com/office/drawing/2014/main" id="{BF5516D4-51CF-A3F4-8780-42634BF9CCA0}"/>
              </a:ext>
            </a:extLst>
          </p:cNvPr>
          <p:cNvSpPr/>
          <p:nvPr/>
        </p:nvSpPr>
        <p:spPr>
          <a:xfrm>
            <a:off x="1360958" y="501649"/>
            <a:ext cx="10683558" cy="6250822"/>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rgbClr val="000000"/>
                </a:solidFill>
                <a:latin typeface="Times New Roman" panose="02020603050405020304" pitchFamily="18" charset="0"/>
                <a:ea typeface="Calibri" panose="020F0502020204030204" pitchFamily="34" charset="0"/>
              </a:rPr>
              <a:t>Isaïe 44, 17-19</a:t>
            </a:r>
            <a:r>
              <a:rPr lang="fr-FR" sz="3200" dirty="0">
                <a:solidFill>
                  <a:srgbClr val="000000"/>
                </a:solidFill>
                <a:latin typeface="Times New Roman" panose="02020603050405020304" pitchFamily="18" charset="0"/>
                <a:ea typeface="Calibri" panose="020F0502020204030204" pitchFamily="34" charset="0"/>
              </a:rPr>
              <a:t> </a:t>
            </a:r>
            <a:r>
              <a:rPr lang="fr-FR" sz="3200" i="1" dirty="0">
                <a:solidFill>
                  <a:srgbClr val="000000"/>
                </a:solidFill>
                <a:latin typeface="Times New Roman" panose="02020603050405020304" pitchFamily="18" charset="0"/>
                <a:ea typeface="Calibri" panose="020F0502020204030204" pitchFamily="34" charset="0"/>
              </a:rPr>
              <a:t>Avec le reste (de bois qui a servi à se chauffer) il fait un dieu, son idole, il s’incline et se prosterne devant elle, il l’implore, il dit : « Délivre-moi, car tu es mon dieu ! » Ils ne savent pas et ne discernent pas. Leurs yeux sont empêchés de voir, et leurs cœurs, de réfléchir. Nul ne rentre en soi-même, nul n’a de savoir ni de discernement pour se dire : « J’en ai brûlé la moitié au feu, j’ai aussi fait cuire du pain sur les braises, j’ai rôti de la viande, je l’ai mangée. Et, du bois qui reste, je ferais une abomination ? Je m’inclinerais devant un morceau de bois !</a:t>
            </a:r>
            <a:r>
              <a:rPr lang="fr-FR" sz="3200" dirty="0">
                <a:solidFill>
                  <a:srgbClr val="000000"/>
                </a:solidFill>
                <a:latin typeface="Times New Roman" panose="02020603050405020304" pitchFamily="18" charset="0"/>
                <a:ea typeface="Calibri" panose="020F0502020204030204" pitchFamily="34" charset="0"/>
              </a:rPr>
              <a:t> </a:t>
            </a:r>
            <a:endParaRPr lang="fr-FR" sz="3200" dirty="0">
              <a:solidFill>
                <a:schemeClr val="tx1"/>
              </a:solidFill>
              <a:latin typeface="Calibri" panose="020F0502020204030204" pitchFamily="34" charset="0"/>
              <a:ea typeface="Calibri" panose="020F0502020204030204" pitchFamily="34" charset="0"/>
            </a:endParaRPr>
          </a:p>
        </p:txBody>
      </p:sp>
      <p:pic>
        <p:nvPicPr>
          <p:cNvPr id="2" name="Image 1" descr="Une image contenant dessin humoristique, clipart, illustration, Dessin animé&#10;&#10;Le contenu généré par l’IA peut être incorrect.">
            <a:extLst>
              <a:ext uri="{FF2B5EF4-FFF2-40B4-BE49-F238E27FC236}">
                <a16:creationId xmlns:a16="http://schemas.microsoft.com/office/drawing/2014/main" id="{F484F82E-3B7F-DE6F-A4B1-7F2539D6575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7971" y="4208206"/>
            <a:ext cx="1218409" cy="2330706"/>
          </a:xfrm>
          <a:prstGeom prst="rect">
            <a:avLst/>
          </a:prstGeom>
          <a:effectLst>
            <a:softEdge rad="317500"/>
          </a:effectLst>
        </p:spPr>
      </p:pic>
    </p:spTree>
    <p:extLst>
      <p:ext uri="{BB962C8B-B14F-4D97-AF65-F5344CB8AC3E}">
        <p14:creationId xmlns:p14="http://schemas.microsoft.com/office/powerpoint/2010/main" val="795539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CF649-B5E4-AAF0-3ECD-6629CD5F47AB}"/>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7CDE9F3F-FA67-B525-9063-1A63FA72D176}"/>
              </a:ext>
            </a:extLst>
          </p:cNvPr>
          <p:cNvSpPr/>
          <p:nvPr/>
        </p:nvSpPr>
        <p:spPr>
          <a:xfrm>
            <a:off x="1221434" y="3298815"/>
            <a:ext cx="10832842" cy="3099206"/>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Rentrer en soi-même, c’est le début d’une conversion.</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Pour trouver sa Vie, l’homme doit rentrer en lui-même, vivre une intériorité. Il doit pouvoir reconnaître son péché, ce qui le coupe des autres, de lui-même, ce qui le détourne de sa vraie Vie d’homme, ce qui le détourne de Dieu.</a:t>
            </a:r>
          </a:p>
        </p:txBody>
      </p:sp>
      <p:sp>
        <p:nvSpPr>
          <p:cNvPr id="3" name="Espace réservé du numéro de diapositive 2">
            <a:extLst>
              <a:ext uri="{FF2B5EF4-FFF2-40B4-BE49-F238E27FC236}">
                <a16:creationId xmlns:a16="http://schemas.microsoft.com/office/drawing/2014/main" id="{0014833F-7533-35D4-7117-48431BD334D2}"/>
              </a:ext>
            </a:extLst>
          </p:cNvPr>
          <p:cNvSpPr>
            <a:spLocks noGrp="1"/>
          </p:cNvSpPr>
          <p:nvPr>
            <p:ph type="sldNum" sz="quarter" idx="12"/>
          </p:nvPr>
        </p:nvSpPr>
        <p:spPr/>
        <p:txBody>
          <a:bodyPr/>
          <a:lstStyle/>
          <a:p>
            <a:fld id="{9E268824-B363-4558-82B1-76DB5ADEB9CB}" type="slidenum">
              <a:rPr lang="fr-FR" smtClean="0"/>
              <a:pPr/>
              <a:t>75</a:t>
            </a:fld>
            <a:endParaRPr lang="fr-FR" dirty="0"/>
          </a:p>
        </p:txBody>
      </p:sp>
      <p:sp>
        <p:nvSpPr>
          <p:cNvPr id="4" name="ZoneTexte 3">
            <a:extLst>
              <a:ext uri="{FF2B5EF4-FFF2-40B4-BE49-F238E27FC236}">
                <a16:creationId xmlns:a16="http://schemas.microsoft.com/office/drawing/2014/main" id="{87C6DC2E-A847-7302-34C9-E9D255D171B8}"/>
              </a:ext>
            </a:extLst>
          </p:cNvPr>
          <p:cNvSpPr txBox="1"/>
          <p:nvPr/>
        </p:nvSpPr>
        <p:spPr>
          <a:xfrm>
            <a:off x="137724" y="39985"/>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il rentra en lui-même</a:t>
            </a:r>
            <a:endParaRPr lang="fr-FR" dirty="0"/>
          </a:p>
        </p:txBody>
      </p:sp>
      <p:sp>
        <p:nvSpPr>
          <p:cNvPr id="5" name="Rectangle : coins arrondis 4">
            <a:extLst>
              <a:ext uri="{FF2B5EF4-FFF2-40B4-BE49-F238E27FC236}">
                <a16:creationId xmlns:a16="http://schemas.microsoft.com/office/drawing/2014/main" id="{6389DD1C-84E0-821B-FA19-7742A05FA458}"/>
              </a:ext>
            </a:extLst>
          </p:cNvPr>
          <p:cNvSpPr/>
          <p:nvPr/>
        </p:nvSpPr>
        <p:spPr>
          <a:xfrm>
            <a:off x="374778" y="657150"/>
            <a:ext cx="11679498" cy="2355980"/>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Dans la bible, la rentrée en soi-même permet de s’éloigner des idoles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pour découvrir le Dieu unique.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Marie retient tous les événements qui lui permettent de comprendre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que son fils est Fils de Dieu. </a:t>
            </a:r>
          </a:p>
        </p:txBody>
      </p:sp>
      <p:pic>
        <p:nvPicPr>
          <p:cNvPr id="2" name="Image 1" descr="Une image contenant dessin humoristique, clipart, illustration, Dessin animé&#10;&#10;Le contenu généré par l’IA peut être incorrect.">
            <a:extLst>
              <a:ext uri="{FF2B5EF4-FFF2-40B4-BE49-F238E27FC236}">
                <a16:creationId xmlns:a16="http://schemas.microsoft.com/office/drawing/2014/main" id="{EC8B2523-FD2E-6506-9B1B-76CF37091BF0}"/>
              </a:ext>
            </a:extLst>
          </p:cNvPr>
          <p:cNvPicPr>
            <a:picLocks noChangeAspect="1"/>
          </p:cNvPicPr>
          <p:nvPr/>
        </p:nvPicPr>
        <p:blipFill>
          <a:blip r:embed="rId3" cstate="screen">
            <a:alphaModFix/>
            <a:extLst>
              <a:ext uri="{28A0092B-C50C-407E-A947-70E740481C1C}">
                <a14:useLocalDpi xmlns:a14="http://schemas.microsoft.com/office/drawing/2010/main"/>
              </a:ext>
            </a:extLst>
          </a:blip>
          <a:srcRect/>
          <a:stretch/>
        </p:blipFill>
        <p:spPr>
          <a:xfrm>
            <a:off x="47821" y="3667432"/>
            <a:ext cx="1427454" cy="2730590"/>
          </a:xfrm>
          <a:prstGeom prst="rect">
            <a:avLst/>
          </a:prstGeom>
          <a:effectLst>
            <a:softEdge rad="190500"/>
          </a:effectLst>
        </p:spPr>
      </p:pic>
    </p:spTree>
    <p:extLst>
      <p:ext uri="{BB962C8B-B14F-4D97-AF65-F5344CB8AC3E}">
        <p14:creationId xmlns:p14="http://schemas.microsoft.com/office/powerpoint/2010/main" val="38543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6740A-1776-BE61-975B-EC7828A1E7E4}"/>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16597EF0-F191-2004-5A33-700DC47809DA}"/>
              </a:ext>
            </a:extLst>
          </p:cNvPr>
          <p:cNvSpPr/>
          <p:nvPr/>
        </p:nvSpPr>
        <p:spPr>
          <a:xfrm>
            <a:off x="2685761" y="2080037"/>
            <a:ext cx="8926136" cy="2855757"/>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17</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Alors</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il rentra en lui-même et se dit : “Combien d’ouvriers de mon père ont du pain en abondance, et moi, ici, </a:t>
            </a:r>
            <a:r>
              <a:rPr lang="fr-FR" sz="3600" b="1" dirty="0">
                <a:solidFill>
                  <a:srgbClr val="FF0000"/>
                </a:solidFill>
                <a:effectLst/>
                <a:latin typeface="Times New Roman" panose="02020603050405020304" pitchFamily="18" charset="0"/>
                <a:ea typeface="Calibri" panose="020F0502020204030204" pitchFamily="34" charset="0"/>
              </a:rPr>
              <a:t>je meurs de faim </a:t>
            </a:r>
            <a:r>
              <a:rPr lang="fr-FR" sz="3600" dirty="0">
                <a:solidFill>
                  <a:schemeClr val="tx1"/>
                </a:solidFill>
                <a:effectLst/>
                <a:latin typeface="Times New Roman" panose="02020603050405020304" pitchFamily="18" charset="0"/>
                <a:ea typeface="Calibri" panose="020F0502020204030204" pitchFamily="34" charset="0"/>
              </a:rPr>
              <a:t>!</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3521C3DA-0513-AC58-3579-AD5359B89622}"/>
              </a:ext>
            </a:extLst>
          </p:cNvPr>
          <p:cNvSpPr>
            <a:spLocks noGrp="1"/>
          </p:cNvSpPr>
          <p:nvPr>
            <p:ph type="sldNum" sz="quarter" idx="12"/>
          </p:nvPr>
        </p:nvSpPr>
        <p:spPr/>
        <p:txBody>
          <a:bodyPr/>
          <a:lstStyle/>
          <a:p>
            <a:fld id="{9E268824-B363-4558-82B1-76DB5ADEB9CB}" type="slidenum">
              <a:rPr lang="fr-FR" smtClean="0"/>
              <a:pPr/>
              <a:t>76</a:t>
            </a:fld>
            <a:endParaRPr lang="fr-FR"/>
          </a:p>
        </p:txBody>
      </p:sp>
      <p:sp>
        <p:nvSpPr>
          <p:cNvPr id="5" name="ZoneTexte 4">
            <a:extLst>
              <a:ext uri="{FF2B5EF4-FFF2-40B4-BE49-F238E27FC236}">
                <a16:creationId xmlns:a16="http://schemas.microsoft.com/office/drawing/2014/main" id="{83EC379F-C5EE-E036-20DF-F0520024A395}"/>
              </a:ext>
            </a:extLst>
          </p:cNvPr>
          <p:cNvSpPr txBox="1"/>
          <p:nvPr/>
        </p:nvSpPr>
        <p:spPr>
          <a:xfrm>
            <a:off x="317434" y="148833"/>
            <a:ext cx="3036370" cy="461665"/>
          </a:xfrm>
          <a:prstGeom prst="rect">
            <a:avLst/>
          </a:prstGeom>
          <a:noFill/>
        </p:spPr>
        <p:txBody>
          <a:bodyPr wrap="square">
            <a:spAutoFit/>
          </a:bodyPr>
          <a:lstStyle/>
          <a:p>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je meurs de faim </a:t>
            </a:r>
            <a:endParaRPr lang="fr-FR" dirty="0"/>
          </a:p>
        </p:txBody>
      </p:sp>
      <p:pic>
        <p:nvPicPr>
          <p:cNvPr id="4" name="Image 3" descr="Une image contenant dessin humoristique, clipart, illustration, Dessin animé&#10;&#10;Le contenu généré par l’IA peut être incorrect.">
            <a:extLst>
              <a:ext uri="{FF2B5EF4-FFF2-40B4-BE49-F238E27FC236}">
                <a16:creationId xmlns:a16="http://schemas.microsoft.com/office/drawing/2014/main" id="{47A586EC-4D6D-33DE-CA9B-272803399C7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79680" y="2080037"/>
            <a:ext cx="1906081" cy="3646160"/>
          </a:xfrm>
          <a:prstGeom prst="rect">
            <a:avLst/>
          </a:prstGeom>
          <a:effectLst>
            <a:softEdge rad="165100"/>
          </a:effectLst>
        </p:spPr>
      </p:pic>
    </p:spTree>
    <p:extLst>
      <p:ext uri="{BB962C8B-B14F-4D97-AF65-F5344CB8AC3E}">
        <p14:creationId xmlns:p14="http://schemas.microsoft.com/office/powerpoint/2010/main" val="16947456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DF7EF-203B-6F9F-89A8-01C7C217888E}"/>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2F2ABA1-406E-94E6-B889-B5014A5BF1A8}"/>
              </a:ext>
            </a:extLst>
          </p:cNvPr>
          <p:cNvSpPr/>
          <p:nvPr/>
        </p:nvSpPr>
        <p:spPr>
          <a:xfrm>
            <a:off x="2729668" y="2110775"/>
            <a:ext cx="9289402" cy="1615649"/>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Littéralement : </a:t>
            </a:r>
            <a:br>
              <a:rPr lang="fr-FR" sz="3600" dirty="0">
                <a:solidFill>
                  <a:schemeClr val="tx1"/>
                </a:solidFill>
                <a:latin typeface="Times New Roman" panose="02020603050405020304" pitchFamily="18" charset="0"/>
                <a:ea typeface="Calibri" panose="020F0502020204030204" pitchFamily="34" charset="0"/>
              </a:rPr>
            </a:br>
            <a:r>
              <a:rPr lang="fr-FR" sz="3600" i="1" dirty="0">
                <a:solidFill>
                  <a:schemeClr val="tx1"/>
                </a:solidFill>
                <a:latin typeface="Times New Roman" panose="02020603050405020304" pitchFamily="18" charset="0"/>
                <a:ea typeface="Calibri" panose="020F0502020204030204" pitchFamily="34" charset="0"/>
              </a:rPr>
              <a:t>je péris - je me perds de famine - je suis perdu</a:t>
            </a:r>
            <a:endParaRPr lang="fr-FR" sz="36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F47A0E78-0C26-8670-7D96-C7E84D5BAAC7}"/>
              </a:ext>
            </a:extLst>
          </p:cNvPr>
          <p:cNvSpPr txBox="1"/>
          <p:nvPr/>
        </p:nvSpPr>
        <p:spPr>
          <a:xfrm>
            <a:off x="317434" y="148833"/>
            <a:ext cx="3036370" cy="461665"/>
          </a:xfrm>
          <a:prstGeom prst="rect">
            <a:avLst/>
          </a:prstGeom>
          <a:noFill/>
        </p:spPr>
        <p:txBody>
          <a:bodyPr wrap="square">
            <a:spAutoFit/>
          </a:bodyPr>
          <a:lstStyle/>
          <a:p>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je meurs de faim </a:t>
            </a:r>
            <a:endParaRPr lang="fr-FR" dirty="0"/>
          </a:p>
        </p:txBody>
      </p:sp>
      <p:sp>
        <p:nvSpPr>
          <p:cNvPr id="8" name="Espace réservé du numéro de diapositive 7">
            <a:extLst>
              <a:ext uri="{FF2B5EF4-FFF2-40B4-BE49-F238E27FC236}">
                <a16:creationId xmlns:a16="http://schemas.microsoft.com/office/drawing/2014/main" id="{6C196152-07BD-26E3-B389-C629342DF42B}"/>
              </a:ext>
            </a:extLst>
          </p:cNvPr>
          <p:cNvSpPr>
            <a:spLocks noGrp="1"/>
          </p:cNvSpPr>
          <p:nvPr>
            <p:ph type="sldNum" sz="quarter" idx="12"/>
          </p:nvPr>
        </p:nvSpPr>
        <p:spPr/>
        <p:txBody>
          <a:bodyPr/>
          <a:lstStyle/>
          <a:p>
            <a:fld id="{9E268824-B363-4558-82B1-76DB5ADEB9CB}" type="slidenum">
              <a:rPr lang="fr-FR" smtClean="0"/>
              <a:pPr/>
              <a:t>77</a:t>
            </a:fld>
            <a:endParaRPr lang="fr-FR"/>
          </a:p>
        </p:txBody>
      </p:sp>
      <p:pic>
        <p:nvPicPr>
          <p:cNvPr id="3" name="Image 2" descr="Une image contenant dessin humoristique, clipart, illustration, Dessin animé&#10;&#10;Le contenu généré par l’IA peut être incorrect.">
            <a:extLst>
              <a:ext uri="{FF2B5EF4-FFF2-40B4-BE49-F238E27FC236}">
                <a16:creationId xmlns:a16="http://schemas.microsoft.com/office/drawing/2014/main" id="{01888925-FC29-78F0-CC8A-E245CCEF9F4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26262" y="1982603"/>
            <a:ext cx="2127099" cy="4068947"/>
          </a:xfrm>
          <a:prstGeom prst="rect">
            <a:avLst/>
          </a:prstGeom>
          <a:effectLst>
            <a:softEdge rad="381000"/>
          </a:effectLst>
        </p:spPr>
      </p:pic>
    </p:spTree>
    <p:extLst>
      <p:ext uri="{BB962C8B-B14F-4D97-AF65-F5344CB8AC3E}">
        <p14:creationId xmlns:p14="http://schemas.microsoft.com/office/powerpoint/2010/main" val="24951637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B91B7-DE20-8A28-7D7D-5FC83042DAAF}"/>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99FD1F2-DBC5-59E6-22F0-5CBDC10F8C6D}"/>
              </a:ext>
            </a:extLst>
          </p:cNvPr>
          <p:cNvSpPr>
            <a:spLocks noGrp="1"/>
          </p:cNvSpPr>
          <p:nvPr>
            <p:ph type="sldNum" sz="quarter" idx="12"/>
          </p:nvPr>
        </p:nvSpPr>
        <p:spPr/>
        <p:txBody>
          <a:bodyPr/>
          <a:lstStyle/>
          <a:p>
            <a:fld id="{9E268824-B363-4558-82B1-76DB5ADEB9CB}" type="slidenum">
              <a:rPr lang="fr-FR" smtClean="0"/>
              <a:pPr/>
              <a:t>78</a:t>
            </a:fld>
            <a:endParaRPr lang="fr-FR"/>
          </a:p>
        </p:txBody>
      </p:sp>
      <p:sp>
        <p:nvSpPr>
          <p:cNvPr id="4" name="Rectangle : coins arrondis 3">
            <a:extLst>
              <a:ext uri="{FF2B5EF4-FFF2-40B4-BE49-F238E27FC236}">
                <a16:creationId xmlns:a16="http://schemas.microsoft.com/office/drawing/2014/main" id="{F2AFD93A-23ED-A8FB-2F52-28E8F18AA296}"/>
              </a:ext>
            </a:extLst>
          </p:cNvPr>
          <p:cNvSpPr/>
          <p:nvPr/>
        </p:nvSpPr>
        <p:spPr>
          <a:xfrm>
            <a:off x="3003449" y="1500911"/>
            <a:ext cx="8834590" cy="3503708"/>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dirty="0">
                <a:solidFill>
                  <a:srgbClr val="000000"/>
                </a:solidFill>
                <a:latin typeface="Times New Roman" panose="02020603050405020304" pitchFamily="18" charset="0"/>
                <a:ea typeface="Calibri" panose="020F0502020204030204" pitchFamily="34" charset="0"/>
              </a:rPr>
              <a:t>Le fils a faim comme le peuple du désert dans l’Exode avait faim et a été nourri par la manne, venu du ciel. </a:t>
            </a:r>
            <a:br>
              <a:rPr lang="fr-FR" sz="3600" dirty="0">
                <a:solidFill>
                  <a:srgbClr val="000000"/>
                </a:solidFill>
                <a:latin typeface="Times New Roman" panose="02020603050405020304" pitchFamily="18" charset="0"/>
                <a:ea typeface="Calibri" panose="020F0502020204030204" pitchFamily="34" charset="0"/>
              </a:rPr>
            </a:br>
            <a:r>
              <a:rPr lang="fr-FR" sz="3600" dirty="0">
                <a:solidFill>
                  <a:srgbClr val="000000"/>
                </a:solidFill>
                <a:latin typeface="Times New Roman" panose="02020603050405020304" pitchFamily="18" charset="0"/>
                <a:ea typeface="Calibri" panose="020F0502020204030204" pitchFamily="34" charset="0"/>
              </a:rPr>
              <a:t>En hébreu </a:t>
            </a:r>
            <a:r>
              <a:rPr lang="fr-FR" sz="3600" i="1" dirty="0" err="1">
                <a:solidFill>
                  <a:srgbClr val="000000"/>
                </a:solidFill>
                <a:latin typeface="Times New Roman" panose="02020603050405020304" pitchFamily="18" charset="0"/>
                <a:ea typeface="Calibri" panose="020F0502020204030204" pitchFamily="34" charset="0"/>
              </a:rPr>
              <a:t>man’houm</a:t>
            </a:r>
            <a:r>
              <a:rPr lang="fr-FR" sz="3600" dirty="0">
                <a:solidFill>
                  <a:srgbClr val="000000"/>
                </a:solidFill>
                <a:latin typeface="Times New Roman" panose="02020603050405020304" pitchFamily="18" charset="0"/>
                <a:ea typeface="Calibri" panose="020F0502020204030204" pitchFamily="34" charset="0"/>
              </a:rPr>
              <a:t> : </a:t>
            </a:r>
            <a:r>
              <a:rPr lang="fr-FR" sz="3600" i="1" dirty="0">
                <a:solidFill>
                  <a:srgbClr val="000000"/>
                </a:solidFill>
                <a:latin typeface="Times New Roman" panose="02020603050405020304" pitchFamily="18" charset="0"/>
                <a:ea typeface="Calibri" panose="020F0502020204030204" pitchFamily="34" charset="0"/>
              </a:rPr>
              <a:t>Qu’est-ce que c’est ?</a:t>
            </a:r>
            <a:r>
              <a:rPr lang="fr-FR" sz="3600" dirty="0">
                <a:solidFill>
                  <a:srgbClr val="000000"/>
                </a:solidFill>
                <a:latin typeface="Times New Roman" panose="02020603050405020304" pitchFamily="18" charset="0"/>
                <a:ea typeface="Calibri" panose="020F0502020204030204" pitchFamily="34" charset="0"/>
              </a:rPr>
              <a:t> </a:t>
            </a:r>
            <a:endParaRPr lang="fr-FR" sz="3600" dirty="0">
              <a:solidFill>
                <a:schemeClr val="tx1"/>
              </a:solidFill>
              <a:latin typeface="Calibri" panose="020F0502020204030204" pitchFamily="34" charset="0"/>
              <a:ea typeface="Calibri" panose="020F0502020204030204" pitchFamily="34" charset="0"/>
            </a:endParaRPr>
          </a:p>
        </p:txBody>
      </p:sp>
      <p:sp>
        <p:nvSpPr>
          <p:cNvPr id="5" name="ZoneTexte 4">
            <a:extLst>
              <a:ext uri="{FF2B5EF4-FFF2-40B4-BE49-F238E27FC236}">
                <a16:creationId xmlns:a16="http://schemas.microsoft.com/office/drawing/2014/main" id="{15ABB398-91BF-5DAD-E069-7790339EEB85}"/>
              </a:ext>
            </a:extLst>
          </p:cNvPr>
          <p:cNvSpPr txBox="1"/>
          <p:nvPr/>
        </p:nvSpPr>
        <p:spPr>
          <a:xfrm>
            <a:off x="259744" y="118681"/>
            <a:ext cx="3036370" cy="461665"/>
          </a:xfrm>
          <a:prstGeom prst="rect">
            <a:avLst/>
          </a:prstGeom>
          <a:noFill/>
        </p:spPr>
        <p:txBody>
          <a:bodyPr wrap="square">
            <a:spAutoFit/>
          </a:bodyPr>
          <a:lstStyle/>
          <a:p>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je meurs de faim </a:t>
            </a:r>
            <a:endParaRPr lang="fr-FR" dirty="0"/>
          </a:p>
        </p:txBody>
      </p:sp>
      <p:pic>
        <p:nvPicPr>
          <p:cNvPr id="2" name="Image 1" descr="Une image contenant dessin humoristique, clipart, illustration, Dessin animé&#10;&#10;Le contenu généré par l’IA peut être incorrect.">
            <a:extLst>
              <a:ext uri="{FF2B5EF4-FFF2-40B4-BE49-F238E27FC236}">
                <a16:creationId xmlns:a16="http://schemas.microsoft.com/office/drawing/2014/main" id="{9059D890-2F91-6C80-9A62-7CB69DE7FF4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22555" y="2481726"/>
            <a:ext cx="1890661" cy="3616663"/>
          </a:xfrm>
          <a:prstGeom prst="rect">
            <a:avLst/>
          </a:prstGeom>
          <a:effectLst>
            <a:softEdge rad="368300"/>
          </a:effectLst>
        </p:spPr>
      </p:pic>
    </p:spTree>
    <p:extLst>
      <p:ext uri="{BB962C8B-B14F-4D97-AF65-F5344CB8AC3E}">
        <p14:creationId xmlns:p14="http://schemas.microsoft.com/office/powerpoint/2010/main" val="15425174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A3870-A822-354B-AACA-FF525E95D56F}"/>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A7027B23-E537-0233-6C71-407E5BB50EB5}"/>
              </a:ext>
            </a:extLst>
          </p:cNvPr>
          <p:cNvSpPr/>
          <p:nvPr/>
        </p:nvSpPr>
        <p:spPr>
          <a:xfrm>
            <a:off x="2054030" y="679801"/>
            <a:ext cx="9659491" cy="2603160"/>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i="1" dirty="0">
                <a:solidFill>
                  <a:schemeClr val="tx1"/>
                </a:solidFill>
                <a:latin typeface="Times New Roman" panose="02020603050405020304" pitchFamily="18" charset="0"/>
                <a:ea typeface="Calibri" panose="020F0502020204030204" pitchFamily="34" charset="0"/>
              </a:rPr>
              <a:t>Même sans prendre en compte la foi, s’éloigner de la maison de la famille de Dieu et pécher engendrent une misère, un manque spirituel et assez souvent matériel : </a:t>
            </a:r>
            <a:br>
              <a:rPr lang="fr-FR" sz="3200" i="1" dirty="0">
                <a:solidFill>
                  <a:schemeClr val="tx1"/>
                </a:solidFill>
                <a:latin typeface="Times New Roman" panose="02020603050405020304" pitchFamily="18" charset="0"/>
                <a:ea typeface="Calibri" panose="020F0502020204030204" pitchFamily="34" charset="0"/>
              </a:rPr>
            </a:br>
            <a:r>
              <a:rPr lang="fr-FR" sz="3200" i="1" dirty="0">
                <a:solidFill>
                  <a:schemeClr val="tx1"/>
                </a:solidFill>
                <a:latin typeface="Times New Roman" panose="02020603050405020304" pitchFamily="18" charset="0"/>
                <a:ea typeface="Calibri" panose="020F0502020204030204" pitchFamily="34" charset="0"/>
              </a:rPr>
              <a:t>ce fils a l’honnêteté de le reconnaître.</a:t>
            </a:r>
            <a:r>
              <a:rPr lang="fr-FR" sz="3200" dirty="0">
                <a:solidFill>
                  <a:schemeClr val="tx1"/>
                </a:solidFill>
                <a:latin typeface="Times New Roman" panose="02020603050405020304" pitchFamily="18" charset="0"/>
                <a:ea typeface="Calibri" panose="020F0502020204030204" pitchFamily="34" charset="0"/>
              </a:rPr>
              <a:t> </a:t>
            </a:r>
            <a:r>
              <a:rPr lang="fr-FR" sz="2800" baseline="30000" dirty="0" err="1">
                <a:solidFill>
                  <a:schemeClr val="tx1"/>
                </a:solidFill>
                <a:latin typeface="Times New Roman" panose="02020603050405020304" pitchFamily="18" charset="0"/>
                <a:ea typeface="Calibri" panose="020F0502020204030204" pitchFamily="34" charset="0"/>
              </a:rPr>
              <a:t>Vetus</a:t>
            </a:r>
            <a:r>
              <a:rPr lang="fr-FR" sz="2800" baseline="30000" dirty="0">
                <a:solidFill>
                  <a:schemeClr val="tx1"/>
                </a:solidFill>
                <a:latin typeface="Times New Roman" panose="02020603050405020304" pitchFamily="18" charset="0"/>
                <a:ea typeface="Calibri" panose="020F0502020204030204" pitchFamily="34" charset="0"/>
              </a:rPr>
              <a:t> Sira p 229 Note A</a:t>
            </a:r>
            <a:r>
              <a:rPr lang="fr-FR" sz="2800" dirty="0">
                <a:solidFill>
                  <a:schemeClr val="tx1"/>
                </a:solidFill>
                <a:latin typeface="Times New Roman" panose="02020603050405020304" pitchFamily="18" charset="0"/>
                <a:ea typeface="Calibri" panose="020F0502020204030204" pitchFamily="34" charset="0"/>
              </a:rPr>
              <a:t> </a:t>
            </a:r>
            <a:endParaRPr lang="fr-FR" sz="28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B115472D-CFA7-0026-BE35-4D76C623E922}"/>
              </a:ext>
            </a:extLst>
          </p:cNvPr>
          <p:cNvSpPr>
            <a:spLocks noGrp="1"/>
          </p:cNvSpPr>
          <p:nvPr>
            <p:ph type="sldNum" sz="quarter" idx="12"/>
          </p:nvPr>
        </p:nvSpPr>
        <p:spPr/>
        <p:txBody>
          <a:bodyPr/>
          <a:lstStyle/>
          <a:p>
            <a:fld id="{9E268824-B363-4558-82B1-76DB5ADEB9CB}" type="slidenum">
              <a:rPr lang="fr-FR" smtClean="0"/>
              <a:pPr/>
              <a:t>79</a:t>
            </a:fld>
            <a:endParaRPr lang="fr-FR" dirty="0"/>
          </a:p>
        </p:txBody>
      </p:sp>
      <p:sp>
        <p:nvSpPr>
          <p:cNvPr id="4" name="ZoneTexte 3">
            <a:extLst>
              <a:ext uri="{FF2B5EF4-FFF2-40B4-BE49-F238E27FC236}">
                <a16:creationId xmlns:a16="http://schemas.microsoft.com/office/drawing/2014/main" id="{80742A5F-A00B-03DA-900C-E2BA869A0CCC}"/>
              </a:ext>
            </a:extLst>
          </p:cNvPr>
          <p:cNvSpPr txBox="1"/>
          <p:nvPr/>
        </p:nvSpPr>
        <p:spPr>
          <a:xfrm>
            <a:off x="249711" y="140847"/>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je meurs de faim </a:t>
            </a:r>
            <a:endParaRPr lang="fr-FR" dirty="0"/>
          </a:p>
        </p:txBody>
      </p:sp>
      <p:sp>
        <p:nvSpPr>
          <p:cNvPr id="6" name="Rectangle : coins arrondis 5">
            <a:extLst>
              <a:ext uri="{FF2B5EF4-FFF2-40B4-BE49-F238E27FC236}">
                <a16:creationId xmlns:a16="http://schemas.microsoft.com/office/drawing/2014/main" id="{27AFB399-0508-AC65-4056-849A5817F1EB}"/>
              </a:ext>
            </a:extLst>
          </p:cNvPr>
          <p:cNvSpPr/>
          <p:nvPr/>
        </p:nvSpPr>
        <p:spPr>
          <a:xfrm>
            <a:off x="1612491" y="3575040"/>
            <a:ext cx="10225548" cy="2914250"/>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L’humanité a faim, aspire à autre chose.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Elle a faim de la Parole de Dieu, de la Parole de Vie.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Elle a faim d’une nourriture qu’elle ne peut se donner à elle-même, elle a faim de spiritualité.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Cette nourriture-là, elle ne peut que la recevoir d’un autre.</a:t>
            </a:r>
            <a:endParaRPr lang="fr-FR" sz="3200" dirty="0">
              <a:solidFill>
                <a:schemeClr val="tx1"/>
              </a:solidFill>
              <a:latin typeface="Calibri" panose="020F0502020204030204" pitchFamily="34" charset="0"/>
              <a:ea typeface="Calibri" panose="020F0502020204030204" pitchFamily="34" charset="0"/>
            </a:endParaRPr>
          </a:p>
        </p:txBody>
      </p:sp>
      <p:pic>
        <p:nvPicPr>
          <p:cNvPr id="2" name="Image 1" descr="Une image contenant dessin humoristique, clipart, illustration, Dessin animé&#10;&#10;Le contenu généré par l’IA peut être incorrect.">
            <a:extLst>
              <a:ext uri="{FF2B5EF4-FFF2-40B4-BE49-F238E27FC236}">
                <a16:creationId xmlns:a16="http://schemas.microsoft.com/office/drawing/2014/main" id="{3F79934F-3AC6-2AEF-ACE3-0FB08246B45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45806" y="1659998"/>
            <a:ext cx="1895801" cy="3626495"/>
          </a:xfrm>
          <a:prstGeom prst="rect">
            <a:avLst/>
          </a:prstGeom>
          <a:effectLst>
            <a:softEdge rad="330200"/>
          </a:effectLst>
        </p:spPr>
      </p:pic>
    </p:spTree>
    <p:extLst>
      <p:ext uri="{BB962C8B-B14F-4D97-AF65-F5344CB8AC3E}">
        <p14:creationId xmlns:p14="http://schemas.microsoft.com/office/powerpoint/2010/main" val="186673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24023-2163-D0EB-A084-7859C9DEF5FF}"/>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EF9BB84-CE08-7123-2342-4386846B59D0}"/>
              </a:ext>
            </a:extLst>
          </p:cNvPr>
          <p:cNvSpPr>
            <a:spLocks noGrp="1"/>
          </p:cNvSpPr>
          <p:nvPr>
            <p:ph type="sldNum" sz="quarter" idx="12"/>
          </p:nvPr>
        </p:nvSpPr>
        <p:spPr/>
        <p:txBody>
          <a:bodyPr/>
          <a:lstStyle/>
          <a:p>
            <a:fld id="{9E268824-B363-4558-82B1-76DB5ADEB9CB}" type="slidenum">
              <a:rPr lang="fr-FR" smtClean="0"/>
              <a:pPr/>
              <a:t>8</a:t>
            </a:fld>
            <a:endParaRPr lang="fr-FR"/>
          </a:p>
        </p:txBody>
      </p:sp>
      <p:sp>
        <p:nvSpPr>
          <p:cNvPr id="4" name="Rectangle : coins arrondis 3">
            <a:extLst>
              <a:ext uri="{FF2B5EF4-FFF2-40B4-BE49-F238E27FC236}">
                <a16:creationId xmlns:a16="http://schemas.microsoft.com/office/drawing/2014/main" id="{6254F541-C0EB-2904-8496-9B4FED4F35DF}"/>
              </a:ext>
            </a:extLst>
          </p:cNvPr>
          <p:cNvSpPr/>
          <p:nvPr/>
        </p:nvSpPr>
        <p:spPr>
          <a:xfrm>
            <a:off x="328397" y="371094"/>
            <a:ext cx="11338560" cy="5818107"/>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Chapitre 15 </a:t>
            </a:r>
            <a:br>
              <a:rPr lang="fr-FR"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01 Les publicains et les pécheurs venaient tous à Jésus pour l’écouter.</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02 Les pharisiens et les scribes récriminaient contre lui : « Cet homme fait bon accueil aux pécheurs, et il mange avec eux ! »</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03 Alors Jésus leur dit </a:t>
            </a:r>
            <a:r>
              <a:rPr lang="fr-FR"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cette</a:t>
            </a:r>
            <a:r>
              <a:rPr lang="fr-FR"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parabole…</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 parabole est donc en réponse à cette accusation de manger avec les pécheurs, ce qui est contraire à la Loi juive car c’est se faire pécheur avec eux. Cette parabole va se déployer en trois histoires.</a:t>
            </a:r>
            <a:br>
              <a:rPr lang="fr-FR"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Versets</a:t>
            </a:r>
            <a:r>
              <a:rPr lang="fr-FR"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 à 7 La brebis perdue</a:t>
            </a:r>
            <a:br>
              <a:rPr lang="fr-FR"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Versets 8 à 10 La pièce perdue </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Versets 11 à 32 Le fils perdu et retrouvé</a:t>
            </a:r>
          </a:p>
        </p:txBody>
      </p:sp>
    </p:spTree>
    <p:extLst>
      <p:ext uri="{BB962C8B-B14F-4D97-AF65-F5344CB8AC3E}">
        <p14:creationId xmlns:p14="http://schemas.microsoft.com/office/powerpoint/2010/main" val="4526603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2EAD3-8BA6-2799-E065-784B7EB074CF}"/>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CB257815-82D9-1D14-31CE-F60C701866DC}"/>
              </a:ext>
            </a:extLst>
          </p:cNvPr>
          <p:cNvSpPr/>
          <p:nvPr/>
        </p:nvSpPr>
        <p:spPr>
          <a:xfrm>
            <a:off x="914400" y="3267121"/>
            <a:ext cx="10579510" cy="1953808"/>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18</a:t>
            </a:r>
            <a:r>
              <a:rPr lang="fr-FR" sz="3600" dirty="0">
                <a:effectLst/>
                <a:latin typeface="Times New Roman" panose="02020603050405020304" pitchFamily="18" charset="0"/>
                <a:ea typeface="Calibri" panose="020F0502020204030204" pitchFamily="34" charset="0"/>
              </a:rPr>
              <a:t> </a:t>
            </a:r>
            <a:r>
              <a:rPr lang="fr-FR" sz="3600" b="1" dirty="0">
                <a:solidFill>
                  <a:srgbClr val="FF0000"/>
                </a:solidFill>
                <a:effectLst/>
                <a:latin typeface="Times New Roman" panose="02020603050405020304" pitchFamily="18" charset="0"/>
                <a:ea typeface="Calibri" panose="020F0502020204030204" pitchFamily="34" charset="0"/>
              </a:rPr>
              <a:t>Je me lèverai</a:t>
            </a:r>
            <a:r>
              <a:rPr lang="fr-FR" sz="3600" dirty="0">
                <a:solidFill>
                  <a:schemeClr val="tx1"/>
                </a:solidFill>
                <a:effectLst/>
                <a:latin typeface="Times New Roman" panose="02020603050405020304" pitchFamily="18" charset="0"/>
                <a:ea typeface="Calibri" panose="020F0502020204030204" pitchFamily="34" charset="0"/>
              </a:rPr>
              <a:t>, j’irai vers mon père, et je lui dirai :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Père, j’ai péché contre le ciel et envers toi</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CBA663B8-F242-B3FD-716D-AD28FAE1B178}"/>
              </a:ext>
            </a:extLst>
          </p:cNvPr>
          <p:cNvSpPr>
            <a:spLocks noGrp="1"/>
          </p:cNvSpPr>
          <p:nvPr>
            <p:ph type="sldNum" sz="quarter" idx="12"/>
          </p:nvPr>
        </p:nvSpPr>
        <p:spPr/>
        <p:txBody>
          <a:bodyPr/>
          <a:lstStyle/>
          <a:p>
            <a:fld id="{9E268824-B363-4558-82B1-76DB5ADEB9CB}" type="slidenum">
              <a:rPr lang="fr-FR" smtClean="0"/>
              <a:pPr/>
              <a:t>80</a:t>
            </a:fld>
            <a:endParaRPr lang="fr-FR"/>
          </a:p>
        </p:txBody>
      </p:sp>
      <p:pic>
        <p:nvPicPr>
          <p:cNvPr id="4" name="Image 3" descr="Une image contenant dessin humoristique, illustration, Dessin d’enfant, peinture&#10;&#10;Le contenu généré par l’IA peut être incorrect.">
            <a:extLst>
              <a:ext uri="{FF2B5EF4-FFF2-40B4-BE49-F238E27FC236}">
                <a16:creationId xmlns:a16="http://schemas.microsoft.com/office/drawing/2014/main" id="{07C34991-7C65-62F6-24AD-9C439B946C1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159044" y="335645"/>
            <a:ext cx="4090221" cy="3223142"/>
          </a:xfrm>
          <a:prstGeom prst="rect">
            <a:avLst/>
          </a:prstGeom>
          <a:effectLst>
            <a:softEdge rad="127000"/>
          </a:effectLst>
        </p:spPr>
      </p:pic>
      <p:sp>
        <p:nvSpPr>
          <p:cNvPr id="5" name="ZoneTexte 4">
            <a:extLst>
              <a:ext uri="{FF2B5EF4-FFF2-40B4-BE49-F238E27FC236}">
                <a16:creationId xmlns:a16="http://schemas.microsoft.com/office/drawing/2014/main" id="{67DB40E9-7998-5F4C-6B67-1488E65D78F9}"/>
              </a:ext>
            </a:extLst>
          </p:cNvPr>
          <p:cNvSpPr txBox="1"/>
          <p:nvPr/>
        </p:nvSpPr>
        <p:spPr>
          <a:xfrm>
            <a:off x="222654" y="104813"/>
            <a:ext cx="3036370"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Je me lèverai</a:t>
            </a:r>
            <a:endParaRPr lang="fr-FR" dirty="0"/>
          </a:p>
        </p:txBody>
      </p:sp>
    </p:spTree>
    <p:extLst>
      <p:ext uri="{BB962C8B-B14F-4D97-AF65-F5344CB8AC3E}">
        <p14:creationId xmlns:p14="http://schemas.microsoft.com/office/powerpoint/2010/main" val="6537159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AEDEA-A407-E6D5-B41A-3A23EDB559D4}"/>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26DA51F1-FB24-577C-DC30-7F11545CCDFE}"/>
              </a:ext>
            </a:extLst>
          </p:cNvPr>
          <p:cNvSpPr/>
          <p:nvPr/>
        </p:nvSpPr>
        <p:spPr>
          <a:xfrm>
            <a:off x="1376517" y="4459029"/>
            <a:ext cx="9265462" cy="1617306"/>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rgbClr val="000000"/>
                </a:solidFill>
                <a:latin typeface="Times New Roman" panose="02020603050405020304" pitchFamily="18" charset="0"/>
                <a:ea typeface="Calibri" panose="020F0502020204030204" pitchFamily="34" charset="0"/>
              </a:rPr>
              <a:t>En grec : </a:t>
            </a:r>
            <a:r>
              <a:rPr lang="fr-FR" sz="3600" i="1" dirty="0" err="1">
                <a:solidFill>
                  <a:srgbClr val="000000"/>
                </a:solidFill>
                <a:latin typeface="Times New Roman" panose="02020603050405020304" pitchFamily="18" charset="0"/>
                <a:ea typeface="Calibri" panose="020F0502020204030204" pitchFamily="34" charset="0"/>
              </a:rPr>
              <a:t>anistemi</a:t>
            </a:r>
            <a:r>
              <a:rPr lang="fr-FR" sz="3600" i="1" dirty="0">
                <a:solidFill>
                  <a:srgbClr val="000000"/>
                </a:solidFill>
                <a:latin typeface="Times New Roman" panose="02020603050405020304" pitchFamily="18" charset="0"/>
                <a:ea typeface="Calibri" panose="020F0502020204030204" pitchFamily="34" charset="0"/>
              </a:rPr>
              <a:t> </a:t>
            </a:r>
            <a:r>
              <a:rPr lang="fr-FR" sz="3600" dirty="0">
                <a:solidFill>
                  <a:srgbClr val="000000"/>
                </a:solidFill>
                <a:latin typeface="Times New Roman" panose="02020603050405020304" pitchFamily="18" charset="0"/>
                <a:ea typeface="Calibri" panose="020F0502020204030204" pitchFamily="34" charset="0"/>
              </a:rPr>
              <a:t>qui donnera </a:t>
            </a:r>
            <a:r>
              <a:rPr lang="fr-FR" sz="3600" i="1" dirty="0" err="1">
                <a:solidFill>
                  <a:schemeClr val="tx1"/>
                </a:solidFill>
                <a:latin typeface="Times New Roman" panose="02020603050405020304" pitchFamily="18" charset="0"/>
                <a:ea typeface="Calibri" panose="020F0502020204030204" pitchFamily="34" charset="0"/>
              </a:rPr>
              <a:t>anastasis</a:t>
            </a:r>
            <a:r>
              <a:rPr lang="fr-FR" sz="3600" i="1" dirty="0">
                <a:solidFill>
                  <a:schemeClr val="tx1"/>
                </a:solidFill>
                <a:latin typeface="Times New Roman" panose="02020603050405020304" pitchFamily="18" charset="0"/>
                <a:ea typeface="Calibri" panose="020F0502020204030204" pitchFamily="34" charset="0"/>
              </a:rPr>
              <a:t> </a:t>
            </a:r>
            <a:br>
              <a:rPr lang="fr-FR" sz="3600" i="1"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Littéralement : </a:t>
            </a:r>
            <a:r>
              <a:rPr lang="fr-FR" sz="3600" i="1" dirty="0">
                <a:solidFill>
                  <a:schemeClr val="tx1"/>
                </a:solidFill>
                <a:latin typeface="Times New Roman" panose="02020603050405020304" pitchFamily="18" charset="0"/>
                <a:ea typeface="Calibri" panose="020F0502020204030204" pitchFamily="34" charset="0"/>
              </a:rPr>
              <a:t>étant levé – ressuscité</a:t>
            </a:r>
            <a:r>
              <a:rPr lang="fr-FR" sz="3600" i="1" dirty="0">
                <a:latin typeface="Times New Roman" panose="02020603050405020304" pitchFamily="18" charset="0"/>
                <a:ea typeface="Calibri" panose="020F0502020204030204" pitchFamily="34" charset="0"/>
              </a:rPr>
              <a:t>.</a:t>
            </a:r>
            <a:endParaRPr lang="fr-FR" sz="36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6F8A5336-568A-1A80-FC6C-804D50BD31E9}"/>
              </a:ext>
            </a:extLst>
          </p:cNvPr>
          <p:cNvSpPr txBox="1"/>
          <p:nvPr/>
        </p:nvSpPr>
        <p:spPr>
          <a:xfrm>
            <a:off x="222654" y="104813"/>
            <a:ext cx="3036370"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Je me lèverai</a:t>
            </a:r>
            <a:endParaRPr lang="fr-FR" dirty="0"/>
          </a:p>
        </p:txBody>
      </p:sp>
      <p:sp>
        <p:nvSpPr>
          <p:cNvPr id="8" name="Espace réservé du numéro de diapositive 7">
            <a:extLst>
              <a:ext uri="{FF2B5EF4-FFF2-40B4-BE49-F238E27FC236}">
                <a16:creationId xmlns:a16="http://schemas.microsoft.com/office/drawing/2014/main" id="{FA5157B2-1789-94A7-56B5-4BC3F12F5B53}"/>
              </a:ext>
            </a:extLst>
          </p:cNvPr>
          <p:cNvSpPr>
            <a:spLocks noGrp="1"/>
          </p:cNvSpPr>
          <p:nvPr>
            <p:ph type="sldNum" sz="quarter" idx="12"/>
          </p:nvPr>
        </p:nvSpPr>
        <p:spPr/>
        <p:txBody>
          <a:bodyPr/>
          <a:lstStyle/>
          <a:p>
            <a:fld id="{9E268824-B363-4558-82B1-76DB5ADEB9CB}" type="slidenum">
              <a:rPr lang="fr-FR" smtClean="0"/>
              <a:pPr/>
              <a:t>81</a:t>
            </a:fld>
            <a:endParaRPr lang="fr-FR"/>
          </a:p>
        </p:txBody>
      </p:sp>
      <p:pic>
        <p:nvPicPr>
          <p:cNvPr id="3" name="Image 2" descr="Une image contenant dessin humoristique, illustration, Dessin d’enfant, peinture&#10;&#10;Le contenu généré par l’IA peut être incorrect.">
            <a:extLst>
              <a:ext uri="{FF2B5EF4-FFF2-40B4-BE49-F238E27FC236}">
                <a16:creationId xmlns:a16="http://schemas.microsoft.com/office/drawing/2014/main" id="{5D75EB31-00B4-50A5-F353-522F9BABAA0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57350" y="866589"/>
            <a:ext cx="4877299" cy="3843368"/>
          </a:xfrm>
          <a:prstGeom prst="rect">
            <a:avLst/>
          </a:prstGeom>
          <a:effectLst>
            <a:softEdge rad="101600"/>
          </a:effectLst>
        </p:spPr>
      </p:pic>
    </p:spTree>
    <p:extLst>
      <p:ext uri="{BB962C8B-B14F-4D97-AF65-F5344CB8AC3E}">
        <p14:creationId xmlns:p14="http://schemas.microsoft.com/office/powerpoint/2010/main" val="25589934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69CED-46FA-8278-189B-326F48C5C6A6}"/>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E546D86-4A9D-939F-22D7-FA77B619250F}"/>
              </a:ext>
            </a:extLst>
          </p:cNvPr>
          <p:cNvSpPr>
            <a:spLocks noGrp="1"/>
          </p:cNvSpPr>
          <p:nvPr>
            <p:ph type="sldNum" sz="quarter" idx="12"/>
          </p:nvPr>
        </p:nvSpPr>
        <p:spPr/>
        <p:txBody>
          <a:bodyPr/>
          <a:lstStyle/>
          <a:p>
            <a:fld id="{9E268824-B363-4558-82B1-76DB5ADEB9CB}" type="slidenum">
              <a:rPr lang="fr-FR" smtClean="0"/>
              <a:pPr/>
              <a:t>82</a:t>
            </a:fld>
            <a:endParaRPr lang="fr-FR"/>
          </a:p>
        </p:txBody>
      </p:sp>
      <p:sp>
        <p:nvSpPr>
          <p:cNvPr id="4" name="Rectangle : coins arrondis 3">
            <a:extLst>
              <a:ext uri="{FF2B5EF4-FFF2-40B4-BE49-F238E27FC236}">
                <a16:creationId xmlns:a16="http://schemas.microsoft.com/office/drawing/2014/main" id="{D4AC5874-CC47-C199-F59D-DCA7E592DFE2}"/>
              </a:ext>
            </a:extLst>
          </p:cNvPr>
          <p:cNvSpPr/>
          <p:nvPr/>
        </p:nvSpPr>
        <p:spPr>
          <a:xfrm>
            <a:off x="1048984" y="4089383"/>
            <a:ext cx="10464590" cy="2103509"/>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000000"/>
                </a:solidFill>
                <a:latin typeface="Times New Roman" panose="02020603050405020304" pitchFamily="18" charset="0"/>
                <a:ea typeface="Calibri" panose="020F0502020204030204" pitchFamily="34" charset="0"/>
              </a:rPr>
              <a:t>Luc 24, 46</a:t>
            </a:r>
            <a:r>
              <a:rPr lang="fr-FR" sz="3600" dirty="0">
                <a:solidFill>
                  <a:srgbClr val="000000"/>
                </a:solidFill>
                <a:latin typeface="Times New Roman" panose="02020603050405020304" pitchFamily="18" charset="0"/>
                <a:ea typeface="Calibri" panose="020F0502020204030204" pitchFamily="34" charset="0"/>
              </a:rPr>
              <a:t> </a:t>
            </a:r>
            <a:r>
              <a:rPr lang="fr-FR" sz="3600" i="1" dirty="0">
                <a:solidFill>
                  <a:srgbClr val="333333"/>
                </a:solidFill>
                <a:latin typeface="Times New Roman" panose="02020603050405020304" pitchFamily="18" charset="0"/>
                <a:ea typeface="Calibri" panose="020F0502020204030204" pitchFamily="34" charset="0"/>
              </a:rPr>
              <a:t>Et il leur dit : Ainsi il est écrit que le Christ souffrirait, et qu'il ressusciterait (</a:t>
            </a:r>
            <a:r>
              <a:rPr lang="fr-FR" sz="3600" i="1" dirty="0" err="1">
                <a:solidFill>
                  <a:srgbClr val="333333"/>
                </a:solidFill>
                <a:latin typeface="Times New Roman" panose="02020603050405020304" pitchFamily="18" charset="0"/>
                <a:ea typeface="Calibri" panose="020F0502020204030204" pitchFamily="34" charset="0"/>
              </a:rPr>
              <a:t>anistemi</a:t>
            </a:r>
            <a:r>
              <a:rPr lang="fr-FR" sz="3600" i="1" dirty="0">
                <a:solidFill>
                  <a:srgbClr val="333333"/>
                </a:solidFill>
                <a:latin typeface="Times New Roman" panose="02020603050405020304" pitchFamily="18" charset="0"/>
                <a:ea typeface="Calibri" panose="020F0502020204030204" pitchFamily="34" charset="0"/>
              </a:rPr>
              <a:t>) des morts le troisième jour</a:t>
            </a:r>
            <a:r>
              <a:rPr lang="fr-FR" sz="2800" i="1" dirty="0">
                <a:solidFill>
                  <a:srgbClr val="333333"/>
                </a:solidFill>
                <a:latin typeface="Times New Roman" panose="02020603050405020304" pitchFamily="18" charset="0"/>
                <a:ea typeface="Calibri" panose="020F0502020204030204" pitchFamily="34" charset="0"/>
              </a:rPr>
              <a:t>.</a:t>
            </a:r>
            <a:endParaRPr lang="fr-FR" sz="2800" dirty="0">
              <a:solidFill>
                <a:schemeClr val="tx1"/>
              </a:solidFill>
              <a:latin typeface="Calibri" panose="020F0502020204030204" pitchFamily="34" charset="0"/>
              <a:ea typeface="Calibri" panose="020F0502020204030204" pitchFamily="34" charset="0"/>
            </a:endParaRPr>
          </a:p>
        </p:txBody>
      </p:sp>
      <p:sp>
        <p:nvSpPr>
          <p:cNvPr id="5" name="ZoneTexte 4">
            <a:extLst>
              <a:ext uri="{FF2B5EF4-FFF2-40B4-BE49-F238E27FC236}">
                <a16:creationId xmlns:a16="http://schemas.microsoft.com/office/drawing/2014/main" id="{0240FFFB-1C4C-EFB4-D032-E6DBDAD7703A}"/>
              </a:ext>
            </a:extLst>
          </p:cNvPr>
          <p:cNvSpPr txBox="1"/>
          <p:nvPr/>
        </p:nvSpPr>
        <p:spPr>
          <a:xfrm>
            <a:off x="131925" y="79351"/>
            <a:ext cx="3036370" cy="461665"/>
          </a:xfrm>
          <a:prstGeom prst="rect">
            <a:avLst/>
          </a:prstGeom>
          <a:noFill/>
        </p:spPr>
        <p:txBody>
          <a:bodyPr wrap="square">
            <a:spAutoFit/>
          </a:bodyPr>
          <a:lstStyle/>
          <a:p>
            <a:r>
              <a:rPr kumimoji="0" lang="fr-FR"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Je me lèverai</a:t>
            </a:r>
            <a:endParaRPr lang="fr-FR" dirty="0"/>
          </a:p>
        </p:txBody>
      </p:sp>
      <p:pic>
        <p:nvPicPr>
          <p:cNvPr id="2" name="Image 1" descr="Une image contenant dessin humoristique, illustration, Dessin d’enfant, peinture&#10;&#10;Le contenu généré par l’IA peut être incorrect.">
            <a:extLst>
              <a:ext uri="{FF2B5EF4-FFF2-40B4-BE49-F238E27FC236}">
                <a16:creationId xmlns:a16="http://schemas.microsoft.com/office/drawing/2014/main" id="{7ACA82A4-9D72-FFF7-CE45-E1554E7327C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829664" y="665108"/>
            <a:ext cx="4532671" cy="3571797"/>
          </a:xfrm>
          <a:prstGeom prst="rect">
            <a:avLst/>
          </a:prstGeom>
          <a:effectLst>
            <a:softEdge rad="114300"/>
          </a:effectLst>
        </p:spPr>
      </p:pic>
    </p:spTree>
    <p:extLst>
      <p:ext uri="{BB962C8B-B14F-4D97-AF65-F5344CB8AC3E}">
        <p14:creationId xmlns:p14="http://schemas.microsoft.com/office/powerpoint/2010/main" val="26436673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FDDBA-4C25-ED35-7F2E-67CBC30C3221}"/>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25CD52FA-0E7E-3DB8-04F4-F680E2550346}"/>
              </a:ext>
            </a:extLst>
          </p:cNvPr>
          <p:cNvSpPr/>
          <p:nvPr/>
        </p:nvSpPr>
        <p:spPr>
          <a:xfrm>
            <a:off x="1536035" y="4013510"/>
            <a:ext cx="9119930" cy="1650172"/>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Le fils se lève, comme s’il revenait à la vie,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comme s’il ressuscitait.</a:t>
            </a:r>
            <a:endParaRPr lang="fr-FR" sz="36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01CC6F1C-86BD-2662-39BE-A43DA342B3BD}"/>
              </a:ext>
            </a:extLst>
          </p:cNvPr>
          <p:cNvSpPr>
            <a:spLocks noGrp="1"/>
          </p:cNvSpPr>
          <p:nvPr>
            <p:ph type="sldNum" sz="quarter" idx="12"/>
          </p:nvPr>
        </p:nvSpPr>
        <p:spPr/>
        <p:txBody>
          <a:bodyPr/>
          <a:lstStyle/>
          <a:p>
            <a:fld id="{9E268824-B363-4558-82B1-76DB5ADEB9CB}" type="slidenum">
              <a:rPr lang="fr-FR" smtClean="0"/>
              <a:pPr/>
              <a:t>83</a:t>
            </a:fld>
            <a:endParaRPr lang="fr-FR" dirty="0"/>
          </a:p>
        </p:txBody>
      </p:sp>
      <p:sp>
        <p:nvSpPr>
          <p:cNvPr id="4" name="ZoneTexte 3">
            <a:extLst>
              <a:ext uri="{FF2B5EF4-FFF2-40B4-BE49-F238E27FC236}">
                <a16:creationId xmlns:a16="http://schemas.microsoft.com/office/drawing/2014/main" id="{D7EF4F2C-F6C0-4ABE-57DC-0C2E98E36B7B}"/>
              </a:ext>
            </a:extLst>
          </p:cNvPr>
          <p:cNvSpPr txBox="1"/>
          <p:nvPr/>
        </p:nvSpPr>
        <p:spPr>
          <a:xfrm>
            <a:off x="92395" y="111725"/>
            <a:ext cx="3036370"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Je me lèverai</a:t>
            </a:r>
            <a:endParaRPr lang="fr-FR" dirty="0"/>
          </a:p>
        </p:txBody>
      </p:sp>
      <p:pic>
        <p:nvPicPr>
          <p:cNvPr id="2" name="Image 1" descr="Une image contenant dessin humoristique, illustration, Dessin d’enfant, peinture&#10;&#10;Le contenu généré par l’IA peut être incorrect.">
            <a:extLst>
              <a:ext uri="{FF2B5EF4-FFF2-40B4-BE49-F238E27FC236}">
                <a16:creationId xmlns:a16="http://schemas.microsoft.com/office/drawing/2014/main" id="{B5D4A93B-3CA8-D775-38E9-C87C742E7B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176605" y="712890"/>
            <a:ext cx="4188542" cy="3300620"/>
          </a:xfrm>
          <a:prstGeom prst="rect">
            <a:avLst/>
          </a:prstGeom>
          <a:effectLst>
            <a:softEdge rad="254000"/>
          </a:effectLst>
        </p:spPr>
      </p:pic>
    </p:spTree>
    <p:extLst>
      <p:ext uri="{BB962C8B-B14F-4D97-AF65-F5344CB8AC3E}">
        <p14:creationId xmlns:p14="http://schemas.microsoft.com/office/powerpoint/2010/main" val="37241068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10EB0-8EA1-7BEE-E6E8-1D636E8F2F1E}"/>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28EC720-B99A-1766-99C9-F8A0FEBF693C}"/>
              </a:ext>
            </a:extLst>
          </p:cNvPr>
          <p:cNvSpPr/>
          <p:nvPr/>
        </p:nvSpPr>
        <p:spPr>
          <a:xfrm>
            <a:off x="823419" y="3576935"/>
            <a:ext cx="9843795" cy="1547840"/>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18</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Je me lèverai, </a:t>
            </a:r>
            <a:r>
              <a:rPr lang="fr-FR" sz="3600" b="1" dirty="0">
                <a:solidFill>
                  <a:srgbClr val="FF0000"/>
                </a:solidFill>
                <a:effectLst/>
                <a:latin typeface="Times New Roman" panose="02020603050405020304" pitchFamily="18" charset="0"/>
                <a:ea typeface="Calibri" panose="020F0502020204030204" pitchFamily="34" charset="0"/>
              </a:rPr>
              <a:t>j’irai vers mon père</a:t>
            </a:r>
            <a:r>
              <a:rPr lang="fr-FR" sz="3600" dirty="0">
                <a:solidFill>
                  <a:schemeClr val="tx1"/>
                </a:solidFill>
                <a:effectLst/>
                <a:latin typeface="Times New Roman" panose="02020603050405020304" pitchFamily="18" charset="0"/>
                <a:ea typeface="Calibri" panose="020F0502020204030204" pitchFamily="34" charset="0"/>
              </a:rPr>
              <a:t>, et je lui dirai : Père, j’ai péché contre le ciel et envers toi</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0082A38A-3E76-EF7B-AB8B-0B23474B4810}"/>
              </a:ext>
            </a:extLst>
          </p:cNvPr>
          <p:cNvSpPr>
            <a:spLocks noGrp="1"/>
          </p:cNvSpPr>
          <p:nvPr>
            <p:ph type="sldNum" sz="quarter" idx="12"/>
          </p:nvPr>
        </p:nvSpPr>
        <p:spPr/>
        <p:txBody>
          <a:bodyPr/>
          <a:lstStyle/>
          <a:p>
            <a:fld id="{9E268824-B363-4558-82B1-76DB5ADEB9CB}" type="slidenum">
              <a:rPr lang="fr-FR" smtClean="0"/>
              <a:pPr/>
              <a:t>84</a:t>
            </a:fld>
            <a:endParaRPr lang="fr-FR"/>
          </a:p>
        </p:txBody>
      </p:sp>
      <p:pic>
        <p:nvPicPr>
          <p:cNvPr id="4" name="Image 3" descr="Une image contenant dessin humoristique, illustration, Dessin d’enfant, peinture&#10;&#10;Le contenu généré par l’IA peut être incorrect.">
            <a:extLst>
              <a:ext uri="{FF2B5EF4-FFF2-40B4-BE49-F238E27FC236}">
                <a16:creationId xmlns:a16="http://schemas.microsoft.com/office/drawing/2014/main" id="{142BEFB2-C309-CA88-A818-82F5DFA7748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7936" y="663677"/>
            <a:ext cx="3805084" cy="2998450"/>
          </a:xfrm>
          <a:prstGeom prst="rect">
            <a:avLst/>
          </a:prstGeom>
          <a:effectLst>
            <a:softEdge rad="114300"/>
          </a:effectLst>
        </p:spPr>
      </p:pic>
      <p:sp>
        <p:nvSpPr>
          <p:cNvPr id="5" name="ZoneTexte 4">
            <a:extLst>
              <a:ext uri="{FF2B5EF4-FFF2-40B4-BE49-F238E27FC236}">
                <a16:creationId xmlns:a16="http://schemas.microsoft.com/office/drawing/2014/main" id="{5812047D-4E7F-1A87-7DFC-B11ED1C1FC16}"/>
              </a:ext>
            </a:extLst>
          </p:cNvPr>
          <p:cNvSpPr txBox="1"/>
          <p:nvPr/>
        </p:nvSpPr>
        <p:spPr>
          <a:xfrm>
            <a:off x="120788" y="104813"/>
            <a:ext cx="3036370" cy="461665"/>
          </a:xfrm>
          <a:prstGeom prst="rect">
            <a:avLst/>
          </a:prstGeom>
          <a:noFill/>
        </p:spPr>
        <p:txBody>
          <a:bodyPr wrap="square">
            <a:spAutoFit/>
          </a:bodyPr>
          <a:lstStyle/>
          <a:p>
            <a:r>
              <a:rPr kumimoji="0" lang="fr-FR"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j’irai vers mon père</a:t>
            </a:r>
            <a:endParaRPr lang="fr-FR" dirty="0"/>
          </a:p>
        </p:txBody>
      </p:sp>
    </p:spTree>
    <p:extLst>
      <p:ext uri="{BB962C8B-B14F-4D97-AF65-F5344CB8AC3E}">
        <p14:creationId xmlns:p14="http://schemas.microsoft.com/office/powerpoint/2010/main" val="27404312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067DC-0BE7-BF78-016A-E3EADE82A8D9}"/>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553A029-0FBE-26D1-0764-32ED099EDC00}"/>
              </a:ext>
            </a:extLst>
          </p:cNvPr>
          <p:cNvSpPr/>
          <p:nvPr/>
        </p:nvSpPr>
        <p:spPr>
          <a:xfrm>
            <a:off x="2267124" y="4276181"/>
            <a:ext cx="6977743" cy="1157822"/>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Quel est ce retour vers le père ?</a:t>
            </a:r>
            <a:endParaRPr lang="fr-FR" sz="36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C94B8A7B-0C78-5637-DAD2-F97E088BBF32}"/>
              </a:ext>
            </a:extLst>
          </p:cNvPr>
          <p:cNvSpPr txBox="1"/>
          <p:nvPr/>
        </p:nvSpPr>
        <p:spPr>
          <a:xfrm>
            <a:off x="120788" y="104813"/>
            <a:ext cx="3036370" cy="461665"/>
          </a:xfrm>
          <a:prstGeom prst="rect">
            <a:avLst/>
          </a:prstGeom>
          <a:noFill/>
        </p:spPr>
        <p:txBody>
          <a:bodyPr wrap="square">
            <a:spAutoFit/>
          </a:bodyPr>
          <a:lstStyle/>
          <a:p>
            <a:r>
              <a:rPr kumimoji="0" lang="fr-FR"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j’irai vers mon père</a:t>
            </a:r>
            <a:endParaRPr lang="fr-FR" dirty="0"/>
          </a:p>
        </p:txBody>
      </p:sp>
      <p:sp>
        <p:nvSpPr>
          <p:cNvPr id="8" name="Espace réservé du numéro de diapositive 7">
            <a:extLst>
              <a:ext uri="{FF2B5EF4-FFF2-40B4-BE49-F238E27FC236}">
                <a16:creationId xmlns:a16="http://schemas.microsoft.com/office/drawing/2014/main" id="{E2CC5F6C-0052-3EA7-4638-A43BC92F219B}"/>
              </a:ext>
            </a:extLst>
          </p:cNvPr>
          <p:cNvSpPr>
            <a:spLocks noGrp="1"/>
          </p:cNvSpPr>
          <p:nvPr>
            <p:ph type="sldNum" sz="quarter" idx="12"/>
          </p:nvPr>
        </p:nvSpPr>
        <p:spPr/>
        <p:txBody>
          <a:bodyPr/>
          <a:lstStyle/>
          <a:p>
            <a:fld id="{9E268824-B363-4558-82B1-76DB5ADEB9CB}" type="slidenum">
              <a:rPr lang="fr-FR" smtClean="0"/>
              <a:pPr/>
              <a:t>85</a:t>
            </a:fld>
            <a:endParaRPr lang="fr-FR"/>
          </a:p>
        </p:txBody>
      </p:sp>
      <p:pic>
        <p:nvPicPr>
          <p:cNvPr id="3" name="Image 2" descr="Une image contenant dessin humoristique, illustration, Dessin d’enfant, peinture&#10;&#10;Le contenu généré par l’IA peut être incorrect.">
            <a:extLst>
              <a:ext uri="{FF2B5EF4-FFF2-40B4-BE49-F238E27FC236}">
                <a16:creationId xmlns:a16="http://schemas.microsoft.com/office/drawing/2014/main" id="{44C74BA8-C0D2-4664-387D-5DA96E24CEA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494576" y="712132"/>
            <a:ext cx="4522838" cy="3564049"/>
          </a:xfrm>
          <a:prstGeom prst="rect">
            <a:avLst/>
          </a:prstGeom>
          <a:effectLst>
            <a:softEdge rad="152400"/>
          </a:effectLst>
        </p:spPr>
      </p:pic>
    </p:spTree>
    <p:extLst>
      <p:ext uri="{BB962C8B-B14F-4D97-AF65-F5344CB8AC3E}">
        <p14:creationId xmlns:p14="http://schemas.microsoft.com/office/powerpoint/2010/main" val="4594115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93771-F148-3D92-47A4-80A8A326F412}"/>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E7BECDF-88C7-2863-93F1-2777987DBA00}"/>
              </a:ext>
            </a:extLst>
          </p:cNvPr>
          <p:cNvSpPr>
            <a:spLocks noGrp="1"/>
          </p:cNvSpPr>
          <p:nvPr>
            <p:ph type="sldNum" sz="quarter" idx="12"/>
          </p:nvPr>
        </p:nvSpPr>
        <p:spPr/>
        <p:txBody>
          <a:bodyPr/>
          <a:lstStyle/>
          <a:p>
            <a:fld id="{9E268824-B363-4558-82B1-76DB5ADEB9CB}" type="slidenum">
              <a:rPr lang="fr-FR" smtClean="0"/>
              <a:pPr/>
              <a:t>86</a:t>
            </a:fld>
            <a:endParaRPr lang="fr-FR"/>
          </a:p>
        </p:txBody>
      </p:sp>
      <p:sp>
        <p:nvSpPr>
          <p:cNvPr id="4" name="Rectangle : coins arrondis 3">
            <a:extLst>
              <a:ext uri="{FF2B5EF4-FFF2-40B4-BE49-F238E27FC236}">
                <a16:creationId xmlns:a16="http://schemas.microsoft.com/office/drawing/2014/main" id="{F1B58EC4-739B-9246-324D-7B64C16DE42E}"/>
              </a:ext>
            </a:extLst>
          </p:cNvPr>
          <p:cNvSpPr/>
          <p:nvPr/>
        </p:nvSpPr>
        <p:spPr>
          <a:xfrm>
            <a:off x="3008672" y="5723882"/>
            <a:ext cx="5601928" cy="917300"/>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b="1" dirty="0">
                <a:solidFill>
                  <a:schemeClr val="tx1"/>
                </a:solidFill>
                <a:latin typeface="Times New Roman" panose="02020603050405020304" pitchFamily="18" charset="0"/>
                <a:ea typeface="Calibri" panose="020F0502020204030204" pitchFamily="34" charset="0"/>
              </a:rPr>
              <a:t>La prière du Notre Père</a:t>
            </a:r>
            <a:r>
              <a:rPr lang="fr-FR" sz="2800" b="1" dirty="0">
                <a:solidFill>
                  <a:schemeClr val="tx1"/>
                </a:solidFill>
                <a:latin typeface="Times New Roman" panose="02020603050405020304" pitchFamily="18" charset="0"/>
                <a:ea typeface="Calibri" panose="020F0502020204030204" pitchFamily="34" charset="0"/>
              </a:rPr>
              <a:t>. </a:t>
            </a:r>
            <a:endParaRPr lang="fr-FR" sz="2800" dirty="0">
              <a:solidFill>
                <a:schemeClr val="tx1"/>
              </a:solidFill>
              <a:latin typeface="Calibri" panose="020F0502020204030204" pitchFamily="34" charset="0"/>
              <a:ea typeface="Calibri" panose="020F0502020204030204" pitchFamily="34" charset="0"/>
            </a:endParaRPr>
          </a:p>
        </p:txBody>
      </p:sp>
      <p:sp>
        <p:nvSpPr>
          <p:cNvPr id="5" name="ZoneTexte 4">
            <a:extLst>
              <a:ext uri="{FF2B5EF4-FFF2-40B4-BE49-F238E27FC236}">
                <a16:creationId xmlns:a16="http://schemas.microsoft.com/office/drawing/2014/main" id="{84C2A5B8-891C-4E16-6FA1-7CCCF8971E93}"/>
              </a:ext>
            </a:extLst>
          </p:cNvPr>
          <p:cNvSpPr txBox="1"/>
          <p:nvPr/>
        </p:nvSpPr>
        <p:spPr>
          <a:xfrm>
            <a:off x="210583" y="122237"/>
            <a:ext cx="3036370" cy="461665"/>
          </a:xfrm>
          <a:prstGeom prst="rect">
            <a:avLst/>
          </a:prstGeom>
          <a:noFill/>
        </p:spPr>
        <p:txBody>
          <a:bodyPr wrap="square">
            <a:spAutoFit/>
          </a:bodyPr>
          <a:lstStyle/>
          <a:p>
            <a:r>
              <a:rPr kumimoji="0" lang="fr-FR"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j’irai vers mon père</a:t>
            </a:r>
            <a:endParaRPr lang="fr-FR" dirty="0"/>
          </a:p>
        </p:txBody>
      </p:sp>
      <p:sp>
        <p:nvSpPr>
          <p:cNvPr id="2" name="Rectangle : coins arrondis 1">
            <a:extLst>
              <a:ext uri="{FF2B5EF4-FFF2-40B4-BE49-F238E27FC236}">
                <a16:creationId xmlns:a16="http://schemas.microsoft.com/office/drawing/2014/main" id="{F8FA2DD7-0C78-50A2-071E-689707CBFBA0}"/>
              </a:ext>
            </a:extLst>
          </p:cNvPr>
          <p:cNvSpPr/>
          <p:nvPr/>
        </p:nvSpPr>
        <p:spPr>
          <a:xfrm>
            <a:off x="353961" y="2462490"/>
            <a:ext cx="11434915" cy="3004245"/>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Jérémie 31, 9</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Ils étaient partis dans les larmes,</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dans les consolations je les ramène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je vais les conduire aux eaux courantes</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par un bon chemin où ils ne trébucheront pas</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Car je suis un père pour Israël, Éphraïm est mon fils aîné.</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 5" descr="Une image contenant dessin humoristique, illustration, Dessin d’enfant, peinture&#10;&#10;Le contenu généré par l’IA peut être incorrect.">
            <a:extLst>
              <a:ext uri="{FF2B5EF4-FFF2-40B4-BE49-F238E27FC236}">
                <a16:creationId xmlns:a16="http://schemas.microsoft.com/office/drawing/2014/main" id="{AEE924EF-52B5-F2B0-4D52-E6C2A6DA297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327452" y="122237"/>
            <a:ext cx="3036370" cy="2392695"/>
          </a:xfrm>
          <a:prstGeom prst="rect">
            <a:avLst/>
          </a:prstGeom>
          <a:effectLst>
            <a:softEdge rad="139700"/>
          </a:effectLst>
        </p:spPr>
      </p:pic>
    </p:spTree>
    <p:extLst>
      <p:ext uri="{BB962C8B-B14F-4D97-AF65-F5344CB8AC3E}">
        <p14:creationId xmlns:p14="http://schemas.microsoft.com/office/powerpoint/2010/main" val="263717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8DB3E-CD7A-E229-85EE-AF5926292CD8}"/>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5D2E8D36-3469-486F-7667-381F74E648D8}"/>
              </a:ext>
            </a:extLst>
          </p:cNvPr>
          <p:cNvSpPr/>
          <p:nvPr/>
        </p:nvSpPr>
        <p:spPr>
          <a:xfrm>
            <a:off x="3752490" y="1285335"/>
            <a:ext cx="7591245" cy="1207699"/>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Calibri" panose="020F0502020204030204" pitchFamily="34" charset="0"/>
                <a:ea typeface="Calibri" panose="020F0502020204030204" pitchFamily="34" charset="0"/>
              </a:rPr>
              <a:t>L’humanité revient vers son père. </a:t>
            </a:r>
          </a:p>
        </p:txBody>
      </p:sp>
      <p:sp>
        <p:nvSpPr>
          <p:cNvPr id="3" name="Espace réservé du numéro de diapositive 2">
            <a:extLst>
              <a:ext uri="{FF2B5EF4-FFF2-40B4-BE49-F238E27FC236}">
                <a16:creationId xmlns:a16="http://schemas.microsoft.com/office/drawing/2014/main" id="{F77FB13B-394D-99AB-4354-53CAE6326457}"/>
              </a:ext>
            </a:extLst>
          </p:cNvPr>
          <p:cNvSpPr>
            <a:spLocks noGrp="1"/>
          </p:cNvSpPr>
          <p:nvPr>
            <p:ph type="sldNum" sz="quarter" idx="12"/>
          </p:nvPr>
        </p:nvSpPr>
        <p:spPr/>
        <p:txBody>
          <a:bodyPr/>
          <a:lstStyle/>
          <a:p>
            <a:fld id="{9E268824-B363-4558-82B1-76DB5ADEB9CB}" type="slidenum">
              <a:rPr lang="fr-FR" smtClean="0"/>
              <a:pPr/>
              <a:t>87</a:t>
            </a:fld>
            <a:endParaRPr lang="fr-FR" dirty="0"/>
          </a:p>
        </p:txBody>
      </p:sp>
      <p:sp>
        <p:nvSpPr>
          <p:cNvPr id="4" name="ZoneTexte 3">
            <a:extLst>
              <a:ext uri="{FF2B5EF4-FFF2-40B4-BE49-F238E27FC236}">
                <a16:creationId xmlns:a16="http://schemas.microsoft.com/office/drawing/2014/main" id="{E07FD1DD-FFF4-71EC-DA7D-18C295E8C578}"/>
              </a:ext>
            </a:extLst>
          </p:cNvPr>
          <p:cNvSpPr txBox="1"/>
          <p:nvPr/>
        </p:nvSpPr>
        <p:spPr>
          <a:xfrm>
            <a:off x="141556" y="98774"/>
            <a:ext cx="3036370" cy="461665"/>
          </a:xfrm>
          <a:prstGeom prst="rect">
            <a:avLst/>
          </a:prstGeom>
          <a:noFill/>
        </p:spPr>
        <p:txBody>
          <a:bodyPr wrap="square">
            <a:spAutoFit/>
          </a:bodyPr>
          <a:lstStyle/>
          <a:p>
            <a:r>
              <a:rPr kumimoji="0" lang="fr-FR"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j’irai vers mon père</a:t>
            </a:r>
            <a:endParaRPr lang="fr-FR" dirty="0"/>
          </a:p>
        </p:txBody>
      </p:sp>
      <p:pic>
        <p:nvPicPr>
          <p:cNvPr id="2" name="Image 1" descr="Une image contenant dessin humoristique, illustration, Dessin d’enfant, peinture&#10;&#10;Le contenu généré par l’IA peut être incorrect.">
            <a:extLst>
              <a:ext uri="{FF2B5EF4-FFF2-40B4-BE49-F238E27FC236}">
                <a16:creationId xmlns:a16="http://schemas.microsoft.com/office/drawing/2014/main" id="{BCF4D7A6-2E09-39FF-D72D-CCD92FA026C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2648" y="943034"/>
            <a:ext cx="2790320" cy="2198804"/>
          </a:xfrm>
          <a:prstGeom prst="rect">
            <a:avLst/>
          </a:prstGeom>
          <a:effectLst>
            <a:softEdge rad="101600"/>
          </a:effectLst>
        </p:spPr>
      </p:pic>
      <p:sp>
        <p:nvSpPr>
          <p:cNvPr id="6" name="Rectangle : coins arrondis 4">
            <a:extLst>
              <a:ext uri="{FF2B5EF4-FFF2-40B4-BE49-F238E27FC236}">
                <a16:creationId xmlns:a16="http://schemas.microsoft.com/office/drawing/2014/main" id="{5D2E8D36-3469-486F-7667-381F74E648D8}"/>
              </a:ext>
            </a:extLst>
          </p:cNvPr>
          <p:cNvSpPr/>
          <p:nvPr/>
        </p:nvSpPr>
        <p:spPr>
          <a:xfrm>
            <a:off x="290424" y="3292414"/>
            <a:ext cx="11476008" cy="3186023"/>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Calibri" panose="020F0502020204030204" pitchFamily="34" charset="0"/>
                <a:ea typeface="Calibri" panose="020F0502020204030204" pitchFamily="34" charset="0"/>
              </a:rPr>
              <a:t>Ce qui compte pour nous aujourd’hui, c’est d’avoir conscience d’aller vers le Père, de s’approcher, </a:t>
            </a:r>
            <a:br>
              <a:rPr lang="fr-FR" sz="3600" dirty="0">
                <a:solidFill>
                  <a:schemeClr val="tx1"/>
                </a:solidFill>
                <a:latin typeface="Calibri" panose="020F0502020204030204" pitchFamily="34" charset="0"/>
                <a:ea typeface="Calibri" panose="020F0502020204030204" pitchFamily="34" charset="0"/>
              </a:rPr>
            </a:br>
            <a:r>
              <a:rPr lang="fr-FR" sz="3600" dirty="0">
                <a:solidFill>
                  <a:schemeClr val="tx1"/>
                </a:solidFill>
                <a:latin typeface="Calibri" panose="020F0502020204030204" pitchFamily="34" charset="0"/>
                <a:ea typeface="Calibri" panose="020F0502020204030204" pitchFamily="34" charset="0"/>
              </a:rPr>
              <a:t>de reconnaître en Dieu ce Père miséricordieux, </a:t>
            </a:r>
            <a:br>
              <a:rPr lang="fr-FR" sz="3600" dirty="0">
                <a:solidFill>
                  <a:schemeClr val="tx1"/>
                </a:solidFill>
                <a:latin typeface="Calibri" panose="020F0502020204030204" pitchFamily="34" charset="0"/>
                <a:ea typeface="Calibri" panose="020F0502020204030204" pitchFamily="34" charset="0"/>
              </a:rPr>
            </a:br>
            <a:r>
              <a:rPr lang="fr-FR" sz="3600" dirty="0">
                <a:solidFill>
                  <a:schemeClr val="tx1"/>
                </a:solidFill>
                <a:latin typeface="Calibri" panose="020F0502020204030204" pitchFamily="34" charset="0"/>
                <a:ea typeface="Calibri" panose="020F0502020204030204" pitchFamily="34" charset="0"/>
              </a:rPr>
              <a:t>qui attend de toute éternité. </a:t>
            </a:r>
            <a:br>
              <a:rPr lang="fr-FR" sz="3600" dirty="0">
                <a:solidFill>
                  <a:schemeClr val="tx1"/>
                </a:solidFill>
                <a:latin typeface="Calibri" panose="020F0502020204030204" pitchFamily="34" charset="0"/>
                <a:ea typeface="Calibri" panose="020F0502020204030204" pitchFamily="34" charset="0"/>
              </a:rPr>
            </a:br>
            <a:r>
              <a:rPr lang="fr-FR" sz="3600" dirty="0">
                <a:solidFill>
                  <a:schemeClr val="tx1"/>
                </a:solidFill>
                <a:latin typeface="Calibri" panose="020F0502020204030204" pitchFamily="34" charset="0"/>
                <a:ea typeface="Calibri" panose="020F0502020204030204" pitchFamily="34" charset="0"/>
              </a:rPr>
              <a:t>Ce qui compte, c’est de revenir vers lui.</a:t>
            </a:r>
          </a:p>
        </p:txBody>
      </p:sp>
    </p:spTree>
    <p:extLst>
      <p:ext uri="{BB962C8B-B14F-4D97-AF65-F5344CB8AC3E}">
        <p14:creationId xmlns:p14="http://schemas.microsoft.com/office/powerpoint/2010/main" val="14769829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C01E2-5471-D580-117C-D367F9F75B8F}"/>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8CE5F470-6D39-7321-5805-681087A0C3AA}"/>
              </a:ext>
            </a:extLst>
          </p:cNvPr>
          <p:cNvSpPr/>
          <p:nvPr/>
        </p:nvSpPr>
        <p:spPr>
          <a:xfrm>
            <a:off x="914399" y="3451473"/>
            <a:ext cx="10028903" cy="2160287"/>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18</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Je me lèverai, j’irai vers mon père, et je lui dirai :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Père, j’ai </a:t>
            </a:r>
            <a:r>
              <a:rPr lang="fr-FR" sz="3600" b="1" dirty="0">
                <a:solidFill>
                  <a:srgbClr val="FF0000"/>
                </a:solidFill>
                <a:effectLst/>
                <a:latin typeface="Times New Roman" panose="02020603050405020304" pitchFamily="18" charset="0"/>
                <a:ea typeface="Calibri" panose="020F0502020204030204" pitchFamily="34" charset="0"/>
              </a:rPr>
              <a:t>péché</a:t>
            </a:r>
            <a:r>
              <a:rPr lang="fr-FR" sz="3600" dirty="0">
                <a:solidFill>
                  <a:schemeClr val="tx1"/>
                </a:solidFill>
                <a:effectLst/>
                <a:latin typeface="Times New Roman" panose="02020603050405020304" pitchFamily="18" charset="0"/>
                <a:ea typeface="Calibri" panose="020F0502020204030204" pitchFamily="34" charset="0"/>
              </a:rPr>
              <a:t> contre le ciel et envers toi</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1BD60302-4454-B8EE-A19E-B6414EDACE08}"/>
              </a:ext>
            </a:extLst>
          </p:cNvPr>
          <p:cNvSpPr>
            <a:spLocks noGrp="1"/>
          </p:cNvSpPr>
          <p:nvPr>
            <p:ph type="sldNum" sz="quarter" idx="12"/>
          </p:nvPr>
        </p:nvSpPr>
        <p:spPr/>
        <p:txBody>
          <a:bodyPr/>
          <a:lstStyle/>
          <a:p>
            <a:fld id="{9E268824-B363-4558-82B1-76DB5ADEB9CB}" type="slidenum">
              <a:rPr lang="fr-FR" smtClean="0"/>
              <a:pPr/>
              <a:t>88</a:t>
            </a:fld>
            <a:endParaRPr lang="fr-FR"/>
          </a:p>
        </p:txBody>
      </p:sp>
      <p:pic>
        <p:nvPicPr>
          <p:cNvPr id="5" name="Image 4" descr="Une image contenant habits, illustration, Dessin animé, clipart&#10;&#10;Le contenu généré par l’IA peut être incorrect.">
            <a:extLst>
              <a:ext uri="{FF2B5EF4-FFF2-40B4-BE49-F238E27FC236}">
                <a16:creationId xmlns:a16="http://schemas.microsoft.com/office/drawing/2014/main" id="{C36ADE7B-5272-C288-BBE5-154EFAECE99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80386" y="322006"/>
            <a:ext cx="4031227" cy="3106994"/>
          </a:xfrm>
          <a:prstGeom prst="rect">
            <a:avLst/>
          </a:prstGeom>
          <a:effectLst>
            <a:softEdge rad="482600"/>
          </a:effectLst>
        </p:spPr>
      </p:pic>
      <p:sp>
        <p:nvSpPr>
          <p:cNvPr id="4" name="ZoneTexte 3">
            <a:extLst>
              <a:ext uri="{FF2B5EF4-FFF2-40B4-BE49-F238E27FC236}">
                <a16:creationId xmlns:a16="http://schemas.microsoft.com/office/drawing/2014/main" id="{D7E5794B-1C7F-9D08-8CC5-2089AB7AE227}"/>
              </a:ext>
            </a:extLst>
          </p:cNvPr>
          <p:cNvSpPr txBox="1"/>
          <p:nvPr/>
        </p:nvSpPr>
        <p:spPr>
          <a:xfrm>
            <a:off x="307601" y="89840"/>
            <a:ext cx="1363883" cy="461665"/>
          </a:xfrm>
          <a:prstGeom prst="rect">
            <a:avLst/>
          </a:prstGeom>
          <a:noFill/>
        </p:spPr>
        <p:txBody>
          <a:bodyPr wrap="square">
            <a:spAutoFit/>
          </a:bodyPr>
          <a:lstStyle/>
          <a:p>
            <a:r>
              <a:rPr kumimoji="0" lang="fr-FR" sz="240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péché</a:t>
            </a:r>
            <a:endParaRPr lang="fr-FR" dirty="0"/>
          </a:p>
        </p:txBody>
      </p:sp>
    </p:spTree>
    <p:extLst>
      <p:ext uri="{BB962C8B-B14F-4D97-AF65-F5344CB8AC3E}">
        <p14:creationId xmlns:p14="http://schemas.microsoft.com/office/powerpoint/2010/main" val="35266681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5297F-482B-FA84-1A7F-2B200C611370}"/>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F921A23-C8FE-5813-ABE4-5FBD04220FF1}"/>
              </a:ext>
            </a:extLst>
          </p:cNvPr>
          <p:cNvSpPr/>
          <p:nvPr/>
        </p:nvSpPr>
        <p:spPr>
          <a:xfrm>
            <a:off x="2761366" y="2656677"/>
            <a:ext cx="6893911" cy="971426"/>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rgbClr val="000000"/>
                </a:solidFill>
                <a:latin typeface="Times New Roman" panose="02020603050405020304" pitchFamily="18" charset="0"/>
                <a:ea typeface="Calibri" panose="020F0502020204030204" pitchFamily="34" charset="0"/>
              </a:rPr>
              <a:t>Qu’est-ce que le péché ?</a:t>
            </a:r>
            <a:endParaRPr lang="fr-FR" sz="3600" dirty="0">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665A17E7-B770-B3C0-674F-29B1FB3E6BC9}"/>
              </a:ext>
            </a:extLst>
          </p:cNvPr>
          <p:cNvSpPr txBox="1"/>
          <p:nvPr/>
        </p:nvSpPr>
        <p:spPr>
          <a:xfrm>
            <a:off x="307601" y="89840"/>
            <a:ext cx="1363883" cy="461665"/>
          </a:xfrm>
          <a:prstGeom prst="rect">
            <a:avLst/>
          </a:prstGeom>
          <a:noFill/>
        </p:spPr>
        <p:txBody>
          <a:bodyPr wrap="square">
            <a:spAutoFit/>
          </a:bodyPr>
          <a:lstStyle/>
          <a:p>
            <a:r>
              <a:rPr kumimoji="0" lang="fr-FR" sz="240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péché</a:t>
            </a:r>
            <a:endParaRPr lang="fr-FR" dirty="0"/>
          </a:p>
        </p:txBody>
      </p:sp>
      <p:sp>
        <p:nvSpPr>
          <p:cNvPr id="8" name="Espace réservé du numéro de diapositive 7">
            <a:extLst>
              <a:ext uri="{FF2B5EF4-FFF2-40B4-BE49-F238E27FC236}">
                <a16:creationId xmlns:a16="http://schemas.microsoft.com/office/drawing/2014/main" id="{D910051E-54A4-3D23-8808-5367B9B94985}"/>
              </a:ext>
            </a:extLst>
          </p:cNvPr>
          <p:cNvSpPr>
            <a:spLocks noGrp="1"/>
          </p:cNvSpPr>
          <p:nvPr>
            <p:ph type="sldNum" sz="quarter" idx="12"/>
          </p:nvPr>
        </p:nvSpPr>
        <p:spPr/>
        <p:txBody>
          <a:bodyPr/>
          <a:lstStyle/>
          <a:p>
            <a:fld id="{9E268824-B363-4558-82B1-76DB5ADEB9CB}" type="slidenum">
              <a:rPr lang="fr-FR" smtClean="0"/>
              <a:pPr/>
              <a:t>89</a:t>
            </a:fld>
            <a:endParaRPr lang="fr-FR"/>
          </a:p>
        </p:txBody>
      </p:sp>
      <p:sp>
        <p:nvSpPr>
          <p:cNvPr id="3" name="Rectangle : coins arrondis 2">
            <a:extLst>
              <a:ext uri="{FF2B5EF4-FFF2-40B4-BE49-F238E27FC236}">
                <a16:creationId xmlns:a16="http://schemas.microsoft.com/office/drawing/2014/main" id="{A8B06CE3-88C8-03EE-15F2-478A3A4ABC82}"/>
              </a:ext>
            </a:extLst>
          </p:cNvPr>
          <p:cNvSpPr/>
          <p:nvPr/>
        </p:nvSpPr>
        <p:spPr>
          <a:xfrm>
            <a:off x="2181263" y="4008682"/>
            <a:ext cx="8054116" cy="808572"/>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000000"/>
                </a:solidFill>
                <a:latin typeface="Times New Roman" panose="02020603050405020304" pitchFamily="18" charset="0"/>
                <a:ea typeface="Calibri" panose="020F0502020204030204" pitchFamily="34" charset="0"/>
              </a:rPr>
              <a:t>Pourquoi le fils dit-il qu’il a péché ? </a:t>
            </a:r>
            <a:endParaRPr lang="fr-FR" sz="3600" dirty="0">
              <a:solidFill>
                <a:schemeClr val="tx1"/>
              </a:solidFill>
              <a:latin typeface="Calibri" panose="020F0502020204030204" pitchFamily="34" charset="0"/>
              <a:ea typeface="Calibri" panose="020F0502020204030204" pitchFamily="34" charset="0"/>
            </a:endParaRPr>
          </a:p>
        </p:txBody>
      </p:sp>
      <p:sp>
        <p:nvSpPr>
          <p:cNvPr id="4" name="Rectangle : coins arrondis 3">
            <a:extLst>
              <a:ext uri="{FF2B5EF4-FFF2-40B4-BE49-F238E27FC236}">
                <a16:creationId xmlns:a16="http://schemas.microsoft.com/office/drawing/2014/main" id="{3BC495CB-7B3C-664B-589E-24FEB3AF7376}"/>
              </a:ext>
            </a:extLst>
          </p:cNvPr>
          <p:cNvSpPr/>
          <p:nvPr/>
        </p:nvSpPr>
        <p:spPr>
          <a:xfrm>
            <a:off x="1671484" y="5206722"/>
            <a:ext cx="9315887" cy="808572"/>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000000"/>
                </a:solidFill>
                <a:latin typeface="Times New Roman" panose="02020603050405020304" pitchFamily="18" charset="0"/>
                <a:ea typeface="Calibri" panose="020F0502020204030204" pitchFamily="34" charset="0"/>
              </a:rPr>
              <a:t>Que veut dire </a:t>
            </a:r>
            <a:r>
              <a:rPr lang="fr-FR" sz="3600" dirty="0">
                <a:solidFill>
                  <a:schemeClr val="tx1"/>
                </a:solidFill>
                <a:latin typeface="Times New Roman" panose="02020603050405020304" pitchFamily="18" charset="0"/>
                <a:ea typeface="Calibri" panose="020F0502020204030204" pitchFamily="34" charset="0"/>
              </a:rPr>
              <a:t>pécher contre le ciel et envers toi ?</a:t>
            </a:r>
            <a:endParaRPr lang="fr-FR" sz="3600" dirty="0">
              <a:solidFill>
                <a:schemeClr val="tx1"/>
              </a:solidFill>
              <a:latin typeface="Calibri" panose="020F0502020204030204" pitchFamily="34" charset="0"/>
              <a:ea typeface="Calibri" panose="020F0502020204030204" pitchFamily="34" charset="0"/>
            </a:endParaRPr>
          </a:p>
        </p:txBody>
      </p:sp>
      <p:pic>
        <p:nvPicPr>
          <p:cNvPr id="5" name="Image 4" descr="Une image contenant habits, illustration, Dessin animé, clipart&#10;&#10;Le contenu généré par l’IA peut être incorrect.">
            <a:extLst>
              <a:ext uri="{FF2B5EF4-FFF2-40B4-BE49-F238E27FC236}">
                <a16:creationId xmlns:a16="http://schemas.microsoft.com/office/drawing/2014/main" id="{C0C6819F-0924-5D76-7049-F65BAE8CE89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85070" y="481781"/>
            <a:ext cx="2821859" cy="2174896"/>
          </a:xfrm>
          <a:prstGeom prst="rect">
            <a:avLst/>
          </a:prstGeom>
          <a:effectLst>
            <a:softEdge rad="342900"/>
          </a:effectLst>
        </p:spPr>
      </p:pic>
    </p:spTree>
    <p:extLst>
      <p:ext uri="{BB962C8B-B14F-4D97-AF65-F5344CB8AC3E}">
        <p14:creationId xmlns:p14="http://schemas.microsoft.com/office/powerpoint/2010/main" val="278168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9922028-2CA5-F3F6-9CA5-74B041B97922}"/>
              </a:ext>
            </a:extLst>
          </p:cNvPr>
          <p:cNvSpPr/>
          <p:nvPr/>
        </p:nvSpPr>
        <p:spPr>
          <a:xfrm>
            <a:off x="149081" y="535912"/>
            <a:ext cx="11271380" cy="6204776"/>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Luc 15, 04</a:t>
            </a:r>
            <a:r>
              <a:rPr lang="fr-FR"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Si l’un de vous a cent brebis et qu’il en perd une, n’abandonne-t-il pas les quatre-vingt-dix-neuf autres dans le désert pour aller chercher celle qui est </a:t>
            </a:r>
            <a:r>
              <a:rPr lang="fr-FR"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perdue</a:t>
            </a:r>
            <a:r>
              <a:rPr lang="fr-FR"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jusqu’à ce qu’il la retrouve ?</a:t>
            </a:r>
          </a:p>
          <a:p>
            <a:pPr>
              <a:lnSpc>
                <a:spcPct val="115000"/>
              </a:lnSpc>
              <a:spcAft>
                <a:spcPts val="1000"/>
              </a:spcAft>
            </a:pPr>
            <a:r>
              <a:rPr lang="fr-FR"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05</a:t>
            </a:r>
            <a:r>
              <a:rPr lang="fr-FR"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Quand il l’a retrouvée, il la prend sur ses épaules, tout joyeux,</a:t>
            </a:r>
          </a:p>
          <a:p>
            <a:pPr>
              <a:lnSpc>
                <a:spcPct val="115000"/>
              </a:lnSpc>
              <a:spcAft>
                <a:spcPts val="1000"/>
              </a:spcAft>
            </a:pPr>
            <a:r>
              <a:rPr lang="fr-FR"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06</a:t>
            </a:r>
            <a:r>
              <a:rPr lang="fr-FR"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et, de retour chez lui, il rassemble ses amis et ses voisins pour leur dire : “Réjouissez-vous avec moi, car j’ai retrouvé ma brebis, celle qui était perdue !”</a:t>
            </a:r>
            <a:r>
              <a:rPr lang="fr-FR" sz="3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07</a:t>
            </a:r>
            <a:r>
              <a:rPr lang="fr-FR"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Je vous le dis : C’est ainsi qu’il y aura de la joie dans le ciel pour un seul pécheur qui se convertit, plus que pour quatre-vingt-dix-neuf justes qui n’ont pas besoin de conversion.</a:t>
            </a:r>
            <a:endParaRPr lang="fr-FR" sz="3000"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06D2554A-5919-5E6C-52F6-A529A2FF1B87}"/>
              </a:ext>
            </a:extLst>
          </p:cNvPr>
          <p:cNvSpPr>
            <a:spLocks noGrp="1"/>
          </p:cNvSpPr>
          <p:nvPr>
            <p:ph type="sldNum" sz="quarter" idx="12"/>
          </p:nvPr>
        </p:nvSpPr>
        <p:spPr/>
        <p:txBody>
          <a:bodyPr/>
          <a:lstStyle/>
          <a:p>
            <a:fld id="{9E268824-B363-4558-82B1-76DB5ADEB9CB}" type="slidenum">
              <a:rPr lang="fr-FR" smtClean="0"/>
              <a:pPr/>
              <a:t>9</a:t>
            </a:fld>
            <a:endParaRPr lang="fr-FR"/>
          </a:p>
        </p:txBody>
      </p:sp>
      <p:pic>
        <p:nvPicPr>
          <p:cNvPr id="4" name="Image 3" descr="Une image contenant dessin, illustration, clipart, Dessin d’enfant&#10;&#10;Le contenu généré par l’IA peut être incorrect.">
            <a:extLst>
              <a:ext uri="{FF2B5EF4-FFF2-40B4-BE49-F238E27FC236}">
                <a16:creationId xmlns:a16="http://schemas.microsoft.com/office/drawing/2014/main" id="{A41711CD-598C-94ED-2D91-5EF7F0835FD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275678" y="1520392"/>
            <a:ext cx="1483701" cy="2038885"/>
          </a:xfrm>
          <a:prstGeom prst="rect">
            <a:avLst/>
          </a:prstGeom>
          <a:effectLst>
            <a:softEdge rad="304800"/>
          </a:effectLst>
        </p:spPr>
      </p:pic>
      <p:sp>
        <p:nvSpPr>
          <p:cNvPr id="5" name="ZoneTexte 4">
            <a:extLst>
              <a:ext uri="{FF2B5EF4-FFF2-40B4-BE49-F238E27FC236}">
                <a16:creationId xmlns:a16="http://schemas.microsoft.com/office/drawing/2014/main" id="{FA049815-7B40-54E9-4A5E-E6AE70780637}"/>
              </a:ext>
            </a:extLst>
          </p:cNvPr>
          <p:cNvSpPr txBox="1"/>
          <p:nvPr/>
        </p:nvSpPr>
        <p:spPr>
          <a:xfrm>
            <a:off x="149081" y="0"/>
            <a:ext cx="2240157" cy="461665"/>
          </a:xfrm>
          <a:prstGeom prst="rect">
            <a:avLst/>
          </a:prstGeom>
          <a:noFill/>
        </p:spPr>
        <p:txBody>
          <a:bodyPr wrap="square">
            <a:spAutoFit/>
          </a:bodyPr>
          <a:lstStyle/>
          <a:p>
            <a:r>
              <a:rPr lang="fr-FR" sz="2400" dirty="0">
                <a:solidFill>
                  <a:srgbClr val="FF0000"/>
                </a:solidFill>
                <a:latin typeface="Times New Roman" panose="02020603050405020304" pitchFamily="18" charset="0"/>
                <a:cs typeface="Times New Roman" panose="02020603050405020304" pitchFamily="18" charset="0"/>
              </a:rPr>
              <a:t>la brebis perdue</a:t>
            </a:r>
            <a:endParaRPr lang="fr-FR" sz="2400" dirty="0"/>
          </a:p>
        </p:txBody>
      </p:sp>
    </p:spTree>
    <p:extLst>
      <p:ext uri="{BB962C8B-B14F-4D97-AF65-F5344CB8AC3E}">
        <p14:creationId xmlns:p14="http://schemas.microsoft.com/office/powerpoint/2010/main" val="21384008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DB761-FC20-01BC-6CFC-E182D7A96818}"/>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2188381-A5E6-2ECF-A4B2-27760F96CFA9}"/>
              </a:ext>
            </a:extLst>
          </p:cNvPr>
          <p:cNvSpPr>
            <a:spLocks noGrp="1"/>
          </p:cNvSpPr>
          <p:nvPr>
            <p:ph type="sldNum" sz="quarter" idx="12"/>
          </p:nvPr>
        </p:nvSpPr>
        <p:spPr/>
        <p:txBody>
          <a:bodyPr/>
          <a:lstStyle/>
          <a:p>
            <a:fld id="{9E268824-B363-4558-82B1-76DB5ADEB9CB}" type="slidenum">
              <a:rPr lang="fr-FR" smtClean="0"/>
              <a:pPr/>
              <a:t>90</a:t>
            </a:fld>
            <a:endParaRPr lang="fr-FR"/>
          </a:p>
        </p:txBody>
      </p:sp>
      <p:sp>
        <p:nvSpPr>
          <p:cNvPr id="5" name="ZoneTexte 4">
            <a:extLst>
              <a:ext uri="{FF2B5EF4-FFF2-40B4-BE49-F238E27FC236}">
                <a16:creationId xmlns:a16="http://schemas.microsoft.com/office/drawing/2014/main" id="{EF5E8564-85BF-6891-7480-E17EC3AD61C5}"/>
              </a:ext>
            </a:extLst>
          </p:cNvPr>
          <p:cNvSpPr txBox="1"/>
          <p:nvPr/>
        </p:nvSpPr>
        <p:spPr>
          <a:xfrm>
            <a:off x="210582" y="88254"/>
            <a:ext cx="3036370" cy="461665"/>
          </a:xfrm>
          <a:prstGeom prst="rect">
            <a:avLst/>
          </a:prstGeom>
          <a:noFill/>
        </p:spPr>
        <p:txBody>
          <a:bodyPr wrap="square">
            <a:spAutoFit/>
          </a:bodyPr>
          <a:lstStyle/>
          <a:p>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péché</a:t>
            </a:r>
            <a:endParaRPr lang="fr-FR" dirty="0"/>
          </a:p>
        </p:txBody>
      </p:sp>
      <p:sp>
        <p:nvSpPr>
          <p:cNvPr id="2" name="Rectangle : coins arrondis 1">
            <a:extLst>
              <a:ext uri="{FF2B5EF4-FFF2-40B4-BE49-F238E27FC236}">
                <a16:creationId xmlns:a16="http://schemas.microsoft.com/office/drawing/2014/main" id="{AC95F140-2D39-2BC1-2EC3-09DCA0BC3911}"/>
              </a:ext>
            </a:extLst>
          </p:cNvPr>
          <p:cNvSpPr/>
          <p:nvPr/>
        </p:nvSpPr>
        <p:spPr>
          <a:xfrm>
            <a:off x="3719324" y="186381"/>
            <a:ext cx="8158044" cy="4129980"/>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Psaume 51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Pitié pour moi, Dieu, en ta bonté,</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en ta grande tendresse efface mon péché,</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lave-moi tout entier de mon mal</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et de ma faute purifie-moi</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Contre toi, toi seul, j’ai péché. </a:t>
            </a:r>
            <a:b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 qui est mal à tes yeux, je l’ai fait.</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 name="Rectangle : coins arrondis 5">
            <a:extLst>
              <a:ext uri="{FF2B5EF4-FFF2-40B4-BE49-F238E27FC236}">
                <a16:creationId xmlns:a16="http://schemas.microsoft.com/office/drawing/2014/main" id="{D26C68E0-5DAA-D8EF-8B79-451205E04859}"/>
              </a:ext>
            </a:extLst>
          </p:cNvPr>
          <p:cNvSpPr/>
          <p:nvPr/>
        </p:nvSpPr>
        <p:spPr>
          <a:xfrm>
            <a:off x="210582" y="4617565"/>
            <a:ext cx="11735612" cy="1901598"/>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péché est une offense faite à Dieu. Le péché se dresse contre l’amour de Dieu pour nous, et en détourne nos cœurs.</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péché, c’est se détourner de Dieu, se couper de la relation. </a:t>
            </a:r>
          </a:p>
        </p:txBody>
      </p:sp>
      <p:pic>
        <p:nvPicPr>
          <p:cNvPr id="4" name="Image 3" descr="Une image contenant habits, illustration, Dessin animé, clipart&#10;&#10;Le contenu généré par l’IA peut être incorrect.">
            <a:extLst>
              <a:ext uri="{FF2B5EF4-FFF2-40B4-BE49-F238E27FC236}">
                <a16:creationId xmlns:a16="http://schemas.microsoft.com/office/drawing/2014/main" id="{415E36D3-D7E5-9670-40CD-3FF37920344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0582" y="1394775"/>
            <a:ext cx="3393375" cy="2615381"/>
          </a:xfrm>
          <a:prstGeom prst="rect">
            <a:avLst/>
          </a:prstGeom>
          <a:effectLst>
            <a:softEdge rad="101600"/>
          </a:effectLst>
        </p:spPr>
      </p:pic>
    </p:spTree>
    <p:extLst>
      <p:ext uri="{BB962C8B-B14F-4D97-AF65-F5344CB8AC3E}">
        <p14:creationId xmlns:p14="http://schemas.microsoft.com/office/powerpoint/2010/main" val="371607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849FE-B88A-029B-54CF-AE179D3D49C1}"/>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B4AE7F64-7996-F28B-D392-18381421952A}"/>
              </a:ext>
            </a:extLst>
          </p:cNvPr>
          <p:cNvSpPr/>
          <p:nvPr/>
        </p:nvSpPr>
        <p:spPr>
          <a:xfrm>
            <a:off x="200549" y="2832389"/>
            <a:ext cx="11883297" cy="352396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péché est une rupture d’alliance, d’amour.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4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Péché Yves Guillemette </a:t>
            </a:r>
            <a:r>
              <a:rPr lang="fr-FR" sz="2400" u="sng"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Interbible</a:t>
            </a:r>
            <a:endParaRPr lang="fr-FR"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Taire ou nier le péché est s'empêcher soi-même et empêcher les autres de recevoir la miséricorde. Le « centre géographique » de toute l’Ancienne Alliance était déjà la miséricorde (Psaume 78, 38) : « Lui, miséricordieux ! » </a:t>
            </a:r>
            <a:r>
              <a:rPr lang="fr-FR" sz="3200" i="1" baseline="30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Vetus</a:t>
            </a:r>
            <a:r>
              <a:rPr lang="fr-FR" sz="3200" i="1"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Syra</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BE08E578-0627-C89D-87E5-2974304607BB}"/>
              </a:ext>
            </a:extLst>
          </p:cNvPr>
          <p:cNvSpPr>
            <a:spLocks noGrp="1"/>
          </p:cNvSpPr>
          <p:nvPr>
            <p:ph type="sldNum" sz="quarter" idx="12"/>
          </p:nvPr>
        </p:nvSpPr>
        <p:spPr/>
        <p:txBody>
          <a:bodyPr/>
          <a:lstStyle/>
          <a:p>
            <a:fld id="{9E268824-B363-4558-82B1-76DB5ADEB9CB}" type="slidenum">
              <a:rPr lang="fr-FR" smtClean="0"/>
              <a:pPr/>
              <a:t>91</a:t>
            </a:fld>
            <a:endParaRPr lang="fr-FR" dirty="0"/>
          </a:p>
        </p:txBody>
      </p:sp>
      <p:sp>
        <p:nvSpPr>
          <p:cNvPr id="4" name="ZoneTexte 3">
            <a:extLst>
              <a:ext uri="{FF2B5EF4-FFF2-40B4-BE49-F238E27FC236}">
                <a16:creationId xmlns:a16="http://schemas.microsoft.com/office/drawing/2014/main" id="{2B1922A9-0E58-7BA2-33FD-CC34FD57E502}"/>
              </a:ext>
            </a:extLst>
          </p:cNvPr>
          <p:cNvSpPr txBox="1"/>
          <p:nvPr/>
        </p:nvSpPr>
        <p:spPr>
          <a:xfrm>
            <a:off x="200549" y="111725"/>
            <a:ext cx="3036370"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péché</a:t>
            </a:r>
            <a:endParaRPr lang="fr-FR" dirty="0"/>
          </a:p>
        </p:txBody>
      </p:sp>
      <p:pic>
        <p:nvPicPr>
          <p:cNvPr id="2" name="Image 1" descr="Une image contenant habits, illustration, Dessin animé, clipart&#10;&#10;Le contenu généré par l’IA peut être incorrect.">
            <a:extLst>
              <a:ext uri="{FF2B5EF4-FFF2-40B4-BE49-F238E27FC236}">
                <a16:creationId xmlns:a16="http://schemas.microsoft.com/office/drawing/2014/main" id="{70C9E73D-3AC4-64DB-4395-CCDE7FA8B36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230761" y="0"/>
            <a:ext cx="4031227" cy="3106994"/>
          </a:xfrm>
          <a:prstGeom prst="rect">
            <a:avLst/>
          </a:prstGeom>
          <a:effectLst>
            <a:softEdge rad="165100"/>
          </a:effectLst>
        </p:spPr>
      </p:pic>
    </p:spTree>
    <p:extLst>
      <p:ext uri="{BB962C8B-B14F-4D97-AF65-F5344CB8AC3E}">
        <p14:creationId xmlns:p14="http://schemas.microsoft.com/office/powerpoint/2010/main" val="26676066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B69EF-16B6-B6DF-77BE-F758F6A898FD}"/>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C78EDD1-5511-77D5-7812-8FABF7647CD4}"/>
              </a:ext>
            </a:extLst>
          </p:cNvPr>
          <p:cNvSpPr/>
          <p:nvPr/>
        </p:nvSpPr>
        <p:spPr>
          <a:xfrm>
            <a:off x="1607574" y="3656251"/>
            <a:ext cx="9153832" cy="1757164"/>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19</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Je ne suis plus </a:t>
            </a:r>
            <a:r>
              <a:rPr lang="fr-FR" sz="3600" dirty="0">
                <a:solidFill>
                  <a:srgbClr val="FF0000"/>
                </a:solidFill>
                <a:effectLst/>
                <a:latin typeface="Times New Roman" panose="02020603050405020304" pitchFamily="18" charset="0"/>
                <a:ea typeface="Calibri" panose="020F0502020204030204" pitchFamily="34" charset="0"/>
              </a:rPr>
              <a:t>digne d’être appelé ton fils</a:t>
            </a:r>
            <a:br>
              <a:rPr lang="fr-FR" sz="3600" dirty="0">
                <a:solidFill>
                  <a:srgbClr val="FF0000"/>
                </a:solidFill>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Traite-moi comme l’un de tes ouvriers.</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78C8F610-E8AF-6595-3C1A-345DA9287978}"/>
              </a:ext>
            </a:extLst>
          </p:cNvPr>
          <p:cNvSpPr>
            <a:spLocks noGrp="1"/>
          </p:cNvSpPr>
          <p:nvPr>
            <p:ph type="sldNum" sz="quarter" idx="12"/>
          </p:nvPr>
        </p:nvSpPr>
        <p:spPr/>
        <p:txBody>
          <a:bodyPr/>
          <a:lstStyle/>
          <a:p>
            <a:fld id="{9E268824-B363-4558-82B1-76DB5ADEB9CB}" type="slidenum">
              <a:rPr lang="fr-FR" smtClean="0"/>
              <a:pPr/>
              <a:t>92</a:t>
            </a:fld>
            <a:endParaRPr lang="fr-FR"/>
          </a:p>
        </p:txBody>
      </p:sp>
      <p:sp>
        <p:nvSpPr>
          <p:cNvPr id="4" name="ZoneTexte 3">
            <a:extLst>
              <a:ext uri="{FF2B5EF4-FFF2-40B4-BE49-F238E27FC236}">
                <a16:creationId xmlns:a16="http://schemas.microsoft.com/office/drawing/2014/main" id="{C8A6D669-5135-2452-35F8-F77DD5448F1B}"/>
              </a:ext>
            </a:extLst>
          </p:cNvPr>
          <p:cNvSpPr txBox="1"/>
          <p:nvPr/>
        </p:nvSpPr>
        <p:spPr>
          <a:xfrm>
            <a:off x="238775" y="139001"/>
            <a:ext cx="4174704" cy="461665"/>
          </a:xfrm>
          <a:prstGeom prst="rect">
            <a:avLst/>
          </a:prstGeom>
          <a:noFill/>
        </p:spPr>
        <p:txBody>
          <a:bodyPr wrap="square">
            <a:spAutoFit/>
          </a:bodyPr>
          <a:lstStyle/>
          <a:p>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digne d’être appelé ton fils</a:t>
            </a:r>
            <a:endParaRPr lang="fr-FR" dirty="0"/>
          </a:p>
        </p:txBody>
      </p:sp>
      <p:pic>
        <p:nvPicPr>
          <p:cNvPr id="6" name="Image 5" descr="Une image contenant habits, Visage humain, personne, dessin humoristique&#10;&#10;Le contenu généré par l’IA peut être incorrect.">
            <a:extLst>
              <a:ext uri="{FF2B5EF4-FFF2-40B4-BE49-F238E27FC236}">
                <a16:creationId xmlns:a16="http://schemas.microsoft.com/office/drawing/2014/main" id="{091C5CB6-40A8-E335-2AF2-E9801E8BD3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385186" y="1248698"/>
            <a:ext cx="3598607" cy="2664542"/>
          </a:xfrm>
          <a:prstGeom prst="rect">
            <a:avLst/>
          </a:prstGeom>
          <a:effectLst>
            <a:softEdge rad="114300"/>
          </a:effectLst>
        </p:spPr>
      </p:pic>
    </p:spTree>
    <p:extLst>
      <p:ext uri="{BB962C8B-B14F-4D97-AF65-F5344CB8AC3E}">
        <p14:creationId xmlns:p14="http://schemas.microsoft.com/office/powerpoint/2010/main" val="20618375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065B0-35D7-E337-7D6A-1A28CB1D2175}"/>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B3423DB-9344-D094-2301-AE60E649F726}"/>
              </a:ext>
            </a:extLst>
          </p:cNvPr>
          <p:cNvSpPr/>
          <p:nvPr/>
        </p:nvSpPr>
        <p:spPr>
          <a:xfrm>
            <a:off x="1794337" y="3010821"/>
            <a:ext cx="8782531" cy="1964169"/>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 ne mérite plus</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TOB</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br>
              <a:rPr lang="fr-FR" sz="3600" dirty="0">
                <a:latin typeface="Times New Roman" panose="02020603050405020304" pitchFamily="18" charset="0"/>
                <a:ea typeface="Calibri" panose="020F0502020204030204" pitchFamily="34" charset="0"/>
                <a:cs typeface="Times New Roman" panose="02020603050405020304" pitchFamily="18" charset="0"/>
              </a:rPr>
            </a:b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Cette traduction que l’on peut rencontrer </a:t>
            </a:r>
            <a:b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enlève la notion de dignité</a:t>
            </a:r>
            <a:r>
              <a:rPr lang="fr-FR" sz="2800" dirty="0">
                <a:solidFill>
                  <a:srgbClr val="000000"/>
                </a:solidFill>
                <a:latin typeface="Times New Roman" panose="02020603050405020304" pitchFamily="18" charset="0"/>
                <a:ea typeface="Calibri" panose="020F0502020204030204" pitchFamily="34" charset="0"/>
              </a:rPr>
              <a:t>.</a:t>
            </a:r>
            <a:endParaRPr lang="fr-FR" sz="2800" dirty="0">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B4E93A78-D487-824C-5BF8-B7777D76167B}"/>
              </a:ext>
            </a:extLst>
          </p:cNvPr>
          <p:cNvSpPr txBox="1"/>
          <p:nvPr/>
        </p:nvSpPr>
        <p:spPr>
          <a:xfrm>
            <a:off x="238775" y="139001"/>
            <a:ext cx="4174704" cy="461665"/>
          </a:xfrm>
          <a:prstGeom prst="rect">
            <a:avLst/>
          </a:prstGeom>
          <a:noFill/>
        </p:spPr>
        <p:txBody>
          <a:bodyPr wrap="square">
            <a:spAutoFit/>
          </a:bodyPr>
          <a:lstStyle/>
          <a:p>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digne d’être appelé ton fils</a:t>
            </a:r>
            <a:endParaRPr lang="fr-FR" dirty="0"/>
          </a:p>
        </p:txBody>
      </p:sp>
      <p:sp>
        <p:nvSpPr>
          <p:cNvPr id="8" name="Espace réservé du numéro de diapositive 7">
            <a:extLst>
              <a:ext uri="{FF2B5EF4-FFF2-40B4-BE49-F238E27FC236}">
                <a16:creationId xmlns:a16="http://schemas.microsoft.com/office/drawing/2014/main" id="{9469A288-2A81-E10D-3510-02051B6E02A2}"/>
              </a:ext>
            </a:extLst>
          </p:cNvPr>
          <p:cNvSpPr>
            <a:spLocks noGrp="1"/>
          </p:cNvSpPr>
          <p:nvPr>
            <p:ph type="sldNum" sz="quarter" idx="12"/>
          </p:nvPr>
        </p:nvSpPr>
        <p:spPr/>
        <p:txBody>
          <a:bodyPr/>
          <a:lstStyle/>
          <a:p>
            <a:fld id="{9E268824-B363-4558-82B1-76DB5ADEB9CB}" type="slidenum">
              <a:rPr lang="fr-FR" smtClean="0"/>
              <a:pPr/>
              <a:t>93</a:t>
            </a:fld>
            <a:endParaRPr lang="fr-FR"/>
          </a:p>
        </p:txBody>
      </p:sp>
      <p:sp>
        <p:nvSpPr>
          <p:cNvPr id="3" name="Rectangle : coins arrondis 2">
            <a:extLst>
              <a:ext uri="{FF2B5EF4-FFF2-40B4-BE49-F238E27FC236}">
                <a16:creationId xmlns:a16="http://schemas.microsoft.com/office/drawing/2014/main" id="{B4D2E6BE-F0BE-FFE0-7781-175DB22128A2}"/>
              </a:ext>
            </a:extLst>
          </p:cNvPr>
          <p:cNvSpPr/>
          <p:nvPr/>
        </p:nvSpPr>
        <p:spPr>
          <a:xfrm>
            <a:off x="2550306" y="5157553"/>
            <a:ext cx="7270591" cy="1381359"/>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000000"/>
                </a:solidFill>
                <a:latin typeface="Times New Roman" panose="02020603050405020304" pitchFamily="18" charset="0"/>
                <a:ea typeface="Calibri" panose="020F0502020204030204" pitchFamily="34" charset="0"/>
              </a:rPr>
              <a:t>Qu’est-ce que la dignité ? </a:t>
            </a:r>
            <a:br>
              <a:rPr lang="fr-FR" sz="3600" dirty="0">
                <a:solidFill>
                  <a:srgbClr val="000000"/>
                </a:solidFill>
                <a:latin typeface="Times New Roman" panose="02020603050405020304" pitchFamily="18" charset="0"/>
                <a:ea typeface="Calibri" panose="020F0502020204030204" pitchFamily="34" charset="0"/>
              </a:rPr>
            </a:br>
            <a:r>
              <a:rPr lang="fr-FR" sz="3600" dirty="0">
                <a:solidFill>
                  <a:srgbClr val="000000"/>
                </a:solidFill>
                <a:latin typeface="Times New Roman" panose="02020603050405020304" pitchFamily="18" charset="0"/>
                <a:ea typeface="Calibri" panose="020F0502020204030204" pitchFamily="34" charset="0"/>
              </a:rPr>
              <a:t>La dignité d’être fils ?</a:t>
            </a:r>
            <a:endParaRPr lang="fr-FR" sz="3600" dirty="0">
              <a:solidFill>
                <a:schemeClr val="tx1"/>
              </a:solidFill>
              <a:latin typeface="Calibri" panose="020F0502020204030204" pitchFamily="34" charset="0"/>
              <a:ea typeface="Calibri" panose="020F0502020204030204" pitchFamily="34" charset="0"/>
            </a:endParaRPr>
          </a:p>
        </p:txBody>
      </p:sp>
      <p:pic>
        <p:nvPicPr>
          <p:cNvPr id="4" name="Image 3" descr="Une image contenant habits, Visage humain, personne, dessin humoristique&#10;&#10;Le contenu généré par l’IA peut être incorrect.">
            <a:extLst>
              <a:ext uri="{FF2B5EF4-FFF2-40B4-BE49-F238E27FC236}">
                <a16:creationId xmlns:a16="http://schemas.microsoft.com/office/drawing/2014/main" id="{52D3E6CB-76A1-C522-4FE5-95F7425A64E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296696" y="473473"/>
            <a:ext cx="3598607" cy="2664542"/>
          </a:xfrm>
          <a:prstGeom prst="rect">
            <a:avLst/>
          </a:prstGeom>
          <a:effectLst>
            <a:softEdge rad="63500"/>
          </a:effectLst>
        </p:spPr>
      </p:pic>
    </p:spTree>
    <p:extLst>
      <p:ext uri="{BB962C8B-B14F-4D97-AF65-F5344CB8AC3E}">
        <p14:creationId xmlns:p14="http://schemas.microsoft.com/office/powerpoint/2010/main" val="368855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7D539-7E6E-4471-6D79-C7E328DDABAE}"/>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4244525-2C52-D132-09B3-543D0FA0B84D}"/>
              </a:ext>
            </a:extLst>
          </p:cNvPr>
          <p:cNvSpPr>
            <a:spLocks noGrp="1"/>
          </p:cNvSpPr>
          <p:nvPr>
            <p:ph type="sldNum" sz="quarter" idx="12"/>
          </p:nvPr>
        </p:nvSpPr>
        <p:spPr/>
        <p:txBody>
          <a:bodyPr/>
          <a:lstStyle/>
          <a:p>
            <a:fld id="{9E268824-B363-4558-82B1-76DB5ADEB9CB}" type="slidenum">
              <a:rPr lang="fr-FR" smtClean="0"/>
              <a:pPr/>
              <a:t>94</a:t>
            </a:fld>
            <a:endParaRPr lang="fr-FR"/>
          </a:p>
        </p:txBody>
      </p:sp>
      <p:sp>
        <p:nvSpPr>
          <p:cNvPr id="5" name="ZoneTexte 4">
            <a:extLst>
              <a:ext uri="{FF2B5EF4-FFF2-40B4-BE49-F238E27FC236}">
                <a16:creationId xmlns:a16="http://schemas.microsoft.com/office/drawing/2014/main" id="{87F9A99B-B3E9-8BB9-B705-756A9CB1598D}"/>
              </a:ext>
            </a:extLst>
          </p:cNvPr>
          <p:cNvSpPr txBox="1"/>
          <p:nvPr/>
        </p:nvSpPr>
        <p:spPr>
          <a:xfrm>
            <a:off x="143922" y="24801"/>
            <a:ext cx="3782819" cy="461665"/>
          </a:xfrm>
          <a:prstGeom prst="rect">
            <a:avLst/>
          </a:prstGeom>
          <a:noFill/>
        </p:spPr>
        <p:txBody>
          <a:bodyPr wrap="square">
            <a:spAutoFit/>
          </a:bodyPr>
          <a:lstStyle/>
          <a:p>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digne d’être appelé ton fils</a:t>
            </a:r>
            <a:endParaRPr lang="fr-FR" dirty="0"/>
          </a:p>
        </p:txBody>
      </p:sp>
      <p:sp>
        <p:nvSpPr>
          <p:cNvPr id="2" name="Rectangle : coins arrondis 1">
            <a:extLst>
              <a:ext uri="{FF2B5EF4-FFF2-40B4-BE49-F238E27FC236}">
                <a16:creationId xmlns:a16="http://schemas.microsoft.com/office/drawing/2014/main" id="{9972E8E1-977A-CD60-418D-EF940AF615E8}"/>
              </a:ext>
            </a:extLst>
          </p:cNvPr>
          <p:cNvSpPr/>
          <p:nvPr/>
        </p:nvSpPr>
        <p:spPr>
          <a:xfrm>
            <a:off x="490368" y="1766010"/>
            <a:ext cx="11211259" cy="1880185"/>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000000"/>
                </a:solidFill>
                <a:latin typeface="Times New Roman" panose="02020603050405020304" pitchFamily="18" charset="0"/>
                <a:ea typeface="Calibri" panose="020F0502020204030204" pitchFamily="34" charset="0"/>
              </a:rPr>
              <a:t>Genèse 1, 26</a:t>
            </a:r>
            <a:r>
              <a:rPr lang="fr-FR" sz="3600" dirty="0">
                <a:solidFill>
                  <a:srgbClr val="000000"/>
                </a:solidFill>
                <a:latin typeface="Times New Roman" panose="02020603050405020304" pitchFamily="18" charset="0"/>
                <a:ea typeface="Calibri" panose="020F0502020204030204" pitchFamily="34" charset="0"/>
              </a:rPr>
              <a:t> </a:t>
            </a:r>
            <a:r>
              <a:rPr lang="fr-FR" sz="3600" i="1" dirty="0">
                <a:solidFill>
                  <a:srgbClr val="000000"/>
                </a:solidFill>
                <a:latin typeface="Times New Roman" panose="02020603050405020304" pitchFamily="18" charset="0"/>
                <a:ea typeface="Calibri" panose="020F0502020204030204" pitchFamily="34" charset="0"/>
              </a:rPr>
              <a:t>Dieu dit : Faisons l’homme à notre image, selon notre ressemblance</a:t>
            </a:r>
            <a:r>
              <a:rPr lang="fr-FR" sz="2800" i="1" dirty="0">
                <a:solidFill>
                  <a:srgbClr val="000000"/>
                </a:solidFill>
                <a:latin typeface="Times New Roman" panose="02020603050405020304" pitchFamily="18" charset="0"/>
                <a:ea typeface="Calibri" panose="020F0502020204030204" pitchFamily="34" charset="0"/>
              </a:rPr>
              <a:t>.</a:t>
            </a:r>
            <a:endParaRPr lang="fr-FR" sz="2800" dirty="0">
              <a:latin typeface="Calibri" panose="020F0502020204030204" pitchFamily="34" charset="0"/>
              <a:ea typeface="Calibri" panose="020F0502020204030204" pitchFamily="34" charset="0"/>
            </a:endParaRPr>
          </a:p>
        </p:txBody>
      </p:sp>
      <p:sp>
        <p:nvSpPr>
          <p:cNvPr id="4" name="Rectangle : coins arrondis 3">
            <a:extLst>
              <a:ext uri="{FF2B5EF4-FFF2-40B4-BE49-F238E27FC236}">
                <a16:creationId xmlns:a16="http://schemas.microsoft.com/office/drawing/2014/main" id="{7E446113-30FE-E299-5EE8-E27B73512609}"/>
              </a:ext>
            </a:extLst>
          </p:cNvPr>
          <p:cNvSpPr/>
          <p:nvPr/>
        </p:nvSpPr>
        <p:spPr>
          <a:xfrm>
            <a:off x="209609" y="3925738"/>
            <a:ext cx="11772775" cy="2613174"/>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rgbClr val="000000"/>
                </a:solidFill>
                <a:latin typeface="Times New Roman" panose="02020603050405020304" pitchFamily="18" charset="0"/>
                <a:ea typeface="Calibri" panose="020F0502020204030204" pitchFamily="34" charset="0"/>
              </a:rPr>
              <a:t>1 Jean 3, 02</a:t>
            </a:r>
            <a:r>
              <a:rPr lang="fr-FR" sz="3200" i="1" dirty="0">
                <a:solidFill>
                  <a:srgbClr val="000000"/>
                </a:solidFill>
                <a:latin typeface="Times New Roman" panose="02020603050405020304" pitchFamily="18" charset="0"/>
                <a:ea typeface="Calibri" panose="020F0502020204030204" pitchFamily="34" charset="0"/>
              </a:rPr>
              <a:t> Bien-aimés, dès maintenant, nous sommes enfants de Dieu, mais ce que nous serons n’a pas encore été manifesté. Nous le savons : quand cela sera manifesté, nous lui serons semblables car nous le verrons tel qu’il est.</a:t>
            </a:r>
            <a:endParaRPr lang="fr-FR" sz="3200" dirty="0">
              <a:latin typeface="Calibri" panose="020F0502020204030204" pitchFamily="34" charset="0"/>
              <a:ea typeface="Calibri" panose="020F0502020204030204" pitchFamily="34" charset="0"/>
            </a:endParaRPr>
          </a:p>
        </p:txBody>
      </p:sp>
      <p:pic>
        <p:nvPicPr>
          <p:cNvPr id="7" name="Image 6" descr="Une image contenant habits, Visage humain, personne, dessin humoristique&#10;&#10;Le contenu généré par l’IA peut être incorrect.">
            <a:extLst>
              <a:ext uri="{FF2B5EF4-FFF2-40B4-BE49-F238E27FC236}">
                <a16:creationId xmlns:a16="http://schemas.microsoft.com/office/drawing/2014/main" id="{55D54C4B-4F3C-CEE8-DBAF-472DFC469D5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205514" y="255633"/>
            <a:ext cx="2310545" cy="1710813"/>
          </a:xfrm>
          <a:prstGeom prst="rect">
            <a:avLst/>
          </a:prstGeom>
          <a:effectLst>
            <a:softEdge rad="114300"/>
          </a:effectLst>
        </p:spPr>
      </p:pic>
    </p:spTree>
    <p:extLst>
      <p:ext uri="{BB962C8B-B14F-4D97-AF65-F5344CB8AC3E}">
        <p14:creationId xmlns:p14="http://schemas.microsoft.com/office/powerpoint/2010/main" val="101254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36F14-F417-1EC1-520B-FFDD991413AD}"/>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890B779-40AC-BCC4-EDED-DE17D2B50568}"/>
              </a:ext>
            </a:extLst>
          </p:cNvPr>
          <p:cNvSpPr>
            <a:spLocks noGrp="1"/>
          </p:cNvSpPr>
          <p:nvPr>
            <p:ph type="sldNum" sz="quarter" idx="12"/>
          </p:nvPr>
        </p:nvSpPr>
        <p:spPr/>
        <p:txBody>
          <a:bodyPr/>
          <a:lstStyle/>
          <a:p>
            <a:fld id="{9E268824-B363-4558-82B1-76DB5ADEB9CB}" type="slidenum">
              <a:rPr lang="fr-FR" smtClean="0"/>
              <a:pPr/>
              <a:t>95</a:t>
            </a:fld>
            <a:endParaRPr lang="fr-FR"/>
          </a:p>
        </p:txBody>
      </p:sp>
      <p:sp>
        <p:nvSpPr>
          <p:cNvPr id="5" name="ZoneTexte 4">
            <a:extLst>
              <a:ext uri="{FF2B5EF4-FFF2-40B4-BE49-F238E27FC236}">
                <a16:creationId xmlns:a16="http://schemas.microsoft.com/office/drawing/2014/main" id="{B7B6BCDC-57C5-6A2A-DEF9-F6F1147A0C74}"/>
              </a:ext>
            </a:extLst>
          </p:cNvPr>
          <p:cNvSpPr txBox="1"/>
          <p:nvPr/>
        </p:nvSpPr>
        <p:spPr>
          <a:xfrm>
            <a:off x="210582" y="187506"/>
            <a:ext cx="3782819" cy="461665"/>
          </a:xfrm>
          <a:prstGeom prst="rect">
            <a:avLst/>
          </a:prstGeom>
          <a:noFill/>
        </p:spPr>
        <p:txBody>
          <a:bodyPr wrap="square">
            <a:spAutoFit/>
          </a:bodyPr>
          <a:lstStyle/>
          <a:p>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digne d’être appelé ton fils</a:t>
            </a:r>
            <a:endParaRPr lang="fr-FR" dirty="0"/>
          </a:p>
        </p:txBody>
      </p:sp>
      <p:sp>
        <p:nvSpPr>
          <p:cNvPr id="6" name="Rectangle : coins arrondis 5">
            <a:extLst>
              <a:ext uri="{FF2B5EF4-FFF2-40B4-BE49-F238E27FC236}">
                <a16:creationId xmlns:a16="http://schemas.microsoft.com/office/drawing/2014/main" id="{95A6345E-8B5B-9BCD-A1D7-4C7FB5FBE119}"/>
              </a:ext>
            </a:extLst>
          </p:cNvPr>
          <p:cNvSpPr/>
          <p:nvPr/>
        </p:nvSpPr>
        <p:spPr>
          <a:xfrm>
            <a:off x="668539" y="2834760"/>
            <a:ext cx="11116180" cy="3739232"/>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Matthieu 8, 8</a:t>
            </a:r>
            <a:r>
              <a:rPr lang="fr-F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Le centurion reprit :  Seigneur, je ne suis pas digne que tu entres sous mon toit, mais dis seulement une parole et mon serviteur sera guéri.</a:t>
            </a:r>
            <a:endParaRPr lang="fr-FR"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L’expression </a:t>
            </a:r>
            <a:r>
              <a:rPr lang="fr-F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 ne suis pas digne de te recevoir </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est reprise à la messe  juste avant la communion au Corps du Christ. </a:t>
            </a:r>
            <a:endParaRPr lang="fr-FR" sz="3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Image 1" descr="Une image contenant habits, Visage humain, personne, dessin humoristique&#10;&#10;Le contenu généré par l’IA peut être incorrect.">
            <a:extLst>
              <a:ext uri="{FF2B5EF4-FFF2-40B4-BE49-F238E27FC236}">
                <a16:creationId xmlns:a16="http://schemas.microsoft.com/office/drawing/2014/main" id="{7402E136-6B4A-C43D-EF4E-47ACBB587AD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427325" y="409695"/>
            <a:ext cx="3598607" cy="2664542"/>
          </a:xfrm>
          <a:prstGeom prst="rect">
            <a:avLst/>
          </a:prstGeom>
          <a:effectLst>
            <a:softEdge rad="114300"/>
          </a:effectLst>
        </p:spPr>
      </p:pic>
    </p:spTree>
    <p:extLst>
      <p:ext uri="{BB962C8B-B14F-4D97-AF65-F5344CB8AC3E}">
        <p14:creationId xmlns:p14="http://schemas.microsoft.com/office/powerpoint/2010/main" val="8113189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68CEE-AA71-425A-9A80-2126E3371539}"/>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416CAE0D-DF88-33C2-76D5-27A92538F5D0}"/>
              </a:ext>
            </a:extLst>
          </p:cNvPr>
          <p:cNvSpPr/>
          <p:nvPr/>
        </p:nvSpPr>
        <p:spPr>
          <a:xfrm>
            <a:off x="162156" y="633930"/>
            <a:ext cx="11867688" cy="2777526"/>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rgbClr val="000000"/>
                </a:solidFill>
                <a:latin typeface="Times New Roman" panose="02020603050405020304" pitchFamily="18" charset="0"/>
                <a:ea typeface="Calibri" panose="020F0502020204030204" pitchFamily="34" charset="0"/>
              </a:rPr>
              <a:t>Le jeune fils se voit comme le païen. </a:t>
            </a:r>
            <a:br>
              <a:rPr lang="fr-FR" sz="3200" dirty="0">
                <a:solidFill>
                  <a:srgbClr val="000000"/>
                </a:solidFill>
                <a:latin typeface="Times New Roman" panose="02020603050405020304" pitchFamily="18" charset="0"/>
                <a:ea typeface="Calibri" panose="020F0502020204030204" pitchFamily="34" charset="0"/>
              </a:rPr>
            </a:br>
            <a:r>
              <a:rPr lang="fr-FR" sz="3200" dirty="0">
                <a:solidFill>
                  <a:srgbClr val="000000"/>
                </a:solidFill>
                <a:latin typeface="Times New Roman" panose="02020603050405020304" pitchFamily="18" charset="0"/>
                <a:ea typeface="Calibri" panose="020F0502020204030204" pitchFamily="34" charset="0"/>
              </a:rPr>
              <a:t>Le père va l’inviter à entrer dans la fête. </a:t>
            </a:r>
            <a:br>
              <a:rPr lang="fr-FR" sz="3200" dirty="0">
                <a:solidFill>
                  <a:srgbClr val="000000"/>
                </a:solidFill>
                <a:latin typeface="Times New Roman" panose="02020603050405020304" pitchFamily="18" charset="0"/>
                <a:ea typeface="Calibri" panose="020F0502020204030204" pitchFamily="34" charset="0"/>
              </a:rPr>
            </a:br>
            <a:r>
              <a:rPr lang="fr-FR" sz="3200" dirty="0">
                <a:solidFill>
                  <a:srgbClr val="000000"/>
                </a:solidFill>
                <a:latin typeface="Times New Roman" panose="02020603050405020304" pitchFamily="18" charset="0"/>
                <a:ea typeface="Calibri" panose="020F0502020204030204" pitchFamily="34" charset="0"/>
              </a:rPr>
              <a:t>La dignité n’est pas liée au mérite</a:t>
            </a:r>
            <a:r>
              <a:rPr lang="fr-FR" sz="3200" dirty="0">
                <a:solidFill>
                  <a:schemeClr val="tx1"/>
                </a:solidFill>
                <a:latin typeface="Times New Roman" panose="02020603050405020304" pitchFamily="18" charset="0"/>
                <a:ea typeface="Calibri" panose="020F0502020204030204" pitchFamily="34" charset="0"/>
              </a:rPr>
              <a:t>.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La dignité, c’est d’être enfant de Dieu, être fils. </a:t>
            </a:r>
            <a:r>
              <a:rPr lang="fr-FR" sz="3200" i="1" baseline="30000" dirty="0">
                <a:solidFill>
                  <a:schemeClr val="tx1"/>
                </a:solidFill>
                <a:latin typeface="Times New Roman" panose="02020603050405020304" pitchFamily="18" charset="0"/>
                <a:ea typeface="Calibri" panose="020F0502020204030204" pitchFamily="34" charset="0"/>
              </a:rPr>
              <a:t>D’après </a:t>
            </a:r>
            <a:r>
              <a:rPr lang="fr-FR" sz="3200" baseline="30000" dirty="0">
                <a:solidFill>
                  <a:schemeClr val="tx1"/>
                </a:solidFill>
                <a:latin typeface="Times New Roman" panose="02020603050405020304" pitchFamily="18" charset="0"/>
                <a:ea typeface="Calibri" panose="020F0502020204030204" pitchFamily="34" charset="0"/>
              </a:rPr>
              <a:t>Stéphane </a:t>
            </a:r>
            <a:r>
              <a:rPr lang="fr-FR" sz="3200" baseline="30000" dirty="0" err="1">
                <a:solidFill>
                  <a:schemeClr val="tx1"/>
                </a:solidFill>
                <a:latin typeface="Times New Roman" panose="02020603050405020304" pitchFamily="18" charset="0"/>
                <a:ea typeface="Calibri" panose="020F0502020204030204" pitchFamily="34" charset="0"/>
              </a:rPr>
              <a:t>Beaubeuf</a:t>
            </a:r>
            <a:r>
              <a:rPr lang="fr-FR" sz="3200" baseline="30000" dirty="0">
                <a:solidFill>
                  <a:schemeClr val="tx1"/>
                </a:solidFill>
                <a:latin typeface="Times New Roman" panose="02020603050405020304" pitchFamily="18" charset="0"/>
                <a:ea typeface="Calibri" panose="020F0502020204030204" pitchFamily="34" charset="0"/>
              </a:rPr>
              <a:t> </a:t>
            </a:r>
            <a:endParaRPr lang="fr-FR" sz="32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FA06D6AC-41E8-A5C9-4E5A-78FB7178455D}"/>
              </a:ext>
            </a:extLst>
          </p:cNvPr>
          <p:cNvSpPr>
            <a:spLocks noGrp="1"/>
          </p:cNvSpPr>
          <p:nvPr>
            <p:ph type="sldNum" sz="quarter" idx="12"/>
          </p:nvPr>
        </p:nvSpPr>
        <p:spPr/>
        <p:txBody>
          <a:bodyPr/>
          <a:lstStyle/>
          <a:p>
            <a:fld id="{9E268824-B363-4558-82B1-76DB5ADEB9CB}" type="slidenum">
              <a:rPr lang="fr-FR" smtClean="0"/>
              <a:pPr/>
              <a:t>96</a:t>
            </a:fld>
            <a:endParaRPr lang="fr-FR" dirty="0"/>
          </a:p>
        </p:txBody>
      </p:sp>
      <p:sp>
        <p:nvSpPr>
          <p:cNvPr id="4" name="ZoneTexte 3">
            <a:extLst>
              <a:ext uri="{FF2B5EF4-FFF2-40B4-BE49-F238E27FC236}">
                <a16:creationId xmlns:a16="http://schemas.microsoft.com/office/drawing/2014/main" id="{7451D032-0B74-BAFB-A070-41CCDC4BCA03}"/>
              </a:ext>
            </a:extLst>
          </p:cNvPr>
          <p:cNvSpPr txBox="1"/>
          <p:nvPr/>
        </p:nvSpPr>
        <p:spPr>
          <a:xfrm>
            <a:off x="121891" y="172265"/>
            <a:ext cx="4249350" cy="461665"/>
          </a:xfrm>
          <a:prstGeom prst="rect">
            <a:avLst/>
          </a:prstGeom>
          <a:noFill/>
        </p:spPr>
        <p:txBody>
          <a:bodyPr wrap="square">
            <a:spAutoFit/>
          </a:bodyPr>
          <a:lstStyle/>
          <a:p>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digne d’être appelé ton fils</a:t>
            </a:r>
            <a:endParaRPr lang="fr-FR" dirty="0"/>
          </a:p>
        </p:txBody>
      </p:sp>
      <p:sp>
        <p:nvSpPr>
          <p:cNvPr id="2" name="Rectangle : coins arrondis 1">
            <a:extLst>
              <a:ext uri="{FF2B5EF4-FFF2-40B4-BE49-F238E27FC236}">
                <a16:creationId xmlns:a16="http://schemas.microsoft.com/office/drawing/2014/main" id="{D373D292-8CED-91B4-EF31-F98BC25A8C0D}"/>
              </a:ext>
            </a:extLst>
          </p:cNvPr>
          <p:cNvSpPr/>
          <p:nvPr/>
        </p:nvSpPr>
        <p:spPr>
          <a:xfrm>
            <a:off x="121891" y="3582737"/>
            <a:ext cx="11839067" cy="3138738"/>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Comment puis-je partager cette dignité, de sorte qu’elle se développe </a:t>
            </a:r>
            <a:b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dans une réciprocité positive ? </a:t>
            </a:r>
            <a:b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Comment est-ce que je peux faire </a:t>
            </a:r>
            <a:b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pour que l’autre se sente digne ? </a:t>
            </a:r>
            <a:r>
              <a:rPr lang="fr-FR" sz="3200" i="1"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Pape François</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La dignité d’être Enfants de Dieu Pape François</a:t>
            </a:r>
            <a:endParaRPr lang="fr-FR"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 5" descr="Une image contenant habits, Visage humain, personne, dessin humoristique&#10;&#10;Le contenu généré par l’IA peut être incorrect.">
            <a:extLst>
              <a:ext uri="{FF2B5EF4-FFF2-40B4-BE49-F238E27FC236}">
                <a16:creationId xmlns:a16="http://schemas.microsoft.com/office/drawing/2014/main" id="{AB4E27CA-0766-DC91-5E8F-09C2D421218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692412" y="136525"/>
            <a:ext cx="2253782" cy="1668784"/>
          </a:xfrm>
          <a:prstGeom prst="rect">
            <a:avLst/>
          </a:prstGeom>
          <a:effectLst>
            <a:softEdge rad="114300"/>
          </a:effectLst>
        </p:spPr>
      </p:pic>
    </p:spTree>
    <p:extLst>
      <p:ext uri="{BB962C8B-B14F-4D97-AF65-F5344CB8AC3E}">
        <p14:creationId xmlns:p14="http://schemas.microsoft.com/office/powerpoint/2010/main" val="367295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AB7C3-801D-BF1A-AA14-CA584B205054}"/>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EB9E7FF6-E338-3CFC-F8B4-7DBFB47FBA1E}"/>
              </a:ext>
            </a:extLst>
          </p:cNvPr>
          <p:cNvSpPr/>
          <p:nvPr/>
        </p:nvSpPr>
        <p:spPr>
          <a:xfrm>
            <a:off x="2162194" y="2048972"/>
            <a:ext cx="9616851" cy="2760055"/>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20</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Il se leva et s’en alla vers son père.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Comme il était encore loin, son père l’aperçut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et fut saisi de </a:t>
            </a:r>
            <a:r>
              <a:rPr lang="fr-FR" sz="3600" b="1" dirty="0">
                <a:solidFill>
                  <a:srgbClr val="FF0000"/>
                </a:solidFill>
                <a:effectLst/>
                <a:latin typeface="Times New Roman" panose="02020603050405020304" pitchFamily="18" charset="0"/>
                <a:ea typeface="Calibri" panose="020F0502020204030204" pitchFamily="34" charset="0"/>
              </a:rPr>
              <a:t>compassion</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il courut se jeter à son cou et le couvrit de baisers.</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12EE7C23-04F0-A2DA-78B3-743B4EE25531}"/>
              </a:ext>
            </a:extLst>
          </p:cNvPr>
          <p:cNvSpPr>
            <a:spLocks noGrp="1"/>
          </p:cNvSpPr>
          <p:nvPr>
            <p:ph type="sldNum" sz="quarter" idx="12"/>
          </p:nvPr>
        </p:nvSpPr>
        <p:spPr/>
        <p:txBody>
          <a:bodyPr/>
          <a:lstStyle/>
          <a:p>
            <a:fld id="{9E268824-B363-4558-82B1-76DB5ADEB9CB}" type="slidenum">
              <a:rPr lang="fr-FR" smtClean="0"/>
              <a:pPr/>
              <a:t>97</a:t>
            </a:fld>
            <a:endParaRPr lang="fr-FR"/>
          </a:p>
        </p:txBody>
      </p:sp>
      <p:pic>
        <p:nvPicPr>
          <p:cNvPr id="5" name="Image 4" descr="Une image contenant dessin humoristique, clipart, illustration, Dessin animé&#10;&#10;Le contenu généré par l’IA peut être incorrect.">
            <a:extLst>
              <a:ext uri="{FF2B5EF4-FFF2-40B4-BE49-F238E27FC236}">
                <a16:creationId xmlns:a16="http://schemas.microsoft.com/office/drawing/2014/main" id="{22E12E04-B77D-2C63-C9C8-3B78D758DC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4842" y="1435511"/>
            <a:ext cx="2166040" cy="3667431"/>
          </a:xfrm>
          <a:prstGeom prst="rect">
            <a:avLst/>
          </a:prstGeom>
          <a:effectLst>
            <a:softEdge rad="190500"/>
          </a:effectLst>
        </p:spPr>
      </p:pic>
      <p:sp>
        <p:nvSpPr>
          <p:cNvPr id="4" name="ZoneTexte 3">
            <a:extLst>
              <a:ext uri="{FF2B5EF4-FFF2-40B4-BE49-F238E27FC236}">
                <a16:creationId xmlns:a16="http://schemas.microsoft.com/office/drawing/2014/main" id="{44A46D63-0493-B9E7-D894-240EF1ED0FB4}"/>
              </a:ext>
            </a:extLst>
          </p:cNvPr>
          <p:cNvSpPr txBox="1"/>
          <p:nvPr/>
        </p:nvSpPr>
        <p:spPr>
          <a:xfrm>
            <a:off x="74842" y="116727"/>
            <a:ext cx="4174704" cy="461665"/>
          </a:xfrm>
          <a:prstGeom prst="rect">
            <a:avLst/>
          </a:prstGeom>
          <a:noFill/>
        </p:spPr>
        <p:txBody>
          <a:bodyPr wrap="square">
            <a:spAutoFit/>
          </a:bodyPr>
          <a:lstStyle/>
          <a:p>
            <a:r>
              <a:rPr kumimoji="0" lang="fr-FR" sz="240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compassion</a:t>
            </a:r>
            <a:endParaRPr lang="fr-FR" dirty="0"/>
          </a:p>
        </p:txBody>
      </p:sp>
    </p:spTree>
    <p:extLst>
      <p:ext uri="{BB962C8B-B14F-4D97-AF65-F5344CB8AC3E}">
        <p14:creationId xmlns:p14="http://schemas.microsoft.com/office/powerpoint/2010/main" val="30461984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A269B-1936-0CCD-C60B-12B1EE22D1F0}"/>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9DF18BC9-4BE8-D610-371C-C94EF5676F4D}"/>
              </a:ext>
            </a:extLst>
          </p:cNvPr>
          <p:cNvSpPr/>
          <p:nvPr/>
        </p:nvSpPr>
        <p:spPr>
          <a:xfrm>
            <a:off x="3431660" y="1137387"/>
            <a:ext cx="8043558" cy="2155654"/>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Littéralement : </a:t>
            </a:r>
            <a:br>
              <a:rPr lang="fr-FR" sz="3200" dirty="0">
                <a:solidFill>
                  <a:schemeClr val="tx1"/>
                </a:solidFill>
                <a:latin typeface="Times New Roman" panose="02020603050405020304" pitchFamily="18" charset="0"/>
                <a:ea typeface="Calibri" panose="020F0502020204030204" pitchFamily="34" charset="0"/>
              </a:rPr>
            </a:br>
            <a:r>
              <a:rPr lang="fr-FR" sz="3200" i="1" dirty="0">
                <a:solidFill>
                  <a:schemeClr val="tx1"/>
                </a:solidFill>
                <a:latin typeface="Times New Roman" panose="02020603050405020304" pitchFamily="18" charset="0"/>
                <a:ea typeface="Calibri" panose="020F0502020204030204" pitchFamily="34" charset="0"/>
              </a:rPr>
              <a:t>ému ou remué jusqu’aux aux entrailles </a:t>
            </a:r>
            <a:br>
              <a:rPr lang="fr-FR" sz="3200" i="1" dirty="0">
                <a:solidFill>
                  <a:schemeClr val="tx1"/>
                </a:solidFill>
                <a:latin typeface="Times New Roman" panose="02020603050405020304" pitchFamily="18" charset="0"/>
                <a:ea typeface="Calibri" panose="020F0502020204030204" pitchFamily="34" charset="0"/>
              </a:rPr>
            </a:br>
            <a:r>
              <a:rPr lang="fr-FR" sz="3200" i="1" dirty="0">
                <a:solidFill>
                  <a:schemeClr val="tx1"/>
                </a:solidFill>
                <a:latin typeface="Times New Roman" panose="02020603050405020304" pitchFamily="18" charset="0"/>
                <a:ea typeface="Calibri" panose="020F0502020204030204" pitchFamily="34" charset="0"/>
              </a:rPr>
              <a:t>pris de miséricorde. </a:t>
            </a:r>
            <a:endParaRPr lang="fr-FR" sz="32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8692BE80-2085-E5F5-02AC-5392B8D0047D}"/>
              </a:ext>
            </a:extLst>
          </p:cNvPr>
          <p:cNvSpPr txBox="1"/>
          <p:nvPr/>
        </p:nvSpPr>
        <p:spPr>
          <a:xfrm>
            <a:off x="169950" y="47901"/>
            <a:ext cx="4174704" cy="461665"/>
          </a:xfrm>
          <a:prstGeom prst="rect">
            <a:avLst/>
          </a:prstGeom>
          <a:noFill/>
        </p:spPr>
        <p:txBody>
          <a:bodyPr wrap="square">
            <a:spAutoFit/>
          </a:bodyPr>
          <a:lstStyle/>
          <a:p>
            <a:r>
              <a:rPr kumimoji="0" lang="fr-FR" sz="240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compassion</a:t>
            </a:r>
            <a:endParaRPr lang="fr-FR" dirty="0"/>
          </a:p>
        </p:txBody>
      </p:sp>
      <p:sp>
        <p:nvSpPr>
          <p:cNvPr id="8" name="Espace réservé du numéro de diapositive 7">
            <a:extLst>
              <a:ext uri="{FF2B5EF4-FFF2-40B4-BE49-F238E27FC236}">
                <a16:creationId xmlns:a16="http://schemas.microsoft.com/office/drawing/2014/main" id="{6DDCEF5D-5554-D84B-1F1C-78541EC78EF5}"/>
              </a:ext>
            </a:extLst>
          </p:cNvPr>
          <p:cNvSpPr>
            <a:spLocks noGrp="1"/>
          </p:cNvSpPr>
          <p:nvPr>
            <p:ph type="sldNum" sz="quarter" idx="12"/>
          </p:nvPr>
        </p:nvSpPr>
        <p:spPr/>
        <p:txBody>
          <a:bodyPr/>
          <a:lstStyle/>
          <a:p>
            <a:fld id="{9E268824-B363-4558-82B1-76DB5ADEB9CB}" type="slidenum">
              <a:rPr lang="fr-FR" smtClean="0"/>
              <a:pPr/>
              <a:t>98</a:t>
            </a:fld>
            <a:endParaRPr lang="fr-FR"/>
          </a:p>
        </p:txBody>
      </p:sp>
      <p:sp>
        <p:nvSpPr>
          <p:cNvPr id="3" name="Rectangle : coins arrondis 2">
            <a:extLst>
              <a:ext uri="{FF2B5EF4-FFF2-40B4-BE49-F238E27FC236}">
                <a16:creationId xmlns:a16="http://schemas.microsoft.com/office/drawing/2014/main" id="{90C78F5F-0052-B579-4E18-2D7280EE3848}"/>
              </a:ext>
            </a:extLst>
          </p:cNvPr>
          <p:cNvSpPr/>
          <p:nvPr/>
        </p:nvSpPr>
        <p:spPr>
          <a:xfrm>
            <a:off x="4237365" y="4082868"/>
            <a:ext cx="6603944" cy="179693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ea typeface="Calibri" panose="020F0502020204030204" pitchFamily="34" charset="0"/>
              </a:rPr>
              <a:t>Qui est ce père qui attend devant sa porte, pris aux entrailles ?  </a:t>
            </a:r>
            <a:endParaRPr lang="fr-FR" sz="3600" dirty="0">
              <a:solidFill>
                <a:schemeClr val="tx1"/>
              </a:solidFill>
              <a:latin typeface="Calibri" panose="020F0502020204030204" pitchFamily="34" charset="0"/>
              <a:ea typeface="Calibri" panose="020F0502020204030204" pitchFamily="34" charset="0"/>
            </a:endParaRPr>
          </a:p>
        </p:txBody>
      </p:sp>
      <p:pic>
        <p:nvPicPr>
          <p:cNvPr id="4" name="Image 3" descr="Une image contenant dessin humoristique, clipart, illustration, Dessin animé&#10;&#10;Le contenu généré par l’IA peut être incorrect.">
            <a:extLst>
              <a:ext uri="{FF2B5EF4-FFF2-40B4-BE49-F238E27FC236}">
                <a16:creationId xmlns:a16="http://schemas.microsoft.com/office/drawing/2014/main" id="{22843EA6-1721-D6C7-486C-2E9E97C4BF0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12668" y="1586129"/>
            <a:ext cx="2618992" cy="4434348"/>
          </a:xfrm>
          <a:prstGeom prst="rect">
            <a:avLst/>
          </a:prstGeom>
          <a:effectLst>
            <a:softEdge rad="203200"/>
          </a:effectLst>
        </p:spPr>
      </p:pic>
    </p:spTree>
    <p:extLst>
      <p:ext uri="{BB962C8B-B14F-4D97-AF65-F5344CB8AC3E}">
        <p14:creationId xmlns:p14="http://schemas.microsoft.com/office/powerpoint/2010/main" val="146414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4EE3D-7CAE-CE40-B4D6-9F7474F76849}"/>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13FDE30-3ACF-1F95-73B6-9D4C46F7D042}"/>
              </a:ext>
            </a:extLst>
          </p:cNvPr>
          <p:cNvSpPr>
            <a:spLocks noGrp="1"/>
          </p:cNvSpPr>
          <p:nvPr>
            <p:ph type="sldNum" sz="quarter" idx="12"/>
          </p:nvPr>
        </p:nvSpPr>
        <p:spPr/>
        <p:txBody>
          <a:bodyPr/>
          <a:lstStyle/>
          <a:p>
            <a:fld id="{9E268824-B363-4558-82B1-76DB5ADEB9CB}" type="slidenum">
              <a:rPr lang="fr-FR" smtClean="0"/>
              <a:pPr/>
              <a:t>99</a:t>
            </a:fld>
            <a:endParaRPr lang="fr-FR"/>
          </a:p>
        </p:txBody>
      </p:sp>
      <p:sp>
        <p:nvSpPr>
          <p:cNvPr id="5" name="ZoneTexte 4">
            <a:extLst>
              <a:ext uri="{FF2B5EF4-FFF2-40B4-BE49-F238E27FC236}">
                <a16:creationId xmlns:a16="http://schemas.microsoft.com/office/drawing/2014/main" id="{EED49A65-3144-E16D-A054-5AC851E230A5}"/>
              </a:ext>
            </a:extLst>
          </p:cNvPr>
          <p:cNvSpPr txBox="1"/>
          <p:nvPr/>
        </p:nvSpPr>
        <p:spPr>
          <a:xfrm>
            <a:off x="277620" y="137388"/>
            <a:ext cx="3782819" cy="461665"/>
          </a:xfrm>
          <a:prstGeom prst="rect">
            <a:avLst/>
          </a:prstGeom>
          <a:noFill/>
        </p:spPr>
        <p:txBody>
          <a:bodyPr wrap="square">
            <a:spAutoFit/>
          </a:bodyPr>
          <a:lstStyle/>
          <a:p>
            <a:r>
              <a:rPr kumimoji="0" lang="fr-FR" sz="240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compassion</a:t>
            </a:r>
            <a:endParaRPr lang="fr-FR" dirty="0"/>
          </a:p>
        </p:txBody>
      </p:sp>
      <p:sp>
        <p:nvSpPr>
          <p:cNvPr id="6" name="Rectangle : coins arrondis 5">
            <a:extLst>
              <a:ext uri="{FF2B5EF4-FFF2-40B4-BE49-F238E27FC236}">
                <a16:creationId xmlns:a16="http://schemas.microsoft.com/office/drawing/2014/main" id="{EC2525E8-F5C6-2A26-5ED9-E33F2CD4B1D7}"/>
              </a:ext>
            </a:extLst>
          </p:cNvPr>
          <p:cNvSpPr/>
          <p:nvPr/>
        </p:nvSpPr>
        <p:spPr>
          <a:xfrm>
            <a:off x="3168595" y="1727993"/>
            <a:ext cx="8256489" cy="3099646"/>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rgbClr val="000000"/>
                </a:solidFill>
                <a:latin typeface="Times New Roman" panose="02020603050405020304" pitchFamily="18" charset="0"/>
                <a:ea typeface="Calibri" panose="020F0502020204030204" pitchFamily="34" charset="0"/>
              </a:rPr>
              <a:t>Luc 7, 13</a:t>
            </a:r>
            <a:r>
              <a:rPr lang="fr-FR" sz="3200" dirty="0">
                <a:solidFill>
                  <a:srgbClr val="000000"/>
                </a:solidFill>
                <a:latin typeface="Times New Roman" panose="02020603050405020304" pitchFamily="18" charset="0"/>
                <a:ea typeface="Calibri" panose="020F0502020204030204" pitchFamily="34" charset="0"/>
              </a:rPr>
              <a:t> </a:t>
            </a:r>
            <a:r>
              <a:rPr lang="fr-FR" sz="3200" i="1" dirty="0">
                <a:solidFill>
                  <a:srgbClr val="000000"/>
                </a:solidFill>
                <a:latin typeface="Times New Roman" panose="02020603050405020304" pitchFamily="18" charset="0"/>
                <a:ea typeface="Calibri" panose="020F0502020204030204" pitchFamily="34" charset="0"/>
              </a:rPr>
              <a:t>Voyant celle-ci </a:t>
            </a:r>
            <a:r>
              <a:rPr lang="fr-FR" sz="3200" i="1" baseline="30000" dirty="0">
                <a:solidFill>
                  <a:srgbClr val="000000"/>
                </a:solidFill>
                <a:latin typeface="Times New Roman" panose="02020603050405020304" pitchFamily="18" charset="0"/>
                <a:ea typeface="Calibri" panose="020F0502020204030204" pitchFamily="34" charset="0"/>
              </a:rPr>
              <a:t>une veuve qui enterre son fils unique</a:t>
            </a:r>
            <a:r>
              <a:rPr lang="fr-FR" sz="3200" i="1" dirty="0">
                <a:solidFill>
                  <a:srgbClr val="000000"/>
                </a:solidFill>
                <a:latin typeface="Times New Roman" panose="02020603050405020304" pitchFamily="18" charset="0"/>
                <a:ea typeface="Calibri" panose="020F0502020204030204" pitchFamily="34" charset="0"/>
              </a:rPr>
              <a:t>, </a:t>
            </a:r>
            <a:br>
              <a:rPr lang="fr-FR" sz="3200" i="1" dirty="0">
                <a:solidFill>
                  <a:srgbClr val="000000"/>
                </a:solidFill>
                <a:latin typeface="Times New Roman" panose="02020603050405020304" pitchFamily="18" charset="0"/>
                <a:ea typeface="Calibri" panose="020F0502020204030204" pitchFamily="34" charset="0"/>
              </a:rPr>
            </a:br>
            <a:r>
              <a:rPr lang="fr-FR" sz="3200" i="1" dirty="0">
                <a:solidFill>
                  <a:srgbClr val="000000"/>
                </a:solidFill>
                <a:latin typeface="Times New Roman" panose="02020603050405020304" pitchFamily="18" charset="0"/>
                <a:ea typeface="Calibri" panose="020F0502020204030204" pitchFamily="34" charset="0"/>
              </a:rPr>
              <a:t>le Seigneur fut saisi de compassion pour elle et lui dit : Ne pleure pas. </a:t>
            </a:r>
            <a:endParaRPr lang="fr-FR" sz="3200" dirty="0">
              <a:latin typeface="Calibri" panose="020F0502020204030204" pitchFamily="34" charset="0"/>
              <a:ea typeface="Calibri" panose="020F0502020204030204" pitchFamily="34" charset="0"/>
            </a:endParaRPr>
          </a:p>
        </p:txBody>
      </p:sp>
      <p:pic>
        <p:nvPicPr>
          <p:cNvPr id="2" name="Image 1" descr="Une image contenant dessin humoristique, clipart, illustration, Dessin animé&#10;&#10;Le contenu généré par l’IA peut être incorrect.">
            <a:extLst>
              <a:ext uri="{FF2B5EF4-FFF2-40B4-BE49-F238E27FC236}">
                <a16:creationId xmlns:a16="http://schemas.microsoft.com/office/drawing/2014/main" id="{9C6A67A0-B169-29BC-2DCC-1DAC8E92F5D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50607" y="1727993"/>
            <a:ext cx="2483132" cy="4204317"/>
          </a:xfrm>
          <a:prstGeom prst="rect">
            <a:avLst/>
          </a:prstGeom>
          <a:effectLst>
            <a:softEdge rad="152400"/>
          </a:effectLst>
        </p:spPr>
      </p:pic>
    </p:spTree>
    <p:extLst>
      <p:ext uri="{BB962C8B-B14F-4D97-AF65-F5344CB8AC3E}">
        <p14:creationId xmlns:p14="http://schemas.microsoft.com/office/powerpoint/2010/main" val="33063872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5590</TotalTime>
  <Words>10878</Words>
  <Application>Microsoft Office PowerPoint</Application>
  <PresentationFormat>Grand écran</PresentationFormat>
  <Paragraphs>612</Paragraphs>
  <Slides>143</Slides>
  <Notes>33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143</vt:i4>
      </vt:variant>
    </vt:vector>
  </HeadingPairs>
  <TitlesOfParts>
    <vt:vector size="150" baseType="lpstr">
      <vt:lpstr>Aptos</vt:lpstr>
      <vt:lpstr>Arial</vt:lpstr>
      <vt:lpstr>Calibri</vt:lpstr>
      <vt:lpstr>Calibri Light</vt:lpstr>
      <vt:lpstr>Cambria</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PROPRIETAIRE</dc:creator>
  <cp:lastModifiedBy>odile theiller</cp:lastModifiedBy>
  <cp:revision>435</cp:revision>
  <dcterms:created xsi:type="dcterms:W3CDTF">2024-05-10T09:58:03Z</dcterms:created>
  <dcterms:modified xsi:type="dcterms:W3CDTF">2025-02-16T14:53:52Z</dcterms:modified>
</cp:coreProperties>
</file>