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5"/>
  </p:notesMasterIdLst>
  <p:handoutMasterIdLst>
    <p:handoutMasterId r:id="rId16"/>
  </p:handoutMasterIdLst>
  <p:sldIdLst>
    <p:sldId id="257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B20A0AF-9CE2-CF5F-F0CE-DDCA669085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FF92CC-9BBD-84BC-FB7B-C1C69B36E2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7DF81-A337-48F2-86A6-C2F735C34691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EF246C-1F01-6F55-1669-13F34FC2A6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2F9612-9A74-46A3-7F37-DEEF37FB3E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D8436-5D51-4821-A44C-250051E08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068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4AC0F-1FF4-40C4-8792-42345C4E469A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968FC-35F5-4CCD-B198-633801EA11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04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1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CD11E8-3D64-AD75-A52A-9103A9FF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21C28E-4AF9-43C8-9874-D4B12C6A95D3}" type="datetimeFigureOut">
              <a:rPr lang="it-IT" altLang="fr-FR" smtClean="0"/>
              <a:pPr/>
              <a:t>26/09/2023</a:t>
            </a:fld>
            <a:endParaRPr lang="it-IT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06DD9-B5A8-EA71-A30D-53681A83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1B5E54-674E-3A31-A219-541DABA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EFC0D5-A4E1-4E91-A1FE-7F9A0070F8AC}" type="slidenum">
              <a:rPr lang="it-IT" altLang="fr-FR" smtClean="0"/>
              <a:pPr/>
              <a:t>‹N°›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52175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836B6B-1E4D-2A45-FB5D-228EDAC3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21C28E-4AF9-43C8-9874-D4B12C6A95D3}" type="datetimeFigureOut">
              <a:rPr lang="it-IT" altLang="fr-FR" smtClean="0"/>
              <a:pPr/>
              <a:t>26/09/2023</a:t>
            </a:fld>
            <a:endParaRPr lang="it-IT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2A478F-AB04-B6C6-9951-1896BD79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139AD-8C5B-AE4D-3806-8F63720E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EFC0D5-A4E1-4E91-A1FE-7F9A0070F8AC}" type="slidenum">
              <a:rPr lang="it-IT" altLang="fr-FR" smtClean="0"/>
              <a:pPr/>
              <a:t>‹N°›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370478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86216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4ADACD8-AEF6-731A-416C-0E34A1DF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35700"/>
            <a:ext cx="2449513" cy="457200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FF4C13-F57B-FA11-3DF6-8B9B1E580C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24588"/>
            <a:ext cx="2420938" cy="457200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0E5208-2B06-F34E-2AAB-1295BD1F74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484563" y="623728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081977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50590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3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FAA920-3D35-6ACD-DC48-6DD2D5F5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21C28E-4AF9-43C8-9874-D4B12C6A95D3}" type="datetimeFigureOut">
              <a:rPr lang="it-IT" altLang="fr-FR" smtClean="0"/>
              <a:pPr/>
              <a:t>26/09/2023</a:t>
            </a:fld>
            <a:endParaRPr lang="it-IT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EEEAC3-8283-566D-64CE-D2D66A3D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26E0C1-7CD5-1844-4639-194B525C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EFC0D5-A4E1-4E91-A1FE-7F9A0070F8AC}" type="slidenum">
              <a:rPr lang="it-IT" altLang="fr-FR" smtClean="0"/>
              <a:pPr/>
              <a:t>‹N°›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382755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66001E-29D2-8E0C-3164-321E4B46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21C28E-4AF9-43C8-9874-D4B12C6A95D3}" type="datetimeFigureOut">
              <a:rPr lang="it-IT" altLang="fr-FR" smtClean="0"/>
              <a:pPr/>
              <a:t>26/09/2023</a:t>
            </a:fld>
            <a:endParaRPr lang="it-IT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046DAC-156B-4CC6-EFBA-92AA5C948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C2BFB0-EC63-80C1-4993-0BC4FA6C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EFC0D5-A4E1-4E91-A1FE-7F9A0070F8AC}" type="slidenum">
              <a:rPr lang="it-IT" altLang="fr-FR" smtClean="0"/>
              <a:pPr/>
              <a:t>‹N°›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300524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04A2C6-2C96-2046-CF9A-A27A8CC1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21C28E-4AF9-43C8-9874-D4B12C6A95D3}" type="datetimeFigureOut">
              <a:rPr lang="it-IT" altLang="fr-FR" smtClean="0"/>
              <a:pPr/>
              <a:t>26/09/2023</a:t>
            </a:fld>
            <a:endParaRPr lang="it-IT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5BCEF9-D471-8ED8-C937-C36707C8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54A982-0A63-F4E9-4881-88517F44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EFC0D5-A4E1-4E91-A1FE-7F9A0070F8AC}" type="slidenum">
              <a:rPr lang="it-IT" altLang="fr-FR" smtClean="0"/>
              <a:pPr/>
              <a:t>‹N°›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169764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F79808-5AA5-232E-9DFE-72E36530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21C28E-4AF9-43C8-9874-D4B12C6A95D3}" type="datetimeFigureOut">
              <a:rPr lang="it-IT" altLang="fr-FR" smtClean="0"/>
              <a:pPr/>
              <a:t>26/09/2023</a:t>
            </a:fld>
            <a:endParaRPr lang="it-IT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068AEB-1A2D-1A4C-8D22-C3C105B4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2F0ABB-8CE5-E3F9-ED75-745BEFED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EFC0D5-A4E1-4E91-A1FE-7F9A0070F8AC}" type="slidenum">
              <a:rPr lang="it-IT" altLang="fr-FR" smtClean="0"/>
              <a:pPr/>
              <a:t>‹N°›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17769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1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66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99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0852058-6BAA-7772-4384-733FE4850BE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692542" y="928010"/>
            <a:ext cx="4140794" cy="87527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fr-FR" altLang="fr-FR" sz="4000" b="1" dirty="0">
                <a:solidFill>
                  <a:schemeClr val="bg1"/>
                </a:solidFill>
              </a:rPr>
              <a:t>HABITER</a:t>
            </a:r>
            <a:br>
              <a:rPr lang="fr-FR" altLang="fr-FR" sz="4000" b="1" dirty="0">
                <a:solidFill>
                  <a:schemeClr val="bg1"/>
                </a:solidFill>
              </a:rPr>
            </a:br>
            <a:r>
              <a:rPr lang="fr-FR" altLang="fr-FR" sz="4000" b="1" dirty="0">
                <a:solidFill>
                  <a:schemeClr val="bg1"/>
                </a:solidFill>
              </a:rPr>
              <a:t>Module Porte Parole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592E38B-5A83-0AB3-F07F-A57E7B0BD4B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rot="10800000" flipV="1">
            <a:off x="2140587" y="5303398"/>
            <a:ext cx="4622352" cy="7262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fr-FR" altLang="fr-FR" sz="2400" dirty="0">
                <a:solidFill>
                  <a:schemeClr val="bg1"/>
                </a:solidFill>
              </a:rPr>
              <a:t>Le vitrail de « </a:t>
            </a:r>
            <a:r>
              <a:rPr lang="fr-FR" altLang="fr-FR" sz="2400" b="1" dirty="0">
                <a:solidFill>
                  <a:schemeClr val="bg1"/>
                </a:solidFill>
              </a:rPr>
              <a:t>La Nativité</a:t>
            </a:r>
            <a:r>
              <a:rPr lang="fr-FR" altLang="fr-FR" sz="2400" dirty="0">
                <a:solidFill>
                  <a:schemeClr val="bg1"/>
                </a:solidFill>
              </a:rPr>
              <a:t> »</a:t>
            </a:r>
          </a:p>
          <a:p>
            <a:pPr marL="0" indent="0" algn="l">
              <a:buNone/>
            </a:pPr>
            <a:r>
              <a:rPr lang="fr-FR" altLang="fr-FR" sz="2400" dirty="0">
                <a:solidFill>
                  <a:schemeClr val="bg1"/>
                </a:solidFill>
              </a:rPr>
              <a:t>Cathédrale de Chartres Vers 1150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CD24F7-90F0-7B3D-597E-51374842725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779" y="420339"/>
            <a:ext cx="3931829" cy="391303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561CA61-9A25-3DEC-DA8F-B5174652E0EA}"/>
              </a:ext>
            </a:extLst>
          </p:cNvPr>
          <p:cNvSpPr txBox="1"/>
          <p:nvPr/>
        </p:nvSpPr>
        <p:spPr>
          <a:xfrm>
            <a:off x="4336608" y="2583846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altLang="fr-FR" sz="2400" b="1" dirty="0">
                <a:solidFill>
                  <a:schemeClr val="bg1"/>
                </a:solidFill>
              </a:rPr>
              <a:t> LECTURE CHRÉTIENNE </a:t>
            </a:r>
          </a:p>
          <a:p>
            <a:pPr algn="ctr"/>
            <a:r>
              <a:rPr lang="it-IT" altLang="fr-FR" sz="2400" b="1" dirty="0">
                <a:solidFill>
                  <a:schemeClr val="bg1"/>
                </a:solidFill>
              </a:rPr>
              <a:t>POUR AUJOURD</a:t>
            </a:r>
            <a:r>
              <a:rPr lang="it-IT" altLang="it-IT" sz="2400" b="1" dirty="0">
                <a:solidFill>
                  <a:schemeClr val="bg1"/>
                </a:solidFill>
              </a:rPr>
              <a:t>’</a:t>
            </a:r>
            <a:r>
              <a:rPr lang="it-IT" altLang="fr-FR" sz="2400" b="1" dirty="0">
                <a:solidFill>
                  <a:schemeClr val="bg1"/>
                </a:solidFill>
              </a:rPr>
              <a:t>HUI !</a:t>
            </a:r>
            <a:endParaRPr lang="fr-FR" sz="24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>
            <a:extLst>
              <a:ext uri="{FF2B5EF4-FFF2-40B4-BE49-F238E27FC236}">
                <a16:creationId xmlns:a16="http://schemas.microsoft.com/office/drawing/2014/main" id="{723697AC-F06E-DD90-8430-CE520BEF3D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72842" y="176058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sz="4000" b="1" dirty="0">
                <a:solidFill>
                  <a:schemeClr val="bg1"/>
                </a:solidFill>
              </a:rPr>
              <a:t>Un mot sur l</a:t>
            </a:r>
            <a:r>
              <a:rPr lang="fr-FR" altLang="it-IT" sz="4000" b="1" dirty="0">
                <a:solidFill>
                  <a:schemeClr val="bg1"/>
                </a:solidFill>
                <a:latin typeface="Arial" panose="020B0604020202020204" pitchFamily="34" charset="0"/>
              </a:rPr>
              <a:t>’</a:t>
            </a:r>
            <a:r>
              <a:rPr lang="fr-FR" altLang="ja-JP" sz="4000" b="1" dirty="0">
                <a:solidFill>
                  <a:schemeClr val="bg1"/>
                </a:solidFill>
              </a:rPr>
              <a:t>Évangile de Matthieu</a:t>
            </a:r>
            <a:endParaRPr lang="fr-FR" altLang="fr-FR" sz="4000" b="1" dirty="0">
              <a:solidFill>
                <a:schemeClr val="bg1"/>
              </a:solidFill>
            </a:endParaRPr>
          </a:p>
        </p:txBody>
      </p:sp>
      <p:sp>
        <p:nvSpPr>
          <p:cNvPr id="100354" name="Rectangle 3">
            <a:extLst>
              <a:ext uri="{FF2B5EF4-FFF2-40B4-BE49-F238E27FC236}">
                <a16:creationId xmlns:a16="http://schemas.microsoft.com/office/drawing/2014/main" id="{B0EEC2C5-6610-B61B-1E98-1428E305750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056" y="2778430"/>
            <a:ext cx="8497887" cy="399356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Matthieu présente dans son Évangile une autre version de la naissance de Jésus.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Il a un message complémentaire à donner.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Les mages évoquent l'universalité : tous, croyants ou non, peuvent reconnaître le Christ dans ce petit enfant.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Les cadeaux, de l'or comme pour un roi, de l'encens comme à un Dieu, de la myrrhe pour les morts, montrent bien que celui qui naît est bien le nouveau roi, Dieu lui-même, celui qui est mort et ressuscité.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Il l'est, dès sa naissance.</a:t>
            </a:r>
          </a:p>
        </p:txBody>
      </p:sp>
      <p:pic>
        <p:nvPicPr>
          <p:cNvPr id="4" name="Image 3" descr="Une image contenant dessin humoristique, Dessin animé, clipart, illustration&#10;&#10;Description générée automatiquement">
            <a:extLst>
              <a:ext uri="{FF2B5EF4-FFF2-40B4-BE49-F238E27FC236}">
                <a16:creationId xmlns:a16="http://schemas.microsoft.com/office/drawing/2014/main" id="{296674AF-C0C9-43A9-94CA-BEA953DF77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6075" y="864270"/>
            <a:ext cx="2623284" cy="1996626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4">
            <a:extLst>
              <a:ext uri="{FF2B5EF4-FFF2-40B4-BE49-F238E27FC236}">
                <a16:creationId xmlns:a16="http://schemas.microsoft.com/office/drawing/2014/main" id="{2006EF02-F91D-D773-7665-008DBAFEF2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Le vitrail de Chartres</a:t>
            </a:r>
          </a:p>
        </p:txBody>
      </p:sp>
      <p:sp>
        <p:nvSpPr>
          <p:cNvPr id="101379" name="Rectangle 6">
            <a:extLst>
              <a:ext uri="{FF2B5EF4-FFF2-40B4-BE49-F238E27FC236}">
                <a16:creationId xmlns:a16="http://schemas.microsoft.com/office/drawing/2014/main" id="{F7789EF8-8DE7-429E-DCFF-06F52F6DFB1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84750" y="1593850"/>
            <a:ext cx="3976688" cy="5003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chemeClr val="bg1"/>
                </a:solidFill>
              </a:rPr>
              <a:t>Le vitrail de Chartres propose une méditation sur le mystère de l'Incarnation. </a:t>
            </a:r>
          </a:p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chemeClr val="bg1"/>
                </a:solidFill>
              </a:rPr>
              <a:t>Après la mort de Jésus, le rideau du sanctuaire se déchire ; le voile qui cachait le Saint des Saints, qui « </a:t>
            </a:r>
            <a:r>
              <a:rPr lang="fr-FR" altLang="fr-FR" sz="2000" i="1" dirty="0">
                <a:solidFill>
                  <a:schemeClr val="bg1"/>
                </a:solidFill>
              </a:rPr>
              <a:t>cachait</a:t>
            </a:r>
            <a:r>
              <a:rPr lang="fr-FR" altLang="fr-FR" sz="2000" dirty="0">
                <a:solidFill>
                  <a:schemeClr val="bg1"/>
                </a:solidFill>
              </a:rPr>
              <a:t> » Dieu, s'ouvre. </a:t>
            </a:r>
          </a:p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chemeClr val="bg1"/>
                </a:solidFill>
              </a:rPr>
              <a:t>La mort de Jésus est la clef du mystère : Dieu se révèle en Jésus Christ. </a:t>
            </a:r>
          </a:p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chemeClr val="bg1"/>
                </a:solidFill>
              </a:rPr>
              <a:t>Le rideau du vitrail ouvre à la compréhension de ce mystère : Jésus enfant, sur l'autel, enveloppé, lié de bandelettes comme dans le tombeau.</a:t>
            </a:r>
          </a:p>
          <a:p>
            <a:pPr>
              <a:lnSpc>
                <a:spcPct val="90000"/>
              </a:lnSpc>
            </a:pPr>
            <a:r>
              <a:rPr lang="fr-FR" altLang="fr-FR" sz="2000" dirty="0">
                <a:solidFill>
                  <a:schemeClr val="bg1"/>
                </a:solidFill>
              </a:rPr>
              <a:t>Il est lié dans la crèche et délié du tombeau.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EA7038A-D7C6-8A8B-116A-EAE09A55F3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5512" y="1743560"/>
            <a:ext cx="4348289" cy="4530917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C028B34D-4C81-E38C-4CB3-F8096DA49A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Le vitrail de Chartres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88E9243D-08AF-8E95-D05E-C461CB171B2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2043" y="1593850"/>
            <a:ext cx="3976687" cy="4859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Celui que Marie désigne dans ce vitrail est l'agneau de Dieu.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Celui qui est mort sur la croix est bien le fils de Dieu, le Ressuscité ; c'est celui que chacun rencontre désormais dans l'eucharistie, « </a:t>
            </a:r>
            <a:r>
              <a:rPr lang="fr-FR" altLang="fr-FR" sz="2400" i="1" dirty="0">
                <a:solidFill>
                  <a:schemeClr val="bg1"/>
                </a:solidFill>
              </a:rPr>
              <a:t>pain descendu du ciel</a:t>
            </a:r>
            <a:r>
              <a:rPr lang="fr-FR" altLang="fr-FR" sz="2400" dirty="0">
                <a:solidFill>
                  <a:schemeClr val="bg1"/>
                </a:solidFill>
              </a:rPr>
              <a:t> » !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L'artiste annonce le mystère fêté à Noël et déjà la lumière de Pâques.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B71642F-514D-E425-36D1-DAD3C44AA0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72000" y="1595053"/>
            <a:ext cx="4348289" cy="4530917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CC157-8430-CE4F-A7B0-F11370BEA6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62209" y="5159688"/>
            <a:ext cx="5547637" cy="123205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Réalisation </a:t>
            </a:r>
            <a:r>
              <a:rPr lang="fr-FR" dirty="0" err="1">
                <a:solidFill>
                  <a:schemeClr val="bg1"/>
                </a:solidFill>
              </a:rPr>
              <a:t>Catéchese</a:t>
            </a:r>
            <a:r>
              <a:rPr lang="fr-FR" dirty="0">
                <a:solidFill>
                  <a:schemeClr val="bg1"/>
                </a:solidFill>
              </a:rPr>
              <a:t> Par la Parole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avec les textes du module Habiter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Collection Porte Parole</a:t>
            </a:r>
          </a:p>
        </p:txBody>
      </p:sp>
      <p:pic>
        <p:nvPicPr>
          <p:cNvPr id="6" name="Image 5" descr="Une image contenant texte, clipart, dessin humoristique, illustration&#10;&#10;Description générée automatiquement">
            <a:extLst>
              <a:ext uri="{FF2B5EF4-FFF2-40B4-BE49-F238E27FC236}">
                <a16:creationId xmlns:a16="http://schemas.microsoft.com/office/drawing/2014/main" id="{B39C069A-2CFD-568E-0174-D59534F150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59" y="5056576"/>
            <a:ext cx="2601552" cy="143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04756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egnaposto contenuto 3">
            <a:extLst>
              <a:ext uri="{FF2B5EF4-FFF2-40B4-BE49-F238E27FC236}">
                <a16:creationId xmlns:a16="http://schemas.microsoft.com/office/drawing/2014/main" id="{A1B77DE1-C22E-50FA-2A3C-6E25549945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9112" y="3279240"/>
            <a:ext cx="8105775" cy="25421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altLang="fr-FR" sz="2400" b="1" dirty="0">
                <a:solidFill>
                  <a:schemeClr val="bg1"/>
                </a:solidFill>
              </a:rPr>
              <a:t>Ces récits ont été écrits après la résurrection;</a:t>
            </a:r>
          </a:p>
          <a:p>
            <a:r>
              <a:rPr lang="it-IT" altLang="fr-FR" sz="2400" b="1" dirty="0">
                <a:solidFill>
                  <a:schemeClr val="bg1"/>
                </a:solidFill>
              </a:rPr>
              <a:t>Ils ne veulent pas faire une description de la naissance de Jésus (les auteurs n</a:t>
            </a:r>
            <a:r>
              <a:rPr lang="it-IT" altLang="it-IT" sz="2400" b="1" dirty="0">
                <a:solidFill>
                  <a:schemeClr val="bg1"/>
                </a:solidFill>
              </a:rPr>
              <a:t>’</a:t>
            </a:r>
            <a:r>
              <a:rPr lang="it-IT" altLang="fr-FR" sz="2400" b="1" dirty="0">
                <a:solidFill>
                  <a:schemeClr val="bg1"/>
                </a:solidFill>
              </a:rPr>
              <a:t>y ont pas assistée) mais dire qui est Jésus.</a:t>
            </a:r>
          </a:p>
          <a:p>
            <a:r>
              <a:rPr lang="it-IT" altLang="fr-FR" sz="2400" b="1" dirty="0">
                <a:solidFill>
                  <a:schemeClr val="bg1"/>
                </a:solidFill>
              </a:rPr>
              <a:t>Il est le </a:t>
            </a:r>
            <a:r>
              <a:rPr lang="it-IT" altLang="it-IT" sz="2400" b="1" dirty="0">
                <a:solidFill>
                  <a:schemeClr val="bg1"/>
                </a:solidFill>
              </a:rPr>
              <a:t>“</a:t>
            </a:r>
            <a:r>
              <a:rPr lang="it-IT" altLang="fr-FR" sz="2400" b="1" dirty="0">
                <a:solidFill>
                  <a:schemeClr val="bg1"/>
                </a:solidFill>
              </a:rPr>
              <a:t>premier-né d</a:t>
            </a:r>
            <a:r>
              <a:rPr lang="it-IT" altLang="it-IT" sz="2400" b="1" dirty="0">
                <a:solidFill>
                  <a:schemeClr val="bg1"/>
                </a:solidFill>
              </a:rPr>
              <a:t>’</a:t>
            </a:r>
            <a:r>
              <a:rPr lang="it-IT" altLang="ja-JP" sz="2400" b="1" dirty="0">
                <a:solidFill>
                  <a:schemeClr val="bg1"/>
                </a:solidFill>
              </a:rPr>
              <a:t>entre les morts</a:t>
            </a:r>
            <a:r>
              <a:rPr lang="it-IT" altLang="it-IT" sz="2400" b="1" dirty="0">
                <a:solidFill>
                  <a:schemeClr val="bg1"/>
                </a:solidFill>
              </a:rPr>
              <a:t>”</a:t>
            </a:r>
            <a:r>
              <a:rPr lang="it-IT" altLang="ja-JP" sz="2400" b="1" dirty="0">
                <a:solidFill>
                  <a:schemeClr val="bg1"/>
                </a:solidFill>
              </a:rPr>
              <a:t>, le </a:t>
            </a:r>
            <a:r>
              <a:rPr lang="it-IT" altLang="it-IT" sz="2400" b="1" dirty="0">
                <a:solidFill>
                  <a:schemeClr val="bg1"/>
                </a:solidFill>
              </a:rPr>
              <a:t>“</a:t>
            </a:r>
            <a:r>
              <a:rPr lang="it-IT" altLang="ja-JP" sz="2400" b="1" dirty="0">
                <a:solidFill>
                  <a:schemeClr val="bg1"/>
                </a:solidFill>
              </a:rPr>
              <a:t>Ressuscité</a:t>
            </a:r>
            <a:r>
              <a:rPr lang="it-IT" altLang="it-IT" sz="2400" b="1" dirty="0">
                <a:solidFill>
                  <a:schemeClr val="bg1"/>
                </a:solidFill>
              </a:rPr>
              <a:t>”</a:t>
            </a:r>
            <a:r>
              <a:rPr lang="it-IT" altLang="ja-JP" sz="2400" b="1" dirty="0">
                <a:solidFill>
                  <a:schemeClr val="bg1"/>
                </a:solidFill>
              </a:rPr>
              <a:t>.</a:t>
            </a:r>
            <a:endParaRPr lang="it-IT" altLang="fr-FR" sz="2400" b="1" dirty="0">
              <a:solidFill>
                <a:schemeClr val="bg1"/>
              </a:solidFill>
            </a:endParaRPr>
          </a:p>
        </p:txBody>
      </p:sp>
      <p:pic>
        <p:nvPicPr>
          <p:cNvPr id="3" name="Image 2" descr="Une image contenant dessin, Visage humain, peinture, dessin humoristique&#10;&#10;Description générée automatiquement">
            <a:extLst>
              <a:ext uri="{FF2B5EF4-FFF2-40B4-BE49-F238E27FC236}">
                <a16:creationId xmlns:a16="http://schemas.microsoft.com/office/drawing/2014/main" id="{3D4F13C6-AAC2-9C35-8D18-C2D12C1CF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19" y="614579"/>
            <a:ext cx="1545336" cy="234696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B98D3450-1007-8474-15C7-38C7FB8593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Les langes - bandelettes !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31109ACB-5F08-6BD9-76DD-FE57AF22FE0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3281" y="1433402"/>
            <a:ext cx="5066783" cy="4537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Les</a:t>
            </a:r>
            <a:r>
              <a:rPr lang="fr-FR" altLang="fr-FR" sz="2400" dirty="0">
                <a:solidFill>
                  <a:schemeClr val="bg1"/>
                </a:solidFill>
              </a:rPr>
              <a:t> </a:t>
            </a:r>
            <a:r>
              <a:rPr lang="fr-FR" altLang="fr-FR" sz="2400" b="1" dirty="0">
                <a:solidFill>
                  <a:schemeClr val="bg1"/>
                </a:solidFill>
              </a:rPr>
              <a:t>langes</a:t>
            </a:r>
            <a:r>
              <a:rPr lang="fr-FR" altLang="fr-FR" sz="2400" dirty="0">
                <a:solidFill>
                  <a:schemeClr val="bg1"/>
                </a:solidFill>
              </a:rPr>
              <a:t> évoquent peut-être ceux dans lesquels il a été enseveli et qui sont restés dans le tombeau, </a:t>
            </a:r>
            <a:br>
              <a:rPr lang="fr-FR" altLang="fr-FR" sz="2400" dirty="0">
                <a:solidFill>
                  <a:schemeClr val="bg1"/>
                </a:solidFill>
              </a:rPr>
            </a:br>
            <a:r>
              <a:rPr lang="fr-FR" altLang="fr-FR" sz="2400" dirty="0">
                <a:solidFill>
                  <a:schemeClr val="bg1"/>
                </a:solidFill>
              </a:rPr>
              <a:t>« signe » qu'il n'est pas resté dans la mort. </a:t>
            </a:r>
          </a:p>
          <a:p>
            <a:pPr>
              <a:lnSpc>
                <a:spcPct val="8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Il naît à Bethléem « maison du pain », Marie le couche dans une mangeoire. </a:t>
            </a:r>
          </a:p>
          <a:p>
            <a:pPr>
              <a:lnSpc>
                <a:spcPct val="8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Lors de la Cène, Jésus donne le pain à manger en proclamant : </a:t>
            </a:r>
          </a:p>
          <a:p>
            <a:pPr>
              <a:lnSpc>
                <a:spcPct val="8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« </a:t>
            </a:r>
            <a:r>
              <a:rPr lang="fr-FR" altLang="fr-FR" sz="2400" i="1" dirty="0">
                <a:solidFill>
                  <a:schemeClr val="bg1"/>
                </a:solidFill>
              </a:rPr>
              <a:t>Ceci est mon corps, livré pour vous. Prenez et mangez».</a:t>
            </a:r>
            <a:r>
              <a:rPr lang="fr-FR" altLang="fr-FR" sz="24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Image 3" descr="Une image contenant dessin humoristique, vitrail, fenêtre, église&#10;&#10;Description générée automatiquement">
            <a:extLst>
              <a:ext uri="{FF2B5EF4-FFF2-40B4-BE49-F238E27FC236}">
                <a16:creationId xmlns:a16="http://schemas.microsoft.com/office/drawing/2014/main" id="{FFB9D047-2E93-7243-70C9-4C4BA6B75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019" y="4173074"/>
            <a:ext cx="2913888" cy="1048512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E49C71F1-04C7-A47A-D2B2-72727B60B6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Les langes - bandelettes !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C0DE12A9-C1FF-B4AA-D37B-C08D5A49932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2060575"/>
            <a:ext cx="4679950" cy="4537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Jésus est celui qui se donne en nourriture aux hommes. </a:t>
            </a:r>
          </a:p>
          <a:p>
            <a:pPr>
              <a:lnSpc>
                <a:spcPct val="8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C'est bien ce qui reste aujourd'hui pour dire la présence de Dieu.</a:t>
            </a:r>
          </a:p>
          <a:p>
            <a:pPr>
              <a:lnSpc>
                <a:spcPct val="8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Eucharistie ! Le pain et le vin sur l'autel signifient la présence du Christ mort et ressuscité. </a:t>
            </a:r>
          </a:p>
          <a:p>
            <a:pPr>
              <a:lnSpc>
                <a:spcPct val="8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Il est corps livré. </a:t>
            </a:r>
          </a:p>
          <a:p>
            <a:pPr>
              <a:lnSpc>
                <a:spcPct val="8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Sur l'autel, le prêtre rend grâce pour cela.</a:t>
            </a:r>
          </a:p>
        </p:txBody>
      </p:sp>
      <p:pic>
        <p:nvPicPr>
          <p:cNvPr id="3" name="Image 2" descr="Une image contenant dessin humoristique, vitrail, fenêtre, église&#10;&#10;Description générée automatiquement">
            <a:extLst>
              <a:ext uri="{FF2B5EF4-FFF2-40B4-BE49-F238E27FC236}">
                <a16:creationId xmlns:a16="http://schemas.microsoft.com/office/drawing/2014/main" id="{C9A6C411-B828-6A58-AA4B-D1B361646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920" y="4425726"/>
            <a:ext cx="2913888" cy="1048512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EAC4D05E-478D-CD42-F1C0-5E61D23635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Les bergers !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5550D16E-0DDD-8C03-8D6A-5B38318E6BB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205038"/>
            <a:ext cx="4319587" cy="41036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fr-FR" sz="2400" b="1" dirty="0">
                <a:solidFill>
                  <a:schemeClr val="bg1"/>
                </a:solidFill>
              </a:rPr>
              <a:t>Les bergers</a:t>
            </a:r>
            <a:r>
              <a:rPr lang="fr-FR" altLang="fr-FR" sz="2400" dirty="0">
                <a:solidFill>
                  <a:schemeClr val="bg1"/>
                </a:solidFill>
              </a:rPr>
              <a:t> sont les premiers à venir le reconnaître et à l'annoncer.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Les plus petits de la société peuvent reconnaître en ce petit enfant leur sauveur, leur nouveau maître. </a:t>
            </a:r>
          </a:p>
          <a:p>
            <a:pPr>
              <a:lnSpc>
                <a:spcPct val="90000"/>
              </a:lnSpc>
            </a:pPr>
            <a:r>
              <a:rPr lang="fr-FR" altLang="fr-FR" sz="2400" dirty="0">
                <a:solidFill>
                  <a:schemeClr val="bg1"/>
                </a:solidFill>
              </a:rPr>
              <a:t>Les bergers sont aussi les gardiens du troupeau ; ils partent annoncer ce qu'ils ont vu !</a:t>
            </a:r>
          </a:p>
        </p:txBody>
      </p:sp>
      <p:pic>
        <p:nvPicPr>
          <p:cNvPr id="95235" name="Picture 4" descr="adormage">
            <a:extLst>
              <a:ext uri="{FF2B5EF4-FFF2-40B4-BE49-F238E27FC236}">
                <a16:creationId xmlns:a16="http://schemas.microsoft.com/office/drawing/2014/main" id="{03FB8A81-4CDC-B879-2EC8-478D02422975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4163" y="2349500"/>
            <a:ext cx="3090862" cy="35369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98709E77-F0B7-9A1A-273F-0962A98C54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La lampe !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96DABC55-02D5-494D-CD0E-93122F96BC8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133601"/>
            <a:ext cx="4319587" cy="17956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altLang="fr-FR" sz="2400" dirty="0">
                <a:solidFill>
                  <a:schemeClr val="bg1"/>
                </a:solidFill>
              </a:rPr>
              <a:t>La lumière, la gloire de Dieu se manifeste désormais dans un petit enfant, comme elle se manifeste dans le Ressuscité.</a:t>
            </a:r>
          </a:p>
        </p:txBody>
      </p:sp>
      <p:pic>
        <p:nvPicPr>
          <p:cNvPr id="4" name="Image 3" descr="Une image contenant dessin, clipart, illustration, art&#10;&#10;Description générée automatiquement">
            <a:extLst>
              <a:ext uri="{FF2B5EF4-FFF2-40B4-BE49-F238E27FC236}">
                <a16:creationId xmlns:a16="http://schemas.microsoft.com/office/drawing/2014/main" id="{3B9CAEF0-B63B-A6E7-B658-0BDD1B16DD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111" y="675991"/>
            <a:ext cx="2683676" cy="310715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9AA197E1-A3D8-D303-0A11-E968920286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L'ange et la troupe céleste !</a:t>
            </a:r>
          </a:p>
        </p:txBody>
      </p:sp>
      <p:sp>
        <p:nvSpPr>
          <p:cNvPr id="97282" name="Rectangle 3">
            <a:extLst>
              <a:ext uri="{FF2B5EF4-FFF2-40B4-BE49-F238E27FC236}">
                <a16:creationId xmlns:a16="http://schemas.microsoft.com/office/drawing/2014/main" id="{DFE3D317-275F-86AF-3409-1B910D28EE9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2852738"/>
            <a:ext cx="4319587" cy="37068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altLang="fr-FR" sz="2400" dirty="0">
                <a:solidFill>
                  <a:schemeClr val="bg1"/>
                </a:solidFill>
              </a:rPr>
              <a:t>Toutes les allusions à la gloire de Dieu sont importantes. </a:t>
            </a:r>
          </a:p>
          <a:p>
            <a:r>
              <a:rPr lang="fr-FR" altLang="fr-FR" sz="2400" dirty="0">
                <a:solidFill>
                  <a:schemeClr val="bg1"/>
                </a:solidFill>
              </a:rPr>
              <a:t>Les anges sont signes que désormais ciel et terre se rejoignent.</a:t>
            </a:r>
          </a:p>
        </p:txBody>
      </p:sp>
      <p:pic>
        <p:nvPicPr>
          <p:cNvPr id="97283" name="Picture 4" descr="ange">
            <a:extLst>
              <a:ext uri="{FF2B5EF4-FFF2-40B4-BE49-F238E27FC236}">
                <a16:creationId xmlns:a16="http://schemas.microsoft.com/office/drawing/2014/main" id="{CE8AF739-B56F-347D-9963-8C32F1AD24EC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0309" y="2141030"/>
            <a:ext cx="2518230" cy="253998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42831E3-3DF4-07BB-7517-AB03153A7D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</a:t>
            </a:r>
            <a:r>
              <a:rPr lang="fr-FR" altLang="it-IT" b="1" dirty="0">
                <a:solidFill>
                  <a:schemeClr val="bg1"/>
                </a:solidFill>
                <a:latin typeface="Arial" panose="020B0604020202020204" pitchFamily="34" charset="0"/>
              </a:rPr>
              <a:t>’</a:t>
            </a:r>
            <a:r>
              <a:rPr lang="fr-FR" altLang="ja-JP" b="1" dirty="0">
                <a:solidFill>
                  <a:schemeClr val="bg1"/>
                </a:solidFill>
              </a:rPr>
              <a:t>étoile !</a:t>
            </a:r>
            <a:endParaRPr lang="fr-FR" altLang="fr-FR" b="1" dirty="0">
              <a:solidFill>
                <a:schemeClr val="bg1"/>
              </a:solidFill>
            </a:endParaRP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A6D90DD7-732A-30C5-1244-BE35AB23A3D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492375"/>
            <a:ext cx="4319587" cy="3816350"/>
          </a:xfrm>
          <a:prstGeom prst="rect">
            <a:avLst/>
          </a:prstGeom>
        </p:spPr>
        <p:txBody>
          <a:bodyPr/>
          <a:lstStyle/>
          <a:p>
            <a:r>
              <a:rPr lang="fr-FR" altLang="fr-FR" sz="2800" dirty="0">
                <a:solidFill>
                  <a:schemeClr val="bg1"/>
                </a:solidFill>
              </a:rPr>
              <a:t>L'étoile que chacun suit pour se guider sur le chemin de la foi, c'est bien le Ressuscité lui-même. </a:t>
            </a:r>
          </a:p>
          <a:p>
            <a:r>
              <a:rPr lang="fr-FR" altLang="fr-FR" sz="2800" dirty="0">
                <a:solidFill>
                  <a:schemeClr val="bg1"/>
                </a:solidFill>
              </a:rPr>
              <a:t>C'est le Christ qui mènera à Dieu. </a:t>
            </a:r>
          </a:p>
        </p:txBody>
      </p:sp>
      <p:pic>
        <p:nvPicPr>
          <p:cNvPr id="4" name="Image 3" descr="Une image contenant texte, Graphique, jaune, cercle&#10;&#10;Description générée automatiquement">
            <a:extLst>
              <a:ext uri="{FF2B5EF4-FFF2-40B4-BE49-F238E27FC236}">
                <a16:creationId xmlns:a16="http://schemas.microsoft.com/office/drawing/2014/main" id="{8FF391C9-D545-C742-B09F-0152A4A01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647" y="378840"/>
            <a:ext cx="2365109" cy="2264771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3E73C485-8227-9EFB-FAAB-E97103BF05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288925"/>
            <a:ext cx="7726363" cy="1143000"/>
          </a:xfrm>
          <a:prstGeom prst="rect">
            <a:avLst/>
          </a:prstGeom>
        </p:spPr>
        <p:txBody>
          <a:bodyPr/>
          <a:lstStyle/>
          <a:p>
            <a:r>
              <a:rPr lang="fr-FR" altLang="fr-FR" b="1" dirty="0">
                <a:solidFill>
                  <a:schemeClr val="bg1"/>
                </a:solidFill>
              </a:rPr>
              <a:t>L</a:t>
            </a:r>
            <a:r>
              <a:rPr lang="fr-FR" altLang="it-IT" b="1" dirty="0">
                <a:solidFill>
                  <a:schemeClr val="bg1"/>
                </a:solidFill>
                <a:latin typeface="Arial" panose="020B0604020202020204" pitchFamily="34" charset="0"/>
              </a:rPr>
              <a:t>’</a:t>
            </a:r>
            <a:r>
              <a:rPr lang="fr-FR" altLang="ja-JP" b="1" dirty="0">
                <a:solidFill>
                  <a:schemeClr val="bg1"/>
                </a:solidFill>
              </a:rPr>
              <a:t>âne et le bœuf </a:t>
            </a:r>
            <a:r>
              <a:rPr lang="fr-FR" altLang="ja-JP" dirty="0">
                <a:solidFill>
                  <a:schemeClr val="bg1"/>
                </a:solidFill>
              </a:rPr>
              <a:t>!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1266E383-76C4-4725-C569-365D57449C4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7700" y="1588290"/>
            <a:ext cx="7848600" cy="2016125"/>
          </a:xfrm>
          <a:prstGeom prst="rect">
            <a:avLst/>
          </a:prstGeom>
        </p:spPr>
        <p:txBody>
          <a:bodyPr/>
          <a:lstStyle/>
          <a:p>
            <a:r>
              <a:rPr lang="fr-FR" altLang="fr-FR" sz="2800" dirty="0">
                <a:solidFill>
                  <a:schemeClr val="bg1"/>
                </a:solidFill>
              </a:rPr>
              <a:t>Comme l'âne et le bœuf, que chacun soit capable de reconnaître en cet enfant son maître, celui qui, descendu du ciel, a pris notre humanité pour la conduire dans la résurrection !</a:t>
            </a:r>
          </a:p>
        </p:txBody>
      </p:sp>
      <p:pic>
        <p:nvPicPr>
          <p:cNvPr id="4" name="Image 3" descr="Une image contenant texte, chat, dessin, clipart&#10;&#10;Description générée automatiquement">
            <a:extLst>
              <a:ext uri="{FF2B5EF4-FFF2-40B4-BE49-F238E27FC236}">
                <a16:creationId xmlns:a16="http://schemas.microsoft.com/office/drawing/2014/main" id="{04D2C85D-272D-5C63-AF55-80A93D9B7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46" y="3505939"/>
            <a:ext cx="2528844" cy="2503170"/>
          </a:xfrm>
          <a:prstGeom prst="rect">
            <a:avLst/>
          </a:prstGeom>
        </p:spPr>
      </p:pic>
      <p:pic>
        <p:nvPicPr>
          <p:cNvPr id="6" name="Image 5" descr="Une image contenant dessin, dessin humoristique, mammifère, peinture&#10;&#10;Description générée automatiquement">
            <a:extLst>
              <a:ext uri="{FF2B5EF4-FFF2-40B4-BE49-F238E27FC236}">
                <a16:creationId xmlns:a16="http://schemas.microsoft.com/office/drawing/2014/main" id="{913F404F-D7B9-70FC-7F1A-50BBF92617E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8972" y="3505939"/>
            <a:ext cx="2816562" cy="250317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674</Words>
  <Application>Microsoft Office PowerPoint</Application>
  <PresentationFormat>Affichage à l'écran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HABITER Module Porte Parole</vt:lpstr>
      <vt:lpstr>Présentation PowerPoint</vt:lpstr>
      <vt:lpstr>Les langes - bandelettes !</vt:lpstr>
      <vt:lpstr>Les langes - bandelettes !</vt:lpstr>
      <vt:lpstr>Les bergers !</vt:lpstr>
      <vt:lpstr>La lampe !</vt:lpstr>
      <vt:lpstr>L'ange et la troupe céleste !</vt:lpstr>
      <vt:lpstr>L’étoile !</vt:lpstr>
      <vt:lpstr>L’âne et le bœuf !</vt:lpstr>
      <vt:lpstr>Un mot sur l’Évangile de Matthieu</vt:lpstr>
      <vt:lpstr>Le vitrail de Chartres</vt:lpstr>
      <vt:lpstr>Le vitrail de Chartres</vt:lpstr>
      <vt:lpstr>Réalisation Catéchese Par la Parole avec les textes du module Habiter  Collection Porte Parole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2ème module : HABITER</dc:title>
  <dc:creator>Olivier PLICHON</dc:creator>
  <cp:lastModifiedBy>odile theiller</cp:lastModifiedBy>
  <cp:revision>29</cp:revision>
  <dcterms:created xsi:type="dcterms:W3CDTF">2011-10-06T15:27:10Z</dcterms:created>
  <dcterms:modified xsi:type="dcterms:W3CDTF">2023-09-26T09:38:06Z</dcterms:modified>
</cp:coreProperties>
</file>