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44"/>
  </p:notesMasterIdLst>
  <p:handoutMasterIdLst>
    <p:handoutMasterId r:id="rId45"/>
  </p:handoutMasterIdLst>
  <p:sldIdLst>
    <p:sldId id="257" r:id="rId2"/>
    <p:sldId id="286" r:id="rId3"/>
    <p:sldId id="287"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6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03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20A0AF-9CE2-CF5F-F0CE-DDCA66908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1FF92CC-9BBD-84BC-FB7B-C1C69B36E2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7DF81-A337-48F2-86A6-C2F735C34691}" type="datetimeFigureOut">
              <a:rPr lang="fr-FR" smtClean="0"/>
              <a:t>09/10/2023</a:t>
            </a:fld>
            <a:endParaRPr lang="fr-FR"/>
          </a:p>
        </p:txBody>
      </p:sp>
      <p:sp>
        <p:nvSpPr>
          <p:cNvPr id="4" name="Espace réservé du pied de page 3">
            <a:extLst>
              <a:ext uri="{FF2B5EF4-FFF2-40B4-BE49-F238E27FC236}">
                <a16:creationId xmlns:a16="http://schemas.microsoft.com/office/drawing/2014/main" id="{B8EF246C-1F01-6F55-1669-13F34FC2A6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C2F9612-9A74-46A3-7F37-DEEF37FB3E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D8436-5D51-4821-A44C-250051E08503}" type="slidenum">
              <a:rPr lang="fr-FR" smtClean="0"/>
              <a:t>‹N°›</a:t>
            </a:fld>
            <a:endParaRPr lang="fr-FR"/>
          </a:p>
        </p:txBody>
      </p:sp>
    </p:spTree>
    <p:extLst>
      <p:ext uri="{BB962C8B-B14F-4D97-AF65-F5344CB8AC3E}">
        <p14:creationId xmlns:p14="http://schemas.microsoft.com/office/powerpoint/2010/main" val="173206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4AC0F-1FF4-40C4-8792-42345C4E469A}" type="datetimeFigureOut">
              <a:rPr lang="fr-FR" smtClean="0"/>
              <a:t>09/10/2023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968FC-35F5-4CCD-B198-633801EA1149}" type="slidenum">
              <a:rPr lang="fr-FR" smtClean="0"/>
              <a:t>‹N°›</a:t>
            </a:fld>
            <a:endParaRPr lang="fr-FR"/>
          </a:p>
        </p:txBody>
      </p:sp>
    </p:spTree>
    <p:extLst>
      <p:ext uri="{BB962C8B-B14F-4D97-AF65-F5344CB8AC3E}">
        <p14:creationId xmlns:p14="http://schemas.microsoft.com/office/powerpoint/2010/main" val="11440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DCD11E8-3D64-AD75-A52A-9103A9FF803B}"/>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5" name="Espace réservé du pied de page 4">
            <a:extLst>
              <a:ext uri="{FF2B5EF4-FFF2-40B4-BE49-F238E27FC236}">
                <a16:creationId xmlns:a16="http://schemas.microsoft.com/office/drawing/2014/main" id="{E3B06DD9-B5A8-EA71-A30D-53681A83EE7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9B1B5E54-674E-3A31-A219-541DABABCA76}"/>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5217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836B6B-1E4D-2A45-FB5D-228EDAC3E9D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5" name="Espace réservé du pied de page 4">
            <a:extLst>
              <a:ext uri="{FF2B5EF4-FFF2-40B4-BE49-F238E27FC236}">
                <a16:creationId xmlns:a16="http://schemas.microsoft.com/office/drawing/2014/main" id="{792A478F-AB04-B6C6-9951-1896BD79882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2AB139AD-8C5B-AE4D-3806-8F63720E3E30}"/>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70478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test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6216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contenuto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50590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FAA920-3D35-6ACD-DC48-6DD2D5F518D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5" name="Espace réservé du pied de page 4">
            <a:extLst>
              <a:ext uri="{FF2B5EF4-FFF2-40B4-BE49-F238E27FC236}">
                <a16:creationId xmlns:a16="http://schemas.microsoft.com/office/drawing/2014/main" id="{C6EEEAC3-8283-566D-64CE-D2D66A3D9BFE}"/>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8D26E0C1-7CD5-1844-4639-194B525C8FC9}"/>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82755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9B66001E-29D2-8E0C-3164-321E4B46B6FE}"/>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6" name="Espace réservé du pied de page 5">
            <a:extLst>
              <a:ext uri="{FF2B5EF4-FFF2-40B4-BE49-F238E27FC236}">
                <a16:creationId xmlns:a16="http://schemas.microsoft.com/office/drawing/2014/main" id="{EB046DAC-156B-4CC6-EFBA-92AA5C94883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7" name="Espace réservé du numéro de diapositive 6">
            <a:extLst>
              <a:ext uri="{FF2B5EF4-FFF2-40B4-BE49-F238E27FC236}">
                <a16:creationId xmlns:a16="http://schemas.microsoft.com/office/drawing/2014/main" id="{12C2BFB0-EC63-80C1-4993-0BC4FA6C7A2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00524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6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404A2C6-2C96-2046-CF9A-A27A8CC1CC9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4" name="Espace réservé du pied de page 3">
            <a:extLst>
              <a:ext uri="{FF2B5EF4-FFF2-40B4-BE49-F238E27FC236}">
                <a16:creationId xmlns:a16="http://schemas.microsoft.com/office/drawing/2014/main" id="{905BCEF9-D471-8ED8-C937-C36707C8BB9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5" name="Espace réservé du numéro de diapositive 4">
            <a:extLst>
              <a:ext uri="{FF2B5EF4-FFF2-40B4-BE49-F238E27FC236}">
                <a16:creationId xmlns:a16="http://schemas.microsoft.com/office/drawing/2014/main" id="{9D54A982-0A63-F4E9-4881-88517F44A16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6976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F79808-5AA5-232E-9DFE-72E36530208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09/10/2023</a:t>
            </a:fld>
            <a:endParaRPr lang="it-IT" altLang="fr-FR"/>
          </a:p>
        </p:txBody>
      </p:sp>
      <p:sp>
        <p:nvSpPr>
          <p:cNvPr id="3" name="Espace réservé du pied de page 2">
            <a:extLst>
              <a:ext uri="{FF2B5EF4-FFF2-40B4-BE49-F238E27FC236}">
                <a16:creationId xmlns:a16="http://schemas.microsoft.com/office/drawing/2014/main" id="{A9068AEB-1A2D-1A4C-8D22-C3C105B49A5A}"/>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4" name="Espace réservé du numéro de diapositive 3">
            <a:extLst>
              <a:ext uri="{FF2B5EF4-FFF2-40B4-BE49-F238E27FC236}">
                <a16:creationId xmlns:a16="http://schemas.microsoft.com/office/drawing/2014/main" id="{B02F0ABB-8CE5-E3F9-ED75-745BEFEDAA4C}"/>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7769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5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9948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852058-6BAA-7772-4384-733FE4850BE0}"/>
              </a:ext>
            </a:extLst>
          </p:cNvPr>
          <p:cNvSpPr>
            <a:spLocks noGrp="1" noChangeArrowheads="1"/>
          </p:cNvSpPr>
          <p:nvPr>
            <p:ph type="ctrTitle" idx="4294967295"/>
          </p:nvPr>
        </p:nvSpPr>
        <p:spPr>
          <a:xfrm>
            <a:off x="4572000" y="443001"/>
            <a:ext cx="4252282" cy="3368507"/>
          </a:xfrm>
          <a:prstGeom prst="rect">
            <a:avLst/>
          </a:prstGeom>
        </p:spPr>
        <p:txBody>
          <a:bodyPr>
            <a:noAutofit/>
          </a:bodyPr>
          <a:lstStyle/>
          <a:p>
            <a:r>
              <a:rPr lang="fr-FR" altLang="fr-FR" sz="2800" b="1" dirty="0">
                <a:solidFill>
                  <a:schemeClr val="bg1"/>
                </a:solidFill>
              </a:rPr>
              <a:t>HABITER</a:t>
            </a:r>
            <a:br>
              <a:rPr lang="fr-FR" altLang="fr-FR" sz="2800" b="1" dirty="0">
                <a:solidFill>
                  <a:schemeClr val="bg1"/>
                </a:solidFill>
              </a:rPr>
            </a:br>
            <a:r>
              <a:rPr lang="fr-FR" altLang="fr-FR" sz="2800" b="1" dirty="0">
                <a:solidFill>
                  <a:schemeClr val="bg1"/>
                </a:solidFill>
              </a:rPr>
              <a:t>Module Porte Parole</a:t>
            </a:r>
            <a:br>
              <a:rPr lang="fr-FR" altLang="fr-FR" sz="2800" b="1" dirty="0">
                <a:solidFill>
                  <a:schemeClr val="bg1"/>
                </a:solidFill>
              </a:rPr>
            </a:br>
            <a:r>
              <a:rPr lang="fr-FR" altLang="fr-FR" sz="2800" b="1" dirty="0">
                <a:solidFill>
                  <a:schemeClr val="bg1"/>
                </a:solidFill>
              </a:rPr>
              <a:t>Recherche autour des textes et du vitrail</a:t>
            </a:r>
            <a:br>
              <a:rPr lang="fr-FR" altLang="fr-FR" sz="2800" b="1" dirty="0">
                <a:solidFill>
                  <a:schemeClr val="bg1"/>
                </a:solidFill>
              </a:rPr>
            </a:br>
            <a:r>
              <a:rPr lang="fr-FR" altLang="fr-FR" sz="2800" b="1" dirty="0">
                <a:solidFill>
                  <a:schemeClr val="bg1"/>
                </a:solidFill>
              </a:rPr>
              <a:t>Comparaison </a:t>
            </a:r>
            <a:br>
              <a:rPr lang="fr-FR" altLang="fr-FR" sz="2800" b="1" dirty="0">
                <a:solidFill>
                  <a:schemeClr val="bg1"/>
                </a:solidFill>
              </a:rPr>
            </a:br>
            <a:r>
              <a:rPr lang="fr-FR" altLang="fr-FR" sz="2800" b="1" dirty="0">
                <a:solidFill>
                  <a:schemeClr val="bg1"/>
                </a:solidFill>
              </a:rPr>
              <a:t>Luc 1 Visite des bergers</a:t>
            </a:r>
            <a:br>
              <a:rPr lang="fr-FR" altLang="fr-FR" sz="2800" b="1" dirty="0">
                <a:solidFill>
                  <a:schemeClr val="bg1"/>
                </a:solidFill>
              </a:rPr>
            </a:br>
            <a:r>
              <a:rPr lang="fr-FR" altLang="fr-FR" sz="2800" b="1" dirty="0">
                <a:solidFill>
                  <a:schemeClr val="bg1"/>
                </a:solidFill>
              </a:rPr>
              <a:t>et Mt 2 Visite des mages  </a:t>
            </a:r>
          </a:p>
        </p:txBody>
      </p:sp>
      <p:sp>
        <p:nvSpPr>
          <p:cNvPr id="51203" name="Rectangle 3">
            <a:extLst>
              <a:ext uri="{FF2B5EF4-FFF2-40B4-BE49-F238E27FC236}">
                <a16:creationId xmlns:a16="http://schemas.microsoft.com/office/drawing/2014/main" id="{5592E38B-5A83-0AB3-F07F-A57E7B0BD4BC}"/>
              </a:ext>
            </a:extLst>
          </p:cNvPr>
          <p:cNvSpPr>
            <a:spLocks noGrp="1" noChangeArrowheads="1"/>
          </p:cNvSpPr>
          <p:nvPr>
            <p:ph type="subTitle" idx="4294967295"/>
          </p:nvPr>
        </p:nvSpPr>
        <p:spPr>
          <a:xfrm rot="10800000" flipV="1">
            <a:off x="2140587" y="5303398"/>
            <a:ext cx="4622352" cy="726210"/>
          </a:xfrm>
          <a:prstGeom prst="rect">
            <a:avLst/>
          </a:prstGeom>
        </p:spPr>
        <p:txBody>
          <a:bodyPr>
            <a:noAutofit/>
          </a:bodyPr>
          <a:lstStyle/>
          <a:p>
            <a:pPr marL="0" indent="0" algn="l">
              <a:buNone/>
            </a:pPr>
            <a:r>
              <a:rPr lang="fr-FR" altLang="fr-FR" sz="2400" dirty="0">
                <a:solidFill>
                  <a:schemeClr val="bg1"/>
                </a:solidFill>
              </a:rPr>
              <a:t>Le vitrail de « </a:t>
            </a:r>
            <a:r>
              <a:rPr lang="fr-FR" altLang="fr-FR" sz="2400" b="1" dirty="0">
                <a:solidFill>
                  <a:schemeClr val="bg1"/>
                </a:solidFill>
              </a:rPr>
              <a:t>La Nativité</a:t>
            </a:r>
            <a:r>
              <a:rPr lang="fr-FR" altLang="fr-FR" sz="2400" dirty="0">
                <a:solidFill>
                  <a:schemeClr val="bg1"/>
                </a:solidFill>
              </a:rPr>
              <a:t> »</a:t>
            </a:r>
          </a:p>
          <a:p>
            <a:pPr marL="0" indent="0" algn="l">
              <a:buNone/>
            </a:pPr>
            <a:r>
              <a:rPr lang="fr-FR" altLang="fr-FR" sz="2400" dirty="0">
                <a:solidFill>
                  <a:schemeClr val="bg1"/>
                </a:solidFill>
              </a:rPr>
              <a:t>Cathédrale de Chartres Vers 1150</a:t>
            </a:r>
          </a:p>
        </p:txBody>
      </p:sp>
      <p:pic>
        <p:nvPicPr>
          <p:cNvPr id="3" name="Image 2">
            <a:extLst>
              <a:ext uri="{FF2B5EF4-FFF2-40B4-BE49-F238E27FC236}">
                <a16:creationId xmlns:a16="http://schemas.microsoft.com/office/drawing/2014/main" id="{64CD24F7-90F0-7B3D-597E-513748427255}"/>
              </a:ext>
            </a:extLst>
          </p:cNvPr>
          <p:cNvPicPr>
            <a:picLocks noChangeAspect="1"/>
          </p:cNvPicPr>
          <p:nvPr/>
        </p:nvPicPr>
        <p:blipFill>
          <a:blip r:embed="rId2"/>
          <a:srcRect/>
          <a:stretch/>
        </p:blipFill>
        <p:spPr>
          <a:xfrm>
            <a:off x="406316" y="420339"/>
            <a:ext cx="3928753" cy="3913038"/>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1000">
                                          <p:stCondLst>
                                            <p:cond delay="0"/>
                                          </p:stCondLst>
                                        </p:cTn>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2" dur="1000">
                                          <p:stCondLst>
                                            <p:cond delay="0"/>
                                          </p:stCondLst>
                                        </p:cTn>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7" dur="1000">
                                          <p:stCondLst>
                                            <p:cond delay="0"/>
                                          </p:stCondLst>
                                        </p:cTn>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6D7BB0B-8519-90F8-228D-C45D708362A1}"/>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98307" name="Rectangle 3">
            <a:extLst>
              <a:ext uri="{FF2B5EF4-FFF2-40B4-BE49-F238E27FC236}">
                <a16:creationId xmlns:a16="http://schemas.microsoft.com/office/drawing/2014/main" id="{25F2B6F0-1051-EF1C-440A-86F3C8DE5AA6}"/>
              </a:ext>
            </a:extLst>
          </p:cNvPr>
          <p:cNvSpPr>
            <a:spLocks noGrp="1" noChangeArrowheads="1"/>
          </p:cNvSpPr>
          <p:nvPr>
            <p:ph type="body" sz="half" idx="4294967295"/>
          </p:nvPr>
        </p:nvSpPr>
        <p:spPr>
          <a:xfrm>
            <a:off x="306387" y="1196975"/>
            <a:ext cx="4841876" cy="5472113"/>
          </a:xfrm>
          <a:prstGeom prst="rect">
            <a:avLst/>
          </a:prstGeom>
        </p:spPr>
        <p:txBody>
          <a:bodyPr>
            <a:normAutofit/>
          </a:bodyPr>
          <a:lstStyle/>
          <a:p>
            <a:pPr marL="533400" indent="-533400">
              <a:lnSpc>
                <a:spcPct val="90000"/>
              </a:lnSpc>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lnSpc>
                <a:spcPct val="90000"/>
              </a:lnSpc>
            </a:pPr>
            <a:r>
              <a:rPr lang="fr-FR" altLang="fr-FR" sz="2800" b="1" dirty="0">
                <a:solidFill>
                  <a:schemeClr val="bg1"/>
                </a:solidFill>
              </a:rPr>
              <a:t>Verset 2</a:t>
            </a:r>
            <a:r>
              <a:rPr lang="fr-FR" altLang="fr-FR" sz="2800" dirty="0">
                <a:solidFill>
                  <a:schemeClr val="bg1"/>
                </a:solidFill>
              </a:rPr>
              <a:t> : « </a:t>
            </a:r>
            <a:r>
              <a:rPr lang="fr-FR" altLang="fr-FR" sz="2800" i="1" dirty="0">
                <a:solidFill>
                  <a:schemeClr val="bg1"/>
                </a:solidFill>
              </a:rPr>
              <a:t>Nous avons vu se lever son étoile... »</a:t>
            </a:r>
            <a:endParaRPr lang="fr-FR" altLang="fr-FR" sz="2800" dirty="0">
              <a:solidFill>
                <a:schemeClr val="bg1"/>
              </a:solidFill>
            </a:endParaRPr>
          </a:p>
          <a:p>
            <a:pPr marL="533400" indent="-533400">
              <a:lnSpc>
                <a:spcPct val="90000"/>
              </a:lnSpc>
            </a:pPr>
            <a:r>
              <a:rPr lang="fr-FR" altLang="fr-FR" sz="2800" b="1" dirty="0">
                <a:solidFill>
                  <a:schemeClr val="bg1"/>
                </a:solidFill>
              </a:rPr>
              <a:t>Verset 7</a:t>
            </a:r>
            <a:r>
              <a:rPr lang="fr-FR" altLang="fr-FR" sz="2800" dirty="0">
                <a:solidFill>
                  <a:schemeClr val="bg1"/>
                </a:solidFill>
              </a:rPr>
              <a:t> : « [...] </a:t>
            </a:r>
            <a:r>
              <a:rPr lang="fr-FR" altLang="fr-FR" sz="2800" i="1" dirty="0">
                <a:solidFill>
                  <a:schemeClr val="bg1"/>
                </a:solidFill>
              </a:rPr>
              <a:t>à quelle date l'étoile était apparue. »</a:t>
            </a:r>
            <a:endParaRPr lang="fr-FR" altLang="fr-FR" sz="2800" dirty="0">
              <a:solidFill>
                <a:schemeClr val="bg1"/>
              </a:solidFill>
            </a:endParaRPr>
          </a:p>
          <a:p>
            <a:pPr marL="533400" indent="-533400">
              <a:lnSpc>
                <a:spcPct val="90000"/>
              </a:lnSpc>
            </a:pPr>
            <a:r>
              <a:rPr lang="fr-FR" altLang="fr-FR" sz="2800" b="1" dirty="0">
                <a:solidFill>
                  <a:schemeClr val="bg1"/>
                </a:solidFill>
              </a:rPr>
              <a:t>Verset 9</a:t>
            </a:r>
            <a:r>
              <a:rPr lang="fr-FR" altLang="fr-FR" sz="2800" dirty="0">
                <a:solidFill>
                  <a:schemeClr val="bg1"/>
                </a:solidFill>
              </a:rPr>
              <a:t> : « </a:t>
            </a:r>
            <a:r>
              <a:rPr lang="fr-FR" altLang="fr-FR" sz="2800" i="1" dirty="0">
                <a:solidFill>
                  <a:schemeClr val="bg1"/>
                </a:solidFill>
              </a:rPr>
              <a:t>L'étoile les précédait.</a:t>
            </a:r>
            <a:r>
              <a:rPr lang="fr-FR" altLang="fr-FR" sz="2800" dirty="0">
                <a:solidFill>
                  <a:schemeClr val="bg1"/>
                </a:solidFill>
              </a:rPr>
              <a:t> »</a:t>
            </a:r>
          </a:p>
          <a:p>
            <a:pPr marL="533400" indent="-533400">
              <a:lnSpc>
                <a:spcPct val="90000"/>
              </a:lnSpc>
            </a:pPr>
            <a:r>
              <a:rPr lang="fr-FR" altLang="fr-FR" sz="2800" b="1" dirty="0">
                <a:solidFill>
                  <a:schemeClr val="bg1"/>
                </a:solidFill>
              </a:rPr>
              <a:t>Verset 10</a:t>
            </a:r>
            <a:r>
              <a:rPr lang="fr-FR" altLang="fr-FR" sz="2800" dirty="0">
                <a:solidFill>
                  <a:schemeClr val="bg1"/>
                </a:solidFill>
              </a:rPr>
              <a:t> : « </a:t>
            </a:r>
            <a:r>
              <a:rPr lang="fr-FR" altLang="fr-FR" sz="2800" i="1" dirty="0">
                <a:solidFill>
                  <a:schemeClr val="bg1"/>
                </a:solidFill>
              </a:rPr>
              <a:t>Quand ils virent l'étoile, ils éprouvèrent une très grande joie. »</a:t>
            </a:r>
          </a:p>
        </p:txBody>
      </p:sp>
      <p:pic>
        <p:nvPicPr>
          <p:cNvPr id="2" name="Picture 12">
            <a:extLst>
              <a:ext uri="{FF2B5EF4-FFF2-40B4-BE49-F238E27FC236}">
                <a16:creationId xmlns:a16="http://schemas.microsoft.com/office/drawing/2014/main" id="{00D13593-6C53-8BC9-C810-5FFD9D7C59AB}"/>
              </a:ext>
            </a:extLst>
          </p:cNvPr>
          <p:cNvPicPr>
            <a:picLocks noChangeAspect="1" noChangeArrowheads="1"/>
          </p:cNvPicPr>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24E83CB-F20D-06B6-E647-70E18E8B7A26}"/>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ea typeface="+mj-ea"/>
              </a:rPr>
              <a:t> </a:t>
            </a:r>
            <a:r>
              <a:rPr lang="fr-FR" sz="3200" b="1" dirty="0">
                <a:solidFill>
                  <a:schemeClr val="bg1"/>
                </a:solidFill>
                <a:ea typeface="+mj-ea"/>
              </a:rPr>
              <a:t>Description du vitrail</a:t>
            </a:r>
          </a:p>
        </p:txBody>
      </p:sp>
      <p:sp>
        <p:nvSpPr>
          <p:cNvPr id="99331" name="Rectangle 3">
            <a:extLst>
              <a:ext uri="{FF2B5EF4-FFF2-40B4-BE49-F238E27FC236}">
                <a16:creationId xmlns:a16="http://schemas.microsoft.com/office/drawing/2014/main" id="{F76875F5-F3B2-8D09-A475-E8E96FB82158}"/>
              </a:ext>
            </a:extLst>
          </p:cNvPr>
          <p:cNvSpPr>
            <a:spLocks noGrp="1" noChangeArrowheads="1"/>
          </p:cNvSpPr>
          <p:nvPr>
            <p:ph type="body" sz="half" idx="4294967295"/>
          </p:nvPr>
        </p:nvSpPr>
        <p:spPr>
          <a:xfrm>
            <a:off x="685800" y="2420938"/>
            <a:ext cx="4173538" cy="4248150"/>
          </a:xfrm>
          <a:prstGeom prst="rect">
            <a:avLst/>
          </a:prstGeom>
        </p:spPr>
        <p:txBody>
          <a:bodyPr>
            <a:normAutofit/>
          </a:bodyPr>
          <a:lstStyle/>
          <a:p>
            <a:pPr marL="533400" indent="-533400">
              <a:buFontTx/>
              <a:buAutoNum type="arabicPeriod" startAt="3"/>
            </a:pPr>
            <a:r>
              <a:rPr lang="fr-FR" altLang="fr-FR" sz="2800" b="1" i="1" u="sng" dirty="0">
                <a:solidFill>
                  <a:schemeClr val="bg1"/>
                </a:solidFill>
                <a:effectLst>
                  <a:outerShdw blurRad="38100" dist="38100" dir="2700000" algn="tl">
                    <a:srgbClr val="C0C0C0"/>
                  </a:outerShdw>
                </a:effectLst>
              </a:rPr>
              <a:t>Une lampe jaune avec une flamme rouge</a:t>
            </a:r>
            <a:endParaRPr lang="fr-FR" altLang="fr-FR" sz="2800" b="1" dirty="0">
              <a:solidFill>
                <a:schemeClr val="bg1"/>
              </a:solidFill>
            </a:endParaRPr>
          </a:p>
          <a:p>
            <a:pPr marL="533400" indent="-533400"/>
            <a:r>
              <a:rPr lang="fr-FR" altLang="fr-FR" sz="2800" dirty="0">
                <a:solidFill>
                  <a:schemeClr val="bg1"/>
                </a:solidFill>
              </a:rPr>
              <a:t>Une étoile, en haut à droite.</a:t>
            </a:r>
          </a:p>
        </p:txBody>
      </p:sp>
      <p:pic>
        <p:nvPicPr>
          <p:cNvPr id="58371" name="Picture 6">
            <a:extLst>
              <a:ext uri="{FF2B5EF4-FFF2-40B4-BE49-F238E27FC236}">
                <a16:creationId xmlns:a16="http://schemas.microsoft.com/office/drawing/2014/main" id="{58050F3D-70A4-B410-53A6-8478A6429BA9}"/>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23EDD70-783E-CB26-15E5-3FD4723134E2}"/>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100355" name="Rectangle 3">
            <a:extLst>
              <a:ext uri="{FF2B5EF4-FFF2-40B4-BE49-F238E27FC236}">
                <a16:creationId xmlns:a16="http://schemas.microsoft.com/office/drawing/2014/main" id="{E31EA39C-963A-2B32-8856-45E79A77FD96}"/>
              </a:ext>
            </a:extLst>
          </p:cNvPr>
          <p:cNvSpPr>
            <a:spLocks noGrp="1" noChangeArrowheads="1"/>
          </p:cNvSpPr>
          <p:nvPr>
            <p:ph type="body" sz="half" idx="4294967295"/>
          </p:nvPr>
        </p:nvSpPr>
        <p:spPr>
          <a:xfrm>
            <a:off x="685800" y="2349500"/>
            <a:ext cx="4173538" cy="4319588"/>
          </a:xfrm>
          <a:prstGeom prst="rect">
            <a:avLst/>
          </a:prstGeom>
        </p:spPr>
        <p:txBody>
          <a:bodyPr rtlCol="0">
            <a:normAutofit/>
          </a:bodyPr>
          <a:lstStyle/>
          <a:p>
            <a:pPr marL="533400" indent="-533400" fontAlgn="auto">
              <a:spcAft>
                <a:spcPts val="0"/>
              </a:spcAft>
              <a:buFontTx/>
              <a:buAutoNum type="arabicPeriod" startAt="3"/>
              <a:defRPr/>
            </a:pPr>
            <a:r>
              <a:rPr lang="fr-FR" sz="2800" b="1" i="1" u="sng" dirty="0">
                <a:solidFill>
                  <a:schemeClr val="bg1"/>
                </a:solidFill>
                <a:effectLst>
                  <a:outerShdw blurRad="38100" dist="38100" dir="2700000" algn="tl">
                    <a:srgbClr val="000000"/>
                  </a:outerShdw>
                </a:effectLst>
                <a:ea typeface="+mn-ea"/>
              </a:rPr>
              <a:t>Une lampe jaune avec une flamme rouge</a:t>
            </a:r>
            <a:endParaRPr lang="fr-FR" sz="2800" b="1" dirty="0">
              <a:solidFill>
                <a:schemeClr val="bg1"/>
              </a:solidFill>
              <a:ea typeface="+mn-ea"/>
            </a:endParaRPr>
          </a:p>
          <a:p>
            <a:pPr marL="533400" indent="-533400" fontAlgn="auto">
              <a:spcAft>
                <a:spcPts val="0"/>
              </a:spcAft>
              <a:defRPr/>
            </a:pPr>
            <a:r>
              <a:rPr lang="fr-FR" sz="2800" dirty="0">
                <a:solidFill>
                  <a:schemeClr val="bg1"/>
                </a:solidFill>
                <a:ea typeface="+mn-ea"/>
              </a:rPr>
              <a:t>Pas de mention de lampe.</a:t>
            </a:r>
          </a:p>
        </p:txBody>
      </p:sp>
      <p:pic>
        <p:nvPicPr>
          <p:cNvPr id="59395" name="Picture 4">
            <a:extLst>
              <a:ext uri="{FF2B5EF4-FFF2-40B4-BE49-F238E27FC236}">
                <a16:creationId xmlns:a16="http://schemas.microsoft.com/office/drawing/2014/main" id="{7839BF5F-5226-96F6-D0A3-6EBB36EFF67D}"/>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7A5538C-11C8-CB25-7B97-1F825179E382}"/>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101379" name="Rectangle 3">
            <a:extLst>
              <a:ext uri="{FF2B5EF4-FFF2-40B4-BE49-F238E27FC236}">
                <a16:creationId xmlns:a16="http://schemas.microsoft.com/office/drawing/2014/main" id="{F2001F63-A3F9-712A-6B78-B8D007E9658F}"/>
              </a:ext>
            </a:extLst>
          </p:cNvPr>
          <p:cNvSpPr>
            <a:spLocks noGrp="1" noChangeArrowheads="1"/>
          </p:cNvSpPr>
          <p:nvPr>
            <p:ph type="body" sz="half" idx="4294967295"/>
          </p:nvPr>
        </p:nvSpPr>
        <p:spPr>
          <a:xfrm>
            <a:off x="685800" y="2205038"/>
            <a:ext cx="4173538" cy="4464050"/>
          </a:xfrm>
          <a:prstGeom prst="rect">
            <a:avLst/>
          </a:prstGeom>
        </p:spPr>
        <p:txBody>
          <a:bodyPr rtlCol="0">
            <a:normAutofit/>
          </a:bodyPr>
          <a:lstStyle/>
          <a:p>
            <a:pPr marL="533400" indent="-533400" fontAlgn="auto">
              <a:spcAft>
                <a:spcPts val="0"/>
              </a:spcAft>
              <a:buFontTx/>
              <a:buAutoNum type="arabicPeriod" startAt="3"/>
              <a:defRPr/>
            </a:pPr>
            <a:r>
              <a:rPr lang="fr-FR" sz="2800" b="1" i="1" u="sng" dirty="0">
                <a:solidFill>
                  <a:schemeClr val="bg1"/>
                </a:solidFill>
                <a:effectLst>
                  <a:outerShdw blurRad="38100" dist="38100" dir="2700000" algn="tl">
                    <a:srgbClr val="000000"/>
                  </a:outerShdw>
                </a:effectLst>
                <a:ea typeface="+mn-ea"/>
              </a:rPr>
              <a:t>Une lampe jaune avec une flamme rouge</a:t>
            </a:r>
            <a:endParaRPr lang="fr-FR" sz="2800" b="1" dirty="0">
              <a:solidFill>
                <a:schemeClr val="bg1"/>
              </a:solidFill>
              <a:ea typeface="+mn-ea"/>
            </a:endParaRPr>
          </a:p>
          <a:p>
            <a:pPr marL="533400" indent="-533400" fontAlgn="auto">
              <a:spcAft>
                <a:spcPts val="0"/>
              </a:spcAft>
              <a:defRPr/>
            </a:pPr>
            <a:r>
              <a:rPr lang="fr-FR" sz="2800" dirty="0">
                <a:solidFill>
                  <a:schemeClr val="bg1"/>
                </a:solidFill>
                <a:ea typeface="+mn-ea"/>
              </a:rPr>
              <a:t>Pas de mention de lampe.</a:t>
            </a:r>
          </a:p>
        </p:txBody>
      </p:sp>
      <p:pic>
        <p:nvPicPr>
          <p:cNvPr id="60419" name="Picture 4">
            <a:extLst>
              <a:ext uri="{FF2B5EF4-FFF2-40B4-BE49-F238E27FC236}">
                <a16:creationId xmlns:a16="http://schemas.microsoft.com/office/drawing/2014/main" id="{4CAB11C5-489A-5832-5CA8-34CE1E2219CA}"/>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AA4F0D7-DCD0-CFBD-14BE-384ADFFE5FC3}"/>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102403" name="Rectangle 3">
            <a:extLst>
              <a:ext uri="{FF2B5EF4-FFF2-40B4-BE49-F238E27FC236}">
                <a16:creationId xmlns:a16="http://schemas.microsoft.com/office/drawing/2014/main" id="{3A24792E-FDBE-9F7C-28CB-EE9E82D993D6}"/>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Penchés au-dessus de la mangeoire</a:t>
            </a:r>
            <a:r>
              <a:rPr lang="fr-FR" altLang="fr-FR" sz="2800" dirty="0"/>
              <a:t>.</a:t>
            </a:r>
          </a:p>
        </p:txBody>
      </p:sp>
      <p:pic>
        <p:nvPicPr>
          <p:cNvPr id="4" name="Image 3">
            <a:extLst>
              <a:ext uri="{FF2B5EF4-FFF2-40B4-BE49-F238E27FC236}">
                <a16:creationId xmlns:a16="http://schemas.microsoft.com/office/drawing/2014/main" id="{D868DAFE-C21A-B348-E310-15F81283B5CD}"/>
              </a:ext>
            </a:extLst>
          </p:cNvPr>
          <p:cNvPicPr>
            <a:picLocks noChangeAspect="1"/>
          </p:cNvPicPr>
          <p:nvPr/>
        </p:nvPicPr>
        <p:blipFill>
          <a:blip r:embed="rId2"/>
          <a:srcRect/>
          <a:stretch/>
        </p:blipFill>
        <p:spPr>
          <a:xfrm>
            <a:off x="1030409" y="2979163"/>
            <a:ext cx="2690452" cy="2573865"/>
          </a:xfrm>
          <a:prstGeom prst="rect">
            <a:avLst/>
          </a:prstGeom>
        </p:spPr>
      </p:pic>
      <p:pic>
        <p:nvPicPr>
          <p:cNvPr id="6" name="Image 5">
            <a:extLst>
              <a:ext uri="{FF2B5EF4-FFF2-40B4-BE49-F238E27FC236}">
                <a16:creationId xmlns:a16="http://schemas.microsoft.com/office/drawing/2014/main" id="{8EA34C49-79B4-0932-EA88-3881DABD02AF}"/>
              </a:ext>
            </a:extLst>
          </p:cNvPr>
          <p:cNvPicPr>
            <a:picLocks noChangeAspect="1"/>
          </p:cNvPicPr>
          <p:nvPr/>
        </p:nvPicPr>
        <p:blipFill>
          <a:blip r:embed="rId3"/>
          <a:srcRect/>
          <a:stretch/>
        </p:blipFill>
        <p:spPr>
          <a:xfrm>
            <a:off x="5658418" y="2896631"/>
            <a:ext cx="2690452" cy="2656397"/>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F7D2E31-E27A-76A3-C303-6D71F1E93E50}"/>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03427" name="Rectangle 3">
            <a:extLst>
              <a:ext uri="{FF2B5EF4-FFF2-40B4-BE49-F238E27FC236}">
                <a16:creationId xmlns:a16="http://schemas.microsoft.com/office/drawing/2014/main" id="{0FA445AD-F9A3-BFE9-CFB5-3E145AA63E8D}"/>
              </a:ext>
            </a:extLst>
          </p:cNvPr>
          <p:cNvSpPr>
            <a:spLocks noGrp="1" noChangeArrowheads="1"/>
          </p:cNvSpPr>
          <p:nvPr>
            <p:ph type="body" sz="half" idx="4294967295"/>
          </p:nvPr>
        </p:nvSpPr>
        <p:spPr>
          <a:xfrm>
            <a:off x="685800" y="1773238"/>
            <a:ext cx="7918450" cy="1584325"/>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Pas d'animaux cités explicitement.</a:t>
            </a:r>
          </a:p>
          <a:p>
            <a:pPr marL="533400" indent="-533400"/>
            <a:r>
              <a:rPr lang="fr-FR" altLang="fr-FR" sz="2800" dirty="0">
                <a:solidFill>
                  <a:schemeClr val="bg1"/>
                </a:solidFill>
              </a:rPr>
              <a:t>Une mangeoire</a:t>
            </a:r>
            <a:r>
              <a:rPr lang="fr-FR" altLang="fr-FR" sz="2800" dirty="0"/>
              <a:t>.</a:t>
            </a:r>
          </a:p>
        </p:txBody>
      </p:sp>
      <p:pic>
        <p:nvPicPr>
          <p:cNvPr id="3" name="Image 2">
            <a:extLst>
              <a:ext uri="{FF2B5EF4-FFF2-40B4-BE49-F238E27FC236}">
                <a16:creationId xmlns:a16="http://schemas.microsoft.com/office/drawing/2014/main" id="{13238CA8-6B84-AF6D-C343-78BAB12B782E}"/>
              </a:ext>
            </a:extLst>
          </p:cNvPr>
          <p:cNvPicPr>
            <a:picLocks noChangeAspect="1"/>
          </p:cNvPicPr>
          <p:nvPr/>
        </p:nvPicPr>
        <p:blipFill>
          <a:blip r:embed="rId2"/>
          <a:srcRect/>
          <a:stretch/>
        </p:blipFill>
        <p:spPr>
          <a:xfrm>
            <a:off x="1373302" y="3472097"/>
            <a:ext cx="2235480" cy="2138609"/>
          </a:xfrm>
          <a:prstGeom prst="rect">
            <a:avLst/>
          </a:prstGeom>
        </p:spPr>
      </p:pic>
      <p:pic>
        <p:nvPicPr>
          <p:cNvPr id="4" name="Image 3">
            <a:extLst>
              <a:ext uri="{FF2B5EF4-FFF2-40B4-BE49-F238E27FC236}">
                <a16:creationId xmlns:a16="http://schemas.microsoft.com/office/drawing/2014/main" id="{5CC15B25-7601-6FCE-F1C3-F36E347433DF}"/>
              </a:ext>
            </a:extLst>
          </p:cNvPr>
          <p:cNvPicPr>
            <a:picLocks noChangeAspect="1"/>
          </p:cNvPicPr>
          <p:nvPr/>
        </p:nvPicPr>
        <p:blipFill>
          <a:blip r:embed="rId3"/>
          <a:srcRect/>
          <a:stretch/>
        </p:blipFill>
        <p:spPr>
          <a:xfrm>
            <a:off x="5652810" y="3403523"/>
            <a:ext cx="2235480" cy="2207183"/>
          </a:xfrm>
          <a:prstGeom prst="rect">
            <a:avLst/>
          </a:prstGeom>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5086211-F9D9-5F86-D141-D8A519ED94B5}"/>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04451" name="Rectangle 3">
            <a:extLst>
              <a:ext uri="{FF2B5EF4-FFF2-40B4-BE49-F238E27FC236}">
                <a16:creationId xmlns:a16="http://schemas.microsoft.com/office/drawing/2014/main" id="{A0C0C141-3127-3523-AFDB-A9657A7D35E8}"/>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Pas d'animaux.</a:t>
            </a:r>
          </a:p>
        </p:txBody>
      </p:sp>
      <p:pic>
        <p:nvPicPr>
          <p:cNvPr id="3" name="Image 2">
            <a:extLst>
              <a:ext uri="{FF2B5EF4-FFF2-40B4-BE49-F238E27FC236}">
                <a16:creationId xmlns:a16="http://schemas.microsoft.com/office/drawing/2014/main" id="{595F1419-E7C9-E34A-513E-864561E62C10}"/>
              </a:ext>
            </a:extLst>
          </p:cNvPr>
          <p:cNvPicPr>
            <a:picLocks noChangeAspect="1"/>
          </p:cNvPicPr>
          <p:nvPr/>
        </p:nvPicPr>
        <p:blipFill>
          <a:blip r:embed="rId2"/>
          <a:srcRect/>
          <a:stretch/>
        </p:blipFill>
        <p:spPr>
          <a:xfrm>
            <a:off x="1510465" y="3500438"/>
            <a:ext cx="2206709" cy="2111085"/>
          </a:xfrm>
          <a:prstGeom prst="rect">
            <a:avLst/>
          </a:prstGeom>
        </p:spPr>
      </p:pic>
      <p:pic>
        <p:nvPicPr>
          <p:cNvPr id="4" name="Image 3">
            <a:extLst>
              <a:ext uri="{FF2B5EF4-FFF2-40B4-BE49-F238E27FC236}">
                <a16:creationId xmlns:a16="http://schemas.microsoft.com/office/drawing/2014/main" id="{C34564BA-DD38-C9FB-C178-0F0662F34EC6}"/>
              </a:ext>
            </a:extLst>
          </p:cNvPr>
          <p:cNvPicPr>
            <a:picLocks noChangeAspect="1"/>
          </p:cNvPicPr>
          <p:nvPr/>
        </p:nvPicPr>
        <p:blipFill>
          <a:blip r:embed="rId3"/>
          <a:srcRect/>
          <a:stretch/>
        </p:blipFill>
        <p:spPr>
          <a:xfrm>
            <a:off x="5483222" y="3392968"/>
            <a:ext cx="2403478" cy="2373055"/>
          </a:xfrm>
          <a:prstGeom prst="rect">
            <a:avLst/>
          </a:prstGeom>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9ED2CFC-FD8D-11E8-749D-C93FA8576A53}"/>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105475" name="Rectangle 3">
            <a:extLst>
              <a:ext uri="{FF2B5EF4-FFF2-40B4-BE49-F238E27FC236}">
                <a16:creationId xmlns:a16="http://schemas.microsoft.com/office/drawing/2014/main" id="{4750D30B-476C-70EC-4808-286595701DDF}"/>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lnSpc>
                <a:spcPct val="90000"/>
              </a:lnSpc>
              <a:buFontTx/>
              <a:buAutoNum type="arabicPeriod" startAt="5"/>
            </a:pPr>
            <a:r>
              <a:rPr lang="fr-FR" altLang="fr-FR" sz="2800" b="1" i="1" u="sng" dirty="0">
                <a:solidFill>
                  <a:schemeClr val="bg1"/>
                </a:solidFill>
                <a:effectLst>
                  <a:outerShdw blurRad="38100" dist="38100" dir="2700000" algn="tl">
                    <a:srgbClr val="C0C0C0"/>
                  </a:outerShdw>
                </a:effectLst>
              </a:rPr>
              <a:t>Un bébé </a:t>
            </a:r>
            <a:endParaRPr lang="fr-FR" altLang="fr-FR" sz="2800" b="1" dirty="0">
              <a:solidFill>
                <a:schemeClr val="bg1"/>
              </a:solidFill>
            </a:endParaRPr>
          </a:p>
          <a:p>
            <a:pPr marL="533400" indent="-533400">
              <a:lnSpc>
                <a:spcPct val="90000"/>
              </a:lnSpc>
            </a:pPr>
            <a:r>
              <a:rPr lang="fr-FR" altLang="fr-FR" sz="2800" dirty="0">
                <a:solidFill>
                  <a:schemeClr val="bg1"/>
                </a:solidFill>
              </a:rPr>
              <a:t>Un bébé enveloppé de bandelettes couché sur un autel.</a:t>
            </a:r>
          </a:p>
        </p:txBody>
      </p:sp>
      <p:pic>
        <p:nvPicPr>
          <p:cNvPr id="4" name="Image 3">
            <a:extLst>
              <a:ext uri="{FF2B5EF4-FFF2-40B4-BE49-F238E27FC236}">
                <a16:creationId xmlns:a16="http://schemas.microsoft.com/office/drawing/2014/main" id="{9F1BE408-2428-4F3A-6284-A6E6FDCE0666}"/>
              </a:ext>
            </a:extLst>
          </p:cNvPr>
          <p:cNvPicPr>
            <a:picLocks noChangeAspect="1"/>
          </p:cNvPicPr>
          <p:nvPr/>
        </p:nvPicPr>
        <p:blipFill>
          <a:blip r:embed="rId2"/>
          <a:srcRect/>
          <a:stretch/>
        </p:blipFill>
        <p:spPr>
          <a:xfrm>
            <a:off x="3037398" y="3189228"/>
            <a:ext cx="3304721" cy="3077643"/>
          </a:xfrm>
          <a:prstGeom prst="rect">
            <a:avLst/>
          </a:prstGeom>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B628725-FB5F-FD44-DB9F-0689B1B3F4B0}"/>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06499" name="Rectangle 3">
            <a:extLst>
              <a:ext uri="{FF2B5EF4-FFF2-40B4-BE49-F238E27FC236}">
                <a16:creationId xmlns:a16="http://schemas.microsoft.com/office/drawing/2014/main" id="{90C0ADDE-E687-5827-0B08-222B0177258E}"/>
              </a:ext>
            </a:extLst>
          </p:cNvPr>
          <p:cNvSpPr>
            <a:spLocks noGrp="1" noChangeArrowheads="1"/>
          </p:cNvSpPr>
          <p:nvPr>
            <p:ph type="body" sz="half" idx="4294967295"/>
          </p:nvPr>
        </p:nvSpPr>
        <p:spPr>
          <a:xfrm>
            <a:off x="685800" y="1196975"/>
            <a:ext cx="8278813" cy="2519363"/>
          </a:xfrm>
          <a:prstGeom prst="rect">
            <a:avLst/>
          </a:prstGeom>
        </p:spPr>
        <p:txBody>
          <a:bodyPr>
            <a:normAutofit/>
          </a:bodyPr>
          <a:lstStyle/>
          <a:p>
            <a:pPr marL="533400" indent="-533400">
              <a:lnSpc>
                <a:spcPct val="80000"/>
              </a:lnSpc>
              <a:buFontTx/>
              <a:buAutoNum type="arabicPeriod" startAt="5"/>
            </a:pPr>
            <a:r>
              <a:rPr lang="fr-FR" altLang="fr-FR" b="1" i="1" u="sng" dirty="0">
                <a:solidFill>
                  <a:schemeClr val="bg1"/>
                </a:solidFill>
                <a:effectLst>
                  <a:outerShdw blurRad="38100" dist="38100" dir="2700000" algn="tl">
                    <a:srgbClr val="C0C0C0"/>
                  </a:outerShdw>
                </a:effectLst>
              </a:rPr>
              <a:t>Un bébé </a:t>
            </a:r>
            <a:endParaRPr lang="fr-FR" altLang="fr-FR" b="1" dirty="0">
              <a:solidFill>
                <a:schemeClr val="bg1"/>
              </a:solidFill>
            </a:endParaRPr>
          </a:p>
          <a:p>
            <a:pPr marL="533400" indent="-533400">
              <a:lnSpc>
                <a:spcPct val="80000"/>
              </a:lnSpc>
            </a:pPr>
            <a:r>
              <a:rPr lang="fr-FR" altLang="fr-FR" dirty="0">
                <a:solidFill>
                  <a:schemeClr val="bg1"/>
                </a:solidFill>
              </a:rPr>
              <a:t>Crèche (ou mangeoire) citée trois fois :</a:t>
            </a:r>
          </a:p>
          <a:p>
            <a:pPr marL="990600" lvl="1" indent="-533400">
              <a:lnSpc>
                <a:spcPct val="80000"/>
              </a:lnSpc>
            </a:pPr>
            <a:r>
              <a:rPr lang="fr-FR" altLang="fr-FR" sz="2000" b="1" dirty="0">
                <a:solidFill>
                  <a:schemeClr val="bg1"/>
                </a:solidFill>
              </a:rPr>
              <a:t>Verset 7</a:t>
            </a:r>
            <a:r>
              <a:rPr lang="fr-FR" altLang="fr-FR" sz="2000" dirty="0">
                <a:solidFill>
                  <a:schemeClr val="bg1"/>
                </a:solidFill>
              </a:rPr>
              <a:t> : « </a:t>
            </a:r>
            <a:r>
              <a:rPr lang="fr-FR" altLang="fr-FR" sz="2000" i="1" dirty="0">
                <a:solidFill>
                  <a:schemeClr val="bg1"/>
                </a:solidFill>
              </a:rPr>
              <a:t>Elle l'emmaillota et le coucha dons uns mangeoire</a:t>
            </a:r>
            <a:r>
              <a:rPr lang="fr-FR" altLang="fr-FR" sz="2000" dirty="0">
                <a:solidFill>
                  <a:schemeClr val="bg1"/>
                </a:solidFill>
              </a:rPr>
              <a:t> (crèche). »</a:t>
            </a:r>
          </a:p>
          <a:p>
            <a:pPr marL="990600" lvl="1" indent="-533400">
              <a:lnSpc>
                <a:spcPct val="80000"/>
              </a:lnSpc>
            </a:pPr>
            <a:r>
              <a:rPr lang="fr-FR" altLang="fr-FR" sz="2000" b="1" dirty="0">
                <a:solidFill>
                  <a:schemeClr val="bg1"/>
                </a:solidFill>
              </a:rPr>
              <a:t>Verset 12</a:t>
            </a:r>
            <a:r>
              <a:rPr lang="fr-FR" altLang="fr-FR" sz="2000" dirty="0">
                <a:solidFill>
                  <a:schemeClr val="bg1"/>
                </a:solidFill>
              </a:rPr>
              <a:t>: « </a:t>
            </a:r>
            <a:r>
              <a:rPr lang="fr-FR" altLang="fr-FR" sz="2000" i="1" dirty="0">
                <a:solidFill>
                  <a:schemeClr val="bg1"/>
                </a:solidFill>
              </a:rPr>
              <a:t>et voilà le signe qui vous est donné : vous trouverez un nouveau-né emmailloté et couché dans une mangeoire. </a:t>
            </a:r>
            <a:r>
              <a:rPr lang="fr-FR" altLang="fr-FR" sz="2000" dirty="0">
                <a:solidFill>
                  <a:schemeClr val="bg1"/>
                </a:solidFill>
              </a:rPr>
              <a:t>»</a:t>
            </a:r>
          </a:p>
          <a:p>
            <a:pPr marL="990600" lvl="1" indent="-533400">
              <a:lnSpc>
                <a:spcPct val="80000"/>
              </a:lnSpc>
            </a:pPr>
            <a:r>
              <a:rPr lang="fr-FR" altLang="fr-FR" sz="2000" b="1" dirty="0">
                <a:solidFill>
                  <a:schemeClr val="bg1"/>
                </a:solidFill>
              </a:rPr>
              <a:t>Verset 16</a:t>
            </a:r>
            <a:r>
              <a:rPr lang="fr-FR" altLang="fr-FR" sz="2000" dirty="0">
                <a:solidFill>
                  <a:schemeClr val="bg1"/>
                </a:solidFill>
              </a:rPr>
              <a:t> : « </a:t>
            </a:r>
            <a:r>
              <a:rPr lang="fr-FR" altLang="fr-FR" sz="2000" i="1" dirty="0">
                <a:solidFill>
                  <a:schemeClr val="bg1"/>
                </a:solidFill>
              </a:rPr>
              <a:t>Ils</a:t>
            </a:r>
            <a:r>
              <a:rPr lang="fr-FR" altLang="fr-FR" sz="2000" dirty="0">
                <a:solidFill>
                  <a:schemeClr val="bg1"/>
                </a:solidFill>
              </a:rPr>
              <a:t> (les bergers) </a:t>
            </a:r>
            <a:r>
              <a:rPr lang="fr-FR" altLang="fr-FR" sz="2000" i="1" dirty="0">
                <a:solidFill>
                  <a:schemeClr val="bg1"/>
                </a:solidFill>
              </a:rPr>
              <a:t>découvrirent Marie et Joseph, avec le nouveau-né couché dans la mangeoire. </a:t>
            </a:r>
            <a:r>
              <a:rPr lang="fr-FR" altLang="fr-FR" sz="2000" dirty="0">
                <a:solidFill>
                  <a:schemeClr val="bg1"/>
                </a:solidFill>
              </a:rPr>
              <a:t>»</a:t>
            </a:r>
          </a:p>
        </p:txBody>
      </p:sp>
      <p:pic>
        <p:nvPicPr>
          <p:cNvPr id="4" name="Image 3">
            <a:extLst>
              <a:ext uri="{FF2B5EF4-FFF2-40B4-BE49-F238E27FC236}">
                <a16:creationId xmlns:a16="http://schemas.microsoft.com/office/drawing/2014/main" id="{52060060-F7E3-EA91-09B4-1EF361A299B0}"/>
              </a:ext>
            </a:extLst>
          </p:cNvPr>
          <p:cNvPicPr>
            <a:picLocks noChangeAspect="1"/>
          </p:cNvPicPr>
          <p:nvPr/>
        </p:nvPicPr>
        <p:blipFill>
          <a:blip r:embed="rId2"/>
          <a:srcRect/>
          <a:stretch/>
        </p:blipFill>
        <p:spPr>
          <a:xfrm>
            <a:off x="3323645" y="3546736"/>
            <a:ext cx="3177973" cy="2959604"/>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610F667-072F-51E9-DDCE-2954D36E1D6B}"/>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07523" name="Rectangle 3">
            <a:extLst>
              <a:ext uri="{FF2B5EF4-FFF2-40B4-BE49-F238E27FC236}">
                <a16:creationId xmlns:a16="http://schemas.microsoft.com/office/drawing/2014/main" id="{4F1A3C0D-9075-7438-E46E-F36D78AB08A4}"/>
              </a:ext>
            </a:extLst>
          </p:cNvPr>
          <p:cNvSpPr>
            <a:spLocks noGrp="1" noChangeArrowheads="1"/>
          </p:cNvSpPr>
          <p:nvPr>
            <p:ph type="body" sz="half" idx="4294967295"/>
          </p:nvPr>
        </p:nvSpPr>
        <p:spPr>
          <a:xfrm>
            <a:off x="685800" y="1196975"/>
            <a:ext cx="7918450" cy="2160588"/>
          </a:xfrm>
          <a:prstGeom prst="rect">
            <a:avLst/>
          </a:prstGeom>
        </p:spPr>
        <p:txBody>
          <a:bodyPr>
            <a:normAutofit/>
          </a:bodyPr>
          <a:lstStyle/>
          <a:p>
            <a:pPr marL="533400" indent="-533400">
              <a:buFontTx/>
              <a:buAutoNum type="arabicPeriod" startAt="5"/>
            </a:pPr>
            <a:r>
              <a:rPr lang="fr-FR" altLang="fr-FR" sz="2800" b="1" i="1" u="sng" dirty="0">
                <a:solidFill>
                  <a:schemeClr val="bg1"/>
                </a:solidFill>
                <a:effectLst>
                  <a:outerShdw blurRad="38100" dist="38100" dir="2700000" algn="tl">
                    <a:srgbClr val="C0C0C0"/>
                  </a:outerShdw>
                </a:effectLst>
              </a:rPr>
              <a:t>Un bébé </a:t>
            </a:r>
            <a:endParaRPr lang="fr-FR" altLang="fr-FR" sz="2800" b="1" dirty="0">
              <a:solidFill>
                <a:schemeClr val="bg1"/>
              </a:solidFill>
            </a:endParaRPr>
          </a:p>
          <a:p>
            <a:pPr marL="533400" indent="-533400"/>
            <a:r>
              <a:rPr lang="fr-FR" altLang="fr-FR" sz="2800" dirty="0">
                <a:solidFill>
                  <a:schemeClr val="bg1"/>
                </a:solidFill>
              </a:rPr>
              <a:t>Pas de langes.</a:t>
            </a:r>
          </a:p>
          <a:p>
            <a:pPr marL="533400" indent="-533400"/>
            <a:r>
              <a:rPr lang="fr-FR" altLang="fr-FR" sz="2800" dirty="0">
                <a:solidFill>
                  <a:schemeClr val="bg1"/>
                </a:solidFill>
              </a:rPr>
              <a:t>Pas de mangeoire.</a:t>
            </a:r>
          </a:p>
          <a:p>
            <a:pPr marL="533400" indent="-533400"/>
            <a:r>
              <a:rPr lang="fr-FR" altLang="fr-FR" sz="2800" dirty="0">
                <a:solidFill>
                  <a:schemeClr val="bg1"/>
                </a:solidFill>
              </a:rPr>
              <a:t>Un logis.</a:t>
            </a:r>
          </a:p>
        </p:txBody>
      </p:sp>
      <p:pic>
        <p:nvPicPr>
          <p:cNvPr id="4" name="Espace réservé du contenu 3">
            <a:extLst>
              <a:ext uri="{FF2B5EF4-FFF2-40B4-BE49-F238E27FC236}">
                <a16:creationId xmlns:a16="http://schemas.microsoft.com/office/drawing/2014/main" id="{994B2F51-1338-4F4E-52B6-6222382B6D24}"/>
              </a:ext>
            </a:extLst>
          </p:cNvPr>
          <p:cNvPicPr>
            <a:picLocks noGrp="1" noChangeAspect="1"/>
          </p:cNvPicPr>
          <p:nvPr>
            <p:ph sz="half" idx="4294967295"/>
          </p:nvPr>
        </p:nvPicPr>
        <p:blipFill>
          <a:blip r:embed="rId2"/>
          <a:srcRect/>
          <a:stretch/>
        </p:blipFill>
        <p:spPr>
          <a:xfrm>
            <a:off x="2444978" y="3061252"/>
            <a:ext cx="3976688" cy="3137079"/>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E4E9D-625E-6852-D5E4-B2E570A2DECB}"/>
              </a:ext>
            </a:extLst>
          </p:cNvPr>
          <p:cNvSpPr>
            <a:spLocks noGrp="1"/>
          </p:cNvSpPr>
          <p:nvPr>
            <p:ph type="title" idx="4294967295"/>
          </p:nvPr>
        </p:nvSpPr>
        <p:spPr>
          <a:xfrm>
            <a:off x="690563" y="1844675"/>
            <a:ext cx="7772400" cy="2143125"/>
          </a:xfrm>
          <a:prstGeom prst="rect">
            <a:avLst/>
          </a:prstGeom>
        </p:spPr>
        <p:txBody>
          <a:bodyPr/>
          <a:lstStyle/>
          <a:p>
            <a:r>
              <a:rPr lang="it-IT" altLang="fr-FR" sz="4000" b="1" dirty="0">
                <a:solidFill>
                  <a:schemeClr val="bg1"/>
                </a:solidFill>
              </a:rPr>
              <a:t>Saurions-nous raconter </a:t>
            </a:r>
            <a:br>
              <a:rPr lang="it-IT" altLang="fr-FR" sz="4000" b="1" dirty="0">
                <a:solidFill>
                  <a:schemeClr val="bg1"/>
                </a:solidFill>
              </a:rPr>
            </a:br>
            <a:r>
              <a:rPr lang="it-IT" altLang="fr-FR" sz="4000" b="1" dirty="0">
                <a:solidFill>
                  <a:schemeClr val="bg1"/>
                </a:solidFill>
              </a:rPr>
              <a:t>l</a:t>
            </a:r>
            <a:r>
              <a:rPr lang="it-IT" altLang="it-IT" sz="4000" b="1" dirty="0">
                <a:solidFill>
                  <a:schemeClr val="bg1"/>
                </a:solidFill>
              </a:rPr>
              <a:t>’</a:t>
            </a:r>
            <a:r>
              <a:rPr lang="it-IT" altLang="fr-FR" sz="4000" b="1" dirty="0">
                <a:solidFill>
                  <a:schemeClr val="bg1"/>
                </a:solidFill>
              </a:rPr>
              <a:t>histoire de la naissance de Jésus ?</a:t>
            </a:r>
            <a:br>
              <a:rPr lang="it-IT" altLang="fr-FR" sz="4000" b="1" dirty="0">
                <a:solidFill>
                  <a:schemeClr val="bg1"/>
                </a:solidFill>
              </a:rPr>
            </a:br>
            <a:r>
              <a:rPr lang="it-IT" altLang="fr-FR" sz="4000" b="1" dirty="0">
                <a:solidFill>
                  <a:schemeClr val="bg1"/>
                </a:solidFill>
              </a:rPr>
              <a:t>Et l</a:t>
            </a:r>
            <a:r>
              <a:rPr lang="it-IT" altLang="it-IT" sz="4000" b="1" dirty="0">
                <a:solidFill>
                  <a:schemeClr val="bg1"/>
                </a:solidFill>
              </a:rPr>
              <a:t>’</a:t>
            </a:r>
            <a:r>
              <a:rPr lang="it-IT" altLang="fr-FR" sz="4000" b="1" dirty="0">
                <a:solidFill>
                  <a:schemeClr val="bg1"/>
                </a:solidFill>
              </a:rPr>
              <a:t>histoire des mages ?</a:t>
            </a:r>
          </a:p>
        </p:txBody>
      </p:sp>
      <p:sp>
        <p:nvSpPr>
          <p:cNvPr id="3" name="Segnaposto testo 2">
            <a:extLst>
              <a:ext uri="{FF2B5EF4-FFF2-40B4-BE49-F238E27FC236}">
                <a16:creationId xmlns:a16="http://schemas.microsoft.com/office/drawing/2014/main" id="{69F85B6C-91FA-F97E-06FC-B3AFD14143CA}"/>
              </a:ext>
            </a:extLst>
          </p:cNvPr>
          <p:cNvSpPr>
            <a:spLocks noGrp="1"/>
          </p:cNvSpPr>
          <p:nvPr>
            <p:ph type="body" idx="4294967295"/>
          </p:nvPr>
        </p:nvSpPr>
        <p:spPr>
          <a:xfrm>
            <a:off x="1331913" y="765175"/>
            <a:ext cx="6416675" cy="939800"/>
          </a:xfrm>
          <a:prstGeom prst="rect">
            <a:avLst/>
          </a:prstGeom>
        </p:spPr>
        <p:txBody>
          <a:bodyPr/>
          <a:lstStyle/>
          <a:p>
            <a:r>
              <a:rPr lang="it-IT" altLang="fr-FR" b="1" dirty="0">
                <a:solidFill>
                  <a:schemeClr val="bg1"/>
                </a:solidFill>
              </a:rPr>
              <a:t>Petit jeu…</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B6D71E8-63F3-22E2-D36E-BA9BB3A8AD5A}"/>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ea typeface="+mj-ea"/>
              </a:rPr>
              <a:t> </a:t>
            </a:r>
            <a:r>
              <a:rPr lang="fr-FR" sz="3200" b="1" dirty="0">
                <a:solidFill>
                  <a:schemeClr val="bg1"/>
                </a:solidFill>
                <a:ea typeface="+mj-ea"/>
              </a:rPr>
              <a:t>Description du vitrail</a:t>
            </a:r>
          </a:p>
        </p:txBody>
      </p:sp>
      <p:sp>
        <p:nvSpPr>
          <p:cNvPr id="108547" name="Rectangle 3">
            <a:extLst>
              <a:ext uri="{FF2B5EF4-FFF2-40B4-BE49-F238E27FC236}">
                <a16:creationId xmlns:a16="http://schemas.microsoft.com/office/drawing/2014/main" id="{1FA27B36-8936-7337-3CFC-4ADC84EDD4EE}"/>
              </a:ext>
            </a:extLst>
          </p:cNvPr>
          <p:cNvSpPr>
            <a:spLocks noGrp="1" noChangeArrowheads="1"/>
          </p:cNvSpPr>
          <p:nvPr>
            <p:ph type="body" sz="half" idx="4294967295"/>
          </p:nvPr>
        </p:nvSpPr>
        <p:spPr>
          <a:xfrm>
            <a:off x="685800" y="1196975"/>
            <a:ext cx="4173538"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dirty="0">
                <a:solidFill>
                  <a:schemeClr val="bg1"/>
                </a:solidFill>
              </a:rPr>
              <a:t>Marie allongée montre du doigt le bébé.</a:t>
            </a:r>
          </a:p>
          <a:p>
            <a:pPr marL="533400" indent="-533400"/>
            <a:r>
              <a:rPr lang="fr-FR" altLang="fr-FR" sz="2800" dirty="0">
                <a:solidFill>
                  <a:schemeClr val="bg1"/>
                </a:solidFill>
              </a:rPr>
              <a:t>Joseph semble dormir.</a:t>
            </a:r>
          </a:p>
        </p:txBody>
      </p:sp>
      <p:pic>
        <p:nvPicPr>
          <p:cNvPr id="4" name="Espace réservé du contenu 3">
            <a:extLst>
              <a:ext uri="{FF2B5EF4-FFF2-40B4-BE49-F238E27FC236}">
                <a16:creationId xmlns:a16="http://schemas.microsoft.com/office/drawing/2014/main" id="{2B3AEC2E-D633-D308-5061-F9FCA20AED34}"/>
              </a:ext>
            </a:extLst>
          </p:cNvPr>
          <p:cNvPicPr>
            <a:picLocks noGrp="1" noChangeAspect="1"/>
          </p:cNvPicPr>
          <p:nvPr>
            <p:ph sz="half" idx="4294967295"/>
          </p:nvPr>
        </p:nvPicPr>
        <p:blipFill>
          <a:blip r:embed="rId2"/>
          <a:srcRect/>
          <a:stretch/>
        </p:blipFill>
        <p:spPr>
          <a:xfrm>
            <a:off x="2772569" y="3188474"/>
            <a:ext cx="3976688" cy="3086308"/>
          </a:xfrm>
          <a:prstGeom prst="rect">
            <a:avLst/>
          </a:prstGeo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9151801-D94E-4015-AA0A-DC78CC974AA7}"/>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11619" name="Rectangle 3">
            <a:extLst>
              <a:ext uri="{FF2B5EF4-FFF2-40B4-BE49-F238E27FC236}">
                <a16:creationId xmlns:a16="http://schemas.microsoft.com/office/drawing/2014/main" id="{3027ABB5-79A0-45A8-2110-BB792F4C394B}"/>
              </a:ext>
            </a:extLst>
          </p:cNvPr>
          <p:cNvSpPr>
            <a:spLocks noGrp="1" noChangeArrowheads="1"/>
          </p:cNvSpPr>
          <p:nvPr>
            <p:ph type="body" sz="half" idx="4294967295"/>
          </p:nvPr>
        </p:nvSpPr>
        <p:spPr>
          <a:xfrm>
            <a:off x="685800" y="1196975"/>
            <a:ext cx="8134350"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dirty="0">
                <a:solidFill>
                  <a:schemeClr val="bg1"/>
                </a:solidFill>
              </a:rPr>
              <a:t>Elle enfanta et le coucha ; rien de plus n'est dit.</a:t>
            </a:r>
          </a:p>
          <a:p>
            <a:pPr marL="533400" indent="-533400"/>
            <a:r>
              <a:rPr lang="fr-FR" altLang="fr-FR" sz="2800" b="1" dirty="0">
                <a:solidFill>
                  <a:schemeClr val="bg1"/>
                </a:solidFill>
              </a:rPr>
              <a:t>Verset 16</a:t>
            </a:r>
            <a:r>
              <a:rPr lang="fr-FR" altLang="fr-FR" sz="2800" dirty="0">
                <a:solidFill>
                  <a:schemeClr val="bg1"/>
                </a:solidFill>
              </a:rPr>
              <a:t> : « </a:t>
            </a:r>
            <a:r>
              <a:rPr lang="fr-FR" altLang="fr-FR" sz="2800" i="1" dirty="0">
                <a:solidFill>
                  <a:schemeClr val="bg1"/>
                </a:solidFill>
              </a:rPr>
              <a:t>Ils</a:t>
            </a:r>
            <a:r>
              <a:rPr lang="fr-FR" altLang="fr-FR" sz="2800" dirty="0">
                <a:solidFill>
                  <a:schemeClr val="bg1"/>
                </a:solidFill>
              </a:rPr>
              <a:t> </a:t>
            </a:r>
            <a:r>
              <a:rPr lang="fr-FR" altLang="fr-FR" sz="2800" i="1" dirty="0">
                <a:solidFill>
                  <a:schemeClr val="bg1"/>
                </a:solidFill>
              </a:rPr>
              <a:t>découvrirent Marie et Joseph, avec le nouveau-né couché dons la mangeoire.</a:t>
            </a:r>
            <a:r>
              <a:rPr lang="fr-FR" altLang="fr-FR" sz="2800" dirty="0">
                <a:solidFill>
                  <a:schemeClr val="bg1"/>
                </a:solidFill>
              </a:rPr>
              <a:t> »</a:t>
            </a:r>
          </a:p>
        </p:txBody>
      </p:sp>
      <p:pic>
        <p:nvPicPr>
          <p:cNvPr id="3" name="Espace réservé du contenu 3">
            <a:extLst>
              <a:ext uri="{FF2B5EF4-FFF2-40B4-BE49-F238E27FC236}">
                <a16:creationId xmlns:a16="http://schemas.microsoft.com/office/drawing/2014/main" id="{369A8ECA-56C8-C1BB-2218-005B4B12E417}"/>
              </a:ext>
            </a:extLst>
          </p:cNvPr>
          <p:cNvPicPr>
            <a:picLocks noChangeAspect="1"/>
          </p:cNvPicPr>
          <p:nvPr/>
        </p:nvPicPr>
        <p:blipFill>
          <a:blip r:embed="rId2"/>
          <a:srcRect/>
          <a:stretch/>
        </p:blipFill>
        <p:spPr bwMode="auto">
          <a:xfrm>
            <a:off x="2936414" y="3013606"/>
            <a:ext cx="3535947" cy="32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7AA000B-CEC4-3BBA-4B56-BAC26975567D}"/>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12643" name="Rectangle 3">
            <a:extLst>
              <a:ext uri="{FF2B5EF4-FFF2-40B4-BE49-F238E27FC236}">
                <a16:creationId xmlns:a16="http://schemas.microsoft.com/office/drawing/2014/main" id="{DC76DC63-4DA2-FE21-6682-CE65711D1CFF}"/>
              </a:ext>
            </a:extLst>
          </p:cNvPr>
          <p:cNvSpPr>
            <a:spLocks noGrp="1" noChangeArrowheads="1"/>
          </p:cNvSpPr>
          <p:nvPr>
            <p:ph type="body" sz="half" idx="4294967295"/>
          </p:nvPr>
        </p:nvSpPr>
        <p:spPr>
          <a:xfrm>
            <a:off x="685800" y="1196975"/>
            <a:ext cx="8458200"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b="1" dirty="0">
                <a:solidFill>
                  <a:schemeClr val="bg1"/>
                </a:solidFill>
              </a:rPr>
              <a:t>Verset 11</a:t>
            </a:r>
            <a:r>
              <a:rPr lang="fr-FR" altLang="fr-FR" sz="2800" dirty="0">
                <a:solidFill>
                  <a:schemeClr val="bg1"/>
                </a:solidFill>
              </a:rPr>
              <a:t> : « </a:t>
            </a:r>
            <a:r>
              <a:rPr lang="fr-FR" altLang="fr-FR" sz="2800" i="1" dirty="0">
                <a:solidFill>
                  <a:schemeClr val="bg1"/>
                </a:solidFill>
              </a:rPr>
              <a:t>Ils</a:t>
            </a:r>
            <a:r>
              <a:rPr lang="fr-FR" altLang="fr-FR" sz="2800" dirty="0">
                <a:solidFill>
                  <a:schemeClr val="bg1"/>
                </a:solidFill>
              </a:rPr>
              <a:t> </a:t>
            </a:r>
            <a:r>
              <a:rPr lang="fr-FR" altLang="fr-FR" sz="2800" i="1" dirty="0">
                <a:solidFill>
                  <a:schemeClr val="bg1"/>
                </a:solidFill>
              </a:rPr>
              <a:t>virent l'enfant avec Marie, sa mère.</a:t>
            </a:r>
            <a:r>
              <a:rPr lang="fr-FR" altLang="fr-FR" sz="2800" dirty="0">
                <a:solidFill>
                  <a:schemeClr val="bg1"/>
                </a:solidFill>
              </a:rPr>
              <a:t> »</a:t>
            </a:r>
          </a:p>
          <a:p>
            <a:pPr marL="533400" indent="-533400"/>
            <a:r>
              <a:rPr lang="fr-FR" altLang="fr-FR" sz="2800" dirty="0">
                <a:solidFill>
                  <a:schemeClr val="bg1"/>
                </a:solidFill>
              </a:rPr>
              <a:t>Marie est citée une seule fois.</a:t>
            </a:r>
          </a:p>
          <a:p>
            <a:pPr marL="533400" indent="-533400"/>
            <a:r>
              <a:rPr lang="fr-FR" altLang="fr-FR" sz="2800" dirty="0">
                <a:solidFill>
                  <a:schemeClr val="bg1"/>
                </a:solidFill>
              </a:rPr>
              <a:t>Joseph est absent.</a:t>
            </a:r>
          </a:p>
        </p:txBody>
      </p:sp>
      <p:pic>
        <p:nvPicPr>
          <p:cNvPr id="3" name="Espace réservé du contenu 3">
            <a:extLst>
              <a:ext uri="{FF2B5EF4-FFF2-40B4-BE49-F238E27FC236}">
                <a16:creationId xmlns:a16="http://schemas.microsoft.com/office/drawing/2014/main" id="{67BF6985-4219-5A7E-2C79-3F0967CE79E1}"/>
              </a:ext>
            </a:extLst>
          </p:cNvPr>
          <p:cNvPicPr>
            <a:picLocks noChangeAspect="1"/>
          </p:cNvPicPr>
          <p:nvPr/>
        </p:nvPicPr>
        <p:blipFill>
          <a:blip r:embed="rId2"/>
          <a:srcRect/>
          <a:stretch/>
        </p:blipFill>
        <p:spPr bwMode="auto">
          <a:xfrm>
            <a:off x="3151100" y="3069593"/>
            <a:ext cx="3909658" cy="34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C35805A-7A55-D19A-E8F0-22D06D0A9F71}"/>
              </a:ext>
            </a:extLst>
          </p:cNvPr>
          <p:cNvSpPr>
            <a:spLocks noGrp="1" noChangeArrowheads="1"/>
          </p:cNvSpPr>
          <p:nvPr>
            <p:ph type="title" idx="4294967295"/>
          </p:nvPr>
        </p:nvSpPr>
        <p:spPr>
          <a:xfrm>
            <a:off x="628650" y="365126"/>
            <a:ext cx="7886700" cy="1325563"/>
          </a:xfrm>
          <a:prstGeom prst="rect">
            <a:avLst/>
          </a:prstGeom>
        </p:spPr>
        <p:txBody>
          <a:bodyPr/>
          <a:lstStyle/>
          <a:p>
            <a:r>
              <a:rPr lang="fr-FR" altLang="fr-FR" dirty="0">
                <a:solidFill>
                  <a:schemeClr val="bg1"/>
                </a:solidFill>
              </a:rPr>
              <a:t>Impressions…</a:t>
            </a:r>
          </a:p>
        </p:txBody>
      </p:sp>
      <p:sp>
        <p:nvSpPr>
          <p:cNvPr id="113667" name="Rectangle 3">
            <a:extLst>
              <a:ext uri="{FF2B5EF4-FFF2-40B4-BE49-F238E27FC236}">
                <a16:creationId xmlns:a16="http://schemas.microsoft.com/office/drawing/2014/main" id="{BB7347A7-F722-E0C5-8556-CF7BC23AE52B}"/>
              </a:ext>
            </a:extLst>
          </p:cNvPr>
          <p:cNvSpPr>
            <a:spLocks noGrp="1" noChangeArrowheads="1"/>
          </p:cNvSpPr>
          <p:nvPr>
            <p:ph idx="4294967295"/>
          </p:nvPr>
        </p:nvSpPr>
        <p:spPr>
          <a:xfrm>
            <a:off x="628650" y="1825625"/>
            <a:ext cx="7886700" cy="4351338"/>
          </a:xfrm>
          <a:prstGeom prst="rect">
            <a:avLst/>
          </a:prstGeom>
        </p:spPr>
        <p:txBody>
          <a:bodyPr>
            <a:normAutofit/>
          </a:bodyPr>
          <a:lstStyle/>
          <a:p>
            <a:pPr>
              <a:lnSpc>
                <a:spcPct val="80000"/>
              </a:lnSpc>
            </a:pPr>
            <a:r>
              <a:rPr lang="fr-FR" altLang="fr-FR" sz="2400" dirty="0">
                <a:solidFill>
                  <a:schemeClr val="bg1"/>
                </a:solidFill>
              </a:rPr>
              <a:t>Peu d'éléments proviennent directement d'une description de l'Évangile. </a:t>
            </a:r>
          </a:p>
          <a:p>
            <a:pPr>
              <a:lnSpc>
                <a:spcPct val="80000"/>
              </a:lnSpc>
            </a:pPr>
            <a:r>
              <a:rPr lang="fr-FR" altLang="fr-FR" sz="2400" dirty="0">
                <a:solidFill>
                  <a:schemeClr val="bg1"/>
                </a:solidFill>
              </a:rPr>
              <a:t>L'artiste a bien créé une œuvre de croyant a partir des Evangiles. </a:t>
            </a:r>
          </a:p>
          <a:p>
            <a:pPr>
              <a:lnSpc>
                <a:spcPct val="80000"/>
              </a:lnSpc>
            </a:pPr>
            <a:r>
              <a:rPr lang="fr-FR" altLang="fr-FR" sz="2400" dirty="0">
                <a:solidFill>
                  <a:schemeClr val="bg1"/>
                </a:solidFill>
              </a:rPr>
              <a:t>II n'a pas fait une représentation anecdotique : il s'est permis une interprétation. </a:t>
            </a:r>
          </a:p>
          <a:p>
            <a:pPr>
              <a:lnSpc>
                <a:spcPct val="80000"/>
              </a:lnSpc>
            </a:pPr>
            <a:r>
              <a:rPr lang="fr-FR" altLang="fr-FR" sz="2400" dirty="0">
                <a:solidFill>
                  <a:schemeClr val="bg1"/>
                </a:solidFill>
              </a:rPr>
              <a:t>Quel sens, quel mystère a-t-il voulu faire partager ? </a:t>
            </a:r>
          </a:p>
          <a:p>
            <a:pPr>
              <a:lnSpc>
                <a:spcPct val="80000"/>
              </a:lnSpc>
            </a:pPr>
            <a:r>
              <a:rPr lang="fr-FR" altLang="fr-FR" sz="2400" dirty="0">
                <a:solidFill>
                  <a:schemeClr val="bg1"/>
                </a:solidFill>
              </a:rPr>
              <a:t>Ce vitrail est un témoignage de foi </a:t>
            </a:r>
          </a:p>
          <a:p>
            <a:pPr>
              <a:lnSpc>
                <a:spcPct val="80000"/>
              </a:lnSpc>
            </a:pPr>
            <a:r>
              <a:rPr lang="fr-FR" altLang="fr-FR" sz="2400" dirty="0">
                <a:solidFill>
                  <a:schemeClr val="bg1"/>
                </a:solidFill>
              </a:rPr>
              <a:t>À chacun de chercher ce qu'il peut encore dire aujourd'hui…</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a:extLst>
              <a:ext uri="{FF2B5EF4-FFF2-40B4-BE49-F238E27FC236}">
                <a16:creationId xmlns:a16="http://schemas.microsoft.com/office/drawing/2014/main" id="{ED74D2A3-09BC-57FB-11C3-05C8776BD29F}"/>
              </a:ext>
            </a:extLst>
          </p:cNvPr>
          <p:cNvSpPr>
            <a:spLocks noGrp="1"/>
          </p:cNvSpPr>
          <p:nvPr>
            <p:ph type="ctrTitle" idx="4294967295"/>
          </p:nvPr>
        </p:nvSpPr>
        <p:spPr>
          <a:xfrm>
            <a:off x="1143000" y="1122363"/>
            <a:ext cx="6858000" cy="2387600"/>
          </a:xfrm>
          <a:prstGeom prst="rect">
            <a:avLst/>
          </a:prstGeom>
        </p:spPr>
        <p:txBody>
          <a:bodyPr/>
          <a:lstStyle/>
          <a:p>
            <a:r>
              <a:rPr lang="it-IT" altLang="fr-FR" dirty="0">
                <a:solidFill>
                  <a:schemeClr val="bg1"/>
                </a:solidFill>
              </a:rPr>
              <a:t>TRAVAILLONS </a:t>
            </a:r>
            <a:br>
              <a:rPr lang="it-IT" altLang="fr-FR" dirty="0">
                <a:solidFill>
                  <a:schemeClr val="bg1"/>
                </a:solidFill>
              </a:rPr>
            </a:br>
            <a:r>
              <a:rPr lang="it-IT" altLang="fr-FR" dirty="0">
                <a:solidFill>
                  <a:schemeClr val="bg1"/>
                </a:solidFill>
              </a:rPr>
              <a:t>SUR LES BIZARRERIES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a:extLst>
              <a:ext uri="{FF2B5EF4-FFF2-40B4-BE49-F238E27FC236}">
                <a16:creationId xmlns:a16="http://schemas.microsoft.com/office/drawing/2014/main" id="{F734CB72-DB90-2D91-818E-FA00082940D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Des bizarreries…</a:t>
            </a:r>
          </a:p>
        </p:txBody>
      </p:sp>
      <p:sp>
        <p:nvSpPr>
          <p:cNvPr id="72706" name="Rectangle 5">
            <a:extLst>
              <a:ext uri="{FF2B5EF4-FFF2-40B4-BE49-F238E27FC236}">
                <a16:creationId xmlns:a16="http://schemas.microsoft.com/office/drawing/2014/main" id="{7C980C57-190E-0CE4-E73E-F531A7DB3EC6}"/>
              </a:ext>
            </a:extLst>
          </p:cNvPr>
          <p:cNvSpPr>
            <a:spLocks noGrp="1" noChangeArrowheads="1"/>
          </p:cNvSpPr>
          <p:nvPr>
            <p:ph type="body" sz="half" idx="4294967295"/>
          </p:nvPr>
        </p:nvSpPr>
        <p:spPr>
          <a:xfrm>
            <a:off x="323850" y="1661480"/>
            <a:ext cx="4508500" cy="4537075"/>
          </a:xfrm>
          <a:prstGeom prst="rect">
            <a:avLst/>
          </a:prstGeom>
        </p:spPr>
        <p:txBody>
          <a:bodyPr/>
          <a:lstStyle/>
          <a:p>
            <a:pPr>
              <a:lnSpc>
                <a:spcPct val="80000"/>
              </a:lnSpc>
            </a:pPr>
            <a:r>
              <a:rPr lang="fr-FR" altLang="fr-FR" sz="2000" dirty="0">
                <a:solidFill>
                  <a:schemeClr val="bg1"/>
                </a:solidFill>
              </a:rPr>
              <a:t>Pourquoi Jésus est-il dans l'image sur un autel et dans le texte dans une mangeoire ?</a:t>
            </a:r>
          </a:p>
          <a:p>
            <a:pPr>
              <a:lnSpc>
                <a:spcPct val="80000"/>
              </a:lnSpc>
            </a:pPr>
            <a:r>
              <a:rPr lang="fr-FR" altLang="fr-FR" sz="2000" dirty="0">
                <a:solidFill>
                  <a:schemeClr val="bg1"/>
                </a:solidFill>
              </a:rPr>
              <a:t>Pourquoi Jésus est-il enveloppé de langes comme une momie ?</a:t>
            </a:r>
          </a:p>
          <a:p>
            <a:pPr>
              <a:lnSpc>
                <a:spcPct val="80000"/>
              </a:lnSpc>
            </a:pPr>
            <a:r>
              <a:rPr lang="fr-FR" altLang="fr-FR" sz="2000" dirty="0">
                <a:solidFill>
                  <a:schemeClr val="bg1"/>
                </a:solidFill>
              </a:rPr>
              <a:t>Jésus est appelé fils premier-né : Jésus a-t-il des frères ?</a:t>
            </a:r>
          </a:p>
          <a:p>
            <a:pPr>
              <a:lnSpc>
                <a:spcPct val="80000"/>
              </a:lnSpc>
            </a:pPr>
            <a:r>
              <a:rPr lang="fr-FR" altLang="fr-FR" sz="2000" dirty="0">
                <a:solidFill>
                  <a:schemeClr val="bg1"/>
                </a:solidFill>
              </a:rPr>
              <a:t>L'âne et le bœuf ne sont pas dans le texte. Pourquoi l'artiste les a-t-il mis dans ce riche décor ?</a:t>
            </a:r>
          </a:p>
          <a:p>
            <a:pPr>
              <a:lnSpc>
                <a:spcPct val="80000"/>
              </a:lnSpc>
            </a:pPr>
            <a:r>
              <a:rPr lang="fr-FR" altLang="fr-FR" sz="2000" dirty="0">
                <a:solidFill>
                  <a:schemeClr val="bg1"/>
                </a:solidFill>
              </a:rPr>
              <a:t>L'étoile n'est pas dans le texte de Luc, mais dans celui de Matthieu. </a:t>
            </a:r>
            <a:br>
              <a:rPr lang="fr-FR" altLang="fr-FR" sz="2000" dirty="0">
                <a:solidFill>
                  <a:schemeClr val="bg1"/>
                </a:solidFill>
              </a:rPr>
            </a:br>
            <a:r>
              <a:rPr lang="fr-FR" altLang="fr-FR" sz="2000" dirty="0">
                <a:solidFill>
                  <a:schemeClr val="bg1"/>
                </a:solidFill>
              </a:rPr>
              <a:t>Quelle est cette étoile ?</a:t>
            </a:r>
          </a:p>
          <a:p>
            <a:pPr>
              <a:lnSpc>
                <a:spcPct val="80000"/>
              </a:lnSpc>
            </a:pPr>
            <a:r>
              <a:rPr lang="fr-FR" altLang="fr-FR" sz="2000" dirty="0">
                <a:solidFill>
                  <a:schemeClr val="bg1"/>
                </a:solidFill>
              </a:rPr>
              <a:t>Pourquoi représente-t-on Joseph souvent triste ?</a:t>
            </a:r>
          </a:p>
        </p:txBody>
      </p:sp>
      <p:pic>
        <p:nvPicPr>
          <p:cNvPr id="4" name="Image 3">
            <a:extLst>
              <a:ext uri="{FF2B5EF4-FFF2-40B4-BE49-F238E27FC236}">
                <a16:creationId xmlns:a16="http://schemas.microsoft.com/office/drawing/2014/main" id="{078A2A42-4BD8-8099-3B8A-B886F73E27CB}"/>
              </a:ext>
            </a:extLst>
          </p:cNvPr>
          <p:cNvPicPr>
            <a:picLocks noChangeAspect="1"/>
          </p:cNvPicPr>
          <p:nvPr/>
        </p:nvPicPr>
        <p:blipFill>
          <a:blip r:embed="rId2"/>
          <a:srcRect/>
          <a:stretch/>
        </p:blipFill>
        <p:spPr>
          <a:xfrm>
            <a:off x="5159739" y="1886519"/>
            <a:ext cx="3644697" cy="3630119"/>
          </a:xfrm>
          <a:prstGeom prst="rect">
            <a:avLst/>
          </a:prstGeom>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7B2BFF6B-3A4C-2C3A-4C1C-B82040F5C746}"/>
              </a:ext>
            </a:extLst>
          </p:cNvPr>
          <p:cNvSpPr>
            <a:spLocks noGrp="1" noChangeArrowheads="1"/>
          </p:cNvSpPr>
          <p:nvPr>
            <p:ph type="title" idx="4294967295"/>
          </p:nvPr>
        </p:nvSpPr>
        <p:spPr>
          <a:xfrm>
            <a:off x="1079500" y="288925"/>
            <a:ext cx="7726363" cy="1143000"/>
          </a:xfrm>
          <a:prstGeom prst="rect">
            <a:avLst/>
          </a:prstGeom>
        </p:spPr>
        <p:txBody>
          <a:bodyPr>
            <a:normAutofit/>
          </a:bodyPr>
          <a:lstStyle/>
          <a:p>
            <a:r>
              <a:rPr lang="fr-FR" altLang="fr-FR" sz="3600" dirty="0">
                <a:solidFill>
                  <a:schemeClr val="bg1"/>
                </a:solidFill>
              </a:rPr>
              <a:t>Des rapprochements qui donnent sens…</a:t>
            </a:r>
          </a:p>
        </p:txBody>
      </p:sp>
      <p:sp>
        <p:nvSpPr>
          <p:cNvPr id="74755" name="Rectangle 5">
            <a:extLst>
              <a:ext uri="{FF2B5EF4-FFF2-40B4-BE49-F238E27FC236}">
                <a16:creationId xmlns:a16="http://schemas.microsoft.com/office/drawing/2014/main" id="{83069DFD-76EA-01DB-5C8E-B3B6F4C710D4}"/>
              </a:ext>
            </a:extLst>
          </p:cNvPr>
          <p:cNvSpPr>
            <a:spLocks noGrp="1" noChangeArrowheads="1"/>
          </p:cNvSpPr>
          <p:nvPr>
            <p:ph type="body" sz="half" idx="4294967295"/>
          </p:nvPr>
        </p:nvSpPr>
        <p:spPr>
          <a:xfrm>
            <a:off x="4984750" y="2924175"/>
            <a:ext cx="3976688" cy="3095625"/>
          </a:xfrm>
          <a:prstGeom prst="rect">
            <a:avLst/>
          </a:prstGeom>
        </p:spPr>
        <p:txBody>
          <a:bodyPr/>
          <a:lstStyle/>
          <a:p>
            <a:pPr marL="0" indent="0">
              <a:buNone/>
            </a:pPr>
            <a:r>
              <a:rPr lang="fr-FR" altLang="fr-FR" sz="2800" dirty="0">
                <a:solidFill>
                  <a:schemeClr val="bg1"/>
                </a:solidFill>
              </a:rPr>
              <a:t>La recherche des rapports avec d'autres récits va aider à trouver du sens.</a:t>
            </a:r>
          </a:p>
        </p:txBody>
      </p:sp>
      <p:pic>
        <p:nvPicPr>
          <p:cNvPr id="4" name="Image 3">
            <a:extLst>
              <a:ext uri="{FF2B5EF4-FFF2-40B4-BE49-F238E27FC236}">
                <a16:creationId xmlns:a16="http://schemas.microsoft.com/office/drawing/2014/main" id="{5C5D506D-11F6-0820-60CE-A46B6676F486}"/>
              </a:ext>
            </a:extLst>
          </p:cNvPr>
          <p:cNvPicPr>
            <a:picLocks noChangeAspect="1"/>
          </p:cNvPicPr>
          <p:nvPr/>
        </p:nvPicPr>
        <p:blipFill>
          <a:blip r:embed="rId2"/>
          <a:srcRect/>
          <a:stretch/>
        </p:blipFill>
        <p:spPr>
          <a:xfrm>
            <a:off x="685335" y="1881280"/>
            <a:ext cx="3890486" cy="3874925"/>
          </a:xfrm>
          <a:prstGeom prst="rect">
            <a:avLst/>
          </a:prstGeom>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0F331BB-6D00-AFCA-50FE-13A49BD27684}"/>
              </a:ext>
            </a:extLst>
          </p:cNvPr>
          <p:cNvSpPr>
            <a:spLocks noGrp="1" noChangeArrowheads="1"/>
          </p:cNvSpPr>
          <p:nvPr>
            <p:ph type="title" idx="4294967295"/>
          </p:nvPr>
        </p:nvSpPr>
        <p:spPr>
          <a:xfrm>
            <a:off x="628650" y="365126"/>
            <a:ext cx="7886700" cy="1325563"/>
          </a:xfrm>
          <a:prstGeom prst="rect">
            <a:avLst/>
          </a:prstGeom>
        </p:spPr>
        <p:txBody>
          <a:bodyPr>
            <a:normAutofit/>
          </a:bodyPr>
          <a:lstStyle/>
          <a:p>
            <a:r>
              <a:rPr lang="fr-FR" altLang="fr-FR" sz="3600" dirty="0">
                <a:solidFill>
                  <a:schemeClr val="bg1"/>
                </a:solidFill>
              </a:rPr>
              <a:t>Quelques mots et images symboliques…</a:t>
            </a:r>
          </a:p>
        </p:txBody>
      </p:sp>
      <p:sp>
        <p:nvSpPr>
          <p:cNvPr id="118787" name="Rectangle 3">
            <a:extLst>
              <a:ext uri="{FF2B5EF4-FFF2-40B4-BE49-F238E27FC236}">
                <a16:creationId xmlns:a16="http://schemas.microsoft.com/office/drawing/2014/main" id="{3936678C-C5A5-4C2F-525E-58C9F6CF1CB1}"/>
              </a:ext>
            </a:extLst>
          </p:cNvPr>
          <p:cNvSpPr>
            <a:spLocks noGrp="1" noChangeArrowheads="1"/>
          </p:cNvSpPr>
          <p:nvPr>
            <p:ph idx="4294967295"/>
          </p:nvPr>
        </p:nvSpPr>
        <p:spPr>
          <a:xfrm>
            <a:off x="216693" y="1788876"/>
            <a:ext cx="8710613" cy="4176713"/>
          </a:xfrm>
          <a:prstGeom prst="rect">
            <a:avLst/>
          </a:prstGeom>
        </p:spPr>
        <p:txBody>
          <a:bodyPr>
            <a:noAutofit/>
          </a:bodyPr>
          <a:lstStyle/>
          <a:p>
            <a:pPr>
              <a:lnSpc>
                <a:spcPct val="80000"/>
              </a:lnSpc>
            </a:pPr>
            <a:r>
              <a:rPr lang="fr-FR" altLang="fr-FR" sz="2400" b="1" u="sng" dirty="0">
                <a:solidFill>
                  <a:schemeClr val="bg1"/>
                </a:solidFill>
                <a:effectLst>
                  <a:outerShdw blurRad="38100" dist="38100" dir="2700000" algn="tl">
                    <a:srgbClr val="C0C0C0"/>
                  </a:outerShdw>
                </a:effectLst>
              </a:rPr>
              <a:t>Bethléem</a:t>
            </a:r>
            <a:r>
              <a:rPr lang="fr-FR" altLang="fr-FR" sz="2400" dirty="0">
                <a:solidFill>
                  <a:schemeClr val="bg1"/>
                </a:solidFill>
              </a:rPr>
              <a:t> : 1 Samuel 16, 1-13 ; Michée 5, 1</a:t>
            </a:r>
          </a:p>
          <a:p>
            <a:pPr>
              <a:lnSpc>
                <a:spcPct val="80000"/>
              </a:lnSpc>
            </a:pPr>
            <a:r>
              <a:rPr lang="fr-FR" altLang="fr-FR" sz="2400" b="1" u="sng" dirty="0">
                <a:solidFill>
                  <a:schemeClr val="bg1"/>
                </a:solidFill>
                <a:effectLst>
                  <a:outerShdw blurRad="38100" dist="38100" dir="2700000" algn="tl">
                    <a:srgbClr val="C0C0C0"/>
                  </a:outerShdw>
                </a:effectLst>
              </a:rPr>
              <a:t>Langes - bandelettes</a:t>
            </a:r>
            <a:r>
              <a:rPr lang="fr-FR" altLang="fr-FR" sz="2400" dirty="0">
                <a:solidFill>
                  <a:schemeClr val="bg1"/>
                </a:solidFill>
              </a:rPr>
              <a:t> : Jean 19, 40 ; Jean 20, 5</a:t>
            </a:r>
          </a:p>
          <a:p>
            <a:pPr>
              <a:lnSpc>
                <a:spcPct val="80000"/>
              </a:lnSpc>
            </a:pPr>
            <a:r>
              <a:rPr lang="fr-FR" altLang="fr-FR" sz="2400" b="1" u="sng" dirty="0">
                <a:solidFill>
                  <a:schemeClr val="bg1"/>
                </a:solidFill>
                <a:effectLst>
                  <a:outerShdw blurRad="38100" dist="38100" dir="2700000" algn="tl">
                    <a:srgbClr val="C0C0C0"/>
                  </a:outerShdw>
                </a:effectLst>
              </a:rPr>
              <a:t>Âne et bœuf</a:t>
            </a:r>
            <a:r>
              <a:rPr lang="fr-FR" altLang="fr-FR" sz="2400" dirty="0">
                <a:solidFill>
                  <a:schemeClr val="bg1"/>
                </a:solidFill>
              </a:rPr>
              <a:t> : Isaïe 1, 2-3</a:t>
            </a:r>
          </a:p>
          <a:p>
            <a:pPr>
              <a:lnSpc>
                <a:spcPct val="80000"/>
              </a:lnSpc>
            </a:pPr>
            <a:r>
              <a:rPr lang="fr-FR" altLang="fr-FR" sz="2400" b="1" u="sng" dirty="0">
                <a:solidFill>
                  <a:schemeClr val="bg1"/>
                </a:solidFill>
                <a:effectLst>
                  <a:outerShdw blurRad="38100" dist="38100" dir="2700000" algn="tl">
                    <a:srgbClr val="C0C0C0"/>
                  </a:outerShdw>
                </a:effectLst>
              </a:rPr>
              <a:t>Crèche - mangeoire - autel</a:t>
            </a:r>
            <a:r>
              <a:rPr lang="fr-FR" altLang="fr-FR" sz="2400" dirty="0">
                <a:solidFill>
                  <a:schemeClr val="bg1"/>
                </a:solidFill>
              </a:rPr>
              <a:t> : ce ne sont pas les références bibliques qui fonctionnent ici, mais des images.</a:t>
            </a:r>
          </a:p>
          <a:p>
            <a:pPr>
              <a:lnSpc>
                <a:spcPct val="80000"/>
              </a:lnSpc>
            </a:pPr>
            <a:r>
              <a:rPr lang="fr-FR" altLang="fr-FR" sz="2400" b="1" u="sng" dirty="0">
                <a:solidFill>
                  <a:schemeClr val="bg1"/>
                </a:solidFill>
                <a:effectLst>
                  <a:outerShdw blurRad="38100" dist="38100" dir="2700000" algn="tl">
                    <a:srgbClr val="C0C0C0"/>
                  </a:outerShdw>
                </a:effectLst>
              </a:rPr>
              <a:t>Étoile</a:t>
            </a:r>
            <a:r>
              <a:rPr lang="fr-FR" altLang="fr-FR" sz="2400" dirty="0">
                <a:solidFill>
                  <a:schemeClr val="bg1"/>
                </a:solidFill>
              </a:rPr>
              <a:t> : Nombres 24, 15-17 ; Apocalypse 22, 16 ; 2 Pierre 1, 19</a:t>
            </a:r>
          </a:p>
          <a:p>
            <a:pPr>
              <a:lnSpc>
                <a:spcPct val="80000"/>
              </a:lnSpc>
            </a:pPr>
            <a:r>
              <a:rPr lang="fr-FR" altLang="fr-FR" sz="2400" b="1" u="sng" dirty="0">
                <a:solidFill>
                  <a:schemeClr val="bg1"/>
                </a:solidFill>
                <a:effectLst>
                  <a:outerShdw blurRad="38100" dist="38100" dir="2700000" algn="tl">
                    <a:srgbClr val="C0C0C0"/>
                  </a:outerShdw>
                </a:effectLst>
              </a:rPr>
              <a:t>Rideau</a:t>
            </a:r>
            <a:r>
              <a:rPr lang="fr-FR" altLang="fr-FR" sz="2400" dirty="0">
                <a:solidFill>
                  <a:schemeClr val="bg1"/>
                </a:solidFill>
              </a:rPr>
              <a:t> : Exode 26, 3l ; Matthieu 27, 5l</a:t>
            </a:r>
          </a:p>
          <a:p>
            <a:pPr>
              <a:lnSpc>
                <a:spcPct val="80000"/>
              </a:lnSpc>
            </a:pPr>
            <a:r>
              <a:rPr lang="fr-FR" altLang="fr-FR" sz="2400" b="1" u="sng" dirty="0">
                <a:solidFill>
                  <a:schemeClr val="bg1"/>
                </a:solidFill>
                <a:effectLst>
                  <a:outerShdw blurRad="38100" dist="38100" dir="2700000" algn="tl">
                    <a:srgbClr val="C0C0C0"/>
                  </a:outerShdw>
                </a:effectLst>
              </a:rPr>
              <a:t>Premier-né</a:t>
            </a:r>
            <a:r>
              <a:rPr lang="fr-FR" altLang="fr-FR" sz="2400" dirty="0">
                <a:solidFill>
                  <a:schemeClr val="bg1"/>
                </a:solidFill>
              </a:rPr>
              <a:t> : Colossiens l, 18</a:t>
            </a:r>
          </a:p>
          <a:p>
            <a:pPr>
              <a:lnSpc>
                <a:spcPct val="80000"/>
              </a:lnSpc>
            </a:pPr>
            <a:r>
              <a:rPr lang="fr-FR" altLang="fr-FR" sz="2400" b="1" u="sng" dirty="0">
                <a:solidFill>
                  <a:schemeClr val="bg1"/>
                </a:solidFill>
                <a:effectLst>
                  <a:outerShdw blurRad="38100" dist="38100" dir="2700000" algn="tl">
                    <a:srgbClr val="C0C0C0"/>
                  </a:outerShdw>
                </a:effectLst>
              </a:rPr>
              <a:t>Ange et troupe céleste</a:t>
            </a:r>
            <a:r>
              <a:rPr lang="fr-FR" altLang="fr-FR" sz="2400" dirty="0">
                <a:solidFill>
                  <a:schemeClr val="bg1"/>
                </a:solidFill>
              </a:rPr>
              <a:t> : Matthieu 24, 30-31</a:t>
            </a:r>
          </a:p>
          <a:p>
            <a:pPr>
              <a:lnSpc>
                <a:spcPct val="80000"/>
              </a:lnSpc>
            </a:pPr>
            <a:r>
              <a:rPr lang="fr-FR" altLang="fr-FR" sz="2400" b="1" u="sng" dirty="0">
                <a:solidFill>
                  <a:schemeClr val="bg1"/>
                </a:solidFill>
                <a:effectLst>
                  <a:outerShdw blurRad="38100" dist="38100" dir="2700000" algn="tl">
                    <a:srgbClr val="C0C0C0"/>
                  </a:outerShdw>
                </a:effectLst>
              </a:rPr>
              <a:t>Recensement</a:t>
            </a:r>
            <a:r>
              <a:rPr lang="fr-FR" altLang="fr-FR" sz="2400" i="1" dirty="0">
                <a:solidFill>
                  <a:schemeClr val="bg1"/>
                </a:solidFill>
              </a:rPr>
              <a:t> </a:t>
            </a:r>
            <a:r>
              <a:rPr lang="fr-FR" altLang="fr-FR" sz="2400" dirty="0">
                <a:solidFill>
                  <a:schemeClr val="bg1"/>
                </a:solidFill>
              </a:rPr>
              <a:t>: 2 Samuel 24, l-10</a:t>
            </a:r>
            <a:endParaRPr lang="fr-FR" altLang="fr-FR" sz="2400" i="1" dirty="0">
              <a:solidFill>
                <a:schemeClr val="bg1"/>
              </a:solidFill>
            </a:endParaRPr>
          </a:p>
          <a:p>
            <a:pPr>
              <a:lnSpc>
                <a:spcPct val="80000"/>
              </a:lnSpc>
            </a:pPr>
            <a:r>
              <a:rPr lang="fr-FR" altLang="fr-FR" sz="2400" b="1" u="sng" dirty="0">
                <a:solidFill>
                  <a:schemeClr val="bg1"/>
                </a:solidFill>
                <a:effectLst>
                  <a:outerShdw blurRad="38100" dist="38100" dir="2700000" algn="tl">
                    <a:srgbClr val="C0C0C0"/>
                  </a:outerShdw>
                </a:effectLst>
              </a:rPr>
              <a:t>Bergers</a:t>
            </a:r>
            <a:r>
              <a:rPr lang="fr-FR" altLang="fr-FR" sz="2400" i="1" dirty="0">
                <a:solidFill>
                  <a:schemeClr val="bg1"/>
                </a:solidFill>
              </a:rPr>
              <a:t> :</a:t>
            </a:r>
            <a:r>
              <a:rPr lang="fr-FR" altLang="fr-FR" sz="2400" dirty="0">
                <a:solidFill>
                  <a:schemeClr val="bg1"/>
                </a:solidFill>
              </a:rPr>
              <a:t> Ezéchiel 34, 2</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a:extLst>
              <a:ext uri="{FF2B5EF4-FFF2-40B4-BE49-F238E27FC236}">
                <a16:creationId xmlns:a16="http://schemas.microsoft.com/office/drawing/2014/main" id="{738C3EB8-87A5-3BB7-5F44-A6B407047D8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Bethléem ?</a:t>
            </a:r>
          </a:p>
        </p:txBody>
      </p:sp>
      <p:sp>
        <p:nvSpPr>
          <p:cNvPr id="121861" name="Rectangle 5">
            <a:extLst>
              <a:ext uri="{FF2B5EF4-FFF2-40B4-BE49-F238E27FC236}">
                <a16:creationId xmlns:a16="http://schemas.microsoft.com/office/drawing/2014/main" id="{AA2FD071-84F1-2AFE-1AFF-53B033352AA3}"/>
              </a:ext>
            </a:extLst>
          </p:cNvPr>
          <p:cNvSpPr>
            <a:spLocks noGrp="1" noChangeArrowheads="1"/>
          </p:cNvSpPr>
          <p:nvPr>
            <p:ph type="body" sz="half" idx="4294967295"/>
          </p:nvPr>
        </p:nvSpPr>
        <p:spPr>
          <a:xfrm>
            <a:off x="855663" y="2133600"/>
            <a:ext cx="3976687" cy="3886200"/>
          </a:xfrm>
          <a:prstGeom prst="rect">
            <a:avLst/>
          </a:prstGeom>
        </p:spPr>
        <p:txBody>
          <a:bodyPr>
            <a:normAutofit/>
          </a:bodyPr>
          <a:lstStyle/>
          <a:p>
            <a:pPr>
              <a:lnSpc>
                <a:spcPct val="90000"/>
              </a:lnSpc>
            </a:pPr>
            <a:r>
              <a:rPr lang="fr-FR" altLang="fr-FR" sz="2600" dirty="0">
                <a:solidFill>
                  <a:schemeClr val="bg1"/>
                </a:solidFill>
              </a:rPr>
              <a:t>Ce mot peut être traduit par « </a:t>
            </a:r>
            <a:r>
              <a:rPr lang="fr-FR" altLang="fr-FR" sz="2600" i="1" dirty="0">
                <a:solidFill>
                  <a:schemeClr val="bg1"/>
                </a:solidFill>
              </a:rPr>
              <a:t>maison du pain</a:t>
            </a:r>
            <a:r>
              <a:rPr lang="fr-FR" altLang="fr-FR" sz="2600" dirty="0">
                <a:solidFill>
                  <a:schemeClr val="bg1"/>
                </a:solidFill>
              </a:rPr>
              <a:t> ».</a:t>
            </a:r>
          </a:p>
          <a:p>
            <a:pPr>
              <a:lnSpc>
                <a:spcPct val="90000"/>
              </a:lnSpc>
            </a:pPr>
            <a:r>
              <a:rPr lang="fr-FR" altLang="fr-FR" sz="2600" dirty="0">
                <a:solidFill>
                  <a:schemeClr val="bg1"/>
                </a:solidFill>
              </a:rPr>
              <a:t>C</a:t>
            </a:r>
            <a:r>
              <a:rPr lang="fr-FR" altLang="it-IT" sz="2600" dirty="0">
                <a:solidFill>
                  <a:schemeClr val="bg1"/>
                </a:solidFill>
                <a:latin typeface="Arial" panose="020B0604020202020204" pitchFamily="34" charset="0"/>
              </a:rPr>
              <a:t>’</a:t>
            </a:r>
            <a:r>
              <a:rPr lang="fr-FR" altLang="ja-JP" sz="2600" dirty="0">
                <a:solidFill>
                  <a:schemeClr val="bg1"/>
                </a:solidFill>
              </a:rPr>
              <a:t>est aussi la ville de David, la ville où il est né.</a:t>
            </a:r>
          </a:p>
          <a:p>
            <a:pPr>
              <a:lnSpc>
                <a:spcPct val="90000"/>
              </a:lnSpc>
            </a:pPr>
            <a:r>
              <a:rPr lang="fr-FR" altLang="fr-FR" sz="2600" dirty="0">
                <a:solidFill>
                  <a:schemeClr val="bg1"/>
                </a:solidFill>
              </a:rPr>
              <a:t>Jésus est donc bien dans la lignée de David.</a:t>
            </a:r>
          </a:p>
          <a:p>
            <a:pPr>
              <a:lnSpc>
                <a:spcPct val="90000"/>
              </a:lnSpc>
            </a:pPr>
            <a:r>
              <a:rPr lang="fr-FR" altLang="fr-FR" sz="2600" dirty="0">
                <a:solidFill>
                  <a:schemeClr val="bg1"/>
                </a:solidFill>
              </a:rPr>
              <a:t>C</a:t>
            </a:r>
            <a:r>
              <a:rPr lang="fr-FR" altLang="it-IT" sz="2600" dirty="0">
                <a:solidFill>
                  <a:schemeClr val="bg1"/>
                </a:solidFill>
                <a:latin typeface="Arial" panose="020B0604020202020204" pitchFamily="34" charset="0"/>
              </a:rPr>
              <a:t>’</a:t>
            </a:r>
            <a:r>
              <a:rPr lang="fr-FR" altLang="ja-JP" sz="2600" dirty="0">
                <a:solidFill>
                  <a:schemeClr val="bg1"/>
                </a:solidFill>
              </a:rPr>
              <a:t>est la ville annoncée pour la naissance du Messie.</a:t>
            </a:r>
            <a:endParaRPr lang="fr-FR" altLang="fr-FR" sz="2600" dirty="0">
              <a:solidFill>
                <a:schemeClr val="bg1"/>
              </a:solidFill>
            </a:endParaRPr>
          </a:p>
        </p:txBody>
      </p:sp>
      <p:pic>
        <p:nvPicPr>
          <p:cNvPr id="3" name="Image 2">
            <a:extLst>
              <a:ext uri="{FF2B5EF4-FFF2-40B4-BE49-F238E27FC236}">
                <a16:creationId xmlns:a16="http://schemas.microsoft.com/office/drawing/2014/main" id="{B5B41F91-18C7-FE51-3F7C-58F7E3273CDC}"/>
              </a:ext>
            </a:extLst>
          </p:cNvPr>
          <p:cNvPicPr>
            <a:picLocks noChangeAspect="1"/>
          </p:cNvPicPr>
          <p:nvPr/>
        </p:nvPicPr>
        <p:blipFill>
          <a:blip r:embed="rId2"/>
          <a:srcRect/>
          <a:stretch/>
        </p:blipFill>
        <p:spPr>
          <a:xfrm>
            <a:off x="4833970" y="1627888"/>
            <a:ext cx="4140087" cy="4123527"/>
          </a:xfrm>
          <a:prstGeom prst="rect">
            <a:avLst/>
          </a:prstGeom>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732B15F-B6C1-E581-6F50-225B8804F14D}"/>
              </a:ext>
            </a:extLst>
          </p:cNvPr>
          <p:cNvSpPr>
            <a:spLocks noGrp="1" noChangeArrowheads="1"/>
          </p:cNvSpPr>
          <p:nvPr>
            <p:ph type="title" idx="4294967295"/>
          </p:nvPr>
        </p:nvSpPr>
        <p:spPr>
          <a:xfrm>
            <a:off x="1079500" y="288925"/>
            <a:ext cx="7726363" cy="692150"/>
          </a:xfrm>
          <a:prstGeom prst="rect">
            <a:avLst/>
          </a:prstGeom>
        </p:spPr>
        <p:txBody>
          <a:bodyPr>
            <a:normAutofit/>
          </a:bodyPr>
          <a:lstStyle/>
          <a:p>
            <a:r>
              <a:rPr lang="fr-FR" altLang="fr-FR" sz="3600" b="1" dirty="0">
                <a:solidFill>
                  <a:schemeClr val="bg1"/>
                </a:solidFill>
              </a:rPr>
              <a:t>Un mot sur Bethléem…</a:t>
            </a:r>
          </a:p>
        </p:txBody>
      </p:sp>
      <p:sp>
        <p:nvSpPr>
          <p:cNvPr id="77825" name="Rectangle 3">
            <a:extLst>
              <a:ext uri="{FF2B5EF4-FFF2-40B4-BE49-F238E27FC236}">
                <a16:creationId xmlns:a16="http://schemas.microsoft.com/office/drawing/2014/main" id="{8F45D6BD-9774-5765-9A90-1AC6CC2C2DE3}"/>
              </a:ext>
            </a:extLst>
          </p:cNvPr>
          <p:cNvSpPr>
            <a:spLocks noGrp="1" noChangeArrowheads="1"/>
          </p:cNvSpPr>
          <p:nvPr>
            <p:ph idx="4294967295"/>
          </p:nvPr>
        </p:nvSpPr>
        <p:spPr>
          <a:xfrm>
            <a:off x="412012" y="1659064"/>
            <a:ext cx="8532812" cy="4032250"/>
          </a:xfrm>
          <a:prstGeom prst="rect">
            <a:avLst/>
          </a:prstGeom>
        </p:spPr>
        <p:txBody>
          <a:bodyPr>
            <a:normAutofit/>
          </a:bodyPr>
          <a:lstStyle/>
          <a:p>
            <a:pPr>
              <a:lnSpc>
                <a:spcPct val="80000"/>
              </a:lnSpc>
            </a:pPr>
            <a:r>
              <a:rPr lang="fr-FR" altLang="fr-FR" sz="2400" dirty="0">
                <a:solidFill>
                  <a:schemeClr val="bg1"/>
                </a:solidFill>
              </a:rPr>
              <a:t>En hébreu biblique, les consonnes donnent le sens des mots. </a:t>
            </a:r>
          </a:p>
          <a:p>
            <a:pPr>
              <a:lnSpc>
                <a:spcPct val="80000"/>
              </a:lnSpc>
            </a:pPr>
            <a:r>
              <a:rPr lang="fr-FR" altLang="fr-FR" sz="2400" dirty="0">
                <a:solidFill>
                  <a:schemeClr val="bg1"/>
                </a:solidFill>
              </a:rPr>
              <a:t>Les voyelles ont été ajoutées entre les VIII et IX</a:t>
            </a:r>
            <a:r>
              <a:rPr lang="fr-FR" altLang="fr-FR" sz="2400" baseline="30000" dirty="0">
                <a:solidFill>
                  <a:schemeClr val="bg1"/>
                </a:solidFill>
              </a:rPr>
              <a:t>e</a:t>
            </a:r>
            <a:r>
              <a:rPr lang="fr-FR" altLang="fr-FR" sz="2400" dirty="0">
                <a:solidFill>
                  <a:schemeClr val="bg1"/>
                </a:solidFill>
              </a:rPr>
              <a:t> siècles de notre ère par les grammairiens pour ne pas perdre les prononciations. </a:t>
            </a:r>
          </a:p>
          <a:p>
            <a:pPr>
              <a:lnSpc>
                <a:spcPct val="80000"/>
              </a:lnSpc>
            </a:pPr>
            <a:r>
              <a:rPr lang="fr-FR" altLang="fr-FR" sz="2400" dirty="0">
                <a:solidFill>
                  <a:schemeClr val="bg1"/>
                </a:solidFill>
              </a:rPr>
              <a:t>En hébreu </a:t>
            </a:r>
            <a:r>
              <a:rPr lang="fr-FR" altLang="fr-FR" sz="2400" i="1" dirty="0">
                <a:solidFill>
                  <a:schemeClr val="bg1"/>
                </a:solidFill>
              </a:rPr>
              <a:t>beth-</a:t>
            </a:r>
            <a:r>
              <a:rPr lang="fr-FR" altLang="fr-FR" sz="2400" i="1" dirty="0" err="1">
                <a:solidFill>
                  <a:schemeClr val="bg1"/>
                </a:solidFill>
              </a:rPr>
              <a:t>lehem</a:t>
            </a:r>
            <a:r>
              <a:rPr lang="fr-FR" altLang="fr-FR" sz="2400" i="1" dirty="0">
                <a:solidFill>
                  <a:schemeClr val="bg1"/>
                </a:solidFill>
              </a:rPr>
              <a:t> </a:t>
            </a:r>
            <a:r>
              <a:rPr lang="fr-FR" altLang="fr-FR" sz="2400" dirty="0">
                <a:solidFill>
                  <a:schemeClr val="bg1"/>
                </a:solidFill>
              </a:rPr>
              <a:t>(par exemple en 1 Samuel 16, 4) est écrit en deux mots bien séparés. </a:t>
            </a:r>
          </a:p>
          <a:p>
            <a:pPr>
              <a:lnSpc>
                <a:spcPct val="80000"/>
              </a:lnSpc>
            </a:pPr>
            <a:r>
              <a:rPr lang="fr-FR" altLang="fr-FR" sz="2400" i="1" dirty="0">
                <a:solidFill>
                  <a:schemeClr val="bg1"/>
                </a:solidFill>
              </a:rPr>
              <a:t>Beth</a:t>
            </a:r>
            <a:r>
              <a:rPr lang="fr-FR" altLang="fr-FR" sz="2400" dirty="0">
                <a:solidFill>
                  <a:schemeClr val="bg1"/>
                </a:solidFill>
              </a:rPr>
              <a:t> la maison et </a:t>
            </a:r>
            <a:r>
              <a:rPr lang="fr-FR" altLang="fr-FR" sz="2400" i="1" dirty="0" err="1">
                <a:solidFill>
                  <a:schemeClr val="bg1"/>
                </a:solidFill>
              </a:rPr>
              <a:t>lehem</a:t>
            </a:r>
            <a:r>
              <a:rPr lang="fr-FR" altLang="fr-FR" sz="2400" dirty="0">
                <a:solidFill>
                  <a:schemeClr val="bg1"/>
                </a:solidFill>
              </a:rPr>
              <a:t> le pain. </a:t>
            </a:r>
          </a:p>
          <a:p>
            <a:pPr>
              <a:lnSpc>
                <a:spcPct val="80000"/>
              </a:lnSpc>
            </a:pPr>
            <a:r>
              <a:rPr lang="fr-FR" altLang="fr-FR" sz="2400" dirty="0">
                <a:solidFill>
                  <a:schemeClr val="bg1"/>
                </a:solidFill>
              </a:rPr>
              <a:t>Cette étymologie est confirmée en 1 Samuel 20,1 : Jessé envoie un âne avec du pain. </a:t>
            </a:r>
          </a:p>
          <a:p>
            <a:pPr>
              <a:lnSpc>
                <a:spcPct val="80000"/>
              </a:lnSpc>
            </a:pPr>
            <a:r>
              <a:rPr lang="fr-FR" altLang="fr-FR" sz="2400" dirty="0">
                <a:solidFill>
                  <a:schemeClr val="bg1"/>
                </a:solidFill>
              </a:rPr>
              <a:t>Ces trois consonnes </a:t>
            </a:r>
            <a:r>
              <a:rPr lang="fr-FR" altLang="fr-FR" sz="2400" i="1" dirty="0">
                <a:solidFill>
                  <a:schemeClr val="bg1"/>
                </a:solidFill>
              </a:rPr>
              <a:t>l h m</a:t>
            </a:r>
            <a:r>
              <a:rPr lang="fr-FR" altLang="fr-FR" sz="2400" dirty="0">
                <a:solidFill>
                  <a:schemeClr val="bg1"/>
                </a:solidFill>
              </a:rPr>
              <a:t> sont retrouvées. </a:t>
            </a:r>
          </a:p>
          <a:p>
            <a:pPr>
              <a:lnSpc>
                <a:spcPct val="80000"/>
              </a:lnSpc>
            </a:pPr>
            <a:r>
              <a:rPr lang="fr-FR" altLang="fr-FR" sz="2400" dirty="0">
                <a:solidFill>
                  <a:schemeClr val="bg1"/>
                </a:solidFill>
              </a:rPr>
              <a:t>Il est vrai qu'une autre étymologie est possible.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a:extLst>
              <a:ext uri="{FF2B5EF4-FFF2-40B4-BE49-F238E27FC236}">
                <a16:creationId xmlns:a16="http://schemas.microsoft.com/office/drawing/2014/main" id="{F4B256DB-44AB-C4E7-66BE-315B412A8821}"/>
              </a:ext>
            </a:extLst>
          </p:cNvPr>
          <p:cNvSpPr>
            <a:spLocks noGrp="1"/>
          </p:cNvSpPr>
          <p:nvPr>
            <p:ph type="ctrTitle" idx="4294967295"/>
          </p:nvPr>
        </p:nvSpPr>
        <p:spPr>
          <a:xfrm>
            <a:off x="1143000" y="1122363"/>
            <a:ext cx="6858000" cy="2387600"/>
          </a:xfrm>
          <a:prstGeom prst="rect">
            <a:avLst/>
          </a:prstGeom>
        </p:spPr>
        <p:txBody>
          <a:bodyPr/>
          <a:lstStyle/>
          <a:p>
            <a:r>
              <a:rPr lang="it-IT" altLang="fr-FR" b="1" dirty="0">
                <a:solidFill>
                  <a:schemeClr val="bg1"/>
                </a:solidFill>
              </a:rPr>
              <a:t>LIRE LES TEXTES</a:t>
            </a:r>
          </a:p>
        </p:txBody>
      </p:sp>
      <p:sp>
        <p:nvSpPr>
          <p:cNvPr id="44034" name="Sottotitolo 2">
            <a:extLst>
              <a:ext uri="{FF2B5EF4-FFF2-40B4-BE49-F238E27FC236}">
                <a16:creationId xmlns:a16="http://schemas.microsoft.com/office/drawing/2014/main" id="{E84A5781-033C-61B4-B9B2-1C7316394EFD}"/>
              </a:ext>
            </a:extLst>
          </p:cNvPr>
          <p:cNvSpPr>
            <a:spLocks noGrp="1"/>
          </p:cNvSpPr>
          <p:nvPr>
            <p:ph type="subTitle" idx="4294967295"/>
          </p:nvPr>
        </p:nvSpPr>
        <p:spPr>
          <a:xfrm>
            <a:off x="1143000" y="3602038"/>
            <a:ext cx="6858000" cy="1655762"/>
          </a:xfrm>
          <a:prstGeom prst="rect">
            <a:avLst/>
          </a:prstGeom>
        </p:spPr>
        <p:txBody>
          <a:bodyPr/>
          <a:lstStyle/>
          <a:p>
            <a:r>
              <a:rPr lang="it-IT" altLang="fr-FR" sz="2800" dirty="0">
                <a:solidFill>
                  <a:schemeClr val="bg1"/>
                </a:solidFill>
              </a:rPr>
              <a:t>Luc 2, 1-20  La nativité</a:t>
            </a:r>
          </a:p>
          <a:p>
            <a:r>
              <a:rPr lang="it-IT" altLang="fr-FR" sz="2800" dirty="0">
                <a:solidFill>
                  <a:schemeClr val="bg1"/>
                </a:solidFill>
              </a:rPr>
              <a:t>Matthieu 2, 1-12 Les mages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0DCACA4-04D2-43FB-850B-7351570B59E8}"/>
              </a:ext>
            </a:extLst>
          </p:cNvPr>
          <p:cNvSpPr>
            <a:spLocks noGrp="1" noChangeArrowheads="1"/>
          </p:cNvSpPr>
          <p:nvPr>
            <p:ph type="title" idx="4294967295"/>
          </p:nvPr>
        </p:nvSpPr>
        <p:spPr>
          <a:xfrm>
            <a:off x="1079500" y="288925"/>
            <a:ext cx="7726363" cy="692150"/>
          </a:xfrm>
          <a:prstGeom prst="rect">
            <a:avLst/>
          </a:prstGeom>
        </p:spPr>
        <p:txBody>
          <a:bodyPr>
            <a:normAutofit/>
          </a:bodyPr>
          <a:lstStyle/>
          <a:p>
            <a:r>
              <a:rPr lang="fr-FR" altLang="fr-FR" sz="3600" b="1" dirty="0">
                <a:solidFill>
                  <a:schemeClr val="bg1"/>
                </a:solidFill>
              </a:rPr>
              <a:t>Un mot sur Bethléem…</a:t>
            </a:r>
            <a:r>
              <a:rPr lang="fr-FR" altLang="fr-FR" sz="3600" b="1" i="1" dirty="0">
                <a:solidFill>
                  <a:schemeClr val="bg1"/>
                </a:solidFill>
              </a:rPr>
              <a:t> suite</a:t>
            </a:r>
            <a:endParaRPr lang="fr-FR" altLang="fr-FR" sz="3600" b="1" dirty="0">
              <a:solidFill>
                <a:schemeClr val="bg1"/>
              </a:solidFill>
            </a:endParaRPr>
          </a:p>
        </p:txBody>
      </p:sp>
      <p:sp>
        <p:nvSpPr>
          <p:cNvPr id="120835" name="Rectangle 3">
            <a:extLst>
              <a:ext uri="{FF2B5EF4-FFF2-40B4-BE49-F238E27FC236}">
                <a16:creationId xmlns:a16="http://schemas.microsoft.com/office/drawing/2014/main" id="{D8686E27-8B3B-3BC6-C7B8-75868F644774}"/>
              </a:ext>
            </a:extLst>
          </p:cNvPr>
          <p:cNvSpPr>
            <a:spLocks noGrp="1" noChangeArrowheads="1"/>
          </p:cNvSpPr>
          <p:nvPr>
            <p:ph idx="4294967295"/>
          </p:nvPr>
        </p:nvSpPr>
        <p:spPr>
          <a:xfrm>
            <a:off x="323850" y="2205038"/>
            <a:ext cx="8569325" cy="4464050"/>
          </a:xfrm>
          <a:prstGeom prst="rect">
            <a:avLst/>
          </a:prstGeom>
        </p:spPr>
        <p:txBody>
          <a:bodyPr>
            <a:normAutofit/>
          </a:bodyPr>
          <a:lstStyle/>
          <a:p>
            <a:pPr>
              <a:lnSpc>
                <a:spcPct val="70000"/>
              </a:lnSpc>
            </a:pPr>
            <a:r>
              <a:rPr lang="fr-FR" altLang="fr-FR" sz="2600" dirty="0">
                <a:solidFill>
                  <a:schemeClr val="bg1"/>
                </a:solidFill>
              </a:rPr>
              <a:t>Quand on dit Bethléem, la forme de </a:t>
            </a:r>
            <a:r>
              <a:rPr lang="fr-FR" altLang="fr-FR" sz="2600" i="1" dirty="0" err="1">
                <a:solidFill>
                  <a:schemeClr val="bg1"/>
                </a:solidFill>
              </a:rPr>
              <a:t>lehem</a:t>
            </a:r>
            <a:r>
              <a:rPr lang="fr-FR" altLang="fr-FR" sz="2600" dirty="0">
                <a:solidFill>
                  <a:schemeClr val="bg1"/>
                </a:solidFill>
              </a:rPr>
              <a:t> se rapproche de </a:t>
            </a:r>
            <a:r>
              <a:rPr lang="fr-FR" altLang="fr-FR" sz="2600" i="1" dirty="0" err="1">
                <a:solidFill>
                  <a:schemeClr val="bg1"/>
                </a:solidFill>
              </a:rPr>
              <a:t>milhamah</a:t>
            </a:r>
            <a:r>
              <a:rPr lang="fr-FR" altLang="fr-FR" sz="2600" dirty="0">
                <a:solidFill>
                  <a:schemeClr val="bg1"/>
                </a:solidFill>
              </a:rPr>
              <a:t>, c'est-à-dire division, guerre. </a:t>
            </a:r>
          </a:p>
          <a:p>
            <a:pPr>
              <a:lnSpc>
                <a:spcPct val="70000"/>
              </a:lnSpc>
            </a:pPr>
            <a:r>
              <a:rPr lang="fr-FR" altLang="fr-FR" sz="2600" dirty="0">
                <a:solidFill>
                  <a:schemeClr val="bg1"/>
                </a:solidFill>
              </a:rPr>
              <a:t>Dans la Bible les étymologies sont avant tout symboliques comme les noms. </a:t>
            </a:r>
          </a:p>
          <a:p>
            <a:pPr>
              <a:lnSpc>
                <a:spcPct val="70000"/>
              </a:lnSpc>
            </a:pPr>
            <a:r>
              <a:rPr lang="fr-FR" altLang="fr-FR" sz="2600" dirty="0">
                <a:solidFill>
                  <a:schemeClr val="bg1"/>
                </a:solidFill>
              </a:rPr>
              <a:t>Évidemment, les Pères de l'Église ont privilégié l'interprétation « maison du pain ». </a:t>
            </a:r>
          </a:p>
          <a:p>
            <a:pPr>
              <a:lnSpc>
                <a:spcPct val="70000"/>
              </a:lnSpc>
            </a:pPr>
            <a:r>
              <a:rPr lang="fr-FR" altLang="fr-FR" sz="2600" dirty="0">
                <a:solidFill>
                  <a:schemeClr val="bg1"/>
                </a:solidFill>
              </a:rPr>
              <a:t>Si le sens « </a:t>
            </a:r>
            <a:r>
              <a:rPr lang="fr-FR" altLang="fr-FR" sz="2600" i="1" dirty="0">
                <a:solidFill>
                  <a:schemeClr val="bg1"/>
                </a:solidFill>
              </a:rPr>
              <a:t>maison du pain</a:t>
            </a:r>
            <a:r>
              <a:rPr lang="fr-FR" altLang="fr-FR" sz="2600" dirty="0">
                <a:solidFill>
                  <a:schemeClr val="bg1"/>
                </a:solidFill>
              </a:rPr>
              <a:t> » n'est donc pas le seul possible, il est parfaitement légitime du point de vue de la langue hébraïque, de la façon d'interpréter les textes dans la Bible et aussi et surtout par rapport au sens global de l'Ecriture. </a:t>
            </a:r>
          </a:p>
          <a:p>
            <a:pPr>
              <a:lnSpc>
                <a:spcPct val="70000"/>
              </a:lnSpc>
            </a:pPr>
            <a:r>
              <a:rPr lang="fr-FR" altLang="fr-FR" sz="2600" dirty="0">
                <a:solidFill>
                  <a:schemeClr val="bg1"/>
                </a:solidFill>
              </a:rPr>
              <a:t>Ce que l'on appelle le principe d'analogie de la foi : un texte, une interprétation doivent être cohérents avec l'ensemble de l'Ecriture et de la foi.</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a16="http://schemas.microsoft.com/office/drawing/2014/main" id="{FFFCEE45-4FDC-B2AE-A2F5-73508ECEB227}"/>
              </a:ext>
            </a:extLst>
          </p:cNvPr>
          <p:cNvSpPr>
            <a:spLocks noGrp="1"/>
          </p:cNvSpPr>
          <p:nvPr>
            <p:ph type="ctrTitle" idx="4294967295"/>
          </p:nvPr>
        </p:nvSpPr>
        <p:spPr>
          <a:xfrm>
            <a:off x="1143000" y="1122363"/>
            <a:ext cx="6858000" cy="2387600"/>
          </a:xfrm>
          <a:prstGeom prst="rect">
            <a:avLst/>
          </a:prstGeom>
        </p:spPr>
        <p:txBody>
          <a:bodyPr/>
          <a:lstStyle/>
          <a:p>
            <a:r>
              <a:rPr lang="it-IT" altLang="fr-FR" b="1" dirty="0">
                <a:solidFill>
                  <a:schemeClr val="bg1"/>
                </a:solidFill>
              </a:rPr>
              <a:t>QUELQUES DÉTAILS </a:t>
            </a:r>
            <a:br>
              <a:rPr lang="it-IT" altLang="fr-FR" b="1" dirty="0">
                <a:solidFill>
                  <a:schemeClr val="bg1"/>
                </a:solidFill>
              </a:rPr>
            </a:br>
            <a:r>
              <a:rPr lang="it-IT" altLang="fr-FR" b="1" dirty="0">
                <a:solidFill>
                  <a:schemeClr val="bg1"/>
                </a:solidFill>
              </a:rPr>
              <a:t>À COMPRENDRE…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a:extLst>
              <a:ext uri="{FF2B5EF4-FFF2-40B4-BE49-F238E27FC236}">
                <a16:creationId xmlns:a16="http://schemas.microsoft.com/office/drawing/2014/main" id="{8D73B0AE-34AD-1526-2220-4F70FB67EEFA}"/>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Crèche - mangeoire ?</a:t>
            </a:r>
          </a:p>
        </p:txBody>
      </p:sp>
      <p:sp>
        <p:nvSpPr>
          <p:cNvPr id="80898" name="Rectangle 5">
            <a:extLst>
              <a:ext uri="{FF2B5EF4-FFF2-40B4-BE49-F238E27FC236}">
                <a16:creationId xmlns:a16="http://schemas.microsoft.com/office/drawing/2014/main" id="{0AFA9409-B5E5-97F1-C5C0-9467A5B6DD82}"/>
              </a:ext>
            </a:extLst>
          </p:cNvPr>
          <p:cNvSpPr>
            <a:spLocks noGrp="1" noChangeArrowheads="1"/>
          </p:cNvSpPr>
          <p:nvPr>
            <p:ph type="body" sz="half" idx="4294967295"/>
          </p:nvPr>
        </p:nvSpPr>
        <p:spPr>
          <a:xfrm>
            <a:off x="539750" y="1431925"/>
            <a:ext cx="4319588" cy="4425950"/>
          </a:xfrm>
          <a:prstGeom prst="rect">
            <a:avLst/>
          </a:prstGeom>
        </p:spPr>
        <p:txBody>
          <a:bodyPr>
            <a:normAutofit/>
          </a:bodyPr>
          <a:lstStyle/>
          <a:p>
            <a:pPr>
              <a:lnSpc>
                <a:spcPct val="90000"/>
              </a:lnSpc>
            </a:pPr>
            <a:r>
              <a:rPr lang="fr-FR" altLang="fr-FR" sz="2400" b="1" dirty="0">
                <a:solidFill>
                  <a:schemeClr val="bg1"/>
                </a:solidFill>
              </a:rPr>
              <a:t>Jésus dit : « </a:t>
            </a:r>
            <a:r>
              <a:rPr lang="fr-FR" altLang="fr-FR" sz="2400" b="1" i="1" dirty="0">
                <a:solidFill>
                  <a:schemeClr val="bg1"/>
                </a:solidFill>
              </a:rPr>
              <a:t>Prenez et mangez, ceci est mon corps</a:t>
            </a:r>
            <a:r>
              <a:rPr lang="fr-FR" altLang="fr-FR" sz="2400" b="1" dirty="0">
                <a:solidFill>
                  <a:schemeClr val="bg1"/>
                </a:solidFill>
              </a:rPr>
              <a:t> ». </a:t>
            </a:r>
          </a:p>
          <a:p>
            <a:pPr>
              <a:lnSpc>
                <a:spcPct val="90000"/>
              </a:lnSpc>
            </a:pPr>
            <a:r>
              <a:rPr lang="fr-FR" altLang="fr-FR" sz="2400" b="1" dirty="0">
                <a:solidFill>
                  <a:schemeClr val="bg1"/>
                </a:solidFill>
              </a:rPr>
              <a:t>L'enfant Jésus est couché dans une mangeoire.</a:t>
            </a:r>
          </a:p>
          <a:p>
            <a:pPr>
              <a:lnSpc>
                <a:spcPct val="90000"/>
              </a:lnSpc>
            </a:pPr>
            <a:r>
              <a:rPr lang="fr-FR" altLang="fr-FR" sz="2400" b="1" dirty="0">
                <a:solidFill>
                  <a:schemeClr val="bg1"/>
                </a:solidFill>
              </a:rPr>
              <a:t>Les icônes présentent en général la Sainte Famille dans une grotte pour faire le lien entre la nativité et la résurrection : Jésus couché dans une grotte et déposé plus tard dans le rocher du tombeau.</a:t>
            </a:r>
          </a:p>
        </p:txBody>
      </p:sp>
      <p:pic>
        <p:nvPicPr>
          <p:cNvPr id="4" name="Image 3">
            <a:extLst>
              <a:ext uri="{FF2B5EF4-FFF2-40B4-BE49-F238E27FC236}">
                <a16:creationId xmlns:a16="http://schemas.microsoft.com/office/drawing/2014/main" id="{7E0DF087-4F50-DEAD-B43F-1221A2DDEA40}"/>
              </a:ext>
            </a:extLst>
          </p:cNvPr>
          <p:cNvPicPr>
            <a:picLocks noChangeAspect="1"/>
          </p:cNvPicPr>
          <p:nvPr/>
        </p:nvPicPr>
        <p:blipFill>
          <a:blip r:embed="rId2"/>
          <a:srcRect/>
          <a:stretch/>
        </p:blipFill>
        <p:spPr>
          <a:xfrm>
            <a:off x="5218031" y="2931257"/>
            <a:ext cx="3229139" cy="1908991"/>
          </a:xfrm>
          <a:prstGeom prst="rect">
            <a:avLst/>
          </a:prstGeom>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3697960-863C-0BA0-EBE7-A30322A9EE45}"/>
              </a:ext>
            </a:extLst>
          </p:cNvPr>
          <p:cNvSpPr>
            <a:spLocks noGrp="1" noChangeArrowheads="1"/>
          </p:cNvSpPr>
          <p:nvPr>
            <p:ph type="title" idx="4294967295"/>
          </p:nvPr>
        </p:nvSpPr>
        <p:spPr>
          <a:xfrm>
            <a:off x="1215302" y="142262"/>
            <a:ext cx="7726363" cy="1143000"/>
          </a:xfrm>
          <a:prstGeom prst="rect">
            <a:avLst/>
          </a:prstGeom>
        </p:spPr>
        <p:txBody>
          <a:bodyPr/>
          <a:lstStyle/>
          <a:p>
            <a:r>
              <a:rPr lang="fr-FR" altLang="fr-FR" b="1" dirty="0">
                <a:solidFill>
                  <a:schemeClr val="bg1"/>
                </a:solidFill>
              </a:rPr>
              <a:t>Les langes - bandelettes</a:t>
            </a:r>
            <a:r>
              <a:rPr lang="fr-FR" altLang="fr-FR" dirty="0">
                <a:solidFill>
                  <a:schemeClr val="bg1"/>
                </a:solidFill>
              </a:rPr>
              <a:t> ?</a:t>
            </a:r>
          </a:p>
        </p:txBody>
      </p:sp>
      <p:sp>
        <p:nvSpPr>
          <p:cNvPr id="81922" name="Rectangle 3">
            <a:extLst>
              <a:ext uri="{FF2B5EF4-FFF2-40B4-BE49-F238E27FC236}">
                <a16:creationId xmlns:a16="http://schemas.microsoft.com/office/drawing/2014/main" id="{4C943547-B843-8607-5FD9-94204B10A9D1}"/>
              </a:ext>
            </a:extLst>
          </p:cNvPr>
          <p:cNvSpPr>
            <a:spLocks noGrp="1" noChangeArrowheads="1"/>
          </p:cNvSpPr>
          <p:nvPr>
            <p:ph type="body" sz="half" idx="4294967295"/>
          </p:nvPr>
        </p:nvSpPr>
        <p:spPr>
          <a:xfrm>
            <a:off x="457876" y="1382162"/>
            <a:ext cx="4319587" cy="4608513"/>
          </a:xfrm>
          <a:prstGeom prst="rect">
            <a:avLst/>
          </a:prstGeom>
        </p:spPr>
        <p:txBody>
          <a:bodyPr/>
          <a:lstStyle/>
          <a:p>
            <a:pPr>
              <a:lnSpc>
                <a:spcPct val="80000"/>
              </a:lnSpc>
            </a:pPr>
            <a:r>
              <a:rPr lang="fr-FR" altLang="fr-FR" sz="2000" b="1" dirty="0">
                <a:solidFill>
                  <a:schemeClr val="bg1"/>
                </a:solidFill>
              </a:rPr>
              <a:t>Marie l'enveloppe de langes.</a:t>
            </a:r>
          </a:p>
          <a:p>
            <a:pPr>
              <a:lnSpc>
                <a:spcPct val="80000"/>
              </a:lnSpc>
            </a:pPr>
            <a:r>
              <a:rPr lang="fr-FR" altLang="fr-FR" sz="2000" b="1" dirty="0">
                <a:solidFill>
                  <a:schemeClr val="bg1"/>
                </a:solidFill>
              </a:rPr>
              <a:t>Cette expression est citée deux fois dans le texte et sert de signe. </a:t>
            </a:r>
          </a:p>
          <a:p>
            <a:pPr>
              <a:lnSpc>
                <a:spcPct val="80000"/>
              </a:lnSpc>
            </a:pPr>
            <a:r>
              <a:rPr lang="fr-FR" altLang="fr-FR" sz="2000" b="1" dirty="0">
                <a:solidFill>
                  <a:schemeClr val="bg1"/>
                </a:solidFill>
              </a:rPr>
              <a:t>Signe de quoi ? </a:t>
            </a:r>
          </a:p>
          <a:p>
            <a:pPr>
              <a:lnSpc>
                <a:spcPct val="80000"/>
              </a:lnSpc>
            </a:pPr>
            <a:r>
              <a:rPr lang="fr-FR" altLang="fr-FR" sz="2000" b="1" dirty="0">
                <a:solidFill>
                  <a:schemeClr val="bg1"/>
                </a:solidFill>
              </a:rPr>
              <a:t>Les langes évoqueraient-ils autre chose ?</a:t>
            </a:r>
          </a:p>
          <a:p>
            <a:pPr>
              <a:lnSpc>
                <a:spcPct val="80000"/>
              </a:lnSpc>
            </a:pPr>
            <a:r>
              <a:rPr lang="fr-FR" altLang="fr-FR" sz="2000" b="1" dirty="0">
                <a:solidFill>
                  <a:schemeClr val="bg1"/>
                </a:solidFill>
              </a:rPr>
              <a:t>Sur les images, les langes sont souvent représentés comme des bandelettes. </a:t>
            </a:r>
          </a:p>
          <a:p>
            <a:pPr>
              <a:lnSpc>
                <a:spcPct val="80000"/>
              </a:lnSpc>
            </a:pPr>
            <a:r>
              <a:rPr lang="fr-FR" altLang="fr-FR" sz="2000" b="1" dirty="0">
                <a:solidFill>
                  <a:schemeClr val="bg1"/>
                </a:solidFill>
              </a:rPr>
              <a:t>Sur certaines, on dirait une momie. </a:t>
            </a:r>
          </a:p>
          <a:p>
            <a:pPr>
              <a:lnSpc>
                <a:spcPct val="80000"/>
              </a:lnSpc>
            </a:pPr>
            <a:r>
              <a:rPr lang="fr-FR" altLang="fr-FR" sz="2000" b="1" dirty="0">
                <a:solidFill>
                  <a:schemeClr val="bg1"/>
                </a:solidFill>
              </a:rPr>
              <a:t>Au moment de sa mort, le corps de Jésus est enveloppé de bandelettes. </a:t>
            </a:r>
          </a:p>
          <a:p>
            <a:pPr>
              <a:lnSpc>
                <a:spcPct val="80000"/>
              </a:lnSpc>
            </a:pPr>
            <a:r>
              <a:rPr lang="fr-FR" altLang="fr-FR" sz="2000" b="1" dirty="0">
                <a:solidFill>
                  <a:schemeClr val="bg1"/>
                </a:solidFill>
              </a:rPr>
              <a:t>Ce sont elles qui restent dans le tombeau vide et qui seront le signe qu'il est ressuscité.</a:t>
            </a:r>
          </a:p>
        </p:txBody>
      </p:sp>
      <p:pic>
        <p:nvPicPr>
          <p:cNvPr id="4" name="Image 3">
            <a:extLst>
              <a:ext uri="{FF2B5EF4-FFF2-40B4-BE49-F238E27FC236}">
                <a16:creationId xmlns:a16="http://schemas.microsoft.com/office/drawing/2014/main" id="{7C450081-9D33-6C9A-82FF-E7D07CFD4ECF}"/>
              </a:ext>
            </a:extLst>
          </p:cNvPr>
          <p:cNvPicPr>
            <a:picLocks noChangeAspect="1"/>
          </p:cNvPicPr>
          <p:nvPr/>
        </p:nvPicPr>
        <p:blipFill rotWithShape="1">
          <a:blip r:embed="rId2"/>
          <a:srcRect b="41943"/>
          <a:stretch/>
        </p:blipFill>
        <p:spPr>
          <a:xfrm>
            <a:off x="5078483" y="3523425"/>
            <a:ext cx="3689405" cy="1994780"/>
          </a:xfrm>
          <a:prstGeom prst="rect">
            <a:avLst/>
          </a:prstGeom>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1B553B11-DD71-3463-1359-D5B14590AA85}"/>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Fils premier-né ?</a:t>
            </a:r>
          </a:p>
        </p:txBody>
      </p:sp>
      <p:sp>
        <p:nvSpPr>
          <p:cNvPr id="82946" name="Rectangle 3">
            <a:extLst>
              <a:ext uri="{FF2B5EF4-FFF2-40B4-BE49-F238E27FC236}">
                <a16:creationId xmlns:a16="http://schemas.microsoft.com/office/drawing/2014/main" id="{65D5D9CE-FFCE-A60E-2C06-1FE9074859C1}"/>
              </a:ext>
            </a:extLst>
          </p:cNvPr>
          <p:cNvSpPr>
            <a:spLocks noGrp="1" noChangeArrowheads="1"/>
          </p:cNvSpPr>
          <p:nvPr>
            <p:ph type="body" sz="half" idx="4294967295"/>
          </p:nvPr>
        </p:nvSpPr>
        <p:spPr>
          <a:xfrm>
            <a:off x="468313" y="2060575"/>
            <a:ext cx="4319587" cy="4425950"/>
          </a:xfrm>
          <a:prstGeom prst="rect">
            <a:avLst/>
          </a:prstGeom>
        </p:spPr>
        <p:txBody>
          <a:bodyPr/>
          <a:lstStyle/>
          <a:p>
            <a:r>
              <a:rPr lang="fr-FR" altLang="fr-FR" sz="2800" dirty="0">
                <a:solidFill>
                  <a:schemeClr val="bg1"/>
                </a:solidFill>
              </a:rPr>
              <a:t>Marie aurait-elle eu d'autres enfants ? </a:t>
            </a:r>
          </a:p>
          <a:p>
            <a:r>
              <a:rPr lang="fr-FR" altLang="fr-FR" sz="2800" dirty="0">
                <a:solidFill>
                  <a:schemeClr val="bg1"/>
                </a:solidFill>
              </a:rPr>
              <a:t>Cette expression sera citée une autre fois dans le Second Testament pour dire que Jésus est le </a:t>
            </a:r>
            <a:r>
              <a:rPr lang="fr-FR" altLang="fr-FR" sz="2800" b="1" dirty="0">
                <a:solidFill>
                  <a:schemeClr val="bg1"/>
                </a:solidFill>
              </a:rPr>
              <a:t>premier-né d'entre les morts</a:t>
            </a:r>
            <a:r>
              <a:rPr lang="fr-FR" altLang="fr-FR" sz="2800" dirty="0">
                <a:solidFill>
                  <a:schemeClr val="bg1"/>
                </a:solidFill>
              </a:rPr>
              <a:t>. (Epître de Paul aux Colossiens 1,18.)</a:t>
            </a:r>
          </a:p>
        </p:txBody>
      </p:sp>
      <p:pic>
        <p:nvPicPr>
          <p:cNvPr id="4" name="Image 3">
            <a:extLst>
              <a:ext uri="{FF2B5EF4-FFF2-40B4-BE49-F238E27FC236}">
                <a16:creationId xmlns:a16="http://schemas.microsoft.com/office/drawing/2014/main" id="{9A7B1F93-87A7-BB0D-1D6C-7FA354742AD0}"/>
              </a:ext>
            </a:extLst>
          </p:cNvPr>
          <p:cNvPicPr>
            <a:picLocks noChangeAspect="1"/>
          </p:cNvPicPr>
          <p:nvPr/>
        </p:nvPicPr>
        <p:blipFill rotWithShape="1">
          <a:blip r:embed="rId2"/>
          <a:srcRect r="50213"/>
          <a:stretch/>
        </p:blipFill>
        <p:spPr>
          <a:xfrm>
            <a:off x="5172078" y="2153239"/>
            <a:ext cx="2771275" cy="3410585"/>
          </a:xfrm>
          <a:prstGeom prst="rect">
            <a:avLst/>
          </a:prstGeom>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16784725-853E-A285-5F4C-E7622BE804A9}"/>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L'ange et la troupe céleste</a:t>
            </a:r>
            <a:r>
              <a:rPr lang="fr-FR" altLang="fr-FR" dirty="0">
                <a:solidFill>
                  <a:schemeClr val="bg1"/>
                </a:solidFill>
              </a:rPr>
              <a:t> ?</a:t>
            </a:r>
          </a:p>
        </p:txBody>
      </p:sp>
      <p:sp>
        <p:nvSpPr>
          <p:cNvPr id="83970" name="Rectangle 3">
            <a:extLst>
              <a:ext uri="{FF2B5EF4-FFF2-40B4-BE49-F238E27FC236}">
                <a16:creationId xmlns:a16="http://schemas.microsoft.com/office/drawing/2014/main" id="{4BA04815-DCC4-1001-26F2-3C502B05548B}"/>
              </a:ext>
            </a:extLst>
          </p:cNvPr>
          <p:cNvSpPr>
            <a:spLocks noGrp="1" noChangeArrowheads="1"/>
          </p:cNvSpPr>
          <p:nvPr>
            <p:ph type="body" sz="half" idx="4294967295"/>
          </p:nvPr>
        </p:nvSpPr>
        <p:spPr>
          <a:xfrm>
            <a:off x="512197" y="2493664"/>
            <a:ext cx="4319587" cy="3311525"/>
          </a:xfrm>
          <a:prstGeom prst="rect">
            <a:avLst/>
          </a:prstGeom>
        </p:spPr>
        <p:txBody>
          <a:bodyPr/>
          <a:lstStyle/>
          <a:p>
            <a:r>
              <a:rPr lang="fr-FR" altLang="fr-FR" sz="2800" b="1" dirty="0">
                <a:solidFill>
                  <a:schemeClr val="bg1"/>
                </a:solidFill>
              </a:rPr>
              <a:t>Ils sont souvent associés à la gloire de Dieu. </a:t>
            </a:r>
          </a:p>
          <a:p>
            <a:r>
              <a:rPr lang="fr-FR" altLang="fr-FR" sz="2800" b="1" dirty="0">
                <a:solidFill>
                  <a:schemeClr val="bg1"/>
                </a:solidFill>
              </a:rPr>
              <a:t>Ils font partie de l'imagerie divine et accompagnent la manifestation de Dieu.</a:t>
            </a:r>
          </a:p>
        </p:txBody>
      </p:sp>
      <p:pic>
        <p:nvPicPr>
          <p:cNvPr id="83971" name="Picture 6" descr="ange">
            <a:extLst>
              <a:ext uri="{FF2B5EF4-FFF2-40B4-BE49-F238E27FC236}">
                <a16:creationId xmlns:a16="http://schemas.microsoft.com/office/drawing/2014/main" id="{CF8EEF36-F234-E875-7CF9-9EA729BE171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5148263" y="2133301"/>
            <a:ext cx="3638550" cy="3671888"/>
          </a:xfrm>
          <a:prstGeom prst="rect">
            <a:avLst/>
          </a:prstGeom>
          <a:noFill/>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1DD2EDA-4B2E-369A-46F7-35C2F93223BA}"/>
              </a:ext>
            </a:extLst>
          </p:cNvPr>
          <p:cNvSpPr>
            <a:spLocks noGrp="1" noChangeArrowheads="1"/>
          </p:cNvSpPr>
          <p:nvPr>
            <p:ph type="title" idx="4294967295"/>
          </p:nvPr>
        </p:nvSpPr>
        <p:spPr>
          <a:xfrm>
            <a:off x="988966" y="189337"/>
            <a:ext cx="2315550" cy="1143000"/>
          </a:xfrm>
          <a:prstGeom prst="rect">
            <a:avLst/>
          </a:prstGeom>
        </p:spPr>
        <p:txBody>
          <a:bodyPr/>
          <a:lstStyle/>
          <a:p>
            <a:r>
              <a:rPr lang="fr-FR" altLang="fr-FR" dirty="0">
                <a:solidFill>
                  <a:schemeClr val="bg1"/>
                </a:solidFill>
              </a:rPr>
              <a:t>Les mages ?</a:t>
            </a:r>
          </a:p>
        </p:txBody>
      </p:sp>
      <p:sp>
        <p:nvSpPr>
          <p:cNvPr id="84994" name="Rectangle 3">
            <a:extLst>
              <a:ext uri="{FF2B5EF4-FFF2-40B4-BE49-F238E27FC236}">
                <a16:creationId xmlns:a16="http://schemas.microsoft.com/office/drawing/2014/main" id="{0B2899A8-7F63-E94A-BE96-5BAD65A320F2}"/>
              </a:ext>
            </a:extLst>
          </p:cNvPr>
          <p:cNvSpPr>
            <a:spLocks noGrp="1" noChangeArrowheads="1"/>
          </p:cNvSpPr>
          <p:nvPr>
            <p:ph type="body" sz="half" idx="4294967295"/>
          </p:nvPr>
        </p:nvSpPr>
        <p:spPr>
          <a:xfrm>
            <a:off x="202334" y="1087893"/>
            <a:ext cx="4996006" cy="4914554"/>
          </a:xfrm>
          <a:prstGeom prst="rect">
            <a:avLst/>
          </a:prstGeom>
        </p:spPr>
        <p:txBody>
          <a:bodyPr>
            <a:noAutofit/>
          </a:bodyPr>
          <a:lstStyle/>
          <a:p>
            <a:pPr>
              <a:lnSpc>
                <a:spcPct val="90000"/>
              </a:lnSpc>
            </a:pPr>
            <a:r>
              <a:rPr lang="fr-FR" altLang="fr-FR" sz="2400" b="1" dirty="0">
                <a:solidFill>
                  <a:schemeClr val="bg1"/>
                </a:solidFill>
              </a:rPr>
              <a:t>Les mages</a:t>
            </a:r>
            <a:r>
              <a:rPr lang="fr-FR" altLang="fr-FR" sz="2400" dirty="0">
                <a:solidFill>
                  <a:schemeClr val="bg1"/>
                </a:solidFill>
              </a:rPr>
              <a:t> sont devenus rois dans la tradition. </a:t>
            </a:r>
          </a:p>
          <a:p>
            <a:pPr>
              <a:lnSpc>
                <a:spcPct val="90000"/>
              </a:lnSpc>
            </a:pPr>
            <a:r>
              <a:rPr lang="fr-FR" altLang="fr-FR" sz="2400" dirty="0">
                <a:solidFill>
                  <a:schemeClr val="bg1"/>
                </a:solidFill>
              </a:rPr>
              <a:t>Les psaumes parlent de rois qui viendront adorer. </a:t>
            </a:r>
          </a:p>
          <a:p>
            <a:pPr>
              <a:lnSpc>
                <a:spcPct val="90000"/>
              </a:lnSpc>
            </a:pPr>
            <a:r>
              <a:rPr lang="fr-FR" altLang="fr-FR" sz="2400" dirty="0">
                <a:solidFill>
                  <a:schemeClr val="bg1"/>
                </a:solidFill>
              </a:rPr>
              <a:t>Avec la tradition, ils sont « </a:t>
            </a:r>
            <a:r>
              <a:rPr lang="fr-FR" altLang="fr-FR" sz="2400" i="1" dirty="0">
                <a:solidFill>
                  <a:schemeClr val="bg1"/>
                </a:solidFill>
              </a:rPr>
              <a:t>devenus</a:t>
            </a:r>
            <a:r>
              <a:rPr lang="fr-FR" altLang="fr-FR" sz="2400" dirty="0">
                <a:solidFill>
                  <a:schemeClr val="bg1"/>
                </a:solidFill>
              </a:rPr>
              <a:t> » trois comme les trois continents connus à l'époque ; une couleur et un nom leur ont été attribués. </a:t>
            </a:r>
          </a:p>
          <a:p>
            <a:pPr>
              <a:lnSpc>
                <a:spcPct val="90000"/>
              </a:lnSpc>
            </a:pPr>
            <a:r>
              <a:rPr lang="fr-FR" altLang="fr-FR" sz="2400" dirty="0">
                <a:solidFill>
                  <a:schemeClr val="bg1"/>
                </a:solidFill>
              </a:rPr>
              <a:t>En fait pour la Bible, ils sont des savants païens qui lisent les étoiles. </a:t>
            </a:r>
          </a:p>
          <a:p>
            <a:pPr>
              <a:lnSpc>
                <a:spcPct val="90000"/>
              </a:lnSpc>
            </a:pPr>
            <a:r>
              <a:rPr lang="fr-FR" altLang="fr-FR" sz="2400" dirty="0">
                <a:solidFill>
                  <a:schemeClr val="bg1"/>
                </a:solidFill>
              </a:rPr>
              <a:t>Un mage est célèbre dans le Premier Testament : Balaam (livre des Nombres).</a:t>
            </a:r>
          </a:p>
        </p:txBody>
      </p:sp>
      <p:pic>
        <p:nvPicPr>
          <p:cNvPr id="84995" name="Picture 10" descr="895dcc6016d88b62103ccc7902b91b16">
            <a:extLst>
              <a:ext uri="{FF2B5EF4-FFF2-40B4-BE49-F238E27FC236}">
                <a16:creationId xmlns:a16="http://schemas.microsoft.com/office/drawing/2014/main" id="{8D450CE5-8917-C3B1-430A-459B6E2A54F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5198340" y="496071"/>
            <a:ext cx="3743325" cy="2641600"/>
          </a:xfrm>
          <a:prstGeom prst="rect">
            <a:avLst/>
          </a:prstGeom>
          <a:noFill/>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8DC786F8-1DDE-0443-FADE-D6AE61660845}"/>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L</a:t>
            </a:r>
            <a:r>
              <a:rPr lang="fr-FR" altLang="it-IT" dirty="0">
                <a:solidFill>
                  <a:schemeClr val="bg1"/>
                </a:solidFill>
                <a:latin typeface="Arial" panose="020B0604020202020204" pitchFamily="34" charset="0"/>
              </a:rPr>
              <a:t>’</a:t>
            </a:r>
            <a:r>
              <a:rPr lang="fr-FR" altLang="ja-JP" dirty="0">
                <a:solidFill>
                  <a:schemeClr val="bg1"/>
                </a:solidFill>
              </a:rPr>
              <a:t>étoile ?</a:t>
            </a:r>
            <a:endParaRPr lang="fr-FR" altLang="fr-FR" dirty="0">
              <a:solidFill>
                <a:schemeClr val="bg1"/>
              </a:solidFill>
            </a:endParaRPr>
          </a:p>
        </p:txBody>
      </p:sp>
      <p:sp>
        <p:nvSpPr>
          <p:cNvPr id="86018" name="Rectangle 3">
            <a:extLst>
              <a:ext uri="{FF2B5EF4-FFF2-40B4-BE49-F238E27FC236}">
                <a16:creationId xmlns:a16="http://schemas.microsoft.com/office/drawing/2014/main" id="{8316FA77-65E6-B729-024B-656D98C2BEA0}"/>
              </a:ext>
            </a:extLst>
          </p:cNvPr>
          <p:cNvSpPr>
            <a:spLocks noGrp="1" noChangeArrowheads="1"/>
          </p:cNvSpPr>
          <p:nvPr>
            <p:ph type="body" sz="half" idx="4294967295"/>
          </p:nvPr>
        </p:nvSpPr>
        <p:spPr>
          <a:xfrm>
            <a:off x="466930" y="1431925"/>
            <a:ext cx="4319587" cy="4608513"/>
          </a:xfrm>
          <a:prstGeom prst="rect">
            <a:avLst/>
          </a:prstGeom>
        </p:spPr>
        <p:txBody>
          <a:bodyPr>
            <a:normAutofit/>
          </a:bodyPr>
          <a:lstStyle/>
          <a:p>
            <a:pPr>
              <a:lnSpc>
                <a:spcPct val="80000"/>
              </a:lnSpc>
            </a:pPr>
            <a:r>
              <a:rPr lang="fr-FR" altLang="fr-FR" sz="2400" dirty="0">
                <a:solidFill>
                  <a:schemeClr val="bg1"/>
                </a:solidFill>
              </a:rPr>
              <a:t>L'étoile qui guide peut évoquer la nuée qui guidait les Hébreux dans le désert pendant l'Exode. </a:t>
            </a:r>
          </a:p>
          <a:p>
            <a:pPr>
              <a:lnSpc>
                <a:spcPct val="80000"/>
              </a:lnSpc>
            </a:pPr>
            <a:r>
              <a:rPr lang="fr-FR" altLang="fr-FR" sz="2400" dirty="0">
                <a:solidFill>
                  <a:schemeClr val="bg1"/>
                </a:solidFill>
              </a:rPr>
              <a:t>Cette nuée évoquait la présence de Dieu. </a:t>
            </a:r>
          </a:p>
          <a:p>
            <a:pPr>
              <a:lnSpc>
                <a:spcPct val="80000"/>
              </a:lnSpc>
            </a:pPr>
            <a:r>
              <a:rPr lang="fr-FR" altLang="fr-FR" sz="2400" dirty="0">
                <a:solidFill>
                  <a:schemeClr val="bg1"/>
                </a:solidFill>
              </a:rPr>
              <a:t>Balaam prédit un grand roi qui va venir, qui sera une étoile dans le ciel. </a:t>
            </a:r>
          </a:p>
          <a:p>
            <a:pPr>
              <a:lnSpc>
                <a:spcPct val="80000"/>
              </a:lnSpc>
            </a:pPr>
            <a:r>
              <a:rPr lang="fr-FR" altLang="fr-FR" sz="2400" dirty="0">
                <a:solidFill>
                  <a:schemeClr val="bg1"/>
                </a:solidFill>
              </a:rPr>
              <a:t>Jésus aussi est appelé « </a:t>
            </a:r>
            <a:r>
              <a:rPr lang="fr-FR" altLang="fr-FR" sz="2400" i="1" dirty="0">
                <a:solidFill>
                  <a:schemeClr val="bg1"/>
                </a:solidFill>
              </a:rPr>
              <a:t>étoile radieuse du matin</a:t>
            </a:r>
            <a:r>
              <a:rPr lang="fr-FR" altLang="fr-FR" sz="2400" dirty="0">
                <a:solidFill>
                  <a:schemeClr val="bg1"/>
                </a:solidFill>
              </a:rPr>
              <a:t> » dans le livre de l'Apocalypse. </a:t>
            </a:r>
          </a:p>
          <a:p>
            <a:pPr>
              <a:lnSpc>
                <a:spcPct val="80000"/>
              </a:lnSpc>
            </a:pPr>
            <a:r>
              <a:rPr lang="fr-FR" altLang="fr-FR" sz="2400" dirty="0">
                <a:solidFill>
                  <a:schemeClr val="bg1"/>
                </a:solidFill>
              </a:rPr>
              <a:t>Les huit branches de l'étoile sont le symbole du salut.</a:t>
            </a:r>
          </a:p>
        </p:txBody>
      </p:sp>
      <p:pic>
        <p:nvPicPr>
          <p:cNvPr id="2" name="Picture 12">
            <a:extLst>
              <a:ext uri="{FF2B5EF4-FFF2-40B4-BE49-F238E27FC236}">
                <a16:creationId xmlns:a16="http://schemas.microsoft.com/office/drawing/2014/main" id="{BD58C813-9041-7465-59CB-FED6235CBDC5}"/>
              </a:ext>
            </a:extLst>
          </p:cNvPr>
          <p:cNvPicPr>
            <a:picLocks noChangeAspect="1" noChangeArrowheads="1"/>
          </p:cNvPicPr>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527B815-D2BA-67C0-EE04-80A919B442A4}"/>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 lampe ?</a:t>
            </a:r>
          </a:p>
        </p:txBody>
      </p:sp>
      <p:sp>
        <p:nvSpPr>
          <p:cNvPr id="131075" name="Rectangle 3">
            <a:extLst>
              <a:ext uri="{FF2B5EF4-FFF2-40B4-BE49-F238E27FC236}">
                <a16:creationId xmlns:a16="http://schemas.microsoft.com/office/drawing/2014/main" id="{B3C70089-6F3E-72A3-3724-2DF8C1F4653A}"/>
              </a:ext>
            </a:extLst>
          </p:cNvPr>
          <p:cNvSpPr>
            <a:spLocks noGrp="1" noChangeArrowheads="1"/>
          </p:cNvSpPr>
          <p:nvPr>
            <p:ph type="body" sz="half" idx="4294967295"/>
          </p:nvPr>
        </p:nvSpPr>
        <p:spPr>
          <a:xfrm>
            <a:off x="623094" y="1635660"/>
            <a:ext cx="4319587" cy="4175125"/>
          </a:xfrm>
          <a:prstGeom prst="rect">
            <a:avLst/>
          </a:prstGeom>
        </p:spPr>
        <p:txBody>
          <a:bodyPr>
            <a:normAutofit/>
          </a:bodyPr>
          <a:lstStyle/>
          <a:p>
            <a:pPr>
              <a:lnSpc>
                <a:spcPct val="90000"/>
              </a:lnSpc>
            </a:pPr>
            <a:r>
              <a:rPr lang="fr-FR" altLang="fr-FR" sz="2400" dirty="0">
                <a:solidFill>
                  <a:schemeClr val="bg1"/>
                </a:solidFill>
              </a:rPr>
              <a:t>Dans le temple, considéré comme le lieu de la présence de Dieu, se trouvait un candélabre à sept branches avec des lampes à huile qui brûlaient.</a:t>
            </a:r>
          </a:p>
          <a:p>
            <a:pPr>
              <a:lnSpc>
                <a:spcPct val="90000"/>
              </a:lnSpc>
            </a:pPr>
            <a:r>
              <a:rPr lang="fr-FR" altLang="fr-FR" sz="2400" dirty="0">
                <a:solidFill>
                  <a:schemeClr val="bg1"/>
                </a:solidFill>
              </a:rPr>
              <a:t>À partir du XXIII</a:t>
            </a:r>
            <a:r>
              <a:rPr lang="fr-FR" altLang="fr-FR" sz="2400" baseline="30000" dirty="0">
                <a:solidFill>
                  <a:schemeClr val="bg1"/>
                </a:solidFill>
              </a:rPr>
              <a:t>e </a:t>
            </a:r>
            <a:r>
              <a:rPr lang="fr-FR" altLang="fr-FR" sz="2400" dirty="0">
                <a:solidFill>
                  <a:schemeClr val="bg1"/>
                </a:solidFill>
              </a:rPr>
              <a:t>siècle, une lampe allumée devant le tabernacle du Saint Sacrement invite au respect et à la prière.</a:t>
            </a:r>
          </a:p>
        </p:txBody>
      </p:sp>
      <p:pic>
        <p:nvPicPr>
          <p:cNvPr id="4" name="Image 3">
            <a:extLst>
              <a:ext uri="{FF2B5EF4-FFF2-40B4-BE49-F238E27FC236}">
                <a16:creationId xmlns:a16="http://schemas.microsoft.com/office/drawing/2014/main" id="{B2849069-68AC-0DA7-0C3D-25220257F07B}"/>
              </a:ext>
            </a:extLst>
          </p:cNvPr>
          <p:cNvPicPr>
            <a:picLocks noChangeAspect="1"/>
          </p:cNvPicPr>
          <p:nvPr/>
        </p:nvPicPr>
        <p:blipFill>
          <a:blip r:embed="rId2"/>
          <a:srcRect/>
          <a:stretch/>
        </p:blipFill>
        <p:spPr>
          <a:xfrm>
            <a:off x="5836259" y="1720960"/>
            <a:ext cx="2247420" cy="3416080"/>
          </a:xfrm>
          <a:prstGeom prst="rect">
            <a:avLst/>
          </a:prstGeom>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BE709846-5B36-0482-B73A-CC840787DE9C}"/>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t>
            </a:r>
            <a:r>
              <a:rPr lang="fr-FR" altLang="it-IT" b="1" dirty="0">
                <a:solidFill>
                  <a:schemeClr val="bg1"/>
                </a:solidFill>
                <a:latin typeface="Arial" panose="020B0604020202020204" pitchFamily="34" charset="0"/>
              </a:rPr>
              <a:t>’</a:t>
            </a:r>
            <a:r>
              <a:rPr lang="fr-FR" altLang="ja-JP" b="1" dirty="0">
                <a:solidFill>
                  <a:schemeClr val="bg1"/>
                </a:solidFill>
              </a:rPr>
              <a:t>âne et le bœuf ?</a:t>
            </a:r>
            <a:endParaRPr lang="fr-FR" altLang="fr-FR" b="1" dirty="0">
              <a:solidFill>
                <a:schemeClr val="bg1"/>
              </a:solidFill>
            </a:endParaRPr>
          </a:p>
        </p:txBody>
      </p:sp>
      <p:sp>
        <p:nvSpPr>
          <p:cNvPr id="88066" name="Rectangle 3">
            <a:extLst>
              <a:ext uri="{FF2B5EF4-FFF2-40B4-BE49-F238E27FC236}">
                <a16:creationId xmlns:a16="http://schemas.microsoft.com/office/drawing/2014/main" id="{A83CAADB-FB65-17BC-F8F2-2728BD439446}"/>
              </a:ext>
            </a:extLst>
          </p:cNvPr>
          <p:cNvSpPr>
            <a:spLocks noGrp="1" noChangeArrowheads="1"/>
          </p:cNvSpPr>
          <p:nvPr>
            <p:ph type="body" sz="half" idx="4294967295"/>
          </p:nvPr>
        </p:nvSpPr>
        <p:spPr>
          <a:xfrm>
            <a:off x="258701" y="1146917"/>
            <a:ext cx="8375146" cy="2808288"/>
          </a:xfrm>
          <a:prstGeom prst="rect">
            <a:avLst/>
          </a:prstGeom>
        </p:spPr>
        <p:txBody>
          <a:bodyPr>
            <a:normAutofit/>
          </a:bodyPr>
          <a:lstStyle/>
          <a:p>
            <a:r>
              <a:rPr lang="fr-FR" altLang="fr-FR" sz="2400" b="1" dirty="0">
                <a:solidFill>
                  <a:schemeClr val="bg1"/>
                </a:solidFill>
              </a:rPr>
              <a:t>L'âne et le bœuf</a:t>
            </a:r>
            <a:r>
              <a:rPr lang="fr-FR" altLang="fr-FR" sz="2400" dirty="0">
                <a:solidFill>
                  <a:schemeClr val="bg1"/>
                </a:solidFill>
              </a:rPr>
              <a:t> ne sont pas dans le texte. </a:t>
            </a:r>
          </a:p>
          <a:p>
            <a:r>
              <a:rPr lang="fr-FR" altLang="fr-FR" sz="2400" dirty="0">
                <a:solidFill>
                  <a:schemeClr val="bg1"/>
                </a:solidFill>
              </a:rPr>
              <a:t>La tradition les a ajoutés. </a:t>
            </a:r>
          </a:p>
          <a:p>
            <a:r>
              <a:rPr lang="fr-FR" altLang="fr-FR" sz="2400" dirty="0">
                <a:solidFill>
                  <a:schemeClr val="bg1"/>
                </a:solidFill>
              </a:rPr>
              <a:t>Ils sont cités dans le Premier Testament, dans le livre d'Isaïe 1, 3. </a:t>
            </a:r>
          </a:p>
          <a:p>
            <a:r>
              <a:rPr lang="fr-FR" altLang="fr-FR" sz="2400" dirty="0">
                <a:solidFill>
                  <a:schemeClr val="bg1"/>
                </a:solidFill>
              </a:rPr>
              <a:t>Il est dit là que le peuple ne reconnaît pas Dieu, et pourtant l'âne et le bœuf, eux, reconnaissent leur maître !</a:t>
            </a:r>
          </a:p>
        </p:txBody>
      </p:sp>
      <p:pic>
        <p:nvPicPr>
          <p:cNvPr id="8" name="Image 7">
            <a:extLst>
              <a:ext uri="{FF2B5EF4-FFF2-40B4-BE49-F238E27FC236}">
                <a16:creationId xmlns:a16="http://schemas.microsoft.com/office/drawing/2014/main" id="{8FA9A900-C642-FE3B-43B0-71A523C1E122}"/>
              </a:ext>
            </a:extLst>
          </p:cNvPr>
          <p:cNvPicPr>
            <a:picLocks noChangeAspect="1"/>
          </p:cNvPicPr>
          <p:nvPr/>
        </p:nvPicPr>
        <p:blipFill>
          <a:blip r:embed="rId2"/>
          <a:srcRect/>
          <a:stretch/>
        </p:blipFill>
        <p:spPr>
          <a:xfrm>
            <a:off x="858741" y="3303232"/>
            <a:ext cx="3037398" cy="2905777"/>
          </a:xfrm>
          <a:prstGeom prst="rect">
            <a:avLst/>
          </a:prstGeom>
        </p:spPr>
      </p:pic>
      <p:pic>
        <p:nvPicPr>
          <p:cNvPr id="10" name="Image 9">
            <a:extLst>
              <a:ext uri="{FF2B5EF4-FFF2-40B4-BE49-F238E27FC236}">
                <a16:creationId xmlns:a16="http://schemas.microsoft.com/office/drawing/2014/main" id="{FA8A8B37-580E-8F84-9F82-C872E7FD7579}"/>
              </a:ext>
            </a:extLst>
          </p:cNvPr>
          <p:cNvPicPr>
            <a:picLocks noChangeAspect="1"/>
          </p:cNvPicPr>
          <p:nvPr/>
        </p:nvPicPr>
        <p:blipFill>
          <a:blip r:embed="rId3"/>
          <a:srcRect/>
          <a:stretch/>
        </p:blipFill>
        <p:spPr>
          <a:xfrm>
            <a:off x="5151611" y="3116884"/>
            <a:ext cx="3037398" cy="2998951"/>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a:extLst>
              <a:ext uri="{FF2B5EF4-FFF2-40B4-BE49-F238E27FC236}">
                <a16:creationId xmlns:a16="http://schemas.microsoft.com/office/drawing/2014/main" id="{C2B77852-AE69-4666-1C34-0732855E38F6}"/>
              </a:ext>
            </a:extLst>
          </p:cNvPr>
          <p:cNvSpPr>
            <a:spLocks noGrp="1" noChangeArrowheads="1"/>
          </p:cNvSpPr>
          <p:nvPr>
            <p:ph type="body" sz="half" idx="4294967295"/>
          </p:nvPr>
        </p:nvSpPr>
        <p:spPr>
          <a:xfrm>
            <a:off x="685800" y="2349500"/>
            <a:ext cx="4173538" cy="3898900"/>
          </a:xfrm>
          <a:prstGeom prst="rect">
            <a:avLst/>
          </a:prstGeom>
        </p:spPr>
        <p:txBody>
          <a:bodyPr/>
          <a:lstStyle/>
          <a:p>
            <a:pPr marL="0" indent="0">
              <a:buNone/>
            </a:pPr>
            <a:r>
              <a:rPr lang="fr-FR" altLang="fr-FR" sz="2800" dirty="0">
                <a:solidFill>
                  <a:schemeClr val="bg1"/>
                </a:solidFill>
              </a:rPr>
              <a:t>Nous allons comparer :</a:t>
            </a:r>
          </a:p>
          <a:p>
            <a:pPr marL="457200" lvl="1" indent="0">
              <a:buNone/>
            </a:pPr>
            <a:r>
              <a:rPr lang="fr-FR" altLang="fr-FR" sz="2400" b="1" dirty="0">
                <a:solidFill>
                  <a:schemeClr val="bg1"/>
                </a:solidFill>
              </a:rPr>
              <a:t>Ce que nous voyons </a:t>
            </a:r>
          </a:p>
          <a:p>
            <a:pPr marL="457200" lvl="1" indent="0">
              <a:buNone/>
            </a:pPr>
            <a:r>
              <a:rPr lang="fr-FR" altLang="fr-FR" sz="2400" b="1" dirty="0">
                <a:solidFill>
                  <a:schemeClr val="bg1"/>
                </a:solidFill>
              </a:rPr>
              <a:t>sur le vitrail, avec </a:t>
            </a:r>
          </a:p>
          <a:p>
            <a:pPr marL="914400" lvl="1" indent="-457200">
              <a:buFontTx/>
              <a:buAutoNum type="arabicPeriod"/>
            </a:pPr>
            <a:r>
              <a:rPr lang="fr-FR" altLang="fr-FR" sz="2400" b="1" dirty="0">
                <a:solidFill>
                  <a:schemeClr val="bg1"/>
                </a:solidFill>
              </a:rPr>
              <a:t>Le texte de Luc,</a:t>
            </a:r>
          </a:p>
          <a:p>
            <a:pPr marL="914400" lvl="1" indent="-457200">
              <a:buFontTx/>
              <a:buAutoNum type="arabicPeriod"/>
            </a:pPr>
            <a:r>
              <a:rPr lang="fr-FR" altLang="fr-FR" sz="2400" b="1" dirty="0">
                <a:solidFill>
                  <a:schemeClr val="bg1"/>
                </a:solidFill>
              </a:rPr>
              <a:t>Le texte de Matthieu.</a:t>
            </a:r>
          </a:p>
        </p:txBody>
      </p:sp>
      <p:pic>
        <p:nvPicPr>
          <p:cNvPr id="51202" name="Picture 13">
            <a:extLst>
              <a:ext uri="{FF2B5EF4-FFF2-40B4-BE49-F238E27FC236}">
                <a16:creationId xmlns:a16="http://schemas.microsoft.com/office/drawing/2014/main" id="{D28E6BBB-1061-3E4E-D2F0-97C84672A9F2}"/>
              </a:ext>
            </a:extLst>
          </p:cNvPr>
          <p:cNvPicPr>
            <a:picLocks noGrp="1" noChangeAspect="1" noChangeArrowheads="1"/>
          </p:cNvPicPr>
          <p:nvPr>
            <p:ph sz="half" idx="4294967295"/>
          </p:nvPr>
        </p:nvPicPr>
        <p:blipFill>
          <a:blip r:embed="rId2"/>
          <a:srcRect/>
          <a:stretch/>
        </p:blipFill>
        <p:spPr>
          <a:xfrm>
            <a:off x="4984750" y="1733871"/>
            <a:ext cx="3976688" cy="4145908"/>
          </a:xfrm>
          <a:prstGeom prst="rect">
            <a:avLst/>
          </a:prstGeom>
          <a:noFill/>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4734C598-5BC0-845B-7967-75919076DE8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Les bergers ?</a:t>
            </a:r>
          </a:p>
        </p:txBody>
      </p:sp>
      <p:sp>
        <p:nvSpPr>
          <p:cNvPr id="89090" name="Rectangle 3">
            <a:extLst>
              <a:ext uri="{FF2B5EF4-FFF2-40B4-BE49-F238E27FC236}">
                <a16:creationId xmlns:a16="http://schemas.microsoft.com/office/drawing/2014/main" id="{ADA36D59-DA7D-A9B9-C978-8204A0783535}"/>
              </a:ext>
            </a:extLst>
          </p:cNvPr>
          <p:cNvSpPr>
            <a:spLocks noGrp="1" noChangeArrowheads="1"/>
          </p:cNvSpPr>
          <p:nvPr>
            <p:ph type="body" sz="half" idx="4294967295"/>
          </p:nvPr>
        </p:nvSpPr>
        <p:spPr>
          <a:xfrm>
            <a:off x="684213" y="2060575"/>
            <a:ext cx="4319587" cy="4248150"/>
          </a:xfrm>
          <a:prstGeom prst="rect">
            <a:avLst/>
          </a:prstGeom>
        </p:spPr>
        <p:txBody>
          <a:bodyPr/>
          <a:lstStyle/>
          <a:p>
            <a:r>
              <a:rPr lang="fr-FR" altLang="fr-FR" sz="2800" b="1" dirty="0">
                <a:solidFill>
                  <a:schemeClr val="bg1"/>
                </a:solidFill>
              </a:rPr>
              <a:t>Les</a:t>
            </a:r>
            <a:r>
              <a:rPr lang="fr-FR" altLang="fr-FR" sz="2800" dirty="0">
                <a:solidFill>
                  <a:schemeClr val="bg1"/>
                </a:solidFill>
              </a:rPr>
              <a:t> </a:t>
            </a:r>
            <a:r>
              <a:rPr lang="fr-FR" altLang="fr-FR" sz="2800" b="1" dirty="0">
                <a:solidFill>
                  <a:schemeClr val="bg1"/>
                </a:solidFill>
              </a:rPr>
              <a:t>bergers</a:t>
            </a:r>
            <a:r>
              <a:rPr lang="fr-FR" altLang="fr-FR" sz="2800" dirty="0">
                <a:solidFill>
                  <a:schemeClr val="bg1"/>
                </a:solidFill>
              </a:rPr>
              <a:t> évoquent les chefs du peuple qui sont de mauvais pasteurs (Ézéchiel 34, 2). </a:t>
            </a:r>
          </a:p>
          <a:p>
            <a:r>
              <a:rPr lang="fr-FR" altLang="fr-FR" sz="2800" dirty="0">
                <a:solidFill>
                  <a:schemeClr val="bg1"/>
                </a:solidFill>
              </a:rPr>
              <a:t>Les bergers sont aussi les plus petits de la caste sociale. </a:t>
            </a:r>
          </a:p>
          <a:p>
            <a:r>
              <a:rPr lang="fr-FR" altLang="fr-FR" sz="2800" dirty="0">
                <a:solidFill>
                  <a:schemeClr val="bg1"/>
                </a:solidFill>
              </a:rPr>
              <a:t>Ce sont les premiers à venir adorer Jésus.</a:t>
            </a:r>
          </a:p>
        </p:txBody>
      </p:sp>
      <p:pic>
        <p:nvPicPr>
          <p:cNvPr id="89091" name="Picture 6" descr="adormage">
            <a:extLst>
              <a:ext uri="{FF2B5EF4-FFF2-40B4-BE49-F238E27FC236}">
                <a16:creationId xmlns:a16="http://schemas.microsoft.com/office/drawing/2014/main" id="{0F54FBEE-74C5-6092-310B-65E9C6105249}"/>
              </a:ext>
            </a:extLst>
          </p:cNvPr>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481858" y="2238877"/>
            <a:ext cx="3090862" cy="3536950"/>
          </a:xfrm>
          <a:prstGeom prst="rect">
            <a:avLst/>
          </a:prstGeom>
          <a:noFill/>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C0CC3284-0BD3-D1FA-53C3-67F5A052802D}"/>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Le recensement ?</a:t>
            </a:r>
          </a:p>
        </p:txBody>
      </p:sp>
      <p:sp>
        <p:nvSpPr>
          <p:cNvPr id="90114" name="Rectangle 3">
            <a:extLst>
              <a:ext uri="{FF2B5EF4-FFF2-40B4-BE49-F238E27FC236}">
                <a16:creationId xmlns:a16="http://schemas.microsoft.com/office/drawing/2014/main" id="{0DD4E7C6-050D-4632-C07F-EC92297BBA4B}"/>
              </a:ext>
            </a:extLst>
          </p:cNvPr>
          <p:cNvSpPr>
            <a:spLocks noGrp="1" noChangeArrowheads="1"/>
          </p:cNvSpPr>
          <p:nvPr>
            <p:ph type="body" sz="half" idx="4294967295"/>
          </p:nvPr>
        </p:nvSpPr>
        <p:spPr>
          <a:xfrm>
            <a:off x="153909" y="1989138"/>
            <a:ext cx="4416504" cy="4714875"/>
          </a:xfrm>
          <a:prstGeom prst="rect">
            <a:avLst/>
          </a:prstGeom>
        </p:spPr>
        <p:txBody>
          <a:bodyPr>
            <a:normAutofit/>
          </a:bodyPr>
          <a:lstStyle/>
          <a:p>
            <a:r>
              <a:rPr lang="fr-FR" altLang="fr-FR" sz="2400" dirty="0">
                <a:solidFill>
                  <a:schemeClr val="bg1"/>
                </a:solidFill>
              </a:rPr>
              <a:t>Le </a:t>
            </a:r>
            <a:r>
              <a:rPr lang="fr-FR" altLang="fr-FR" sz="2400" b="1" dirty="0">
                <a:solidFill>
                  <a:schemeClr val="bg1"/>
                </a:solidFill>
              </a:rPr>
              <a:t>recensement</a:t>
            </a:r>
            <a:r>
              <a:rPr lang="fr-FR" altLang="fr-FR" sz="2400" dirty="0">
                <a:solidFill>
                  <a:schemeClr val="bg1"/>
                </a:solidFill>
              </a:rPr>
              <a:t> évoque celui fait par David (2 Samuel 24, 1-10). </a:t>
            </a:r>
          </a:p>
          <a:p>
            <a:r>
              <a:rPr lang="fr-FR" altLang="fr-FR" sz="2400" dirty="0">
                <a:solidFill>
                  <a:schemeClr val="bg1"/>
                </a:solidFill>
              </a:rPr>
              <a:t>Dans la tradition biblique, compter le peuple, c'est se prendre pour Dieu. </a:t>
            </a:r>
          </a:p>
          <a:p>
            <a:r>
              <a:rPr lang="fr-FR" altLang="fr-FR" sz="2400" dirty="0">
                <a:solidFill>
                  <a:schemeClr val="bg1"/>
                </a:solidFill>
              </a:rPr>
              <a:t>Hérode, comme David, se prend pour Dieu. </a:t>
            </a:r>
          </a:p>
          <a:p>
            <a:r>
              <a:rPr lang="fr-FR" altLang="fr-FR" sz="2400" dirty="0">
                <a:solidFill>
                  <a:schemeClr val="bg1"/>
                </a:solidFill>
              </a:rPr>
              <a:t>C'est dans ce peuple comptabilisé que finalement va être comptabilisé le vrai Dieu.</a:t>
            </a:r>
          </a:p>
        </p:txBody>
      </p:sp>
      <p:pic>
        <p:nvPicPr>
          <p:cNvPr id="90115" name="Picture 6" descr="File0025">
            <a:extLst>
              <a:ext uri="{FF2B5EF4-FFF2-40B4-BE49-F238E27FC236}">
                <a16:creationId xmlns:a16="http://schemas.microsoft.com/office/drawing/2014/main" id="{3CCABCB7-D88B-F4A6-E57B-7DE548928C54}"/>
              </a:ext>
            </a:extLst>
          </p:cNvPr>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4787900" y="2133600"/>
            <a:ext cx="3976688" cy="4425950"/>
          </a:xfrm>
          <a:prstGeom prst="rect">
            <a:avLst/>
          </a:prstGeom>
          <a:noFill/>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CC157-8430-CE4F-A7B0-F11370BEA646}"/>
              </a:ext>
            </a:extLst>
          </p:cNvPr>
          <p:cNvSpPr>
            <a:spLocks noGrp="1"/>
          </p:cNvSpPr>
          <p:nvPr>
            <p:ph type="title" idx="4294967295"/>
          </p:nvPr>
        </p:nvSpPr>
        <p:spPr>
          <a:xfrm>
            <a:off x="3062209" y="5159688"/>
            <a:ext cx="5547637" cy="1232057"/>
          </a:xfrm>
          <a:prstGeom prst="rect">
            <a:avLst/>
          </a:prstGeom>
        </p:spPr>
        <p:txBody>
          <a:bodyPr>
            <a:normAutofit fontScale="90000"/>
          </a:bodyPr>
          <a:lstStyle/>
          <a:p>
            <a:r>
              <a:rPr lang="fr-FR" dirty="0">
                <a:solidFill>
                  <a:schemeClr val="bg1"/>
                </a:solidFill>
              </a:rPr>
              <a:t>Réalisation Catéchèse Par la Parole</a:t>
            </a:r>
            <a:br>
              <a:rPr lang="fr-FR" dirty="0">
                <a:solidFill>
                  <a:schemeClr val="bg1"/>
                </a:solidFill>
              </a:rPr>
            </a:br>
            <a:r>
              <a:rPr lang="fr-FR" dirty="0">
                <a:solidFill>
                  <a:schemeClr val="bg1"/>
                </a:solidFill>
              </a:rPr>
              <a:t>avec les textes du module Habiter </a:t>
            </a:r>
            <a:br>
              <a:rPr lang="fr-FR" dirty="0">
                <a:solidFill>
                  <a:schemeClr val="bg1"/>
                </a:solidFill>
              </a:rPr>
            </a:br>
            <a:r>
              <a:rPr lang="fr-FR" dirty="0">
                <a:solidFill>
                  <a:schemeClr val="bg1"/>
                </a:solidFill>
              </a:rPr>
              <a:t>Collection Porte Parole</a:t>
            </a:r>
          </a:p>
        </p:txBody>
      </p:sp>
      <p:pic>
        <p:nvPicPr>
          <p:cNvPr id="6" name="Image 5" descr="Une image contenant texte, clipart, dessin humoristique, illustration&#10;&#10;Description générée automatiquement">
            <a:extLst>
              <a:ext uri="{FF2B5EF4-FFF2-40B4-BE49-F238E27FC236}">
                <a16:creationId xmlns:a16="http://schemas.microsoft.com/office/drawing/2014/main" id="{B39C069A-2CFD-568E-0174-D59534F150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059" y="5056576"/>
            <a:ext cx="2601552" cy="1438279"/>
          </a:xfrm>
          <a:prstGeom prst="rect">
            <a:avLst/>
          </a:prstGeom>
        </p:spPr>
      </p:pic>
    </p:spTree>
    <p:extLst>
      <p:ext uri="{BB962C8B-B14F-4D97-AF65-F5344CB8AC3E}">
        <p14:creationId xmlns:p14="http://schemas.microsoft.com/office/powerpoint/2010/main" val="709104756"/>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CAACEE2-B837-473A-6385-06DEC50150DF}"/>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dirty="0">
                <a:solidFill>
                  <a:schemeClr val="bg1"/>
                </a:solidFill>
                <a:ea typeface="+mj-ea"/>
              </a:rPr>
              <a:t> </a:t>
            </a:r>
            <a:r>
              <a:rPr lang="fr-FR" sz="3200" dirty="0">
                <a:solidFill>
                  <a:schemeClr val="bg1"/>
                </a:solidFill>
                <a:ea typeface="+mj-ea"/>
              </a:rPr>
              <a:t>Description du vitrail</a:t>
            </a:r>
          </a:p>
        </p:txBody>
      </p:sp>
      <p:sp>
        <p:nvSpPr>
          <p:cNvPr id="74755" name="Rectangle 3">
            <a:extLst>
              <a:ext uri="{FF2B5EF4-FFF2-40B4-BE49-F238E27FC236}">
                <a16:creationId xmlns:a16="http://schemas.microsoft.com/office/drawing/2014/main" id="{7A7D97F0-0C66-53FE-0567-148212FA0648}"/>
              </a:ext>
            </a:extLst>
          </p:cNvPr>
          <p:cNvSpPr>
            <a:spLocks noGrp="1" noChangeArrowheads="1"/>
          </p:cNvSpPr>
          <p:nvPr>
            <p:ph type="body" sz="half" idx="4294967295"/>
          </p:nvPr>
        </p:nvSpPr>
        <p:spPr>
          <a:xfrm>
            <a:off x="685800" y="2060575"/>
            <a:ext cx="4173538" cy="4608513"/>
          </a:xfrm>
          <a:prstGeom prst="rect">
            <a:avLst/>
          </a:prstGeom>
        </p:spPr>
        <p:txBody>
          <a:bodyPr>
            <a:normAutofit/>
          </a:bodyPr>
          <a:lstStyle/>
          <a:p>
            <a:pPr marL="533400" indent="-533400">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r>
              <a:rPr lang="fr-FR" altLang="fr-FR" sz="2800" dirty="0">
                <a:solidFill>
                  <a:schemeClr val="bg1"/>
                </a:solidFill>
              </a:rPr>
              <a:t>Un intérieur</a:t>
            </a:r>
          </a:p>
          <a:p>
            <a:pPr marL="533400" indent="-533400"/>
            <a:r>
              <a:rPr lang="fr-FR" altLang="fr-FR" sz="2800" dirty="0">
                <a:solidFill>
                  <a:schemeClr val="bg1"/>
                </a:solidFill>
              </a:rPr>
              <a:t>Un rideau ouvert</a:t>
            </a:r>
          </a:p>
          <a:p>
            <a:pPr marL="533400" indent="-533400"/>
            <a:r>
              <a:rPr lang="fr-FR" altLang="fr-FR" sz="2800" dirty="0">
                <a:solidFill>
                  <a:schemeClr val="bg1"/>
                </a:solidFill>
              </a:rPr>
              <a:t>Un autel</a:t>
            </a:r>
          </a:p>
          <a:p>
            <a:pPr marL="533400" indent="-533400"/>
            <a:r>
              <a:rPr lang="fr-FR" altLang="fr-FR" sz="2800" dirty="0">
                <a:solidFill>
                  <a:schemeClr val="bg1"/>
                </a:solidFill>
              </a:rPr>
              <a:t>Un lit avec des ponts et des arches</a:t>
            </a:r>
          </a:p>
        </p:txBody>
      </p:sp>
      <p:pic>
        <p:nvPicPr>
          <p:cNvPr id="52227" name="Picture 8">
            <a:extLst>
              <a:ext uri="{FF2B5EF4-FFF2-40B4-BE49-F238E27FC236}">
                <a16:creationId xmlns:a16="http://schemas.microsoft.com/office/drawing/2014/main" id="{AF15B2AC-7179-D333-D0F9-A511C8A6564F}"/>
              </a:ext>
            </a:extLst>
          </p:cNvPr>
          <p:cNvPicPr>
            <a:picLocks noGrp="1" noChangeAspect="1" noChangeArrowheads="1"/>
          </p:cNvPicPr>
          <p:nvPr>
            <p:ph sz="half" idx="4294967295"/>
          </p:nvPr>
        </p:nvPicPr>
        <p:blipFill>
          <a:blip r:embed="rId2"/>
          <a:srcRect/>
          <a:stretch/>
        </p:blipFill>
        <p:spPr>
          <a:xfrm>
            <a:off x="4984750" y="1733871"/>
            <a:ext cx="3976688" cy="4145908"/>
          </a:xfrm>
          <a:prstGeom prst="rect">
            <a:avLst/>
          </a:prstGeom>
          <a:noFill/>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43223EE-8FE6-13CB-3911-CC91402E474C}"/>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93187" name="Rectangle 3">
            <a:extLst>
              <a:ext uri="{FF2B5EF4-FFF2-40B4-BE49-F238E27FC236}">
                <a16:creationId xmlns:a16="http://schemas.microsoft.com/office/drawing/2014/main" id="{F545CE19-D20B-D389-04F3-1C92D8893F02}"/>
              </a:ext>
            </a:extLst>
          </p:cNvPr>
          <p:cNvSpPr>
            <a:spLocks noGrp="1" noChangeArrowheads="1"/>
          </p:cNvSpPr>
          <p:nvPr>
            <p:ph type="body" sz="half" idx="4294967295"/>
          </p:nvPr>
        </p:nvSpPr>
        <p:spPr>
          <a:xfrm>
            <a:off x="685800" y="1196975"/>
            <a:ext cx="4173538" cy="5472113"/>
          </a:xfrm>
          <a:prstGeom prst="rect">
            <a:avLst/>
          </a:prstGeom>
        </p:spPr>
        <p:txBody>
          <a:bodyPr>
            <a:normAutofit/>
          </a:bodyPr>
          <a:lstStyle/>
          <a:p>
            <a:pPr marL="533400" indent="-533400">
              <a:lnSpc>
                <a:spcPct val="90000"/>
              </a:lnSpc>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lnSpc>
                <a:spcPct val="90000"/>
              </a:lnSpc>
            </a:pPr>
            <a:r>
              <a:rPr lang="fr-FR" altLang="fr-FR" sz="2800" dirty="0">
                <a:solidFill>
                  <a:schemeClr val="bg1"/>
                </a:solidFill>
              </a:rPr>
              <a:t>Pas de mention de rideau. </a:t>
            </a:r>
          </a:p>
          <a:p>
            <a:pPr marL="533400" indent="-533400">
              <a:lnSpc>
                <a:spcPct val="90000"/>
              </a:lnSpc>
            </a:pPr>
            <a:r>
              <a:rPr lang="fr-FR" altLang="fr-FR" sz="2800" dirty="0">
                <a:solidFill>
                  <a:schemeClr val="bg1"/>
                </a:solidFill>
              </a:rPr>
              <a:t>Au contraire, un contraste entre la richesse du logis évoquée par le vitrail et la simplicité du texte : </a:t>
            </a:r>
          </a:p>
          <a:p>
            <a:pPr marL="990600" lvl="1" indent="-533400">
              <a:lnSpc>
                <a:spcPct val="90000"/>
              </a:lnSpc>
            </a:pPr>
            <a:r>
              <a:rPr lang="fr-FR" altLang="fr-FR" sz="2400" dirty="0">
                <a:solidFill>
                  <a:schemeClr val="bg1"/>
                </a:solidFill>
              </a:rPr>
              <a:t>bergers, </a:t>
            </a:r>
          </a:p>
          <a:p>
            <a:pPr marL="990600" lvl="1" indent="-533400">
              <a:lnSpc>
                <a:spcPct val="90000"/>
              </a:lnSpc>
            </a:pPr>
            <a:r>
              <a:rPr lang="fr-FR" altLang="fr-FR" sz="2400" dirty="0">
                <a:solidFill>
                  <a:schemeClr val="bg1"/>
                </a:solidFill>
              </a:rPr>
              <a:t>mangeoire, </a:t>
            </a:r>
          </a:p>
          <a:p>
            <a:pPr marL="990600" lvl="1" indent="-533400">
              <a:lnSpc>
                <a:spcPct val="90000"/>
              </a:lnSpc>
            </a:pPr>
            <a:r>
              <a:rPr lang="fr-FR" altLang="fr-FR" sz="2400" dirty="0">
                <a:solidFill>
                  <a:schemeClr val="bg1"/>
                </a:solidFill>
              </a:rPr>
              <a:t>manque de place dans la salle.</a:t>
            </a:r>
          </a:p>
        </p:txBody>
      </p:sp>
      <p:pic>
        <p:nvPicPr>
          <p:cNvPr id="53251" name="Picture 4">
            <a:extLst>
              <a:ext uri="{FF2B5EF4-FFF2-40B4-BE49-F238E27FC236}">
                <a16:creationId xmlns:a16="http://schemas.microsoft.com/office/drawing/2014/main" id="{B816E9EB-F607-7FD7-61BE-ACA43DE7A217}"/>
              </a:ext>
            </a:extLst>
          </p:cNvPr>
          <p:cNvPicPr>
            <a:picLocks noGrp="1" noChangeAspect="1" noChangeArrowheads="1"/>
          </p:cNvPicPr>
          <p:nvPr>
            <p:ph sz="half" idx="4294967295"/>
          </p:nvPr>
        </p:nvPicPr>
        <p:blipFill>
          <a:blip r:embed="rId2"/>
          <a:srcRect/>
          <a:stretch/>
        </p:blipFill>
        <p:spPr>
          <a:xfrm>
            <a:off x="4859338" y="1515117"/>
            <a:ext cx="3976688" cy="4145908"/>
          </a:xfrm>
          <a:prstGeom prst="rect">
            <a:avLst/>
          </a:prstGeom>
          <a:noFill/>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39BE642-2C85-E0C3-0040-65FE7BBBE8F6}"/>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94211" name="Rectangle 3">
            <a:extLst>
              <a:ext uri="{FF2B5EF4-FFF2-40B4-BE49-F238E27FC236}">
                <a16:creationId xmlns:a16="http://schemas.microsoft.com/office/drawing/2014/main" id="{5F9DF035-2C6C-9DB4-9227-803EA715486B}"/>
              </a:ext>
            </a:extLst>
          </p:cNvPr>
          <p:cNvSpPr>
            <a:spLocks noGrp="1" noChangeArrowheads="1"/>
          </p:cNvSpPr>
          <p:nvPr>
            <p:ph type="body" sz="half" idx="4294967295"/>
          </p:nvPr>
        </p:nvSpPr>
        <p:spPr>
          <a:xfrm>
            <a:off x="685800" y="1916113"/>
            <a:ext cx="4173538" cy="4752975"/>
          </a:xfrm>
          <a:prstGeom prst="rect">
            <a:avLst/>
          </a:prstGeom>
        </p:spPr>
        <p:txBody>
          <a:bodyPr>
            <a:normAutofit/>
          </a:bodyPr>
          <a:lstStyle/>
          <a:p>
            <a:pPr marL="533400" indent="-533400">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r>
              <a:rPr lang="fr-FR" altLang="fr-FR" sz="2800" dirty="0">
                <a:solidFill>
                  <a:schemeClr val="bg1"/>
                </a:solidFill>
              </a:rPr>
              <a:t>Pas de rideau.</a:t>
            </a:r>
          </a:p>
          <a:p>
            <a:pPr marL="533400" indent="-533400"/>
            <a:r>
              <a:rPr lang="fr-FR" altLang="fr-FR" sz="2800" b="1" dirty="0">
                <a:solidFill>
                  <a:schemeClr val="bg1"/>
                </a:solidFill>
              </a:rPr>
              <a:t>Lieu évoqué</a:t>
            </a:r>
            <a:r>
              <a:rPr lang="fr-FR" altLang="fr-FR" sz="2800" dirty="0">
                <a:solidFill>
                  <a:schemeClr val="bg1"/>
                </a:solidFill>
              </a:rPr>
              <a:t> : logis.</a:t>
            </a:r>
          </a:p>
          <a:p>
            <a:pPr marL="533400" indent="-533400"/>
            <a:r>
              <a:rPr lang="fr-FR" altLang="fr-FR" sz="2800" dirty="0">
                <a:solidFill>
                  <a:schemeClr val="bg1"/>
                </a:solidFill>
              </a:rPr>
              <a:t>Par contre, richesse des cadeaux : </a:t>
            </a:r>
          </a:p>
          <a:p>
            <a:pPr marL="990600" lvl="1" indent="-533400"/>
            <a:r>
              <a:rPr lang="fr-FR" altLang="fr-FR" sz="2400" dirty="0">
                <a:solidFill>
                  <a:schemeClr val="bg1"/>
                </a:solidFill>
              </a:rPr>
              <a:t>or, </a:t>
            </a:r>
          </a:p>
          <a:p>
            <a:pPr marL="990600" lvl="1" indent="-533400"/>
            <a:r>
              <a:rPr lang="fr-FR" altLang="fr-FR" sz="2400" dirty="0">
                <a:solidFill>
                  <a:schemeClr val="bg1"/>
                </a:solidFill>
              </a:rPr>
              <a:t>encens, </a:t>
            </a:r>
          </a:p>
          <a:p>
            <a:pPr marL="990600" lvl="1" indent="-533400"/>
            <a:r>
              <a:rPr lang="fr-FR" altLang="fr-FR" sz="2400" dirty="0">
                <a:solidFill>
                  <a:schemeClr val="bg1"/>
                </a:solidFill>
              </a:rPr>
              <a:t>myrrhe.</a:t>
            </a:r>
          </a:p>
        </p:txBody>
      </p:sp>
      <p:pic>
        <p:nvPicPr>
          <p:cNvPr id="54275" name="Picture 4">
            <a:extLst>
              <a:ext uri="{FF2B5EF4-FFF2-40B4-BE49-F238E27FC236}">
                <a16:creationId xmlns:a16="http://schemas.microsoft.com/office/drawing/2014/main" id="{B3C4E554-FD3E-242F-9DD4-419619A04FFB}"/>
              </a:ext>
            </a:extLst>
          </p:cNvPr>
          <p:cNvPicPr>
            <a:picLocks noGrp="1" noChangeAspect="1" noChangeArrowheads="1"/>
          </p:cNvPicPr>
          <p:nvPr>
            <p:ph sz="half" idx="4294967295"/>
          </p:nvPr>
        </p:nvPicPr>
        <p:blipFill>
          <a:blip r:embed="rId2"/>
          <a:srcRect/>
          <a:stretch/>
        </p:blipFill>
        <p:spPr>
          <a:xfrm>
            <a:off x="4984750" y="1733871"/>
            <a:ext cx="3976688" cy="4145908"/>
          </a:xfrm>
          <a:prstGeom prst="rect">
            <a:avLst/>
          </a:prstGeom>
          <a:noFill/>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A5D3D7F-3A93-EDC9-63FF-34CADA1DB3BF}"/>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95235" name="Rectangle 3">
            <a:extLst>
              <a:ext uri="{FF2B5EF4-FFF2-40B4-BE49-F238E27FC236}">
                <a16:creationId xmlns:a16="http://schemas.microsoft.com/office/drawing/2014/main" id="{2236BF96-E915-CF43-7F21-488F9A2FEF28}"/>
              </a:ext>
            </a:extLst>
          </p:cNvPr>
          <p:cNvSpPr>
            <a:spLocks noGrp="1" noChangeArrowheads="1"/>
          </p:cNvSpPr>
          <p:nvPr>
            <p:ph type="body" sz="half" idx="4294967295"/>
          </p:nvPr>
        </p:nvSpPr>
        <p:spPr>
          <a:xfrm>
            <a:off x="685800" y="2205038"/>
            <a:ext cx="4173538" cy="4464050"/>
          </a:xfrm>
          <a:prstGeom prst="rect">
            <a:avLst/>
          </a:prstGeom>
        </p:spPr>
        <p:txBody>
          <a:bodyPr>
            <a:normAutofit/>
          </a:bodyPr>
          <a:lstStyle/>
          <a:p>
            <a:pPr marL="533400" indent="-533400">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r>
              <a:rPr lang="fr-FR" altLang="fr-FR" sz="2800" dirty="0">
                <a:solidFill>
                  <a:schemeClr val="bg1"/>
                </a:solidFill>
              </a:rPr>
              <a:t>Une étoile, en haut à droite.</a:t>
            </a:r>
          </a:p>
        </p:txBody>
      </p:sp>
      <p:pic>
        <p:nvPicPr>
          <p:cNvPr id="55299" name="Picture 12">
            <a:extLst>
              <a:ext uri="{FF2B5EF4-FFF2-40B4-BE49-F238E27FC236}">
                <a16:creationId xmlns:a16="http://schemas.microsoft.com/office/drawing/2014/main" id="{868CADBC-C3E5-A96C-5AD2-90AE7A2399F0}"/>
              </a:ext>
            </a:extLst>
          </p:cNvPr>
          <p:cNvPicPr>
            <a:picLocks noGrp="1" noChangeAspect="1" noChangeArrowheads="1"/>
          </p:cNvPicPr>
          <p:nvPr>
            <p:ph sz="half" idx="4294967295"/>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6DB1D82-CF27-7D77-D673-CC7482CF8A83}"/>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96259" name="Rectangle 3">
            <a:extLst>
              <a:ext uri="{FF2B5EF4-FFF2-40B4-BE49-F238E27FC236}">
                <a16:creationId xmlns:a16="http://schemas.microsoft.com/office/drawing/2014/main" id="{BE9B4051-CE76-16C5-65BF-CDA3DB7FCE6F}"/>
              </a:ext>
            </a:extLst>
          </p:cNvPr>
          <p:cNvSpPr>
            <a:spLocks noGrp="1" noChangeArrowheads="1"/>
          </p:cNvSpPr>
          <p:nvPr>
            <p:ph type="body" sz="half" idx="4294967295"/>
          </p:nvPr>
        </p:nvSpPr>
        <p:spPr>
          <a:xfrm>
            <a:off x="685800" y="2205038"/>
            <a:ext cx="4173538" cy="4464050"/>
          </a:xfrm>
          <a:prstGeom prst="rect">
            <a:avLst/>
          </a:prstGeom>
        </p:spPr>
        <p:txBody>
          <a:bodyPr>
            <a:normAutofit/>
          </a:bodyPr>
          <a:lstStyle/>
          <a:p>
            <a:pPr marL="533400" indent="-533400">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r>
              <a:rPr lang="fr-FR" altLang="fr-FR" sz="2800" dirty="0">
                <a:solidFill>
                  <a:schemeClr val="bg1"/>
                </a:solidFill>
              </a:rPr>
              <a:t>Pas d'étoile.</a:t>
            </a:r>
          </a:p>
          <a:p>
            <a:pPr marL="533400" indent="-533400"/>
            <a:r>
              <a:rPr lang="fr-FR" altLang="fr-FR" sz="2800" b="1" dirty="0">
                <a:solidFill>
                  <a:schemeClr val="bg1"/>
                </a:solidFill>
              </a:rPr>
              <a:t>Verset 9</a:t>
            </a:r>
            <a:r>
              <a:rPr lang="fr-FR" altLang="fr-FR" sz="2800" dirty="0">
                <a:solidFill>
                  <a:schemeClr val="bg1"/>
                </a:solidFill>
              </a:rPr>
              <a:t> : </a:t>
            </a:r>
            <a:r>
              <a:rPr lang="fr-FR" altLang="fr-FR" sz="2800" i="1" dirty="0">
                <a:solidFill>
                  <a:schemeClr val="bg1"/>
                </a:solidFill>
              </a:rPr>
              <a:t>« La gloire du Seigneur les enveloppa de</a:t>
            </a:r>
            <a:r>
              <a:rPr lang="fr-FR" altLang="fr-FR" sz="2800" dirty="0">
                <a:solidFill>
                  <a:schemeClr val="bg1"/>
                </a:solidFill>
              </a:rPr>
              <a:t> </a:t>
            </a:r>
            <a:r>
              <a:rPr lang="fr-FR" altLang="fr-FR" sz="2800" i="1" dirty="0">
                <a:solidFill>
                  <a:schemeClr val="bg1"/>
                </a:solidFill>
              </a:rPr>
              <a:t>sa</a:t>
            </a:r>
            <a:r>
              <a:rPr lang="fr-FR" altLang="fr-FR" sz="2800" dirty="0">
                <a:solidFill>
                  <a:schemeClr val="bg1"/>
                </a:solidFill>
              </a:rPr>
              <a:t> </a:t>
            </a:r>
            <a:r>
              <a:rPr lang="fr-FR" altLang="fr-FR" sz="2800" i="1" dirty="0">
                <a:solidFill>
                  <a:schemeClr val="bg1"/>
                </a:solidFill>
              </a:rPr>
              <a:t>lumière.</a:t>
            </a:r>
            <a:r>
              <a:rPr lang="fr-FR" altLang="fr-FR" sz="2800" dirty="0">
                <a:solidFill>
                  <a:schemeClr val="bg1"/>
                </a:solidFill>
              </a:rPr>
              <a:t> »</a:t>
            </a:r>
          </a:p>
        </p:txBody>
      </p:sp>
      <p:pic>
        <p:nvPicPr>
          <p:cNvPr id="2" name="Picture 12">
            <a:extLst>
              <a:ext uri="{FF2B5EF4-FFF2-40B4-BE49-F238E27FC236}">
                <a16:creationId xmlns:a16="http://schemas.microsoft.com/office/drawing/2014/main" id="{46D42442-9FB8-82ED-1EB8-8F502679AEA5}"/>
              </a:ext>
            </a:extLst>
          </p:cNvPr>
          <p:cNvPicPr>
            <a:picLocks noChangeAspect="1" noChangeArrowheads="1"/>
          </p:cNvPicPr>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1772</Words>
  <Application>Microsoft Office PowerPoint</Application>
  <PresentationFormat>Affichage à l'écran (4:3)</PresentationFormat>
  <Paragraphs>190</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HABITER Module Porte Parole Recherche autour des textes et du vitrail Comparaison  Luc 1 Visite des bergers et Mt 2 Visite des mages  </vt:lpstr>
      <vt:lpstr>Saurions-nous raconter  l’histoire de la naissance de Jésus ? Et l’histoire des mages ?</vt:lpstr>
      <vt:lpstr>LIRE LES TEXTES</vt:lpstr>
      <vt:lpstr>Présentation PowerPoint</vt:lpstr>
      <vt:lpstr> Description du vitrail</vt:lpstr>
      <vt:lpstr> Dans l’Evangile de Luc</vt:lpstr>
      <vt:lpstr> Dans l’Evangile de Matthieu</vt:lpstr>
      <vt:lpstr> Description du vitrail</vt:lpstr>
      <vt:lpstr> Dans l’Evangile de Luc</vt:lpstr>
      <vt:lpstr> Dans l’Evangile de Matthieu</vt:lpstr>
      <vt:lpstr> Description du vitrail</vt:lpstr>
      <vt:lpstr> Dans l’Evangile de Luc</vt:lpstr>
      <vt:lpstr> Dans l’Evangile de Matthieu</vt:lpstr>
      <vt:lpstr> Description du vitrail</vt:lpstr>
      <vt:lpstr> Dans l’Évangile de Luc</vt:lpstr>
      <vt:lpstr> Dans l’Évangile de Matthieu</vt:lpstr>
      <vt:lpstr> Description du vitrail</vt:lpstr>
      <vt:lpstr> Dans l’Évangile de Luc</vt:lpstr>
      <vt:lpstr> Dans l’Évangile de Matthieu</vt:lpstr>
      <vt:lpstr> Description du vitrail</vt:lpstr>
      <vt:lpstr> Dans l’Évangile de Luc</vt:lpstr>
      <vt:lpstr> Dans l’Évangile de Matthieu</vt:lpstr>
      <vt:lpstr>Impressions…</vt:lpstr>
      <vt:lpstr>TRAVAILLONS  SUR LES BIZARRERIES</vt:lpstr>
      <vt:lpstr>Des bizarreries…</vt:lpstr>
      <vt:lpstr>Des rapprochements qui donnent sens…</vt:lpstr>
      <vt:lpstr>Quelques mots et images symboliques…</vt:lpstr>
      <vt:lpstr>Bethléem ?</vt:lpstr>
      <vt:lpstr>Un mot sur Bethléem…</vt:lpstr>
      <vt:lpstr>Un mot sur Bethléem… suite</vt:lpstr>
      <vt:lpstr>QUELQUES DÉTAILS  À COMPRENDRE…</vt:lpstr>
      <vt:lpstr>Crèche - mangeoire ?</vt:lpstr>
      <vt:lpstr>Les langes - bandelettes ?</vt:lpstr>
      <vt:lpstr>Fils premier-né ?</vt:lpstr>
      <vt:lpstr>L'ange et la troupe céleste ?</vt:lpstr>
      <vt:lpstr>Les mages ?</vt:lpstr>
      <vt:lpstr>L’étoile ?</vt:lpstr>
      <vt:lpstr>La lampe ?</vt:lpstr>
      <vt:lpstr>L’âne et le bœuf ?</vt:lpstr>
      <vt:lpstr>Les bergers ?</vt:lpstr>
      <vt:lpstr>Le recensement ?</vt:lpstr>
      <vt:lpstr>Réalisation Catéchèse Par la Parole avec les textes du module Habiter  Collection Porte Parole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2ème module : HABITER</dc:title>
  <dc:creator>Olivier PLICHON</dc:creator>
  <cp:lastModifiedBy>odile theiller</cp:lastModifiedBy>
  <cp:revision>35</cp:revision>
  <dcterms:created xsi:type="dcterms:W3CDTF">2011-10-06T15:27:10Z</dcterms:created>
  <dcterms:modified xsi:type="dcterms:W3CDTF">2023-10-09T14:00:16Z</dcterms:modified>
</cp:coreProperties>
</file>