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13"/>
  </p:notesMasterIdLst>
  <p:handoutMasterIdLst>
    <p:handoutMasterId r:id="rId14"/>
  </p:handoutMasterIdLst>
  <p:sldIdLst>
    <p:sldId id="271" r:id="rId2"/>
    <p:sldId id="277" r:id="rId3"/>
    <p:sldId id="281" r:id="rId4"/>
    <p:sldId id="278" r:id="rId5"/>
    <p:sldId id="363" r:id="rId6"/>
    <p:sldId id="359" r:id="rId7"/>
    <p:sldId id="279" r:id="rId8"/>
    <p:sldId id="280" r:id="rId9"/>
    <p:sldId id="282" r:id="rId10"/>
    <p:sldId id="283" r:id="rId11"/>
    <p:sldId id="362"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20A0AF-9CE2-CF5F-F0CE-DDCA66908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1FF92CC-9BBD-84BC-FB7B-C1C69B36E2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7DF81-A337-48F2-86A6-C2F735C34691}" type="datetimeFigureOut">
              <a:rPr lang="fr-FR" smtClean="0"/>
              <a:t>26/09/2023</a:t>
            </a:fld>
            <a:endParaRPr lang="fr-FR"/>
          </a:p>
        </p:txBody>
      </p:sp>
      <p:sp>
        <p:nvSpPr>
          <p:cNvPr id="4" name="Espace réservé du pied de page 3">
            <a:extLst>
              <a:ext uri="{FF2B5EF4-FFF2-40B4-BE49-F238E27FC236}">
                <a16:creationId xmlns:a16="http://schemas.microsoft.com/office/drawing/2014/main" id="{B8EF246C-1F01-6F55-1669-13F34FC2A6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C2F9612-9A74-46A3-7F37-DEEF37FB3E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2D8436-5D51-4821-A44C-250051E08503}" type="slidenum">
              <a:rPr lang="fr-FR" smtClean="0"/>
              <a:t>‹N°›</a:t>
            </a:fld>
            <a:endParaRPr lang="fr-FR"/>
          </a:p>
        </p:txBody>
      </p:sp>
    </p:spTree>
    <p:extLst>
      <p:ext uri="{BB962C8B-B14F-4D97-AF65-F5344CB8AC3E}">
        <p14:creationId xmlns:p14="http://schemas.microsoft.com/office/powerpoint/2010/main" val="173206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4AC0F-1FF4-40C4-8792-42345C4E469A}" type="datetimeFigureOut">
              <a:rPr lang="fr-FR" smtClean="0"/>
              <a:t>26/09/2023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968FC-35F5-4CCD-B198-633801EA1149}" type="slidenum">
              <a:rPr lang="fr-FR" smtClean="0"/>
              <a:t>‹N°›</a:t>
            </a:fld>
            <a:endParaRPr lang="fr-FR"/>
          </a:p>
        </p:txBody>
      </p:sp>
    </p:spTree>
    <p:extLst>
      <p:ext uri="{BB962C8B-B14F-4D97-AF65-F5344CB8AC3E}">
        <p14:creationId xmlns:p14="http://schemas.microsoft.com/office/powerpoint/2010/main" val="114404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DCD11E8-3D64-AD75-A52A-9103A9FF803B}"/>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26/09/2023</a:t>
            </a:fld>
            <a:endParaRPr lang="it-IT" altLang="fr-FR"/>
          </a:p>
        </p:txBody>
      </p:sp>
      <p:sp>
        <p:nvSpPr>
          <p:cNvPr id="5" name="Espace réservé du pied de page 4">
            <a:extLst>
              <a:ext uri="{FF2B5EF4-FFF2-40B4-BE49-F238E27FC236}">
                <a16:creationId xmlns:a16="http://schemas.microsoft.com/office/drawing/2014/main" id="{E3B06DD9-B5A8-EA71-A30D-53681A83EE73}"/>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9B1B5E54-674E-3A31-A219-541DABABCA76}"/>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52175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836B6B-1E4D-2A45-FB5D-228EDAC3E9DA}"/>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26/09/2023</a:t>
            </a:fld>
            <a:endParaRPr lang="it-IT" altLang="fr-FR"/>
          </a:p>
        </p:txBody>
      </p:sp>
      <p:sp>
        <p:nvSpPr>
          <p:cNvPr id="5" name="Espace réservé du pied de page 4">
            <a:extLst>
              <a:ext uri="{FF2B5EF4-FFF2-40B4-BE49-F238E27FC236}">
                <a16:creationId xmlns:a16="http://schemas.microsoft.com/office/drawing/2014/main" id="{792A478F-AB04-B6C6-9951-1896BD798823}"/>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2AB139AD-8C5B-AE4D-3806-8F63720E3E30}"/>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70478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test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6216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t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54ADACD8-AEF6-731A-416C-0E34A1DFA2D1}"/>
              </a:ext>
            </a:extLst>
          </p:cNvPr>
          <p:cNvSpPr>
            <a:spLocks noGrp="1"/>
          </p:cNvSpPr>
          <p:nvPr>
            <p:ph type="dt" sz="half" idx="10"/>
          </p:nvPr>
        </p:nvSpPr>
        <p:spPr>
          <a:xfrm>
            <a:off x="838200" y="6235700"/>
            <a:ext cx="2449513" cy="457200"/>
          </a:xfrm>
          <a:prstGeom prst="rect">
            <a:avLst/>
          </a:prstGeom>
        </p:spPr>
        <p:txBody>
          <a:bodyPr rtlCol="0"/>
          <a:lstStyle>
            <a:lvl1pPr fontAlgn="auto">
              <a:spcBef>
                <a:spcPts val="0"/>
              </a:spcBef>
              <a:spcAft>
                <a:spcPts val="0"/>
              </a:spcAft>
              <a:defRPr>
                <a:latin typeface="+mn-lt"/>
                <a:ea typeface="+mn-ea"/>
              </a:defRPr>
            </a:lvl1pPr>
          </a:lstStyle>
          <a:p>
            <a:pPr>
              <a:defRPr/>
            </a:pPr>
            <a:endParaRPr lang="it-IT"/>
          </a:p>
        </p:txBody>
      </p:sp>
      <p:sp>
        <p:nvSpPr>
          <p:cNvPr id="4" name="Segnaposto numero diapositiva 3">
            <a:extLst>
              <a:ext uri="{FF2B5EF4-FFF2-40B4-BE49-F238E27FC236}">
                <a16:creationId xmlns:a16="http://schemas.microsoft.com/office/drawing/2014/main" id="{3CFF4C13-F57B-FA11-3DF6-8B9B1E580CFE}"/>
              </a:ext>
            </a:extLst>
          </p:cNvPr>
          <p:cNvSpPr>
            <a:spLocks noGrp="1"/>
          </p:cNvSpPr>
          <p:nvPr>
            <p:ph type="sldNum" sz="quarter" idx="11"/>
          </p:nvPr>
        </p:nvSpPr>
        <p:spPr>
          <a:xfrm>
            <a:off x="6553200" y="6224588"/>
            <a:ext cx="2420938" cy="457200"/>
          </a:xfrm>
          <a:prstGeom prst="rect">
            <a:avLst/>
          </a:prstGeom>
        </p:spPr>
        <p:txBody>
          <a:bodyPr rtlCol="0"/>
          <a:lstStyle>
            <a:lvl1pPr fontAlgn="auto">
              <a:spcBef>
                <a:spcPts val="0"/>
              </a:spcBef>
              <a:spcAft>
                <a:spcPts val="0"/>
              </a:spcAft>
              <a:defRPr>
                <a:latin typeface="+mn-lt"/>
                <a:ea typeface="+mn-ea"/>
              </a:defRPr>
            </a:lvl1pPr>
          </a:lstStyle>
          <a:p>
            <a:pPr>
              <a:defRPr/>
            </a:pPr>
            <a:endParaRPr lang="it-IT"/>
          </a:p>
        </p:txBody>
      </p:sp>
      <p:sp>
        <p:nvSpPr>
          <p:cNvPr id="5" name="Segnaposto piè di pagina 4">
            <a:extLst>
              <a:ext uri="{FF2B5EF4-FFF2-40B4-BE49-F238E27FC236}">
                <a16:creationId xmlns:a16="http://schemas.microsoft.com/office/drawing/2014/main" id="{AF0E5208-2B06-F34E-2AAB-1295BD1F74F9}"/>
              </a:ext>
            </a:extLst>
          </p:cNvPr>
          <p:cNvSpPr>
            <a:spLocks noGrp="1"/>
          </p:cNvSpPr>
          <p:nvPr>
            <p:ph type="ftr" sz="quarter" idx="12"/>
          </p:nvPr>
        </p:nvSpPr>
        <p:spPr>
          <a:xfrm>
            <a:off x="3484563" y="6237288"/>
            <a:ext cx="2895600" cy="457200"/>
          </a:xfrm>
          <a:prstGeom prst="rect">
            <a:avLst/>
          </a:prstGeom>
        </p:spPr>
        <p:txBody>
          <a:bodyPr/>
          <a:lstStyle>
            <a:lvl1pPr>
              <a:defRPr/>
            </a:lvl1pPr>
          </a:lstStyle>
          <a:p>
            <a:pPr>
              <a:defRPr/>
            </a:pPr>
            <a:endParaRPr lang="it-IT"/>
          </a:p>
        </p:txBody>
      </p:sp>
    </p:spTree>
    <p:extLst>
      <p:ext uri="{BB962C8B-B14F-4D97-AF65-F5344CB8AC3E}">
        <p14:creationId xmlns:p14="http://schemas.microsoft.com/office/powerpoint/2010/main" val="174808197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contenuto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50590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31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7FAA920-3D35-6ACD-DC48-6DD2D5F518DD}"/>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26/09/2023</a:t>
            </a:fld>
            <a:endParaRPr lang="it-IT" altLang="fr-FR"/>
          </a:p>
        </p:txBody>
      </p:sp>
      <p:sp>
        <p:nvSpPr>
          <p:cNvPr id="5" name="Espace réservé du pied de page 4">
            <a:extLst>
              <a:ext uri="{FF2B5EF4-FFF2-40B4-BE49-F238E27FC236}">
                <a16:creationId xmlns:a16="http://schemas.microsoft.com/office/drawing/2014/main" id="{C6EEEAC3-8283-566D-64CE-D2D66A3D9BFE}"/>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6" name="Espace réservé du numéro de diapositive 5">
            <a:extLst>
              <a:ext uri="{FF2B5EF4-FFF2-40B4-BE49-F238E27FC236}">
                <a16:creationId xmlns:a16="http://schemas.microsoft.com/office/drawing/2014/main" id="{8D26E0C1-7CD5-1844-4639-194B525C8FC9}"/>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82755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9B66001E-29D2-8E0C-3164-321E4B46B6FE}"/>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26/09/2023</a:t>
            </a:fld>
            <a:endParaRPr lang="it-IT" altLang="fr-FR"/>
          </a:p>
        </p:txBody>
      </p:sp>
      <p:sp>
        <p:nvSpPr>
          <p:cNvPr id="6" name="Espace réservé du pied de page 5">
            <a:extLst>
              <a:ext uri="{FF2B5EF4-FFF2-40B4-BE49-F238E27FC236}">
                <a16:creationId xmlns:a16="http://schemas.microsoft.com/office/drawing/2014/main" id="{EB046DAC-156B-4CC6-EFBA-92AA5C948831}"/>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7" name="Espace réservé du numéro de diapositive 6">
            <a:extLst>
              <a:ext uri="{FF2B5EF4-FFF2-40B4-BE49-F238E27FC236}">
                <a16:creationId xmlns:a16="http://schemas.microsoft.com/office/drawing/2014/main" id="{12C2BFB0-EC63-80C1-4993-0BC4FA6C7A2E}"/>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300524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6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404A2C6-2C96-2046-CF9A-A27A8CC1CC9D}"/>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26/09/2023</a:t>
            </a:fld>
            <a:endParaRPr lang="it-IT" altLang="fr-FR"/>
          </a:p>
        </p:txBody>
      </p:sp>
      <p:sp>
        <p:nvSpPr>
          <p:cNvPr id="4" name="Espace réservé du pied de page 3">
            <a:extLst>
              <a:ext uri="{FF2B5EF4-FFF2-40B4-BE49-F238E27FC236}">
                <a16:creationId xmlns:a16="http://schemas.microsoft.com/office/drawing/2014/main" id="{905BCEF9-D471-8ED8-C937-C36707C8BB91}"/>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5" name="Espace réservé du numéro de diapositive 4">
            <a:extLst>
              <a:ext uri="{FF2B5EF4-FFF2-40B4-BE49-F238E27FC236}">
                <a16:creationId xmlns:a16="http://schemas.microsoft.com/office/drawing/2014/main" id="{9D54A982-0A63-F4E9-4881-88517F44A16E}"/>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169764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F79808-5AA5-232E-9DFE-72E36530208A}"/>
              </a:ext>
            </a:extLst>
          </p:cNvPr>
          <p:cNvSpPr>
            <a:spLocks noGrp="1"/>
          </p:cNvSpPr>
          <p:nvPr>
            <p:ph type="dt" sz="half" idx="10"/>
          </p:nvPr>
        </p:nvSpPr>
        <p:spPr>
          <a:xfrm>
            <a:off x="628650" y="6356351"/>
            <a:ext cx="2057400" cy="365125"/>
          </a:xfrm>
          <a:prstGeom prst="rect">
            <a:avLst/>
          </a:prstGeom>
        </p:spPr>
        <p:txBody>
          <a:bodyPr/>
          <a:lstStyle/>
          <a:p>
            <a:fld id="{0B21C28E-4AF9-43C8-9874-D4B12C6A95D3}" type="datetimeFigureOut">
              <a:rPr lang="it-IT" altLang="fr-FR" smtClean="0"/>
              <a:pPr/>
              <a:t>26/09/2023</a:t>
            </a:fld>
            <a:endParaRPr lang="it-IT" altLang="fr-FR"/>
          </a:p>
        </p:txBody>
      </p:sp>
      <p:sp>
        <p:nvSpPr>
          <p:cNvPr id="3" name="Espace réservé du pied de page 2">
            <a:extLst>
              <a:ext uri="{FF2B5EF4-FFF2-40B4-BE49-F238E27FC236}">
                <a16:creationId xmlns:a16="http://schemas.microsoft.com/office/drawing/2014/main" id="{A9068AEB-1A2D-1A4C-8D22-C3C105B49A5A}"/>
              </a:ext>
            </a:extLst>
          </p:cNvPr>
          <p:cNvSpPr>
            <a:spLocks noGrp="1"/>
          </p:cNvSpPr>
          <p:nvPr>
            <p:ph type="ftr" sz="quarter" idx="11"/>
          </p:nvPr>
        </p:nvSpPr>
        <p:spPr>
          <a:xfrm>
            <a:off x="3028950" y="6356351"/>
            <a:ext cx="3086100" cy="365125"/>
          </a:xfrm>
          <a:prstGeom prst="rect">
            <a:avLst/>
          </a:prstGeom>
        </p:spPr>
        <p:txBody>
          <a:bodyPr/>
          <a:lstStyle/>
          <a:p>
            <a:pPr>
              <a:defRPr/>
            </a:pPr>
            <a:endParaRPr lang="it-IT"/>
          </a:p>
        </p:txBody>
      </p:sp>
      <p:sp>
        <p:nvSpPr>
          <p:cNvPr id="4" name="Espace réservé du numéro de diapositive 3">
            <a:extLst>
              <a:ext uri="{FF2B5EF4-FFF2-40B4-BE49-F238E27FC236}">
                <a16:creationId xmlns:a16="http://schemas.microsoft.com/office/drawing/2014/main" id="{B02F0ABB-8CE5-E3F9-ED75-745BEFEDAA4C}"/>
              </a:ext>
            </a:extLst>
          </p:cNvPr>
          <p:cNvSpPr>
            <a:spLocks noGrp="1"/>
          </p:cNvSpPr>
          <p:nvPr>
            <p:ph type="sldNum" sz="quarter" idx="12"/>
          </p:nvPr>
        </p:nvSpPr>
        <p:spPr>
          <a:xfrm>
            <a:off x="6457950" y="6356351"/>
            <a:ext cx="2057400" cy="365125"/>
          </a:xfrm>
          <a:prstGeom prst="rect">
            <a:avLst/>
          </a:prstGeom>
        </p:spPr>
        <p:txBody>
          <a:bodyPr/>
          <a:lstStyle/>
          <a:p>
            <a:fld id="{CAEFC0D5-A4E1-4E91-A1FE-7F9A0070F8AC}" type="slidenum">
              <a:rPr lang="it-IT" altLang="fr-FR" smtClean="0"/>
              <a:pPr/>
              <a:t>‹N°›</a:t>
            </a:fld>
            <a:endParaRPr lang="it-IT" altLang="fr-FR"/>
          </a:p>
        </p:txBody>
      </p:sp>
    </p:spTree>
    <p:extLst>
      <p:ext uri="{BB962C8B-B14F-4D97-AF65-F5344CB8AC3E}">
        <p14:creationId xmlns:p14="http://schemas.microsoft.com/office/powerpoint/2010/main" val="17769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15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6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9948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itraux-chartres.fr/vitraux/50_vitrail_incarnation_et_enfance_christ/scene_03.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a:extLst>
              <a:ext uri="{FF2B5EF4-FFF2-40B4-BE49-F238E27FC236}">
                <a16:creationId xmlns:a16="http://schemas.microsoft.com/office/drawing/2014/main" id="{87978693-83E5-4D8A-62C2-82A2FC64266A}"/>
              </a:ext>
            </a:extLst>
          </p:cNvPr>
          <p:cNvSpPr>
            <a:spLocks noGrp="1"/>
          </p:cNvSpPr>
          <p:nvPr>
            <p:ph type="ctrTitle" idx="4294967295"/>
          </p:nvPr>
        </p:nvSpPr>
        <p:spPr>
          <a:xfrm>
            <a:off x="3587436" y="1059240"/>
            <a:ext cx="5137086" cy="2387600"/>
          </a:xfrm>
          <a:prstGeom prst="rect">
            <a:avLst/>
          </a:prstGeom>
        </p:spPr>
        <p:txBody>
          <a:bodyPr/>
          <a:lstStyle/>
          <a:p>
            <a:pPr algn="ctr"/>
            <a:r>
              <a:rPr lang="it-IT" altLang="fr-FR" sz="3200" dirty="0">
                <a:solidFill>
                  <a:schemeClr val="bg1"/>
                </a:solidFill>
              </a:rPr>
              <a:t> LECTURE D</a:t>
            </a:r>
            <a:r>
              <a:rPr lang="it-IT" altLang="it-IT" sz="3200" dirty="0">
                <a:solidFill>
                  <a:schemeClr val="bg1"/>
                </a:solidFill>
              </a:rPr>
              <a:t>’</a:t>
            </a:r>
            <a:r>
              <a:rPr lang="it-IT" altLang="fr-FR" sz="3200" dirty="0">
                <a:solidFill>
                  <a:schemeClr val="bg1"/>
                </a:solidFill>
              </a:rPr>
              <a:t>IMAGE</a:t>
            </a:r>
            <a:br>
              <a:rPr lang="it-IT" altLang="fr-FR" sz="3200" dirty="0">
                <a:solidFill>
                  <a:schemeClr val="bg1"/>
                </a:solidFill>
              </a:rPr>
            </a:br>
            <a:r>
              <a:rPr lang="it-IT" altLang="fr-FR" sz="3200" dirty="0">
                <a:solidFill>
                  <a:schemeClr val="bg1"/>
                </a:solidFill>
              </a:rPr>
              <a:t>de l’ensemble </a:t>
            </a:r>
            <a:br>
              <a:rPr lang="it-IT" altLang="fr-FR" sz="3200" dirty="0">
                <a:solidFill>
                  <a:schemeClr val="bg1"/>
                </a:solidFill>
              </a:rPr>
            </a:br>
            <a:r>
              <a:rPr lang="it-IT" altLang="fr-FR" sz="3200" dirty="0">
                <a:solidFill>
                  <a:schemeClr val="bg1"/>
                </a:solidFill>
              </a:rPr>
              <a:t>du </a:t>
            </a:r>
            <a:r>
              <a:rPr lang="fr-FR" altLang="fr-FR" sz="3200" b="1" dirty="0">
                <a:solidFill>
                  <a:schemeClr val="bg1"/>
                </a:solidFill>
              </a:rPr>
              <a:t>vitrail de « l’Incarnation » Cathédrale de Chartres V</a:t>
            </a:r>
            <a:br>
              <a:rPr lang="fr-FR" altLang="fr-FR" sz="3200" b="1" dirty="0">
                <a:solidFill>
                  <a:schemeClr val="bg1"/>
                </a:solidFill>
              </a:rPr>
            </a:br>
            <a:r>
              <a:rPr lang="fr-FR" altLang="fr-FR" sz="3200" b="1" dirty="0">
                <a:solidFill>
                  <a:schemeClr val="bg1"/>
                </a:solidFill>
              </a:rPr>
              <a:t>ers 1150</a:t>
            </a:r>
            <a:br>
              <a:rPr lang="fr-FR" altLang="fr-FR" sz="3600" b="1" dirty="0">
                <a:solidFill>
                  <a:schemeClr val="bg1"/>
                </a:solidFill>
              </a:rPr>
            </a:br>
            <a:br>
              <a:rPr lang="fr-FR" altLang="fr-FR" sz="3600" b="1" dirty="0">
                <a:solidFill>
                  <a:schemeClr val="bg1"/>
                </a:solidFill>
              </a:rPr>
            </a:br>
            <a:endParaRPr lang="it-IT" altLang="fr-FR" dirty="0">
              <a:solidFill>
                <a:schemeClr val="bg1"/>
              </a:solidFill>
            </a:endParaRPr>
          </a:p>
        </p:txBody>
      </p:sp>
      <p:pic>
        <p:nvPicPr>
          <p:cNvPr id="3" name="Segnaposto contenuto 4">
            <a:extLst>
              <a:ext uri="{FF2B5EF4-FFF2-40B4-BE49-F238E27FC236}">
                <a16:creationId xmlns:a16="http://schemas.microsoft.com/office/drawing/2014/main" id="{AB471B14-F678-8EB9-9391-1482E225397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6961" y="631558"/>
            <a:ext cx="2006773" cy="5594883"/>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9">
            <a:extLst>
              <a:ext uri="{FF2B5EF4-FFF2-40B4-BE49-F238E27FC236}">
                <a16:creationId xmlns:a16="http://schemas.microsoft.com/office/drawing/2014/main" id="{5B26C007-AB38-A711-449E-AB3B2E0B1BB4}"/>
              </a:ext>
            </a:extLst>
          </p:cNvPr>
          <p:cNvPicPr>
            <a:picLocks noGrp="1" noChangeAspect="1" noChangeArrowheads="1"/>
          </p:cNvPicPr>
          <p:nvPr>
            <p:ph idx="4294967295"/>
          </p:nvPr>
        </p:nvPicPr>
        <p:blipFill>
          <a:blip r:embed="rId2"/>
          <a:srcRect/>
          <a:stretch/>
        </p:blipFill>
        <p:spPr>
          <a:xfrm>
            <a:off x="1890311" y="563562"/>
            <a:ext cx="5710552" cy="5730875"/>
          </a:xfrm>
          <a:prstGeom prst="rect">
            <a:avLst/>
          </a:prstGeom>
          <a:noFill/>
        </p:spPr>
      </p:pic>
      <p:sp>
        <p:nvSpPr>
          <p:cNvPr id="2" name="ZoneTexte 1">
            <a:extLst>
              <a:ext uri="{FF2B5EF4-FFF2-40B4-BE49-F238E27FC236}">
                <a16:creationId xmlns:a16="http://schemas.microsoft.com/office/drawing/2014/main" id="{DCFA3DE9-DDFB-1222-0CAE-C09B0931A9AF}"/>
              </a:ext>
            </a:extLst>
          </p:cNvPr>
          <p:cNvSpPr txBox="1"/>
          <p:nvPr/>
        </p:nvSpPr>
        <p:spPr>
          <a:xfrm>
            <a:off x="334978" y="452673"/>
            <a:ext cx="959668" cy="923330"/>
          </a:xfrm>
          <a:prstGeom prst="rect">
            <a:avLst/>
          </a:prstGeom>
          <a:noFill/>
        </p:spPr>
        <p:txBody>
          <a:bodyPr wrap="square" rtlCol="0">
            <a:spAutoFit/>
          </a:bodyPr>
          <a:lstStyle/>
          <a:p>
            <a:r>
              <a:rPr lang="fr-FR" dirty="0">
                <a:solidFill>
                  <a:schemeClr val="bg1"/>
                </a:solidFill>
              </a:rPr>
              <a:t>Vitrail de la nativité</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CC157-8430-CE4F-A7B0-F11370BEA646}"/>
              </a:ext>
            </a:extLst>
          </p:cNvPr>
          <p:cNvSpPr>
            <a:spLocks noGrp="1"/>
          </p:cNvSpPr>
          <p:nvPr>
            <p:ph type="title" idx="4294967295"/>
          </p:nvPr>
        </p:nvSpPr>
        <p:spPr>
          <a:xfrm>
            <a:off x="3062209" y="5159688"/>
            <a:ext cx="5547637" cy="1232057"/>
          </a:xfrm>
          <a:prstGeom prst="rect">
            <a:avLst/>
          </a:prstGeom>
        </p:spPr>
        <p:txBody>
          <a:bodyPr>
            <a:normAutofit fontScale="90000"/>
          </a:bodyPr>
          <a:lstStyle/>
          <a:p>
            <a:r>
              <a:rPr lang="fr-FR" dirty="0">
                <a:solidFill>
                  <a:schemeClr val="bg1"/>
                </a:solidFill>
              </a:rPr>
              <a:t>Réalisation </a:t>
            </a:r>
            <a:r>
              <a:rPr lang="fr-FR" dirty="0" err="1">
                <a:solidFill>
                  <a:schemeClr val="bg1"/>
                </a:solidFill>
              </a:rPr>
              <a:t>Catéchese</a:t>
            </a:r>
            <a:r>
              <a:rPr lang="fr-FR" dirty="0">
                <a:solidFill>
                  <a:schemeClr val="bg1"/>
                </a:solidFill>
              </a:rPr>
              <a:t> Par la Parole</a:t>
            </a:r>
            <a:br>
              <a:rPr lang="fr-FR" dirty="0">
                <a:solidFill>
                  <a:schemeClr val="bg1"/>
                </a:solidFill>
              </a:rPr>
            </a:br>
            <a:r>
              <a:rPr lang="fr-FR" dirty="0">
                <a:solidFill>
                  <a:schemeClr val="bg1"/>
                </a:solidFill>
              </a:rPr>
              <a:t>avec les textes du module Habiter </a:t>
            </a:r>
            <a:br>
              <a:rPr lang="fr-FR" dirty="0">
                <a:solidFill>
                  <a:schemeClr val="bg1"/>
                </a:solidFill>
              </a:rPr>
            </a:br>
            <a:r>
              <a:rPr lang="fr-FR" dirty="0">
                <a:solidFill>
                  <a:schemeClr val="bg1"/>
                </a:solidFill>
              </a:rPr>
              <a:t>Collection Porte Parole</a:t>
            </a:r>
          </a:p>
        </p:txBody>
      </p:sp>
      <p:pic>
        <p:nvPicPr>
          <p:cNvPr id="6" name="Image 5" descr="Une image contenant texte, clipart, dessin humoristique, illustration&#10;&#10;Description générée automatiquement">
            <a:extLst>
              <a:ext uri="{FF2B5EF4-FFF2-40B4-BE49-F238E27FC236}">
                <a16:creationId xmlns:a16="http://schemas.microsoft.com/office/drawing/2014/main" id="{B39C069A-2CFD-568E-0174-D59534F150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059" y="5056576"/>
            <a:ext cx="2601552" cy="1438279"/>
          </a:xfrm>
          <a:prstGeom prst="rect">
            <a:avLst/>
          </a:prstGeom>
        </p:spPr>
      </p:pic>
    </p:spTree>
    <p:extLst>
      <p:ext uri="{BB962C8B-B14F-4D97-AF65-F5344CB8AC3E}">
        <p14:creationId xmlns:p14="http://schemas.microsoft.com/office/powerpoint/2010/main" val="709104756"/>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A464F1B-2D5F-3134-3F42-39A36E530582}"/>
              </a:ext>
            </a:extLst>
          </p:cNvPr>
          <p:cNvSpPr>
            <a:spLocks noGrp="1" noChangeArrowheads="1"/>
          </p:cNvSpPr>
          <p:nvPr>
            <p:ph type="title" idx="4294967295"/>
          </p:nvPr>
        </p:nvSpPr>
        <p:spPr>
          <a:xfrm>
            <a:off x="457200" y="338138"/>
            <a:ext cx="8188859" cy="1252537"/>
          </a:xfrm>
          <a:prstGeom prst="rect">
            <a:avLst/>
          </a:prstGeom>
        </p:spPr>
        <p:txBody>
          <a:bodyPr/>
          <a:lstStyle/>
          <a:p>
            <a:r>
              <a:rPr lang="fr-FR" altLang="fr-FR" b="1" dirty="0">
                <a:solidFill>
                  <a:schemeClr val="bg1"/>
                </a:solidFill>
              </a:rPr>
              <a:t>Présentation de l’ensemble </a:t>
            </a:r>
            <a:br>
              <a:rPr lang="fr-FR" altLang="fr-FR" b="1" dirty="0">
                <a:solidFill>
                  <a:schemeClr val="bg1"/>
                </a:solidFill>
              </a:rPr>
            </a:br>
            <a:r>
              <a:rPr lang="fr-FR" altLang="fr-FR" b="1" dirty="0">
                <a:solidFill>
                  <a:schemeClr val="bg1"/>
                </a:solidFill>
              </a:rPr>
              <a:t>du vitrail de l’Incarnation </a:t>
            </a:r>
          </a:p>
        </p:txBody>
      </p:sp>
      <p:sp>
        <p:nvSpPr>
          <p:cNvPr id="32771" name="Rectangle 3">
            <a:extLst>
              <a:ext uri="{FF2B5EF4-FFF2-40B4-BE49-F238E27FC236}">
                <a16:creationId xmlns:a16="http://schemas.microsoft.com/office/drawing/2014/main" id="{CD70EA00-3BF4-4AE7-F4D4-F10EC64A4666}"/>
              </a:ext>
            </a:extLst>
          </p:cNvPr>
          <p:cNvSpPr>
            <a:spLocks noGrp="1" noChangeArrowheads="1"/>
          </p:cNvSpPr>
          <p:nvPr>
            <p:ph idx="4294967295"/>
          </p:nvPr>
        </p:nvSpPr>
        <p:spPr>
          <a:xfrm>
            <a:off x="238125" y="2227845"/>
            <a:ext cx="3124200" cy="3449638"/>
          </a:xfrm>
          <a:prstGeom prst="rect">
            <a:avLst/>
          </a:prstGeom>
        </p:spPr>
        <p:txBody>
          <a:bodyPr>
            <a:normAutofit fontScale="92500" lnSpcReduction="10000"/>
          </a:bodyPr>
          <a:lstStyle/>
          <a:p>
            <a:pPr marL="0" indent="0">
              <a:lnSpc>
                <a:spcPct val="90000"/>
              </a:lnSpc>
              <a:buNone/>
            </a:pPr>
            <a:r>
              <a:rPr lang="fr-FR" altLang="fr-FR" sz="2400" b="1" dirty="0">
                <a:solidFill>
                  <a:schemeClr val="bg1"/>
                </a:solidFill>
              </a:rPr>
              <a:t>Dans la cathédrale de Chartres, </a:t>
            </a:r>
          </a:p>
          <a:p>
            <a:pPr marL="0" indent="0">
              <a:lnSpc>
                <a:spcPct val="90000"/>
              </a:lnSpc>
              <a:buNone/>
            </a:pPr>
            <a:r>
              <a:rPr lang="fr-FR" altLang="fr-FR" sz="2400" b="1" dirty="0">
                <a:solidFill>
                  <a:schemeClr val="bg1"/>
                </a:solidFill>
              </a:rPr>
              <a:t>au-dessus du Portail Royal, </a:t>
            </a:r>
          </a:p>
          <a:p>
            <a:pPr marL="0" indent="0">
              <a:lnSpc>
                <a:spcPct val="90000"/>
              </a:lnSpc>
              <a:buNone/>
            </a:pPr>
            <a:r>
              <a:rPr lang="fr-FR" altLang="fr-FR" sz="2400" b="1" dirty="0">
                <a:solidFill>
                  <a:schemeClr val="bg1"/>
                </a:solidFill>
              </a:rPr>
              <a:t>la Nativité est une des vingt-quatre scènes du vitrail de l</a:t>
            </a:r>
            <a:r>
              <a:rPr lang="fr-FR" altLang="it-IT" sz="2400" b="1" dirty="0">
                <a:solidFill>
                  <a:schemeClr val="bg1"/>
                </a:solidFill>
                <a:latin typeface="Arial" panose="020B0604020202020204" pitchFamily="34" charset="0"/>
              </a:rPr>
              <a:t>’</a:t>
            </a:r>
            <a:r>
              <a:rPr lang="fr-FR" altLang="ja-JP" sz="2400" b="1" dirty="0">
                <a:solidFill>
                  <a:schemeClr val="bg1"/>
                </a:solidFill>
              </a:rPr>
              <a:t>Incarnation </a:t>
            </a:r>
          </a:p>
          <a:p>
            <a:pPr marL="0" indent="0">
              <a:lnSpc>
                <a:spcPct val="90000"/>
              </a:lnSpc>
              <a:buNone/>
            </a:pPr>
            <a:r>
              <a:rPr lang="fr-FR" altLang="ja-JP" sz="2400" b="1" dirty="0">
                <a:solidFill>
                  <a:schemeClr val="bg1"/>
                </a:solidFill>
              </a:rPr>
              <a:t>(façade Ouest, verrière centrale) </a:t>
            </a:r>
          </a:p>
          <a:p>
            <a:pPr marL="0" indent="0">
              <a:lnSpc>
                <a:spcPct val="90000"/>
              </a:lnSpc>
              <a:buNone/>
            </a:pPr>
            <a:r>
              <a:rPr lang="fr-FR" altLang="ja-JP" sz="2400" b="1" dirty="0">
                <a:solidFill>
                  <a:schemeClr val="bg1"/>
                </a:solidFill>
              </a:rPr>
              <a:t>qui date des années 1150</a:t>
            </a:r>
            <a:r>
              <a:rPr lang="fr-FR" altLang="ja-JP" dirty="0"/>
              <a:t>.</a:t>
            </a:r>
            <a:endParaRPr lang="fr-FR" altLang="fr-FR" dirty="0"/>
          </a:p>
        </p:txBody>
      </p:sp>
      <p:pic>
        <p:nvPicPr>
          <p:cNvPr id="33795" name="Immagine 2" descr="Sans titre.tiff">
            <a:extLst>
              <a:ext uri="{FF2B5EF4-FFF2-40B4-BE49-F238E27FC236}">
                <a16:creationId xmlns:a16="http://schemas.microsoft.com/office/drawing/2014/main" id="{45E1F926-75BA-FA84-B4F1-655944FF2DD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44036" y="1570305"/>
            <a:ext cx="512603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79796FF6-9E03-77E4-234F-00B7F5C05064}"/>
              </a:ext>
            </a:extLst>
          </p:cNvPr>
          <p:cNvSpPr>
            <a:spLocks noGrp="1" noChangeArrowheads="1"/>
          </p:cNvSpPr>
          <p:nvPr>
            <p:ph idx="4294967295"/>
          </p:nvPr>
        </p:nvSpPr>
        <p:spPr>
          <a:xfrm>
            <a:off x="273050" y="1482033"/>
            <a:ext cx="5140325" cy="4681537"/>
          </a:xfrm>
          <a:prstGeom prst="rect">
            <a:avLst/>
          </a:prstGeom>
        </p:spPr>
        <p:txBody>
          <a:bodyPr>
            <a:normAutofit fontScale="85000" lnSpcReduction="20000"/>
          </a:bodyPr>
          <a:lstStyle/>
          <a:p>
            <a:pPr algn="just">
              <a:lnSpc>
                <a:spcPct val="80000"/>
              </a:lnSpc>
            </a:pPr>
            <a:r>
              <a:rPr lang="fr-FR" altLang="fr-FR" sz="2400" dirty="0">
                <a:solidFill>
                  <a:schemeClr val="bg1"/>
                </a:solidFill>
              </a:rPr>
              <a:t>La scène de la nativité est </a:t>
            </a:r>
            <a:r>
              <a:rPr lang="fr-FR" altLang="fr-FR" sz="2400" b="1" u="sng" dirty="0">
                <a:solidFill>
                  <a:schemeClr val="bg1"/>
                </a:solidFill>
              </a:rPr>
              <a:t>le numéro 3</a:t>
            </a:r>
            <a:endParaRPr lang="fr-FR" altLang="fr-FR" sz="2400" dirty="0">
              <a:solidFill>
                <a:schemeClr val="bg1"/>
              </a:solidFill>
            </a:endParaRPr>
          </a:p>
          <a:p>
            <a:pPr algn="just">
              <a:lnSpc>
                <a:spcPct val="80000"/>
              </a:lnSpc>
            </a:pPr>
            <a:r>
              <a:rPr lang="fr-FR" altLang="fr-FR" sz="2400" dirty="0">
                <a:solidFill>
                  <a:schemeClr val="bg1"/>
                </a:solidFill>
              </a:rPr>
              <a:t>Les autres :</a:t>
            </a:r>
          </a:p>
          <a:p>
            <a:pPr marL="301625" lvl="1" indent="0" algn="just">
              <a:lnSpc>
                <a:spcPct val="80000"/>
              </a:lnSpc>
              <a:buFont typeface="Symbol" panose="05050102010706020507" pitchFamily="18" charset="2"/>
              <a:buNone/>
            </a:pPr>
            <a:r>
              <a:rPr lang="fr-FR" altLang="fr-FR" sz="2400" dirty="0">
                <a:solidFill>
                  <a:schemeClr val="bg1"/>
                </a:solidFill>
              </a:rPr>
              <a:t>1. L</a:t>
            </a:r>
            <a:r>
              <a:rPr lang="fr-FR" altLang="it-IT" sz="2400" dirty="0">
                <a:solidFill>
                  <a:schemeClr val="bg1"/>
                </a:solidFill>
              </a:rPr>
              <a:t>’</a:t>
            </a:r>
            <a:r>
              <a:rPr lang="fr-FR" altLang="fr-FR" sz="2400" dirty="0">
                <a:solidFill>
                  <a:schemeClr val="bg1"/>
                </a:solidFill>
              </a:rPr>
              <a:t>annonciation</a:t>
            </a:r>
          </a:p>
          <a:p>
            <a:pPr marL="301625" lvl="1" indent="0" algn="just">
              <a:lnSpc>
                <a:spcPct val="80000"/>
              </a:lnSpc>
              <a:buFont typeface="Symbol" panose="05050102010706020507" pitchFamily="18" charset="2"/>
              <a:buNone/>
            </a:pPr>
            <a:r>
              <a:rPr lang="fr-FR" altLang="fr-FR" sz="2400" dirty="0">
                <a:solidFill>
                  <a:schemeClr val="bg1"/>
                </a:solidFill>
              </a:rPr>
              <a:t>2. La visitation</a:t>
            </a:r>
          </a:p>
          <a:p>
            <a:pPr marL="301625" lvl="1" indent="0" algn="just">
              <a:lnSpc>
                <a:spcPct val="80000"/>
              </a:lnSpc>
              <a:buFont typeface="Symbol" panose="05050102010706020507" pitchFamily="18" charset="2"/>
              <a:buNone/>
            </a:pPr>
            <a:r>
              <a:rPr lang="fr-FR" altLang="fr-FR" sz="2400" dirty="0">
                <a:solidFill>
                  <a:schemeClr val="bg1"/>
                </a:solidFill>
              </a:rPr>
              <a:t>3. La nativité du Sauveur</a:t>
            </a:r>
          </a:p>
          <a:p>
            <a:pPr marL="301625" lvl="1" indent="0" algn="just">
              <a:lnSpc>
                <a:spcPct val="80000"/>
              </a:lnSpc>
              <a:buFont typeface="Symbol" panose="05050102010706020507" pitchFamily="18" charset="2"/>
              <a:buNone/>
            </a:pPr>
            <a:r>
              <a:rPr lang="fr-FR" altLang="fr-FR" sz="2400" dirty="0">
                <a:solidFill>
                  <a:schemeClr val="bg1"/>
                </a:solidFill>
              </a:rPr>
              <a:t>4. Les bergers</a:t>
            </a:r>
          </a:p>
          <a:p>
            <a:pPr marL="301625" lvl="1" indent="0" algn="just">
              <a:lnSpc>
                <a:spcPct val="80000"/>
              </a:lnSpc>
              <a:buFont typeface="Symbol" panose="05050102010706020507" pitchFamily="18" charset="2"/>
              <a:buNone/>
            </a:pPr>
            <a:r>
              <a:rPr lang="fr-FR" altLang="fr-FR" sz="2400" dirty="0">
                <a:solidFill>
                  <a:schemeClr val="bg1"/>
                </a:solidFill>
              </a:rPr>
              <a:t>5. L</a:t>
            </a:r>
            <a:r>
              <a:rPr lang="fr-FR" altLang="it-IT" sz="2400" dirty="0">
                <a:solidFill>
                  <a:schemeClr val="bg1"/>
                </a:solidFill>
              </a:rPr>
              <a:t>’</a:t>
            </a:r>
            <a:r>
              <a:rPr lang="fr-FR" altLang="fr-FR" sz="2400" dirty="0">
                <a:solidFill>
                  <a:schemeClr val="bg1"/>
                </a:solidFill>
              </a:rPr>
              <a:t>entrevue des mages avec Hérode</a:t>
            </a:r>
          </a:p>
          <a:p>
            <a:pPr marL="301625" lvl="1" indent="0" algn="just">
              <a:lnSpc>
                <a:spcPct val="80000"/>
              </a:lnSpc>
              <a:buFont typeface="Symbol" panose="05050102010706020507" pitchFamily="18" charset="2"/>
              <a:buNone/>
            </a:pPr>
            <a:r>
              <a:rPr lang="fr-FR" altLang="fr-FR" sz="2400" dirty="0">
                <a:solidFill>
                  <a:schemeClr val="bg1"/>
                </a:solidFill>
              </a:rPr>
              <a:t>6. L</a:t>
            </a:r>
            <a:r>
              <a:rPr lang="fr-FR" altLang="it-IT" sz="2400" dirty="0">
                <a:solidFill>
                  <a:schemeClr val="bg1"/>
                </a:solidFill>
              </a:rPr>
              <a:t>’</a:t>
            </a:r>
            <a:r>
              <a:rPr lang="fr-FR" altLang="fr-FR" sz="2400" dirty="0">
                <a:solidFill>
                  <a:schemeClr val="bg1"/>
                </a:solidFill>
              </a:rPr>
              <a:t>adoration des mages</a:t>
            </a:r>
          </a:p>
          <a:p>
            <a:pPr marL="301625" lvl="1" indent="0" algn="just">
              <a:lnSpc>
                <a:spcPct val="80000"/>
              </a:lnSpc>
              <a:buFont typeface="Symbol" panose="05050102010706020507" pitchFamily="18" charset="2"/>
              <a:buNone/>
            </a:pPr>
            <a:r>
              <a:rPr lang="fr-FR" altLang="fr-FR" sz="2400" dirty="0">
                <a:solidFill>
                  <a:schemeClr val="bg1"/>
                </a:solidFill>
              </a:rPr>
              <a:t>7. Le retour des mages</a:t>
            </a:r>
          </a:p>
          <a:p>
            <a:pPr marL="301625" lvl="1" indent="0" algn="just">
              <a:lnSpc>
                <a:spcPct val="80000"/>
              </a:lnSpc>
              <a:buFont typeface="Symbol" panose="05050102010706020507" pitchFamily="18" charset="2"/>
              <a:buNone/>
            </a:pPr>
            <a:r>
              <a:rPr lang="fr-FR" altLang="fr-FR" sz="2400" dirty="0">
                <a:solidFill>
                  <a:schemeClr val="bg1"/>
                </a:solidFill>
              </a:rPr>
              <a:t>8. La purification du 40</a:t>
            </a:r>
            <a:r>
              <a:rPr lang="fr-FR" altLang="fr-FR" sz="2400" baseline="30000" dirty="0">
                <a:solidFill>
                  <a:schemeClr val="bg1"/>
                </a:solidFill>
              </a:rPr>
              <a:t>ème</a:t>
            </a:r>
            <a:r>
              <a:rPr lang="fr-FR" altLang="fr-FR" sz="2400" dirty="0">
                <a:solidFill>
                  <a:schemeClr val="bg1"/>
                </a:solidFill>
              </a:rPr>
              <a:t> jour</a:t>
            </a:r>
          </a:p>
          <a:p>
            <a:pPr marL="301625" lvl="1" indent="0" algn="just">
              <a:lnSpc>
                <a:spcPct val="80000"/>
              </a:lnSpc>
              <a:buFont typeface="Symbol" panose="05050102010706020507" pitchFamily="18" charset="2"/>
              <a:buNone/>
            </a:pPr>
            <a:r>
              <a:rPr lang="fr-FR" altLang="fr-FR" sz="2400" dirty="0">
                <a:solidFill>
                  <a:schemeClr val="bg1"/>
                </a:solidFill>
              </a:rPr>
              <a:t>9. La présentation au Temple</a:t>
            </a:r>
          </a:p>
          <a:p>
            <a:pPr marL="301625" lvl="1" indent="0" algn="just">
              <a:lnSpc>
                <a:spcPct val="80000"/>
              </a:lnSpc>
              <a:buFont typeface="Symbol" panose="05050102010706020507" pitchFamily="18" charset="2"/>
              <a:buNone/>
            </a:pPr>
            <a:r>
              <a:rPr lang="fr-FR" altLang="fr-FR" sz="2400" dirty="0">
                <a:solidFill>
                  <a:schemeClr val="bg1"/>
                </a:solidFill>
              </a:rPr>
              <a:t>10. Le massacre des innocents</a:t>
            </a:r>
          </a:p>
          <a:p>
            <a:pPr marL="301625" lvl="1" indent="0" algn="just">
              <a:lnSpc>
                <a:spcPct val="80000"/>
              </a:lnSpc>
              <a:buFont typeface="Symbol" panose="05050102010706020507" pitchFamily="18" charset="2"/>
              <a:buNone/>
            </a:pPr>
            <a:r>
              <a:rPr lang="fr-FR" altLang="fr-FR" sz="2400" dirty="0">
                <a:solidFill>
                  <a:schemeClr val="bg1"/>
                </a:solidFill>
              </a:rPr>
              <a:t>11. La fuite en Égypte</a:t>
            </a:r>
          </a:p>
          <a:p>
            <a:pPr marL="301625" lvl="1" indent="0" algn="just">
              <a:lnSpc>
                <a:spcPct val="80000"/>
              </a:lnSpc>
              <a:buFont typeface="Symbol" panose="05050102010706020507" pitchFamily="18" charset="2"/>
              <a:buNone/>
            </a:pPr>
            <a:r>
              <a:rPr lang="fr-FR" altLang="fr-FR" sz="2400" dirty="0">
                <a:solidFill>
                  <a:schemeClr val="bg1"/>
                </a:solidFill>
              </a:rPr>
              <a:t>12. La chute des idoles </a:t>
            </a:r>
          </a:p>
          <a:p>
            <a:pPr marL="301625" lvl="1" indent="0" algn="just">
              <a:lnSpc>
                <a:spcPct val="80000"/>
              </a:lnSpc>
              <a:buFont typeface="Symbol" panose="05050102010706020507" pitchFamily="18" charset="2"/>
              <a:buNone/>
            </a:pPr>
            <a:r>
              <a:rPr lang="fr-FR" altLang="fr-FR" sz="2400" dirty="0">
                <a:solidFill>
                  <a:schemeClr val="bg1"/>
                </a:solidFill>
              </a:rPr>
              <a:t>13. Le songe de Joseph</a:t>
            </a:r>
          </a:p>
          <a:p>
            <a:pPr marL="301625" lvl="1" indent="0" algn="just">
              <a:lnSpc>
                <a:spcPct val="80000"/>
              </a:lnSpc>
              <a:buFont typeface="Symbol" panose="05050102010706020507" pitchFamily="18" charset="2"/>
              <a:buNone/>
            </a:pPr>
            <a:r>
              <a:rPr lang="fr-FR" altLang="fr-FR" sz="2400" dirty="0">
                <a:solidFill>
                  <a:schemeClr val="bg1"/>
                </a:solidFill>
              </a:rPr>
              <a:t>14. Le retour d</a:t>
            </a:r>
            <a:r>
              <a:rPr lang="fr-FR" altLang="it-IT" sz="2400" dirty="0">
                <a:solidFill>
                  <a:schemeClr val="bg1"/>
                </a:solidFill>
              </a:rPr>
              <a:t>’</a:t>
            </a:r>
            <a:r>
              <a:rPr lang="fr-FR" altLang="fr-FR" sz="2400" dirty="0">
                <a:solidFill>
                  <a:schemeClr val="bg1"/>
                </a:solidFill>
              </a:rPr>
              <a:t>Égypte</a:t>
            </a:r>
          </a:p>
          <a:p>
            <a:pPr marL="301625" lvl="1" indent="0" algn="just">
              <a:lnSpc>
                <a:spcPct val="80000"/>
              </a:lnSpc>
              <a:buFont typeface="Symbol" panose="05050102010706020507" pitchFamily="18" charset="2"/>
              <a:buNone/>
            </a:pPr>
            <a:r>
              <a:rPr lang="fr-FR" altLang="fr-FR" sz="2400" dirty="0">
                <a:solidFill>
                  <a:schemeClr val="bg1"/>
                </a:solidFill>
              </a:rPr>
              <a:t>15. Le baptême du Christ</a:t>
            </a:r>
          </a:p>
          <a:p>
            <a:pPr marL="301625" lvl="1" indent="0" algn="just">
              <a:lnSpc>
                <a:spcPct val="80000"/>
              </a:lnSpc>
              <a:buFont typeface="Symbol" panose="05050102010706020507" pitchFamily="18" charset="2"/>
              <a:buNone/>
            </a:pPr>
            <a:r>
              <a:rPr lang="fr-FR" altLang="fr-FR" sz="2400" dirty="0">
                <a:solidFill>
                  <a:schemeClr val="bg1"/>
                </a:solidFill>
              </a:rPr>
              <a:t>16. L</a:t>
            </a:r>
            <a:r>
              <a:rPr lang="fr-FR" altLang="it-IT" sz="2400" dirty="0">
                <a:solidFill>
                  <a:schemeClr val="bg1"/>
                </a:solidFill>
              </a:rPr>
              <a:t>’</a:t>
            </a:r>
            <a:r>
              <a:rPr lang="fr-FR" altLang="fr-FR" sz="2400" dirty="0">
                <a:solidFill>
                  <a:schemeClr val="bg1"/>
                </a:solidFill>
              </a:rPr>
              <a:t>entrée à Jérusalem</a:t>
            </a:r>
          </a:p>
          <a:p>
            <a:pPr marL="301625" lvl="1" indent="0" algn="just">
              <a:lnSpc>
                <a:spcPct val="80000"/>
              </a:lnSpc>
              <a:buFont typeface="Symbol" panose="05050102010706020507" pitchFamily="18" charset="2"/>
              <a:buNone/>
            </a:pPr>
            <a:r>
              <a:rPr lang="fr-FR" altLang="fr-FR" sz="2400" dirty="0">
                <a:solidFill>
                  <a:schemeClr val="bg1"/>
                </a:solidFill>
              </a:rPr>
              <a:t>17. La Vierge en majesté entourée d</a:t>
            </a:r>
            <a:r>
              <a:rPr lang="fr-FR" altLang="it-IT" sz="2400" dirty="0">
                <a:solidFill>
                  <a:schemeClr val="bg1"/>
                </a:solidFill>
              </a:rPr>
              <a:t>’</a:t>
            </a:r>
            <a:r>
              <a:rPr lang="fr-FR" altLang="fr-FR" sz="2400" dirty="0">
                <a:solidFill>
                  <a:schemeClr val="bg1"/>
                </a:solidFill>
              </a:rPr>
              <a:t>anges</a:t>
            </a:r>
          </a:p>
          <a:p>
            <a:pPr algn="just">
              <a:lnSpc>
                <a:spcPct val="80000"/>
              </a:lnSpc>
            </a:pPr>
            <a:endParaRPr lang="fr-FR" altLang="fr-FR" sz="1700" dirty="0"/>
          </a:p>
        </p:txBody>
      </p:sp>
      <p:pic>
        <p:nvPicPr>
          <p:cNvPr id="37891" name="Immagine 1" descr="vitrail.tiff">
            <a:extLst>
              <a:ext uri="{FF2B5EF4-FFF2-40B4-BE49-F238E27FC236}">
                <a16:creationId xmlns:a16="http://schemas.microsoft.com/office/drawing/2014/main" id="{52AA5E11-D026-3C09-8AF9-DEB204058F8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37826" y="804170"/>
            <a:ext cx="2590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45C24E9C-22FE-8FD1-0607-0D45ADADFE7C}"/>
              </a:ext>
            </a:extLst>
          </p:cNvPr>
          <p:cNvSpPr>
            <a:spLocks noGrp="1" noChangeArrowheads="1"/>
          </p:cNvSpPr>
          <p:nvPr>
            <p:ph type="title" idx="4294967295"/>
          </p:nvPr>
        </p:nvSpPr>
        <p:spPr>
          <a:xfrm>
            <a:off x="149382" y="12213"/>
            <a:ext cx="8188859" cy="1252537"/>
          </a:xfrm>
          <a:prstGeom prst="rect">
            <a:avLst/>
          </a:prstGeom>
        </p:spPr>
        <p:txBody>
          <a:bodyPr/>
          <a:lstStyle/>
          <a:p>
            <a:r>
              <a:rPr lang="fr-FR" altLang="fr-FR" b="1" dirty="0">
                <a:solidFill>
                  <a:schemeClr val="bg1"/>
                </a:solidFill>
              </a:rPr>
              <a:t>Présentation de l’ensemble </a:t>
            </a:r>
            <a:br>
              <a:rPr lang="fr-FR" altLang="fr-FR" b="1" dirty="0">
                <a:solidFill>
                  <a:schemeClr val="bg1"/>
                </a:solidFill>
              </a:rPr>
            </a:br>
            <a:r>
              <a:rPr lang="fr-FR" altLang="fr-FR" b="1" dirty="0">
                <a:solidFill>
                  <a:schemeClr val="bg1"/>
                </a:solidFill>
              </a:rPr>
              <a:t>du vitrail de l’Incarnation </a:t>
            </a:r>
          </a:p>
        </p:txBody>
      </p:sp>
      <p:sp>
        <p:nvSpPr>
          <p:cNvPr id="2" name="ZoneTexte 1">
            <a:extLst>
              <a:ext uri="{FF2B5EF4-FFF2-40B4-BE49-F238E27FC236}">
                <a16:creationId xmlns:a16="http://schemas.microsoft.com/office/drawing/2014/main" id="{2BF7C70E-C845-2012-C8CF-B09603CE5A76}"/>
              </a:ext>
            </a:extLst>
          </p:cNvPr>
          <p:cNvSpPr txBox="1"/>
          <p:nvPr/>
        </p:nvSpPr>
        <p:spPr>
          <a:xfrm>
            <a:off x="2582500" y="6203401"/>
            <a:ext cx="3322621" cy="369332"/>
          </a:xfrm>
          <a:prstGeom prst="rect">
            <a:avLst/>
          </a:prstGeom>
          <a:noFill/>
        </p:spPr>
        <p:txBody>
          <a:bodyPr wrap="square" rtlCol="0">
            <a:spAutoFit/>
          </a:bodyPr>
          <a:lstStyle/>
          <a:p>
            <a:r>
              <a:rPr lang="fr-FR" dirty="0">
                <a:solidFill>
                  <a:schemeClr val="bg1"/>
                </a:solidFill>
                <a:hlinkClick r:id="rId3">
                  <a:extLst>
                    <a:ext uri="{A12FA001-AC4F-418D-AE19-62706E023703}">
                      <ahyp:hlinkClr xmlns:ahyp="http://schemas.microsoft.com/office/drawing/2018/hyperlinkcolor" val="tx"/>
                    </a:ext>
                  </a:extLst>
                </a:hlinkClick>
              </a:rPr>
              <a:t>Voir la version dynamique</a:t>
            </a:r>
            <a:endParaRPr lang="fr-FR" dirty="0">
              <a:solidFill>
                <a:schemeClr val="bg1"/>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A631D7F-4FEC-5CEC-AC3A-C0A0709F4FE8}"/>
              </a:ext>
            </a:extLst>
          </p:cNvPr>
          <p:cNvSpPr txBox="1"/>
          <p:nvPr/>
        </p:nvSpPr>
        <p:spPr>
          <a:xfrm>
            <a:off x="208230" y="1348966"/>
            <a:ext cx="1855960" cy="1754326"/>
          </a:xfrm>
          <a:prstGeom prst="rect">
            <a:avLst/>
          </a:prstGeom>
          <a:noFill/>
        </p:spPr>
        <p:txBody>
          <a:bodyPr wrap="square" rtlCol="0">
            <a:spAutoFit/>
          </a:bodyPr>
          <a:lstStyle/>
          <a:p>
            <a:r>
              <a:rPr lang="fr-FR" dirty="0">
                <a:solidFill>
                  <a:schemeClr val="bg1"/>
                </a:solidFill>
              </a:rPr>
              <a:t>Scènes de  1 à 9 </a:t>
            </a:r>
            <a:br>
              <a:rPr lang="fr-FR" dirty="0">
                <a:solidFill>
                  <a:schemeClr val="bg1"/>
                </a:solidFill>
              </a:rPr>
            </a:br>
            <a:endParaRPr lang="fr-FR" dirty="0">
              <a:solidFill>
                <a:schemeClr val="bg1"/>
              </a:solidFill>
            </a:endParaRPr>
          </a:p>
          <a:p>
            <a:r>
              <a:rPr lang="fr-FR" dirty="0">
                <a:solidFill>
                  <a:schemeClr val="bg1"/>
                </a:solidFill>
              </a:rPr>
              <a:t>en partant </a:t>
            </a:r>
          </a:p>
          <a:p>
            <a:r>
              <a:rPr lang="fr-FR" dirty="0">
                <a:solidFill>
                  <a:schemeClr val="bg1"/>
                </a:solidFill>
              </a:rPr>
              <a:t>du bas à  gauche</a:t>
            </a:r>
          </a:p>
          <a:p>
            <a:r>
              <a:rPr lang="fr-FR" dirty="0">
                <a:solidFill>
                  <a:schemeClr val="bg1"/>
                </a:solidFill>
              </a:rPr>
              <a:t>Puis de gauche à droite  </a:t>
            </a:r>
          </a:p>
        </p:txBody>
      </p:sp>
      <p:pic>
        <p:nvPicPr>
          <p:cNvPr id="6" name="Image 5" descr="Une image contenant église, vitrail, fenêtre, bâtiment&#10;&#10;Description générée automatiquement">
            <a:extLst>
              <a:ext uri="{FF2B5EF4-FFF2-40B4-BE49-F238E27FC236}">
                <a16:creationId xmlns:a16="http://schemas.microsoft.com/office/drawing/2014/main" id="{A9F95C35-DF85-E579-205C-9E0C0EF4B293}"/>
              </a:ext>
            </a:extLst>
          </p:cNvPr>
          <p:cNvPicPr>
            <a:picLocks noChangeAspect="1"/>
          </p:cNvPicPr>
          <p:nvPr/>
        </p:nvPicPr>
        <p:blipFill>
          <a:blip r:embed="rId2"/>
          <a:stretch>
            <a:fillRect/>
          </a:stretch>
        </p:blipFill>
        <p:spPr>
          <a:xfrm>
            <a:off x="3683524" y="-1855"/>
            <a:ext cx="4573236" cy="6859855"/>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église, fenêtre, bâtiment, vitrail&#10;&#10;Description générée automatiquement">
            <a:extLst>
              <a:ext uri="{FF2B5EF4-FFF2-40B4-BE49-F238E27FC236}">
                <a16:creationId xmlns:a16="http://schemas.microsoft.com/office/drawing/2014/main" id="{4AE0F943-3160-FAFB-7F53-899E992A5389}"/>
              </a:ext>
            </a:extLst>
          </p:cNvPr>
          <p:cNvPicPr>
            <a:picLocks noChangeAspect="1"/>
          </p:cNvPicPr>
          <p:nvPr/>
        </p:nvPicPr>
        <p:blipFill>
          <a:blip r:embed="rId2"/>
          <a:stretch>
            <a:fillRect/>
          </a:stretch>
        </p:blipFill>
        <p:spPr>
          <a:xfrm>
            <a:off x="3391343" y="219546"/>
            <a:ext cx="4761800" cy="6418907"/>
          </a:xfrm>
          <a:prstGeom prst="rect">
            <a:avLst/>
          </a:prstGeom>
        </p:spPr>
      </p:pic>
      <p:sp>
        <p:nvSpPr>
          <p:cNvPr id="5" name="ZoneTexte 4">
            <a:extLst>
              <a:ext uri="{FF2B5EF4-FFF2-40B4-BE49-F238E27FC236}">
                <a16:creationId xmlns:a16="http://schemas.microsoft.com/office/drawing/2014/main" id="{8E413BD8-3CDB-3C4A-5337-00CC135BE287}"/>
              </a:ext>
            </a:extLst>
          </p:cNvPr>
          <p:cNvSpPr txBox="1"/>
          <p:nvPr/>
        </p:nvSpPr>
        <p:spPr>
          <a:xfrm>
            <a:off x="665121" y="1381583"/>
            <a:ext cx="2566966" cy="369332"/>
          </a:xfrm>
          <a:prstGeom prst="rect">
            <a:avLst/>
          </a:prstGeom>
          <a:noFill/>
        </p:spPr>
        <p:txBody>
          <a:bodyPr wrap="square">
            <a:spAutoFit/>
          </a:bodyPr>
          <a:lstStyle/>
          <a:p>
            <a:r>
              <a:rPr lang="fr-FR" dirty="0">
                <a:solidFill>
                  <a:schemeClr val="bg1"/>
                </a:solidFill>
              </a:rPr>
              <a:t>Scènes de 10 à 17  </a:t>
            </a:r>
            <a:endParaRPr lang="fr-FR" dirty="0"/>
          </a:p>
        </p:txBody>
      </p:sp>
    </p:spTree>
    <p:extLst>
      <p:ext uri="{BB962C8B-B14F-4D97-AF65-F5344CB8AC3E}">
        <p14:creationId xmlns:p14="http://schemas.microsoft.com/office/powerpoint/2010/main" val="152962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a:extLst>
              <a:ext uri="{FF2B5EF4-FFF2-40B4-BE49-F238E27FC236}">
                <a16:creationId xmlns:a16="http://schemas.microsoft.com/office/drawing/2014/main" id="{D0F9F155-1E1B-AB02-040A-CC387D2C8185}"/>
              </a:ext>
            </a:extLst>
          </p:cNvPr>
          <p:cNvSpPr>
            <a:spLocks noGrp="1"/>
          </p:cNvSpPr>
          <p:nvPr>
            <p:ph type="title" idx="4294967295"/>
          </p:nvPr>
        </p:nvSpPr>
        <p:spPr>
          <a:xfrm>
            <a:off x="1079500" y="288925"/>
            <a:ext cx="7726363" cy="1143000"/>
          </a:xfrm>
          <a:prstGeom prst="rect">
            <a:avLst/>
          </a:prstGeom>
        </p:spPr>
        <p:txBody>
          <a:bodyPr/>
          <a:lstStyle/>
          <a:p>
            <a:r>
              <a:rPr lang="it-IT" altLang="fr-FR" dirty="0">
                <a:solidFill>
                  <a:schemeClr val="bg1"/>
                </a:solidFill>
              </a:rPr>
              <a:t>La vie de Jésus</a:t>
            </a:r>
          </a:p>
        </p:txBody>
      </p:sp>
      <p:sp>
        <p:nvSpPr>
          <p:cNvPr id="3" name="Segnaposto testo 2">
            <a:extLst>
              <a:ext uri="{FF2B5EF4-FFF2-40B4-BE49-F238E27FC236}">
                <a16:creationId xmlns:a16="http://schemas.microsoft.com/office/drawing/2014/main" id="{77F38D81-E2CE-8423-174D-7CE696C61A66}"/>
              </a:ext>
            </a:extLst>
          </p:cNvPr>
          <p:cNvSpPr>
            <a:spLocks noGrp="1"/>
          </p:cNvSpPr>
          <p:nvPr>
            <p:ph type="body" sz="half" idx="4294967295"/>
          </p:nvPr>
        </p:nvSpPr>
        <p:spPr>
          <a:xfrm>
            <a:off x="384883" y="1729651"/>
            <a:ext cx="6019800" cy="4425950"/>
          </a:xfrm>
          <a:prstGeom prst="rect">
            <a:avLst/>
          </a:prstGeom>
        </p:spPr>
        <p:txBody>
          <a:bodyPr>
            <a:normAutofit/>
          </a:bodyPr>
          <a:lstStyle/>
          <a:p>
            <a:pPr algn="just">
              <a:lnSpc>
                <a:spcPct val="90000"/>
              </a:lnSpc>
            </a:pPr>
            <a:r>
              <a:rPr lang="fr-FR" altLang="fr-FR" sz="2200" b="1" dirty="0">
                <a:solidFill>
                  <a:schemeClr val="bg1"/>
                </a:solidFill>
              </a:rPr>
              <a:t>Cette verrière du </a:t>
            </a:r>
            <a:r>
              <a:rPr lang="fr-FR" altLang="fr-FR" sz="2200" b="1" dirty="0" err="1">
                <a:solidFill>
                  <a:schemeClr val="bg1"/>
                </a:solidFill>
              </a:rPr>
              <a:t>Xllème</a:t>
            </a:r>
            <a:r>
              <a:rPr lang="fr-FR" altLang="fr-FR" sz="2200" b="1" dirty="0">
                <a:solidFill>
                  <a:schemeClr val="bg1"/>
                </a:solidFill>
              </a:rPr>
              <a:t> siècle est le second volet du triptyque consacré à la vie du Christ sur la façade occidentale de la cathédrale. Elle occupe une place prépondérante au centre de la façade et elle est d'une dimension assez exceptionnelle.</a:t>
            </a:r>
            <a:endParaRPr lang="it-IT" altLang="fr-FR" sz="2200" b="1" dirty="0">
              <a:solidFill>
                <a:schemeClr val="bg1"/>
              </a:solidFill>
            </a:endParaRPr>
          </a:p>
          <a:p>
            <a:pPr algn="just">
              <a:lnSpc>
                <a:spcPct val="90000"/>
              </a:lnSpc>
            </a:pPr>
            <a:r>
              <a:rPr lang="fr-FR" altLang="fr-FR" sz="2200" b="1" dirty="0">
                <a:solidFill>
                  <a:schemeClr val="bg1"/>
                </a:solidFill>
              </a:rPr>
              <a:t>Elle raconte l'histoire du Christ depuis l'Annonce faite à Marie jusqu'à son entrée triomphale à Jérusalem. La première verrière de la façade, l'arbre de Jessé, avait annoncé un messie dont la royauté était affirmée comme descendant du roi David, roi de Juda dont la capitale était Jérusalem.</a:t>
            </a:r>
            <a:endParaRPr lang="it-IT" altLang="fr-FR" sz="2200" b="1" dirty="0">
              <a:solidFill>
                <a:schemeClr val="bg1"/>
              </a:solidFill>
            </a:endParaRPr>
          </a:p>
        </p:txBody>
      </p:sp>
      <p:pic>
        <p:nvPicPr>
          <p:cNvPr id="34819" name="Segnaposto contenuto 4">
            <a:extLst>
              <a:ext uri="{FF2B5EF4-FFF2-40B4-BE49-F238E27FC236}">
                <a16:creationId xmlns:a16="http://schemas.microsoft.com/office/drawing/2014/main" id="{0ABC9CDF-A3A2-8031-A754-6C517F947498}"/>
              </a:ext>
            </a:extLst>
          </p:cNvPr>
          <p:cNvPicPr>
            <a:picLocks noGrp="1" noChangeAspect="1"/>
          </p:cNvPicPr>
          <p:nvPr>
            <p:ph sz="half" idx="4294967295"/>
          </p:nvPr>
        </p:nvPicPr>
        <p:blipFill>
          <a:blip r:embed="rId2" cstate="screen">
            <a:extLst>
              <a:ext uri="{28A0092B-C50C-407E-A947-70E740481C1C}">
                <a14:useLocalDpi xmlns:a14="http://schemas.microsoft.com/office/drawing/2010/main"/>
              </a:ext>
            </a:extLst>
          </a:blip>
          <a:srcRect/>
          <a:stretch/>
        </p:blipFill>
        <p:spPr>
          <a:xfrm>
            <a:off x="7073853" y="1216025"/>
            <a:ext cx="1587500" cy="4425950"/>
          </a:xfrm>
          <a:prstGeom prst="rect">
            <a:avLst/>
          </a:prstGeom>
        </p:spPr>
      </p:pic>
    </p:spTree>
    <p:extLst>
      <p:ext uri="{BB962C8B-B14F-4D97-AF65-F5344CB8AC3E}">
        <p14:creationId xmlns:p14="http://schemas.microsoft.com/office/powerpoint/2010/main" val="1485881915"/>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a:extLst>
              <a:ext uri="{FF2B5EF4-FFF2-40B4-BE49-F238E27FC236}">
                <a16:creationId xmlns:a16="http://schemas.microsoft.com/office/drawing/2014/main" id="{9D4D1AF2-4695-8BBB-6112-550999F193A1}"/>
              </a:ext>
            </a:extLst>
          </p:cNvPr>
          <p:cNvSpPr>
            <a:spLocks noGrp="1"/>
          </p:cNvSpPr>
          <p:nvPr>
            <p:ph type="title" idx="4294967295"/>
          </p:nvPr>
        </p:nvSpPr>
        <p:spPr>
          <a:xfrm>
            <a:off x="1079500" y="288925"/>
            <a:ext cx="7726363" cy="1143000"/>
          </a:xfrm>
          <a:prstGeom prst="rect">
            <a:avLst/>
          </a:prstGeom>
        </p:spPr>
        <p:txBody>
          <a:bodyPr/>
          <a:lstStyle/>
          <a:p>
            <a:r>
              <a:rPr lang="it-IT" altLang="fr-FR" b="1" dirty="0">
                <a:solidFill>
                  <a:schemeClr val="bg1"/>
                </a:solidFill>
              </a:rPr>
              <a:t>La vie de Jésus</a:t>
            </a:r>
          </a:p>
        </p:txBody>
      </p:sp>
      <p:sp>
        <p:nvSpPr>
          <p:cNvPr id="3" name="Segnaposto testo 2">
            <a:extLst>
              <a:ext uri="{FF2B5EF4-FFF2-40B4-BE49-F238E27FC236}">
                <a16:creationId xmlns:a16="http://schemas.microsoft.com/office/drawing/2014/main" id="{477AE081-9B46-AE66-27C2-53E1DEB58871}"/>
              </a:ext>
            </a:extLst>
          </p:cNvPr>
          <p:cNvSpPr>
            <a:spLocks noGrp="1"/>
          </p:cNvSpPr>
          <p:nvPr>
            <p:ph type="body" sz="half" idx="4294967295"/>
          </p:nvPr>
        </p:nvSpPr>
        <p:spPr>
          <a:xfrm>
            <a:off x="855663" y="1593850"/>
            <a:ext cx="6019800" cy="4425950"/>
          </a:xfrm>
          <a:prstGeom prst="rect">
            <a:avLst/>
          </a:prstGeom>
        </p:spPr>
        <p:txBody>
          <a:bodyPr>
            <a:normAutofit/>
          </a:bodyPr>
          <a:lstStyle/>
          <a:p>
            <a:pPr algn="just">
              <a:lnSpc>
                <a:spcPct val="80000"/>
              </a:lnSpc>
            </a:pPr>
            <a:r>
              <a:rPr lang="fr-FR" altLang="fr-FR" sz="2000" b="1" dirty="0">
                <a:solidFill>
                  <a:schemeClr val="bg1"/>
                </a:solidFill>
              </a:rPr>
              <a:t>Dans ce vitrail, Jésus, qui est reconnu par tous (Marie Elisabeth, les bergers, les mages, Hérode…) est finalement acclamé comme le nouveau roi des juifs par les foules dans cette même ville de Jérusalem.</a:t>
            </a:r>
            <a:endParaRPr lang="it-IT" altLang="fr-FR" sz="2000" b="1" dirty="0">
              <a:solidFill>
                <a:schemeClr val="bg1"/>
              </a:solidFill>
            </a:endParaRPr>
          </a:p>
          <a:p>
            <a:pPr algn="just">
              <a:lnSpc>
                <a:spcPct val="80000"/>
              </a:lnSpc>
            </a:pPr>
            <a:r>
              <a:rPr lang="fr-FR" altLang="fr-FR" sz="2000" b="1" dirty="0">
                <a:solidFill>
                  <a:schemeClr val="bg1"/>
                </a:solidFill>
              </a:rPr>
              <a:t>Ce vitrail est remarquablement composé. Les panneaux narratifs sont tous enserrés dans des barlotières (barres plates qui les maintiennent) de forme carrée.</a:t>
            </a:r>
          </a:p>
          <a:p>
            <a:pPr algn="just">
              <a:lnSpc>
                <a:spcPct val="80000"/>
              </a:lnSpc>
            </a:pPr>
            <a:r>
              <a:rPr lang="fr-FR" altLang="fr-FR" sz="2000" b="1" dirty="0">
                <a:solidFill>
                  <a:schemeClr val="bg1"/>
                </a:solidFill>
              </a:rPr>
              <a:t>A l'intérieur de ces cadres, une succession de carrés et de cercles annonce déjà la divinité de cet enfant qui vient sur terre. La lecture linéaire, scandée par une alternance de fonds rouges pour les carrés et de fonds bleus pour les cercles, offre au récit un rythme soutenu qui confère à cet ensemble une profonde solennité.</a:t>
            </a:r>
            <a:endParaRPr lang="it-IT" altLang="fr-FR" sz="2000" b="1" dirty="0">
              <a:solidFill>
                <a:schemeClr val="bg1"/>
              </a:solidFill>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a:extLst>
              <a:ext uri="{FF2B5EF4-FFF2-40B4-BE49-F238E27FC236}">
                <a16:creationId xmlns:a16="http://schemas.microsoft.com/office/drawing/2014/main" id="{1CF6D783-43F8-F227-FF68-67F9BCF7C25F}"/>
              </a:ext>
            </a:extLst>
          </p:cNvPr>
          <p:cNvSpPr>
            <a:spLocks noGrp="1"/>
          </p:cNvSpPr>
          <p:nvPr>
            <p:ph type="title" idx="4294967295"/>
          </p:nvPr>
        </p:nvSpPr>
        <p:spPr>
          <a:xfrm>
            <a:off x="1079500" y="288925"/>
            <a:ext cx="7726363" cy="1143000"/>
          </a:xfrm>
          <a:prstGeom prst="rect">
            <a:avLst/>
          </a:prstGeom>
        </p:spPr>
        <p:txBody>
          <a:bodyPr/>
          <a:lstStyle/>
          <a:p>
            <a:r>
              <a:rPr lang="it-IT" altLang="fr-FR" b="1" dirty="0">
                <a:solidFill>
                  <a:schemeClr val="bg1"/>
                </a:solidFill>
              </a:rPr>
              <a:t>La vie de Jésus</a:t>
            </a:r>
          </a:p>
        </p:txBody>
      </p:sp>
      <p:sp>
        <p:nvSpPr>
          <p:cNvPr id="3" name="Segnaposto testo 2">
            <a:extLst>
              <a:ext uri="{FF2B5EF4-FFF2-40B4-BE49-F238E27FC236}">
                <a16:creationId xmlns:a16="http://schemas.microsoft.com/office/drawing/2014/main" id="{128606A6-FAE9-631A-9F5F-6ABD3605A90B}"/>
              </a:ext>
            </a:extLst>
          </p:cNvPr>
          <p:cNvSpPr>
            <a:spLocks noGrp="1"/>
          </p:cNvSpPr>
          <p:nvPr>
            <p:ph type="body" sz="half" idx="4294967295"/>
          </p:nvPr>
        </p:nvSpPr>
        <p:spPr>
          <a:xfrm>
            <a:off x="855663" y="1593850"/>
            <a:ext cx="6019800" cy="4425950"/>
          </a:xfrm>
          <a:prstGeom prst="rect">
            <a:avLst/>
          </a:prstGeom>
        </p:spPr>
        <p:txBody>
          <a:bodyPr>
            <a:normAutofit/>
          </a:bodyPr>
          <a:lstStyle/>
          <a:p>
            <a:pPr algn="just"/>
            <a:r>
              <a:rPr lang="fr-FR" altLang="fr-FR" sz="2200" b="1" dirty="0">
                <a:solidFill>
                  <a:schemeClr val="bg1"/>
                </a:solidFill>
              </a:rPr>
              <a:t>Une riche bordure présente, au milieu de motifs végétaux, toutes sortes d'animaux fantastiques : des quadrupèdes ailés, des oiseaux ou des monstres à face humaine, d'une étonnante maturité dans l'art du vitrail de cette époque.</a:t>
            </a:r>
            <a:endParaRPr lang="it-IT" altLang="fr-FR" sz="2200" b="1" dirty="0">
              <a:solidFill>
                <a:schemeClr val="bg1"/>
              </a:solidFill>
            </a:endParaRPr>
          </a:p>
          <a:p>
            <a:pPr algn="just"/>
            <a:r>
              <a:rPr lang="fr-FR" altLang="fr-FR" sz="2200" b="1" dirty="0">
                <a:solidFill>
                  <a:schemeClr val="bg1"/>
                </a:solidFill>
              </a:rPr>
              <a:t>Les images suivent fidèlement le texte des évangiles de saint Luc ou de saint Matthieu, qui seuls ont parlé de l'enfance de Jésus. Elles sont parfois aussi inspirées de la tradition et de textes apocryphes (notamment l'évangile de l'Enfance attribué au Pseudo-Matthieu).</a:t>
            </a:r>
            <a:endParaRPr lang="it-IT" altLang="fr-FR" sz="2200" b="1" dirty="0">
              <a:solidFill>
                <a:schemeClr val="bg1"/>
              </a:solidFill>
            </a:endParaRPr>
          </a:p>
        </p:txBody>
      </p:sp>
      <p:pic>
        <p:nvPicPr>
          <p:cNvPr id="4" name="Image 3">
            <a:extLst>
              <a:ext uri="{FF2B5EF4-FFF2-40B4-BE49-F238E27FC236}">
                <a16:creationId xmlns:a16="http://schemas.microsoft.com/office/drawing/2014/main" id="{88BFA523-CDC9-E43A-A62F-424E27CC8D23}"/>
              </a:ext>
            </a:extLst>
          </p:cNvPr>
          <p:cNvPicPr>
            <a:picLocks noChangeAspect="1"/>
          </p:cNvPicPr>
          <p:nvPr/>
        </p:nvPicPr>
        <p:blipFill>
          <a:blip r:embed="rId2"/>
          <a:stretch>
            <a:fillRect/>
          </a:stretch>
        </p:blipFill>
        <p:spPr>
          <a:xfrm>
            <a:off x="7598705" y="-2199993"/>
            <a:ext cx="931589" cy="13330907"/>
          </a:xfrm>
          <a:prstGeom prst="rect">
            <a:avLst/>
          </a:prstGeo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4C3A0-CC87-E256-1579-35C6C358833C}"/>
              </a:ext>
            </a:extLst>
          </p:cNvPr>
          <p:cNvSpPr>
            <a:spLocks noGrp="1"/>
          </p:cNvSpPr>
          <p:nvPr>
            <p:ph type="title" idx="4294967295"/>
          </p:nvPr>
        </p:nvSpPr>
        <p:spPr>
          <a:xfrm>
            <a:off x="1547342" y="1927022"/>
            <a:ext cx="6311066" cy="2852737"/>
          </a:xfrm>
          <a:prstGeom prst="rect">
            <a:avLst/>
          </a:prstGeom>
        </p:spPr>
        <p:txBody>
          <a:bodyPr>
            <a:normAutofit/>
          </a:bodyPr>
          <a:lstStyle/>
          <a:p>
            <a:r>
              <a:rPr lang="it-IT" altLang="fr-FR" sz="4000" b="1" dirty="0">
                <a:solidFill>
                  <a:schemeClr val="bg1"/>
                </a:solidFill>
              </a:rPr>
              <a:t>Est-ce que j</a:t>
            </a:r>
            <a:r>
              <a:rPr lang="it-IT" altLang="it-IT" sz="4000" b="1" dirty="0">
                <a:solidFill>
                  <a:schemeClr val="bg1"/>
                </a:solidFill>
              </a:rPr>
              <a:t>’</a:t>
            </a:r>
            <a:r>
              <a:rPr lang="it-IT" altLang="fr-FR" sz="4000" b="1" dirty="0">
                <a:solidFill>
                  <a:schemeClr val="bg1"/>
                </a:solidFill>
              </a:rPr>
              <a:t>aime ce vitrail ?</a:t>
            </a:r>
            <a:br>
              <a:rPr lang="it-IT" altLang="fr-FR" sz="4000" b="1" dirty="0">
                <a:solidFill>
                  <a:schemeClr val="bg1"/>
                </a:solidFill>
              </a:rPr>
            </a:br>
            <a:r>
              <a:rPr lang="it-IT" altLang="fr-FR" sz="4000" b="1" dirty="0">
                <a:solidFill>
                  <a:schemeClr val="bg1"/>
                </a:solidFill>
              </a:rPr>
              <a:t>Ce qui me surprend ?</a:t>
            </a:r>
            <a:br>
              <a:rPr lang="it-IT" altLang="fr-FR" sz="4000" b="1" dirty="0">
                <a:solidFill>
                  <a:schemeClr val="bg1"/>
                </a:solidFill>
              </a:rPr>
            </a:br>
            <a:r>
              <a:rPr lang="it-IT" altLang="fr-FR" sz="4000" b="1" dirty="0">
                <a:solidFill>
                  <a:schemeClr val="bg1"/>
                </a:solidFill>
              </a:rPr>
              <a:t>Ce que je repère…</a:t>
            </a:r>
          </a:p>
        </p:txBody>
      </p:sp>
    </p:spTree>
  </p:cSld>
  <p:clrMapOvr>
    <a:masterClrMapping/>
  </p:clrMapOvr>
  <p:transition spd="slow"/>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568</Words>
  <Application>Microsoft Office PowerPoint</Application>
  <PresentationFormat>Affichage à l'écran (4:3)</PresentationFormat>
  <Paragraphs>46</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Symbol</vt:lpstr>
      <vt:lpstr>Thème Office</vt:lpstr>
      <vt:lpstr> LECTURE D’IMAGE de l’ensemble  du vitrail de « l’Incarnation » Cathédrale de Chartres V ers 1150  </vt:lpstr>
      <vt:lpstr>Présentation de l’ensemble  du vitrail de l’Incarnation </vt:lpstr>
      <vt:lpstr>Présentation de l’ensemble  du vitrail de l’Incarnation </vt:lpstr>
      <vt:lpstr>Présentation PowerPoint</vt:lpstr>
      <vt:lpstr>Présentation PowerPoint</vt:lpstr>
      <vt:lpstr>La vie de Jésus</vt:lpstr>
      <vt:lpstr>La vie de Jésus</vt:lpstr>
      <vt:lpstr>La vie de Jésus</vt:lpstr>
      <vt:lpstr>Est-ce que j’aime ce vitrail ? Ce qui me surprend ? Ce que je repère…</vt:lpstr>
      <vt:lpstr>Présentation PowerPoint</vt:lpstr>
      <vt:lpstr>Réalisation Catéchese Par la Parole avec les textes du module Habiter  Collection Porte Parole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2ème module : HABITER</dc:title>
  <dc:creator>Olivier PLICHON</dc:creator>
  <cp:lastModifiedBy>odile theiller</cp:lastModifiedBy>
  <cp:revision>33</cp:revision>
  <dcterms:created xsi:type="dcterms:W3CDTF">2011-10-06T15:27:10Z</dcterms:created>
  <dcterms:modified xsi:type="dcterms:W3CDTF">2023-09-26T07:04:01Z</dcterms:modified>
</cp:coreProperties>
</file>