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258" r:id="rId3"/>
    <p:sldId id="259" r:id="rId4"/>
    <p:sldId id="260" r:id="rId5"/>
    <p:sldId id="261" r:id="rId6"/>
    <p:sldId id="262" r:id="rId7"/>
    <p:sldId id="305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6" r:id="rId50"/>
    <p:sldId id="307" r:id="rId51"/>
    <p:sldId id="304" r:id="rId52"/>
    <p:sldId id="308" r:id="rId5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ROPRIETAIRE" initials="P" lastIdx="2" clrIdx="0">
    <p:extLst>
      <p:ext uri="{19B8F6BF-5375-455C-9EA6-DF929625EA0E}">
        <p15:presenceInfo xmlns:p15="http://schemas.microsoft.com/office/powerpoint/2012/main" userId="PROPRIETAIR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0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5BBAB9-EB07-4D02-AF64-A83C6F4E429A}" type="datetimeFigureOut">
              <a:rPr lang="fr-FR" smtClean="0"/>
              <a:t>17/05/2024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C8A5F-1E90-4A17-97AC-40F9E662AA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398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C8A5F-1E90-4A17-97AC-40F9E662AA02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1245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E57D00-AEAC-0651-8A32-226F075605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0247D61-92E7-7F08-6B9C-9E07ABD913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C4CA57E-84C1-42EF-61BA-1F228C0EC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7BEA6-5B26-4C43-B6FF-DFD5F3CA6D63}" type="datetimeFigureOut">
              <a:rPr lang="fr-FR" smtClean="0"/>
              <a:t>17/05/2024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97D86D-3FB6-CCF0-673B-A6E937347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1349F59-650D-2A2A-8B0D-8D15F41C4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68824-B363-4558-82B1-76DB5ADEB9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6682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CA7352-EA5A-9226-C0D9-7C8ACADC9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4F5BE08-7B72-2A2B-FCAF-EA8875D59B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C203577-533B-7780-B800-1B01A9CEB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7BEA6-5B26-4C43-B6FF-DFD5F3CA6D63}" type="datetimeFigureOut">
              <a:rPr lang="fr-FR" smtClean="0"/>
              <a:t>17/05/2024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F3B92C2-35D1-2A77-D510-AEB550DF0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CCA2C8C-C94D-4319-4429-CDEBD33AE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68824-B363-4558-82B1-76DB5ADEB9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8693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6E7AB08-42E6-6910-A8BB-701CAA0EF3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46E3BBF-BD03-F7C3-92A0-30B04003D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BEAB39B-2440-AE94-EF66-56F1E4B29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7BEA6-5B26-4C43-B6FF-DFD5F3CA6D63}" type="datetimeFigureOut">
              <a:rPr lang="fr-FR" smtClean="0"/>
              <a:t>17/05/2024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429C8EC-D921-DEAF-B795-22399D063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6C071D4-B8FB-4FC5-972D-86D4D0651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68824-B363-4558-82B1-76DB5ADEB9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0058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C5E75E-1893-48D4-2A9D-78C9201C4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AFFAE93-2CA5-D25D-BC1C-E6F797693E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5CF789F-BAFE-CCFF-A2F2-0139DBBC3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7BEA6-5B26-4C43-B6FF-DFD5F3CA6D63}" type="datetimeFigureOut">
              <a:rPr lang="fr-FR" smtClean="0"/>
              <a:t>17/05/2024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3C830E-BCE0-D7EC-7576-0E6B8D39A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B56B397-4262-78EE-9366-4E4C1F87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68824-B363-4558-82B1-76DB5ADEB9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2374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047B0A-4826-2686-562A-A29A33FDE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59F1C39-DAE4-A807-B321-DE8D69F537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84243FE-E4BB-B6E1-D099-C30979276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7BEA6-5B26-4C43-B6FF-DFD5F3CA6D63}" type="datetimeFigureOut">
              <a:rPr lang="fr-FR" smtClean="0"/>
              <a:t>17/05/2024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6A4B9A7-6AF9-0A9F-C7F7-AC061AB5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75219B3-3B05-5630-80DB-9005690D1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68824-B363-4558-82B1-76DB5ADEB9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1727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C7B1D0-EA44-BED1-F90A-5B3735F84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96F0895-16CA-1EF1-50F5-A87F8DB9B3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771994-E93D-C3A5-18E3-9AA4C04431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B67849F-88C3-7CFC-F327-419C29028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7BEA6-5B26-4C43-B6FF-DFD5F3CA6D63}" type="datetimeFigureOut">
              <a:rPr lang="fr-FR" smtClean="0"/>
              <a:t>17/05/2024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F53AA55-7E05-173F-564D-ED305AA0A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5EE8C39-357A-560D-1EE7-9EF60238B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68824-B363-4558-82B1-76DB5ADEB9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6592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274D4D-D1E1-7703-5D32-5ADA07003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B81D76C-2A52-676B-764E-1CC23D63FF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EDC4143-E0A6-072B-EE05-20710A1B7F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EBF5252-666A-6F44-EA1C-23088E89FB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EC88423-BFA0-7B29-C716-D12187CCE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DCEF1B9-FC77-F0F0-134D-077B168C8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7BEA6-5B26-4C43-B6FF-DFD5F3CA6D63}" type="datetimeFigureOut">
              <a:rPr lang="fr-FR" smtClean="0"/>
              <a:t>17/05/2024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31BF772-E203-147C-AB50-B46F5D71E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ACFFC85-91EE-6EB8-2B72-C0CD555BB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68824-B363-4558-82B1-76DB5ADEB9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6584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1E3313-CCBD-F783-5D82-C8A815BC6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7030E05-128F-484A-48F0-1DDD2C92B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7BEA6-5B26-4C43-B6FF-DFD5F3CA6D63}" type="datetimeFigureOut">
              <a:rPr lang="fr-FR" smtClean="0"/>
              <a:t>17/05/2024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2BE470-BA0D-1688-CD1F-E33E3B3C3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5CA65AD-48F9-5B39-1197-FF6F4A50A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68824-B363-4558-82B1-76DB5ADEB9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2379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D3CA066-2086-784D-5107-741652959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7BEA6-5B26-4C43-B6FF-DFD5F3CA6D63}" type="datetimeFigureOut">
              <a:rPr lang="fr-FR" smtClean="0"/>
              <a:t>17/05/2024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D685A62-0049-EEEF-F442-F2C17FCCD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26F6262-73B9-7E7E-749B-237227B33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68824-B363-4558-82B1-76DB5ADEB9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7209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C65EB5-0A7D-7CEB-88F9-A31EB352C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B513CB9-46DA-2D3B-D1DA-B20A4B3D4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2190D58-FC61-4C3C-C071-EFAAE32F29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E95643A-53FB-B3AD-2C4F-04F90592F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7BEA6-5B26-4C43-B6FF-DFD5F3CA6D63}" type="datetimeFigureOut">
              <a:rPr lang="fr-FR" smtClean="0"/>
              <a:t>17/05/2024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F3D8CCE-9B1C-52CE-B2D4-F108D9510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73BEE6D-0203-0341-90EB-B821BC15F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68824-B363-4558-82B1-76DB5ADEB9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3867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2AFFAC-1A75-D44C-D214-044AF824E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547F310-5449-4199-E281-E464D5186E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4941059-EF34-6C47-2088-07C9055F8A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2CAE4C5-400C-C93F-DFCC-AA74BB50C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7BEA6-5B26-4C43-B6FF-DFD5F3CA6D63}" type="datetimeFigureOut">
              <a:rPr lang="fr-FR" smtClean="0"/>
              <a:t>17/05/2024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1B52BD3-DADB-3008-8C59-5373C0CB0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61F9FBC-75FE-B1DF-AAC0-2465B1C5E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68824-B363-4558-82B1-76DB5ADEB9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2786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93B62AC-5E5D-752D-DD62-3F459EE0D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53EC16A-4476-53F8-17B2-FBBE9F3E5D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36D1FD9-C236-BA4F-DFAF-48BDF23C6D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7BEA6-5B26-4C43-B6FF-DFD5F3CA6D63}" type="datetimeFigureOut">
              <a:rPr lang="fr-FR" smtClean="0"/>
              <a:t>17/05/2024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38EA4F3-5184-96A0-90B0-CF7252D046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830A8E-EE0D-CDBF-6D3D-AAF31ED1A3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68824-B363-4558-82B1-76DB5ADEB9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220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5985BCF5-43B6-AEA4-2018-8FCC2AFDDDED}"/>
              </a:ext>
            </a:extLst>
          </p:cNvPr>
          <p:cNvSpPr txBox="1"/>
          <p:nvPr/>
        </p:nvSpPr>
        <p:spPr>
          <a:xfrm>
            <a:off x="4711333" y="663504"/>
            <a:ext cx="395031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Infobulles - Jeunes </a:t>
            </a:r>
            <a:br>
              <a:rPr lang="fr-FR" sz="2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fr-FR" sz="2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Module Donner </a:t>
            </a:r>
            <a:br>
              <a:rPr lang="fr-FR" sz="2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fr-FR" sz="2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Marc 12, 38-44 L’obole de la veuve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D9C8C1-52F8-DBAC-3D53-1AD647D84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7384" y="4526143"/>
            <a:ext cx="5710808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fr-FR" altLang="fr-FR" sz="1800" dirty="0">
                <a:latin typeface="Arial" panose="020B0604020202020204" pitchFamily="34" charset="0"/>
              </a:rPr>
              <a:t>Pour chaque expression importante du texte,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fr-FR" altLang="fr-FR" sz="1800" dirty="0">
                <a:latin typeface="Arial" panose="020B0604020202020204" pitchFamily="34" charset="0"/>
              </a:rPr>
              <a:t>4 diapos :</a:t>
            </a:r>
          </a:p>
          <a:p>
            <a:pPr eaLnBrk="1" hangingPunct="1">
              <a:buFontTx/>
              <a:buChar char="-"/>
            </a:pPr>
            <a:r>
              <a:rPr lang="fr-FR" altLang="fr-FR" sz="1800" dirty="0">
                <a:solidFill>
                  <a:srgbClr val="00B0F0"/>
                </a:solidFill>
                <a:latin typeface="Arial" panose="020B0604020202020204" pitchFamily="34" charset="0"/>
              </a:rPr>
              <a:t>Bleue</a:t>
            </a:r>
            <a:r>
              <a:rPr lang="fr-FR" altLang="fr-FR" sz="1800" dirty="0">
                <a:latin typeface="Arial" panose="020B0604020202020204" pitchFamily="34" charset="0"/>
              </a:rPr>
              <a:t> : le verset</a:t>
            </a:r>
          </a:p>
          <a:p>
            <a:pPr eaLnBrk="1" hangingPunct="1">
              <a:buFontTx/>
              <a:buChar char="-"/>
            </a:pPr>
            <a:r>
              <a:rPr lang="fr-FR" altLang="fr-FR" sz="1800" dirty="0">
                <a:solidFill>
                  <a:srgbClr val="FF0000"/>
                </a:solidFill>
                <a:latin typeface="Arial" panose="020B0604020202020204" pitchFamily="34" charset="0"/>
              </a:rPr>
              <a:t>Rouge </a:t>
            </a:r>
            <a:r>
              <a:rPr lang="fr-FR" altLang="fr-FR" sz="1800" dirty="0">
                <a:latin typeface="Arial" panose="020B0604020202020204" pitchFamily="34" charset="0"/>
              </a:rPr>
              <a:t>: les questions</a:t>
            </a:r>
          </a:p>
          <a:p>
            <a:pPr eaLnBrk="1" hangingPunct="1">
              <a:buFontTx/>
              <a:buChar char="-"/>
            </a:pPr>
            <a:r>
              <a:rPr lang="fr-FR" altLang="fr-FR" sz="1800" dirty="0">
                <a:solidFill>
                  <a:srgbClr val="00B050"/>
                </a:solidFill>
                <a:latin typeface="Arial" panose="020B0604020202020204" pitchFamily="34" charset="0"/>
              </a:rPr>
              <a:t>Verte </a:t>
            </a:r>
            <a:r>
              <a:rPr lang="fr-FR" altLang="fr-FR" sz="1800" dirty="0">
                <a:latin typeface="Arial" panose="020B0604020202020204" pitchFamily="34" charset="0"/>
              </a:rPr>
              <a:t>: des rapprochements</a:t>
            </a:r>
          </a:p>
          <a:p>
            <a:pPr eaLnBrk="1" hangingPunct="1">
              <a:buFontTx/>
              <a:buChar char="-"/>
            </a:pPr>
            <a:r>
              <a:rPr lang="fr-FR" altLang="fr-FR" sz="1800" dirty="0">
                <a:solidFill>
                  <a:srgbClr val="FFFF00"/>
                </a:solidFill>
                <a:latin typeface="Arial" panose="020B0604020202020204" pitchFamily="34" charset="0"/>
              </a:rPr>
              <a:t>Jaune </a:t>
            </a:r>
            <a:r>
              <a:rPr lang="fr-FR" altLang="fr-FR" sz="1800" dirty="0">
                <a:latin typeface="Arial" panose="020B0604020202020204" pitchFamily="34" charset="0"/>
              </a:rPr>
              <a:t>: vers des sens possibles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fr-FR" altLang="fr-FR" sz="1800" dirty="0">
                <a:latin typeface="Arial" panose="020B0604020202020204" pitchFamily="34" charset="0"/>
              </a:rPr>
              <a:t>Après chaque diapo, l’animateur donne la parole. </a:t>
            </a:r>
          </a:p>
        </p:txBody>
      </p:sp>
      <p:sp>
        <p:nvSpPr>
          <p:cNvPr id="7" name="ZoneTexte 1">
            <a:extLst>
              <a:ext uri="{FF2B5EF4-FFF2-40B4-BE49-F238E27FC236}">
                <a16:creationId xmlns:a16="http://schemas.microsoft.com/office/drawing/2014/main" id="{DFF1D65B-7C4E-2BEC-2A7A-8FE24752E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808" y="4890520"/>
            <a:ext cx="2324905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>
                <a:latin typeface="Arial" panose="020B0604020202020204" pitchFamily="34" charset="0"/>
              </a:rPr>
              <a:t>Choisir les mots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>
                <a:latin typeface="Arial" panose="020B0604020202020204" pitchFamily="34" charset="0"/>
              </a:rPr>
              <a:t>à travailler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>
                <a:latin typeface="Arial" panose="020B0604020202020204" pitchFamily="34" charset="0"/>
              </a:rPr>
              <a:t>parmi cette liste,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>
                <a:latin typeface="Arial" panose="020B0604020202020204" pitchFamily="34" charset="0"/>
              </a:rPr>
              <a:t>ceux qui posent question,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>
                <a:latin typeface="Arial" panose="020B0604020202020204" pitchFamily="34" charset="0"/>
              </a:rPr>
              <a:t>qui interpellent…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A9ACF63-BB9D-2A30-C713-5032A014B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985" y="420955"/>
            <a:ext cx="3950312" cy="3785652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Diapos des expressions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03 à 06	enseignement	     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 à 10	scribes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à 14	vêtements d’apparat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à 18	dévorent les biens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 à 22	veuves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à 26	Jésus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 à 30	Temple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 à 34	en face de la salle du trésor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 à 38	mettait de l’argent</a:t>
            </a:r>
            <a:br>
              <a:rPr lang="fr-FR" alt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alt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39 à 42	deux petites pièces de monnaie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43 à 46	superflu</a:t>
            </a:r>
            <a:br>
              <a:rPr lang="fr-FR" alt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alt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47 à 50	indigence tout ce qu’elle avait 	pour vivre.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51        	Synthèse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ECE8177-801A-B6C6-C489-3C66BB2116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5228" y="300532"/>
            <a:ext cx="2890787" cy="290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970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A5E8BCF-1398-DD5D-15AC-940A719A6B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2146" y="941535"/>
            <a:ext cx="2753544" cy="237262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DB691BF-9398-A521-A9A2-663F6F06354C}"/>
              </a:ext>
            </a:extLst>
          </p:cNvPr>
          <p:cNvSpPr txBox="1"/>
          <p:nvPr/>
        </p:nvSpPr>
        <p:spPr>
          <a:xfrm>
            <a:off x="188651" y="190719"/>
            <a:ext cx="974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scribes</a:t>
            </a:r>
            <a:endParaRPr lang="fr-FR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D80A6B31-3AAF-3DF3-63C5-86121E523212}"/>
              </a:ext>
            </a:extLst>
          </p:cNvPr>
          <p:cNvGrpSpPr/>
          <p:nvPr/>
        </p:nvGrpSpPr>
        <p:grpSpPr>
          <a:xfrm>
            <a:off x="1162975" y="808165"/>
            <a:ext cx="6036815" cy="5172012"/>
            <a:chOff x="1162975" y="754898"/>
            <a:chExt cx="5111721" cy="5388449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CAE94A0A-3F99-3008-2957-A8916ADBCA55}"/>
                </a:ext>
              </a:extLst>
            </p:cNvPr>
            <p:cNvSpPr/>
            <p:nvPr/>
          </p:nvSpPr>
          <p:spPr>
            <a:xfrm>
              <a:off x="1162975" y="754898"/>
              <a:ext cx="5027719" cy="5388449"/>
            </a:xfrm>
            <a:prstGeom prst="roundRect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E6CBFE3-7040-5F40-EEEB-A77E25BE4AE0}"/>
                </a:ext>
              </a:extLst>
            </p:cNvPr>
            <p:cNvSpPr txBox="1"/>
            <p:nvPr/>
          </p:nvSpPr>
          <p:spPr>
            <a:xfrm>
              <a:off x="1246977" y="1162975"/>
              <a:ext cx="5027719" cy="4524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Les scribes avaient pour rôle </a:t>
              </a:r>
            </a:p>
            <a:p>
              <a:pPr algn="ctr"/>
              <a:r>
                <a:rPr lang="fr-FR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 connaître la Loi, de l’appliquer </a:t>
              </a:r>
            </a:p>
            <a:p>
              <a:pPr algn="ctr"/>
              <a:r>
                <a:rPr lang="fr-FR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et de la faire respecter.</a:t>
              </a:r>
            </a:p>
            <a:p>
              <a:pPr algn="ctr"/>
              <a:r>
                <a:rPr lang="fr-FR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Tout au long du temps, ils ont rajouté à la Loi des obligations, des traditions </a:t>
              </a:r>
              <a:br>
                <a:rPr lang="fr-FR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fr-FR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qui ont rendu cette loi plus difficile à vivre.</a:t>
              </a:r>
            </a:p>
            <a:p>
              <a:pPr algn="ctr"/>
              <a:r>
                <a:rPr lang="fr-FR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Jésus va dire de s’en méfier </a:t>
              </a:r>
              <a:br>
                <a:rPr lang="fr-FR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fr-FR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car ils ne font pas toujours ce qu’ils disent. </a:t>
              </a:r>
            </a:p>
            <a:p>
              <a:pPr algn="ctr"/>
              <a:endParaRPr lang="fr-FR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fr-FR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Certains scribes cherchaient à mettre Jésus</a:t>
              </a:r>
            </a:p>
            <a:p>
              <a:pPr algn="ctr"/>
              <a:r>
                <a:rPr lang="fr-FR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en défaut avec leurs questions pour </a:t>
              </a:r>
            </a:p>
            <a:p>
              <a:pPr algn="ctr"/>
              <a:r>
                <a:rPr lang="fr-FR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pouvoir le faire arrêter et condamner.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5688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9828CAFB-DFAE-5187-3674-7ABD38C90E08}"/>
              </a:ext>
            </a:extLst>
          </p:cNvPr>
          <p:cNvGrpSpPr/>
          <p:nvPr/>
        </p:nvGrpSpPr>
        <p:grpSpPr>
          <a:xfrm>
            <a:off x="2902998" y="1784171"/>
            <a:ext cx="8258367" cy="3134058"/>
            <a:chOff x="2982897" y="1260389"/>
            <a:chExt cx="8258367" cy="3134058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62FAF467-A657-12E0-CE1F-849CB62A493F}"/>
                </a:ext>
              </a:extLst>
            </p:cNvPr>
            <p:cNvSpPr/>
            <p:nvPr/>
          </p:nvSpPr>
          <p:spPr>
            <a:xfrm>
              <a:off x="2982897" y="1260389"/>
              <a:ext cx="8258367" cy="3134058"/>
            </a:xfrm>
            <a:prstGeom prst="roundRect">
              <a:avLst/>
            </a:pr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04919217-EE6A-EB59-90DD-DA8B3597F03B}"/>
                </a:ext>
              </a:extLst>
            </p:cNvPr>
            <p:cNvSpPr txBox="1"/>
            <p:nvPr/>
          </p:nvSpPr>
          <p:spPr>
            <a:xfrm>
              <a:off x="3114582" y="1520703"/>
              <a:ext cx="7920361" cy="26776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38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Dans son enseignement, il disait : </a:t>
              </a:r>
              <a:b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</a:b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« Méfiez-vous des scribes </a:t>
              </a:r>
              <a:r>
                <a:rPr lang="fr-FR" sz="2800" baseline="30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lettrés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qui tiennent à se promener en </a:t>
              </a:r>
              <a:r>
                <a:rPr lang="fr-FR" sz="2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vêtements d’apparat</a:t>
              </a:r>
              <a:r>
                <a:rPr lang="fr-FR" sz="2800" baseline="300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baseline="30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grandes robes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b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</a:b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et qui aiment les salutations sur les places publiques,</a:t>
              </a:r>
            </a:p>
            <a:p>
              <a:r>
                <a:rPr lang="fr-FR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39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les sièges d’honneur dans les synagogues, </a:t>
              </a:r>
            </a:p>
            <a:p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et les places d’honneur dans les dîners.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2516341B-96F4-55E7-9D3D-97732A502E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37217">
            <a:off x="116357" y="714723"/>
            <a:ext cx="3113111" cy="388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902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D307F12-3B36-7241-E357-774F319E5AC9}"/>
              </a:ext>
            </a:extLst>
          </p:cNvPr>
          <p:cNvSpPr txBox="1"/>
          <p:nvPr/>
        </p:nvSpPr>
        <p:spPr>
          <a:xfrm>
            <a:off x="1480" y="0"/>
            <a:ext cx="2084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vêtements d’apparat</a:t>
            </a:r>
            <a:r>
              <a:rPr lang="fr-FR" sz="1800" baseline="30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fr-FR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8F40349-5763-AB38-A3ED-BB9F8D291176}"/>
              </a:ext>
            </a:extLst>
          </p:cNvPr>
          <p:cNvGrpSpPr/>
          <p:nvPr/>
        </p:nvGrpSpPr>
        <p:grpSpPr>
          <a:xfrm>
            <a:off x="676182" y="940827"/>
            <a:ext cx="6870785" cy="2112885"/>
            <a:chOff x="596283" y="701336"/>
            <a:chExt cx="6870785" cy="2112885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B22ADC50-6BE7-1BA6-3791-428DD60E5514}"/>
                </a:ext>
              </a:extLst>
            </p:cNvPr>
            <p:cNvSpPr/>
            <p:nvPr/>
          </p:nvSpPr>
          <p:spPr>
            <a:xfrm>
              <a:off x="596283" y="701336"/>
              <a:ext cx="6870785" cy="2112885"/>
            </a:xfrm>
            <a:prstGeom prst="round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53D3DBCC-7136-F212-1655-7C353737E316}"/>
                </a:ext>
              </a:extLst>
            </p:cNvPr>
            <p:cNvSpPr txBox="1"/>
            <p:nvPr/>
          </p:nvSpPr>
          <p:spPr>
            <a:xfrm>
              <a:off x="837934" y="940827"/>
              <a:ext cx="6121152" cy="15391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Vêtements d’apparat ou longues robes.</a:t>
              </a:r>
              <a:b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  <a:r>
                <a:rPr lang="fr-FR" sz="28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 sont probablement les vêtements de cérémonie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800" baseline="30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Elian </a:t>
              </a:r>
              <a:r>
                <a:rPr lang="fr-FR" sz="2800" baseline="300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Cuvilier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C4B70AB-A6D9-BF18-7D5B-C4E3DC4A9A6A}"/>
              </a:ext>
            </a:extLst>
          </p:cNvPr>
          <p:cNvGrpSpPr/>
          <p:nvPr/>
        </p:nvGrpSpPr>
        <p:grpSpPr>
          <a:xfrm>
            <a:off x="4440846" y="3509847"/>
            <a:ext cx="6870785" cy="2167836"/>
            <a:chOff x="4440846" y="4234649"/>
            <a:chExt cx="6870785" cy="2407327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DC2A6010-0853-D0E4-F637-308C340221CC}"/>
                </a:ext>
              </a:extLst>
            </p:cNvPr>
            <p:cNvSpPr/>
            <p:nvPr/>
          </p:nvSpPr>
          <p:spPr>
            <a:xfrm>
              <a:off x="4440846" y="4234649"/>
              <a:ext cx="6870785" cy="2407327"/>
            </a:xfrm>
            <a:prstGeom prst="round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E7D34058-EABE-4FF7-844F-235315ADF25A}"/>
                </a:ext>
              </a:extLst>
            </p:cNvPr>
            <p:cNvSpPr txBox="1"/>
            <p:nvPr/>
          </p:nvSpPr>
          <p:spPr>
            <a:xfrm>
              <a:off x="4815662" y="4647422"/>
              <a:ext cx="6121152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Ces vêtements montraient que les scribes appartenaient à</a:t>
              </a: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96B2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un groupe religieux. </a:t>
              </a:r>
              <a:b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Pourquoi leur reprocher ces vêtements ?</a:t>
              </a:r>
              <a:endPara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C674137C-EC16-A8B0-3F44-48FC727DD2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6967" y="184666"/>
            <a:ext cx="3113111" cy="388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898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749208F-6DAC-2CFE-862E-C251A15A349C}"/>
              </a:ext>
            </a:extLst>
          </p:cNvPr>
          <p:cNvSpPr txBox="1"/>
          <p:nvPr/>
        </p:nvSpPr>
        <p:spPr>
          <a:xfrm>
            <a:off x="1480" y="0"/>
            <a:ext cx="2084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vêtements d’apparat</a:t>
            </a:r>
            <a:r>
              <a:rPr lang="fr-FR" sz="1800" baseline="30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fr-FR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79736138-C9B5-18FB-8881-4253DDEC6ECF}"/>
              </a:ext>
            </a:extLst>
          </p:cNvPr>
          <p:cNvGrpSpPr/>
          <p:nvPr/>
        </p:nvGrpSpPr>
        <p:grpSpPr>
          <a:xfrm>
            <a:off x="184870" y="2514096"/>
            <a:ext cx="4862617" cy="3203289"/>
            <a:chOff x="339219" y="951460"/>
            <a:chExt cx="4685542" cy="3203289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7E9491BA-83FC-2DC8-97D5-AA1EDD4D8AC7}"/>
                </a:ext>
              </a:extLst>
            </p:cNvPr>
            <p:cNvSpPr/>
            <p:nvPr/>
          </p:nvSpPr>
          <p:spPr>
            <a:xfrm>
              <a:off x="339219" y="951460"/>
              <a:ext cx="4685542" cy="3203289"/>
            </a:xfrm>
            <a:prstGeom prst="round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B050"/>
                </a:solidFill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B698F8D5-1B26-7BAC-F4D6-C687FA54E6BD}"/>
                </a:ext>
              </a:extLst>
            </p:cNvPr>
            <p:cNvSpPr txBox="1"/>
            <p:nvPr/>
          </p:nvSpPr>
          <p:spPr>
            <a:xfrm>
              <a:off x="583707" y="1029610"/>
              <a:ext cx="3855128" cy="30469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Le vêtement, dans la bible, représente l’identité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 la personne,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la personne elle-même,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ce qu’elle est.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Les scribes sont donc reconnus comme des hommes très religieux et respectés.</a:t>
              </a:r>
              <a:r>
                <a:rPr lang="fr-FR" sz="24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fr-FR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8CB6C3FA-92C6-85C5-E77E-047A483CD797}"/>
              </a:ext>
            </a:extLst>
          </p:cNvPr>
          <p:cNvGrpSpPr/>
          <p:nvPr/>
        </p:nvGrpSpPr>
        <p:grpSpPr>
          <a:xfrm>
            <a:off x="5422392" y="196728"/>
            <a:ext cx="6768128" cy="6158352"/>
            <a:chOff x="5379866" y="1091953"/>
            <a:chExt cx="6399994" cy="5405276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EE654170-85E1-B6F5-005D-464B0B9D5E98}"/>
                </a:ext>
              </a:extLst>
            </p:cNvPr>
            <p:cNvSpPr/>
            <p:nvPr/>
          </p:nvSpPr>
          <p:spPr>
            <a:xfrm>
              <a:off x="5379866" y="1091953"/>
              <a:ext cx="6228425" cy="5299969"/>
            </a:xfrm>
            <a:prstGeom prst="roundRect">
              <a:avLst/>
            </a:prstGeom>
            <a:noFill/>
            <a:ln w="7620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700D73CF-3213-A664-A80B-FFF9722FDAB1}"/>
                </a:ext>
              </a:extLst>
            </p:cNvPr>
            <p:cNvSpPr txBox="1"/>
            <p:nvPr/>
          </p:nvSpPr>
          <p:spPr>
            <a:xfrm>
              <a:off x="5484918" y="1351026"/>
              <a:ext cx="6294942" cy="51462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2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Matthieu 23, 2-4</a:t>
              </a:r>
              <a:r>
                <a:rPr lang="fr-FR" sz="24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… et Jésus déclara : </a:t>
              </a:r>
              <a:br>
                <a:rPr lang="fr-FR" sz="24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24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« Les scribes et les pharisiens enseignent </a:t>
              </a:r>
              <a:br>
                <a:rPr lang="fr-FR" sz="24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24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dans la chaire de Moïse. </a:t>
              </a:r>
              <a:br>
                <a:rPr lang="fr-FR" sz="24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24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Donc, tout ce qu’ils peuvent vous dire, </a:t>
              </a:r>
              <a:br>
                <a:rPr lang="fr-FR" sz="24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24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faites-le et observez-le. </a:t>
              </a:r>
              <a:br>
                <a:rPr lang="fr-FR" sz="24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24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Mais n’agissez pas d’après leurs actes, </a:t>
              </a:r>
              <a:br>
                <a:rPr lang="fr-FR" sz="24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24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car ils disent et ne font pas. </a:t>
              </a:r>
              <a:br>
                <a:rPr lang="fr-FR" sz="24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24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Ils attachent de pesants fardeaux, </a:t>
              </a:r>
              <a:br>
                <a:rPr lang="fr-FR" sz="2400" i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24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difficiles à porter, </a:t>
              </a:r>
              <a:br>
                <a:rPr lang="fr-FR" sz="24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24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et ils en chargent les épaules des gens ; </a:t>
              </a:r>
              <a:br>
                <a:rPr lang="fr-FR" sz="24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24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mais eux-mêmes ne veulent pas les remuer du doigt.</a:t>
              </a:r>
              <a:endPara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Jésus leur reproche de ne pas faire ce qu’ils disent. </a:t>
              </a:r>
              <a:endParaRPr lang="fr-FR" sz="2400" dirty="0"/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57D27FA2-2CB1-5358-DE00-F9C6C3EC4F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6380" y="0"/>
            <a:ext cx="2443852" cy="305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00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3B3DFB1-ACC7-BAD0-8F12-D3155A53356B}"/>
              </a:ext>
            </a:extLst>
          </p:cNvPr>
          <p:cNvSpPr txBox="1"/>
          <p:nvPr/>
        </p:nvSpPr>
        <p:spPr>
          <a:xfrm>
            <a:off x="1480" y="0"/>
            <a:ext cx="2084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vêtements d’apparat</a:t>
            </a:r>
            <a:r>
              <a:rPr lang="fr-FR" sz="1800" baseline="30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fr-FR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C7EEA167-CB34-2559-EE7E-086DA5BBF28C}"/>
              </a:ext>
            </a:extLst>
          </p:cNvPr>
          <p:cNvGrpSpPr/>
          <p:nvPr/>
        </p:nvGrpSpPr>
        <p:grpSpPr>
          <a:xfrm>
            <a:off x="344377" y="369332"/>
            <a:ext cx="6422183" cy="6212633"/>
            <a:chOff x="317831" y="501388"/>
            <a:chExt cx="5482701" cy="5942548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0CF503F5-501D-7A24-8E35-D68A8BC27318}"/>
                </a:ext>
              </a:extLst>
            </p:cNvPr>
            <p:cNvSpPr/>
            <p:nvPr/>
          </p:nvSpPr>
          <p:spPr>
            <a:xfrm>
              <a:off x="317831" y="501388"/>
              <a:ext cx="5482701" cy="5942548"/>
            </a:xfrm>
            <a:prstGeom prst="roundRect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D85DB714-8942-5A06-A105-8ACAC89486DF}"/>
                </a:ext>
              </a:extLst>
            </p:cNvPr>
            <p:cNvSpPr txBox="1"/>
            <p:nvPr/>
          </p:nvSpPr>
          <p:spPr>
            <a:xfrm>
              <a:off x="575489" y="730670"/>
              <a:ext cx="5061380" cy="50604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Jésus a fermement condamné </a:t>
              </a:r>
              <a:b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certains scribes pour leur hypocrisie * (Matthieu 23). </a:t>
              </a:r>
              <a:b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Ceux-ci connaissaient la Loi</a:t>
              </a:r>
              <a:r>
                <a:rPr lang="fr-FR" sz="2400" dirty="0">
                  <a:solidFill>
                    <a:srgbClr val="196B24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br>
                <a:rPr lang="fr-FR" sz="2400" dirty="0">
                  <a:solidFill>
                    <a:srgbClr val="196B24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24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« aimer le Seigneur et le prochain »</a:t>
              </a:r>
              <a:r>
                <a:rPr lang="fr-FR" sz="2400" i="1" dirty="0">
                  <a:solidFill>
                    <a:srgbClr val="196B24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br>
                <a:rPr lang="fr-FR" sz="2400" dirty="0">
                  <a:solidFill>
                    <a:srgbClr val="196B24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et l'enseignaient aux autres, </a:t>
              </a:r>
              <a:b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mais ils ne l'appliquaient pas pour eux-mêmes. Jésus en soulignant leurs mauvaises attitudes, nous propose d’être plus sincères dans notre comportement vis-à-vis de Dieu </a:t>
              </a:r>
              <a:b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et vis-à-vis de notre prochain. Il préconise </a:t>
              </a:r>
              <a:br>
                <a:rPr lang="fr-FR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un changement profond de tout notre être.</a:t>
              </a:r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CDAADF60-08D0-A9F1-F307-09D6B785EBAB}"/>
              </a:ext>
            </a:extLst>
          </p:cNvPr>
          <p:cNvSpPr txBox="1"/>
          <p:nvPr/>
        </p:nvSpPr>
        <p:spPr>
          <a:xfrm>
            <a:off x="981662" y="5934670"/>
            <a:ext cx="520903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*Hypocrisie : Fait de déguiser son véritable caractère, d'exprimer des opinions, des sentiments qu'on n'a pas.</a:t>
            </a:r>
            <a:endParaRPr lang="fr-FR" dirty="0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C53280C8-A785-B5F8-E226-17676500CD34}"/>
              </a:ext>
            </a:extLst>
          </p:cNvPr>
          <p:cNvGrpSpPr/>
          <p:nvPr/>
        </p:nvGrpSpPr>
        <p:grpSpPr>
          <a:xfrm>
            <a:off x="7610856" y="3036065"/>
            <a:ext cx="4443777" cy="3241142"/>
            <a:chOff x="8086751" y="2815301"/>
            <a:chExt cx="4037744" cy="4654576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96D429B6-8C31-1C34-CAEA-98E89E7F948D}"/>
                </a:ext>
              </a:extLst>
            </p:cNvPr>
            <p:cNvSpPr txBox="1"/>
            <p:nvPr/>
          </p:nvSpPr>
          <p:spPr>
            <a:xfrm>
              <a:off x="8218800" y="3379592"/>
              <a:ext cx="3653661" cy="22541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Et nous, quelquefois,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ne sommes-nous pas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comme ces scribes </a:t>
              </a:r>
              <a:b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qui agissent avec hypocrisie ?</a:t>
              </a:r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DC236D51-157F-1041-5B49-AD91ACE6DC80}"/>
                </a:ext>
              </a:extLst>
            </p:cNvPr>
            <p:cNvGrpSpPr/>
            <p:nvPr/>
          </p:nvGrpSpPr>
          <p:grpSpPr>
            <a:xfrm>
              <a:off x="8086751" y="2815301"/>
              <a:ext cx="4037744" cy="4654576"/>
              <a:chOff x="8093960" y="2792961"/>
              <a:chExt cx="4037744" cy="4654576"/>
            </a:xfrm>
          </p:grpSpPr>
          <p:sp>
            <p:nvSpPr>
              <p:cNvPr id="4" name="Rectangle : coins arrondis 3">
                <a:extLst>
                  <a:ext uri="{FF2B5EF4-FFF2-40B4-BE49-F238E27FC236}">
                    <a16:creationId xmlns:a16="http://schemas.microsoft.com/office/drawing/2014/main" id="{A2329C41-0D72-65E3-7991-8879B71364A0}"/>
                  </a:ext>
                </a:extLst>
              </p:cNvPr>
              <p:cNvSpPr/>
              <p:nvPr/>
            </p:nvSpPr>
            <p:spPr>
              <a:xfrm>
                <a:off x="8093960" y="2792961"/>
                <a:ext cx="4037744" cy="4654576"/>
              </a:xfrm>
              <a:prstGeom prst="roundRect">
                <a:avLst/>
              </a:prstGeom>
              <a:noFill/>
              <a:ln w="76200">
                <a:solidFill>
                  <a:srgbClr val="F3900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4292A0B9-5615-9509-F82C-383353EEC79F}"/>
                  </a:ext>
                </a:extLst>
              </p:cNvPr>
              <p:cNvSpPr txBox="1"/>
              <p:nvPr/>
            </p:nvSpPr>
            <p:spPr>
              <a:xfrm>
                <a:off x="8139701" y="5726323"/>
                <a:ext cx="3826276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Faisons-nous toujours </a:t>
                </a:r>
              </a:p>
              <a:p>
                <a:pPr algn="ctr"/>
                <a:r>
                  <a:rPr lang="fr-FR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ce que nous disons ? </a:t>
                </a:r>
                <a:endParaRPr lang="fr-FR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AAFFA2D3-5BE3-9D84-2A91-8F93710A0F0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0694" y="98681"/>
            <a:ext cx="2840325" cy="354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6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60486C38-EA87-DC5A-D1A4-4600EA584E0C}"/>
              </a:ext>
            </a:extLst>
          </p:cNvPr>
          <p:cNvGrpSpPr/>
          <p:nvPr/>
        </p:nvGrpSpPr>
        <p:grpSpPr>
          <a:xfrm>
            <a:off x="1703002" y="2040278"/>
            <a:ext cx="8785996" cy="2142423"/>
            <a:chOff x="2745069" y="2181794"/>
            <a:chExt cx="6496585" cy="2381328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7B0057FE-C6DD-519B-99F9-C6799C23359F}"/>
                </a:ext>
              </a:extLst>
            </p:cNvPr>
            <p:cNvSpPr txBox="1"/>
            <p:nvPr/>
          </p:nvSpPr>
          <p:spPr>
            <a:xfrm>
              <a:off x="2950346" y="2383628"/>
              <a:ext cx="6094520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40</a:t>
              </a:r>
              <a:r>
                <a:rPr lang="fr-FR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Ils </a:t>
              </a:r>
              <a:r>
                <a:rPr lang="fr-FR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dévorent les biens</a:t>
              </a:r>
              <a:r>
                <a:rPr lang="fr-FR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des veuves </a:t>
              </a:r>
            </a:p>
            <a:p>
              <a:r>
                <a:rPr lang="fr-FR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et, pour l’apparence, ils font de longues prières : ils seront d’autant plus sévèrement jugés. »</a:t>
              </a:r>
            </a:p>
          </p:txBody>
        </p:sp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7B937F42-F92A-7DFD-AC6B-C09C485ACDFD}"/>
                </a:ext>
              </a:extLst>
            </p:cNvPr>
            <p:cNvSpPr/>
            <p:nvPr/>
          </p:nvSpPr>
          <p:spPr>
            <a:xfrm>
              <a:off x="2745069" y="2181794"/>
              <a:ext cx="6496585" cy="2381328"/>
            </a:xfrm>
            <a:prstGeom prst="roundRect">
              <a:avLst/>
            </a:pr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782357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1EA478CD-FA18-1461-90CF-13394F67FB8A}"/>
              </a:ext>
            </a:extLst>
          </p:cNvPr>
          <p:cNvSpPr txBox="1"/>
          <p:nvPr/>
        </p:nvSpPr>
        <p:spPr>
          <a:xfrm>
            <a:off x="99874" y="26286"/>
            <a:ext cx="18709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dévorent les biens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fr-FR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DEDE5D6D-216A-562E-EC68-A6CB25E27C34}"/>
              </a:ext>
            </a:extLst>
          </p:cNvPr>
          <p:cNvGrpSpPr/>
          <p:nvPr/>
        </p:nvGrpSpPr>
        <p:grpSpPr>
          <a:xfrm>
            <a:off x="5120285" y="3746705"/>
            <a:ext cx="6538315" cy="2204186"/>
            <a:chOff x="5140171" y="3692478"/>
            <a:chExt cx="5690585" cy="2204186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078ED035-1359-E7D2-F8B1-EAD61BB83C8C}"/>
                </a:ext>
              </a:extLst>
            </p:cNvPr>
            <p:cNvSpPr/>
            <p:nvPr/>
          </p:nvSpPr>
          <p:spPr>
            <a:xfrm>
              <a:off x="5140171" y="3692478"/>
              <a:ext cx="5690585" cy="2204186"/>
            </a:xfrm>
            <a:prstGeom prst="round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3D275305-7D8A-3B00-2B0C-025D62908CF4}"/>
                </a:ext>
              </a:extLst>
            </p:cNvPr>
            <p:cNvSpPr txBox="1"/>
            <p:nvPr/>
          </p:nvSpPr>
          <p:spPr>
            <a:xfrm>
              <a:off x="5342137" y="3955813"/>
              <a:ext cx="5231168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Jésus accuse les scribes de détruire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tout ce qui appartient aux femmes veuves.  </a:t>
              </a:r>
            </a:p>
            <a:p>
              <a:pPr algn="ctr"/>
              <a:endPara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Pourquoi dévorer les biens des veuves ? </a:t>
              </a:r>
              <a:endParaRPr lang="fr-FR" sz="2400" dirty="0"/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AF5A7E0B-1EAB-4E9A-106D-AE9557090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9683">
            <a:off x="6400877" y="511713"/>
            <a:ext cx="2902819" cy="24740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75F88739-C541-07AD-D5C1-AF4F4B5D2AF4}"/>
              </a:ext>
            </a:extLst>
          </p:cNvPr>
          <p:cNvGrpSpPr/>
          <p:nvPr/>
        </p:nvGrpSpPr>
        <p:grpSpPr>
          <a:xfrm>
            <a:off x="432207" y="1616152"/>
            <a:ext cx="6305943" cy="1332926"/>
            <a:chOff x="796193" y="930044"/>
            <a:chExt cx="6305943" cy="1332926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EE40CE2B-79F3-FFF7-03E0-A7A3A5DF8631}"/>
                </a:ext>
              </a:extLst>
            </p:cNvPr>
            <p:cNvSpPr/>
            <p:nvPr/>
          </p:nvSpPr>
          <p:spPr>
            <a:xfrm>
              <a:off x="796193" y="930044"/>
              <a:ext cx="6305943" cy="1200329"/>
            </a:xfrm>
            <a:prstGeom prst="round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8D1F7225-BBEB-6ACE-D574-134114F8AFE5}"/>
                </a:ext>
              </a:extLst>
            </p:cNvPr>
            <p:cNvSpPr txBox="1"/>
            <p:nvPr/>
          </p:nvSpPr>
          <p:spPr>
            <a:xfrm>
              <a:off x="796193" y="1062641"/>
              <a:ext cx="609452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Dévorer est un terme fort :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c’est manger gloutonnement, détruire. </a:t>
              </a:r>
              <a:b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endParaRPr lang="fr-FR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876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1AEC94B-1051-7343-B6CE-049CA2A34C75}"/>
              </a:ext>
            </a:extLst>
          </p:cNvPr>
          <p:cNvSpPr txBox="1"/>
          <p:nvPr/>
        </p:nvSpPr>
        <p:spPr>
          <a:xfrm>
            <a:off x="99874" y="26286"/>
            <a:ext cx="18709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dévorent les biens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fr-FR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40585611-F472-3EC5-CC99-B6019854ECCA}"/>
              </a:ext>
            </a:extLst>
          </p:cNvPr>
          <p:cNvGrpSpPr/>
          <p:nvPr/>
        </p:nvGrpSpPr>
        <p:grpSpPr>
          <a:xfrm>
            <a:off x="295008" y="432462"/>
            <a:ext cx="6585561" cy="2401273"/>
            <a:chOff x="581276" y="607046"/>
            <a:chExt cx="4978505" cy="5877017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FBD41C27-49DD-2CB2-5845-33AC774D0A53}"/>
                </a:ext>
              </a:extLst>
            </p:cNvPr>
            <p:cNvSpPr/>
            <p:nvPr/>
          </p:nvSpPr>
          <p:spPr>
            <a:xfrm>
              <a:off x="581276" y="607046"/>
              <a:ext cx="4978505" cy="5877017"/>
            </a:xfrm>
            <a:prstGeom prst="round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B050"/>
                </a:solidFill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DE2600AC-8B2C-7A5A-F863-405DE56EB1EF}"/>
                </a:ext>
              </a:extLst>
            </p:cNvPr>
            <p:cNvSpPr txBox="1"/>
            <p:nvPr/>
          </p:nvSpPr>
          <p:spPr>
            <a:xfrm>
              <a:off x="688214" y="937281"/>
              <a:ext cx="4564600" cy="43818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Exode 2, 21-23</a:t>
              </a:r>
              <a:r>
                <a:rPr lang="fr-FR" sz="24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  <a:p>
              <a:r>
                <a:rPr lang="fr-FR" sz="24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Vous n’accablerez pas la veuve et l’orphelin. </a:t>
              </a:r>
            </a:p>
            <a:p>
              <a:r>
                <a:rPr lang="fr-FR" sz="24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Si tu les accables et qu’ils crient vers moi, j’écouterai leur cri. Ma colère s’enflammera </a:t>
              </a:r>
            </a:p>
            <a:p>
              <a:r>
                <a:rPr lang="fr-FR" sz="24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et je vous ferai périr par l’épée...</a:t>
              </a:r>
              <a:endPara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B1C27A5-6CA2-0740-1C50-A132B0643ACD}"/>
              </a:ext>
            </a:extLst>
          </p:cNvPr>
          <p:cNvGrpSpPr/>
          <p:nvPr/>
        </p:nvGrpSpPr>
        <p:grpSpPr>
          <a:xfrm>
            <a:off x="6796762" y="3670771"/>
            <a:ext cx="5151740" cy="2931197"/>
            <a:chOff x="6287150" y="1563981"/>
            <a:chExt cx="4456497" cy="2981386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6A925D76-0F8D-CC91-6F20-A924FB03BC25}"/>
                </a:ext>
              </a:extLst>
            </p:cNvPr>
            <p:cNvSpPr/>
            <p:nvPr/>
          </p:nvSpPr>
          <p:spPr>
            <a:xfrm>
              <a:off x="6287150" y="1563981"/>
              <a:ext cx="4456497" cy="2981386"/>
            </a:xfrm>
            <a:prstGeom prst="round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1DA4886A-5FE4-1329-BF0A-3D8F2BE4D17B}"/>
                </a:ext>
              </a:extLst>
            </p:cNvPr>
            <p:cNvSpPr txBox="1"/>
            <p:nvPr/>
          </p:nvSpPr>
          <p:spPr>
            <a:xfrm>
              <a:off x="6657136" y="1907147"/>
              <a:ext cx="3825788" cy="23478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La Loi, dans le Premier Testament dit de respecter les plus faibles. </a:t>
              </a:r>
              <a:b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Le peuple de Dieu a été aussi parmi les plus fragiles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quand il était en esclavage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en Egypte. </a:t>
              </a:r>
              <a:endParaRPr lang="fr-FR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80D32911-35DB-0B29-73DF-47CFA5AB5E73}"/>
              </a:ext>
            </a:extLst>
          </p:cNvPr>
          <p:cNvGrpSpPr/>
          <p:nvPr/>
        </p:nvGrpSpPr>
        <p:grpSpPr>
          <a:xfrm>
            <a:off x="295008" y="3241900"/>
            <a:ext cx="6270384" cy="3360068"/>
            <a:chOff x="427888" y="356858"/>
            <a:chExt cx="5031880" cy="3765223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B470808D-81CB-58B2-BEDC-0D592D592F77}"/>
                </a:ext>
              </a:extLst>
            </p:cNvPr>
            <p:cNvSpPr/>
            <p:nvPr/>
          </p:nvSpPr>
          <p:spPr>
            <a:xfrm>
              <a:off x="427888" y="356858"/>
              <a:ext cx="5031880" cy="3765223"/>
            </a:xfrm>
            <a:prstGeom prst="round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B050"/>
                </a:solidFill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810D91FB-871D-AE94-76BB-BAD438D5A559}"/>
                </a:ext>
              </a:extLst>
            </p:cNvPr>
            <p:cNvSpPr txBox="1"/>
            <p:nvPr/>
          </p:nvSpPr>
          <p:spPr>
            <a:xfrm>
              <a:off x="613559" y="356858"/>
              <a:ext cx="4773279" cy="34143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Deutéronome 24, 17-18</a:t>
              </a:r>
              <a:r>
                <a:rPr lang="fr-FR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  <a:p>
              <a:r>
                <a:rPr lang="fr-FR" sz="24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Tu ne feras pas dévier le droit de l’immigré </a:t>
              </a:r>
            </a:p>
            <a:p>
              <a:r>
                <a:rPr lang="fr-FR" sz="24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ni celui de l’orphelin, </a:t>
              </a:r>
            </a:p>
            <a:p>
              <a:r>
                <a:rPr lang="fr-FR" sz="24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et tu ne feras pas saisir comme gage </a:t>
              </a:r>
            </a:p>
            <a:p>
              <a:r>
                <a:rPr lang="fr-FR" sz="24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le manteau de la veuve. </a:t>
              </a:r>
            </a:p>
            <a:p>
              <a:r>
                <a:rPr lang="fr-FR" sz="24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Souviens-toi que tu as été esclave en Égypte </a:t>
              </a:r>
            </a:p>
            <a:p>
              <a:r>
                <a:rPr lang="fr-FR" sz="24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et que le Seigneur ton Dieu t’a racheté. </a:t>
              </a:r>
            </a:p>
            <a:p>
              <a:r>
                <a:rPr lang="fr-FR" sz="24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Voilà pourquoi je te donne ce commandement.</a:t>
              </a:r>
              <a:endPara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17" name="Image 16" descr="Une image contenant dessin, art, dessin humoristique, croquis&#10;&#10;Description générée automatiquement">
            <a:extLst>
              <a:ext uri="{FF2B5EF4-FFF2-40B4-BE49-F238E27FC236}">
                <a16:creationId xmlns:a16="http://schemas.microsoft.com/office/drawing/2014/main" id="{9BA34670-81DC-4A5D-E761-0CD95CA45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625" y="174671"/>
            <a:ext cx="4015392" cy="265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72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168868F-A9E4-9CAB-6AEA-13FACF3A67F9}"/>
              </a:ext>
            </a:extLst>
          </p:cNvPr>
          <p:cNvSpPr txBox="1"/>
          <p:nvPr/>
        </p:nvSpPr>
        <p:spPr>
          <a:xfrm>
            <a:off x="99874" y="26286"/>
            <a:ext cx="18709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dévorent les biens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fr-FR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E942DB87-FF5A-F2F6-390A-404DCF410E32}"/>
              </a:ext>
            </a:extLst>
          </p:cNvPr>
          <p:cNvGrpSpPr/>
          <p:nvPr/>
        </p:nvGrpSpPr>
        <p:grpSpPr>
          <a:xfrm>
            <a:off x="1386396" y="2158263"/>
            <a:ext cx="6803255" cy="4066277"/>
            <a:chOff x="2030027" y="1224813"/>
            <a:chExt cx="6803255" cy="4066277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7129B59E-1204-80AD-B5EB-B388529E1E9E}"/>
                </a:ext>
              </a:extLst>
            </p:cNvPr>
            <p:cNvSpPr/>
            <p:nvPr/>
          </p:nvSpPr>
          <p:spPr>
            <a:xfrm>
              <a:off x="2030027" y="1224813"/>
              <a:ext cx="6803255" cy="4066277"/>
            </a:xfrm>
            <a:prstGeom prst="roundRect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0298C3EC-ECED-81BE-BA4F-F5847A402896}"/>
                </a:ext>
              </a:extLst>
            </p:cNvPr>
            <p:cNvSpPr txBox="1"/>
            <p:nvPr/>
          </p:nvSpPr>
          <p:spPr>
            <a:xfrm>
              <a:off x="2112886" y="1447060"/>
              <a:ext cx="6454066" cy="37856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Jésus rappelle la Loi de Moïse : </a:t>
              </a:r>
            </a:p>
            <a:p>
              <a:pPr algn="ctr"/>
              <a:r>
                <a:rPr lang="fr-FR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fr-FR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Aimer le Seigneur et son prochain</a:t>
              </a:r>
              <a:r>
                <a:rPr lang="fr-FR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”.  </a:t>
              </a:r>
            </a:p>
            <a:p>
              <a:pPr algn="ctr"/>
              <a:r>
                <a:rPr lang="fr-FR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Dépouiller les veuves, c’est les priver </a:t>
              </a:r>
            </a:p>
            <a:p>
              <a:pPr algn="ctr"/>
              <a:r>
                <a:rPr lang="fr-FR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 leurs faibles moyens de subsistance.</a:t>
              </a:r>
            </a:p>
            <a:p>
              <a:pPr algn="ctr"/>
              <a:endParaRPr lang="fr-FR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fr-FR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Les scribes ne volent pas seulement les biens des veuves mais n’assurent pas leur défense quand elles ont besoin d’aide, comme il est prescrit </a:t>
              </a:r>
            </a:p>
            <a:p>
              <a:pPr algn="ctr"/>
              <a:r>
                <a:rPr lang="fr-FR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dans la Loi de Moïse, Loi d’amour.</a:t>
              </a:r>
            </a:p>
            <a:p>
              <a:pPr algn="ctr"/>
              <a:r>
                <a:rPr lang="fr-FR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(Exode 2, 21-23).</a:t>
              </a:r>
            </a:p>
          </p:txBody>
        </p:sp>
      </p:grpSp>
      <p:pic>
        <p:nvPicPr>
          <p:cNvPr id="7" name="Image 6" descr="Une image contenant dessin, art, dessin humoristique, croquis&#10;&#10;Description générée automatiquement">
            <a:extLst>
              <a:ext uri="{FF2B5EF4-FFF2-40B4-BE49-F238E27FC236}">
                <a16:creationId xmlns:a16="http://schemas.microsoft.com/office/drawing/2014/main" id="{A5E96442-0CB1-CAA2-3FE8-4548CE1EE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100" y="210952"/>
            <a:ext cx="4015392" cy="265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4892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453E3886-1779-7E97-C64E-15A7D6F13D69}"/>
              </a:ext>
            </a:extLst>
          </p:cNvPr>
          <p:cNvSpPr/>
          <p:nvPr/>
        </p:nvSpPr>
        <p:spPr>
          <a:xfrm>
            <a:off x="1556437" y="2170749"/>
            <a:ext cx="8752787" cy="2072067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2C68580-AAED-C62A-6498-426B85248CE3}"/>
              </a:ext>
            </a:extLst>
          </p:cNvPr>
          <p:cNvSpPr txBox="1"/>
          <p:nvPr/>
        </p:nvSpPr>
        <p:spPr>
          <a:xfrm>
            <a:off x="1882776" y="2330361"/>
            <a:ext cx="84590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40</a:t>
            </a:r>
            <a:r>
              <a:rPr lang="fr-FR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Ils dévorent les biens des </a:t>
            </a:r>
            <a:r>
              <a:rPr lang="fr-FR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veuves</a:t>
            </a:r>
            <a:r>
              <a:rPr lang="fr-FR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fr-FR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et, pour l’apparence, ils font de longues prières : ils seront d’autant plus sévèrement jugés. »</a:t>
            </a:r>
          </a:p>
        </p:txBody>
      </p:sp>
    </p:spTree>
    <p:extLst>
      <p:ext uri="{BB962C8B-B14F-4D97-AF65-F5344CB8AC3E}">
        <p14:creationId xmlns:p14="http://schemas.microsoft.com/office/powerpoint/2010/main" val="2570356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398C324-FF8F-362C-58C9-9A6C635E7B8F}"/>
              </a:ext>
            </a:extLst>
          </p:cNvPr>
          <p:cNvSpPr txBox="1"/>
          <p:nvPr/>
        </p:nvSpPr>
        <p:spPr>
          <a:xfrm>
            <a:off x="441158" y="578182"/>
            <a:ext cx="11309683" cy="5446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Marc 12 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Traduction liturgique </a:t>
            </a:r>
            <a:r>
              <a:rPr lang="fr-FR" sz="2400" dirty="0">
                <a:solidFill>
                  <a:srgbClr val="9999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"Copyright AELF - Paris - 1980 - Tous droits réservés".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38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Dans son </a:t>
            </a:r>
            <a:r>
              <a:rPr lang="fr-FR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enseignement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il disait : « Méfiez-vous des </a:t>
            </a:r>
            <a:r>
              <a:rPr lang="fr-FR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scribes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lettrés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qui tiennent à se promener en </a:t>
            </a:r>
            <a:r>
              <a:rPr lang="fr-FR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vêtements d’apparat</a:t>
            </a:r>
            <a:r>
              <a:rPr lang="fr-FR" sz="24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grandes robes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et qui aiment les salutations sur les places publiques,</a:t>
            </a:r>
          </a:p>
          <a:p>
            <a:r>
              <a:rPr lang="fr-FR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39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les sièges d’honneur dans les synagogues, et les places d’honneur dans les dîners.</a:t>
            </a:r>
          </a:p>
          <a:p>
            <a:r>
              <a:rPr lang="fr-FR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40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Ils </a:t>
            </a:r>
            <a:r>
              <a:rPr lang="fr-FR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dévorent les biens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des </a:t>
            </a:r>
            <a:r>
              <a:rPr lang="fr-FR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veuves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et, pour l’apparence, ils font de longues prières : ils seront d’autant plus sévèrement jugés. »</a:t>
            </a:r>
          </a:p>
          <a:p>
            <a:r>
              <a:rPr lang="fr-FR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41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fr-FR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Jésus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s’était assis dans le </a:t>
            </a:r>
            <a:r>
              <a:rPr lang="fr-FR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Temple 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 </a:t>
            </a:r>
            <a:r>
              <a:rPr lang="fr-FR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face de la salle du trésor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et regardait comment la foule y </a:t>
            </a:r>
            <a:r>
              <a:rPr lang="fr-FR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mettait de l’argent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Beaucoup de riches y mettaient de grosses sommes.</a:t>
            </a:r>
          </a:p>
          <a:p>
            <a:r>
              <a:rPr lang="fr-FR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42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Une pauvre veuve s’avança et mit </a:t>
            </a:r>
            <a:r>
              <a:rPr lang="fr-FR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deux petites pièces de monnaie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fr-FR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43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Jésus appela ses disciples et leur déclara : « Amen, je vous le dis : cette pauvre veuve a mis dans le Trésor plus que tous les autres.</a:t>
            </a:r>
          </a:p>
          <a:p>
            <a:r>
              <a:rPr lang="fr-FR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44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Car tous, ils ont pris sur leur </a:t>
            </a:r>
            <a:r>
              <a:rPr lang="fr-FR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superflu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mais elle, elle a pris sur son </a:t>
            </a:r>
            <a:r>
              <a:rPr lang="fr-FR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indigence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: elle a mis tout ce qu’elle possédait, tout ce qu’elle avait pour vivre. </a:t>
            </a:r>
          </a:p>
        </p:txBody>
      </p:sp>
    </p:spTree>
    <p:extLst>
      <p:ext uri="{BB962C8B-B14F-4D97-AF65-F5344CB8AC3E}">
        <p14:creationId xmlns:p14="http://schemas.microsoft.com/office/powerpoint/2010/main" val="15785546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2DA2BBC3-16FF-2C63-A1A9-23F40D047F82}"/>
              </a:ext>
            </a:extLst>
          </p:cNvPr>
          <p:cNvSpPr txBox="1"/>
          <p:nvPr/>
        </p:nvSpPr>
        <p:spPr>
          <a:xfrm>
            <a:off x="117628" y="0"/>
            <a:ext cx="9121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veuves</a:t>
            </a:r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EA93BDE-7BD4-DA93-C627-C8639CD289EF}"/>
              </a:ext>
            </a:extLst>
          </p:cNvPr>
          <p:cNvGrpSpPr/>
          <p:nvPr/>
        </p:nvGrpSpPr>
        <p:grpSpPr>
          <a:xfrm>
            <a:off x="308443" y="773056"/>
            <a:ext cx="5935170" cy="5311887"/>
            <a:chOff x="583899" y="476265"/>
            <a:chExt cx="5050862" cy="5321726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92BEE50D-C142-FCB4-E266-E8E6B532C977}"/>
                </a:ext>
              </a:extLst>
            </p:cNvPr>
            <p:cNvSpPr/>
            <p:nvPr/>
          </p:nvSpPr>
          <p:spPr>
            <a:xfrm>
              <a:off x="583899" y="476265"/>
              <a:ext cx="5050862" cy="5321726"/>
            </a:xfrm>
            <a:prstGeom prst="round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203E6603-28F1-1F28-5D6D-C0C55B9871AA}"/>
                </a:ext>
              </a:extLst>
            </p:cNvPr>
            <p:cNvSpPr txBox="1"/>
            <p:nvPr/>
          </p:nvSpPr>
          <p:spPr>
            <a:xfrm>
              <a:off x="690652" y="641945"/>
              <a:ext cx="4500979" cy="49416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Une veuve est une femme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qui se retrouve seule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car son mari est décédé. </a:t>
              </a:r>
            </a:p>
            <a:p>
              <a:pPr algn="ctr"/>
              <a:endPara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Dans le Premier Testament,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et au temps de Jésus,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une veuve perdait tout statut social qu’elle pouvait avoir par son mariage, ainsi que les biens (maison, propriété…).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Elle ne pouvait compter que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sur la générosité des membres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 sa famille si elle en avait.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Sinon elle vivait de mendicité. 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CF8BDED5-A5C9-EDB0-2902-4762169E4DB6}"/>
              </a:ext>
            </a:extLst>
          </p:cNvPr>
          <p:cNvGrpSpPr/>
          <p:nvPr/>
        </p:nvGrpSpPr>
        <p:grpSpPr>
          <a:xfrm>
            <a:off x="7445588" y="3960259"/>
            <a:ext cx="4456497" cy="2204186"/>
            <a:chOff x="6832940" y="3870030"/>
            <a:chExt cx="4456497" cy="2204186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5E3B559B-092E-06FF-DCDF-BB059A617D86}"/>
                </a:ext>
              </a:extLst>
            </p:cNvPr>
            <p:cNvSpPr/>
            <p:nvPr/>
          </p:nvSpPr>
          <p:spPr>
            <a:xfrm>
              <a:off x="6832940" y="3870030"/>
              <a:ext cx="4456497" cy="2204186"/>
            </a:xfrm>
            <a:prstGeom prst="round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2DBE3F3F-248D-BDAF-BF20-F7498B28AF7A}"/>
                </a:ext>
              </a:extLst>
            </p:cNvPr>
            <p:cNvSpPr txBox="1"/>
            <p:nvPr/>
          </p:nvSpPr>
          <p:spPr>
            <a:xfrm>
              <a:off x="7033333" y="4097536"/>
              <a:ext cx="3850690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Pourquoi parler </a:t>
              </a:r>
            </a:p>
            <a:p>
              <a:pPr algn="ctr"/>
              <a:r>
                <a:rPr lang="fr-FR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 veuves ?</a:t>
              </a:r>
              <a:br>
                <a:rPr lang="fr-FR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Qui sont ces veuves ? </a:t>
              </a:r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320B4CCD-FB77-0D30-4477-DF3A55AF71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085" y="271508"/>
            <a:ext cx="2441006" cy="479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03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109360D-4504-7254-5D68-4F3131C90FF8}"/>
              </a:ext>
            </a:extLst>
          </p:cNvPr>
          <p:cNvSpPr/>
          <p:nvPr/>
        </p:nvSpPr>
        <p:spPr>
          <a:xfrm>
            <a:off x="1907943" y="96021"/>
            <a:ext cx="4451220" cy="3804809"/>
          </a:xfrm>
          <a:prstGeom prst="round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CD0D020-C5D2-2C5B-2038-1476B068311C}"/>
              </a:ext>
            </a:extLst>
          </p:cNvPr>
          <p:cNvSpPr txBox="1"/>
          <p:nvPr/>
        </p:nvSpPr>
        <p:spPr>
          <a:xfrm>
            <a:off x="117628" y="0"/>
            <a:ext cx="9121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veuves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20660CD-B77E-6A70-C6A6-3D893F71E99D}"/>
              </a:ext>
            </a:extLst>
          </p:cNvPr>
          <p:cNvSpPr txBox="1"/>
          <p:nvPr/>
        </p:nvSpPr>
        <p:spPr>
          <a:xfrm>
            <a:off x="2112265" y="324760"/>
            <a:ext cx="4078224" cy="3456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Deutéronome 25, 5-10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Dans la bible, la veuve est </a:t>
            </a:r>
            <a:b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une personne sans ressources. </a:t>
            </a:r>
            <a:b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Elle est dépendante, attend </a:t>
            </a:r>
            <a:b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 qu’on appelle dans la bible </a:t>
            </a:r>
            <a:b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 «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goel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», un « 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racheteur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», </a:t>
            </a:r>
            <a:b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une personne qui doit la sauver de la mendicité.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B10EF8B-EC79-965E-E5AE-08DE66399F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43203">
            <a:off x="797147" y="-28480"/>
            <a:ext cx="1257233" cy="2473670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FA773936-B3E1-2F4F-4F3E-C8E3F58EBF13}"/>
              </a:ext>
            </a:extLst>
          </p:cNvPr>
          <p:cNvGrpSpPr/>
          <p:nvPr/>
        </p:nvGrpSpPr>
        <p:grpSpPr>
          <a:xfrm>
            <a:off x="923544" y="4071152"/>
            <a:ext cx="7094532" cy="2712790"/>
            <a:chOff x="368233" y="3700519"/>
            <a:chExt cx="7314530" cy="2832721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9379C8C-F38A-B41D-4BF3-372F74428D11}"/>
                </a:ext>
              </a:extLst>
            </p:cNvPr>
            <p:cNvSpPr/>
            <p:nvPr/>
          </p:nvSpPr>
          <p:spPr>
            <a:xfrm>
              <a:off x="2576088" y="4020761"/>
              <a:ext cx="5106675" cy="2469136"/>
            </a:xfrm>
            <a:prstGeom prst="round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B050"/>
                </a:solidFill>
              </a:endParaRPr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BA77A2E9-12C5-B63A-B363-C15961830B7F}"/>
                </a:ext>
              </a:extLst>
            </p:cNvPr>
            <p:cNvGrpSpPr/>
            <p:nvPr/>
          </p:nvGrpSpPr>
          <p:grpSpPr>
            <a:xfrm>
              <a:off x="368233" y="3700519"/>
              <a:ext cx="2444798" cy="2832721"/>
              <a:chOff x="940003" y="2636016"/>
              <a:chExt cx="2444798" cy="2832721"/>
            </a:xfrm>
          </p:grpSpPr>
          <p:pic>
            <p:nvPicPr>
              <p:cNvPr id="11" name="Image 10">
                <a:extLst>
                  <a:ext uri="{FF2B5EF4-FFF2-40B4-BE49-F238E27FC236}">
                    <a16:creationId xmlns:a16="http://schemas.microsoft.com/office/drawing/2014/main" id="{EE3100DE-97A8-0ED1-3992-2C18521F5D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40003" y="2636016"/>
                <a:ext cx="2086780" cy="2738761"/>
              </a:xfrm>
              <a:prstGeom prst="rect">
                <a:avLst/>
              </a:prstGeom>
            </p:spPr>
          </p:pic>
          <p:pic>
            <p:nvPicPr>
              <p:cNvPr id="5" name="Image 4">
                <a:extLst>
                  <a:ext uri="{FF2B5EF4-FFF2-40B4-BE49-F238E27FC236}">
                    <a16:creationId xmlns:a16="http://schemas.microsoft.com/office/drawing/2014/main" id="{C3B336FC-774F-8C50-867F-B3550172D8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53991" y="4118470"/>
                <a:ext cx="1130810" cy="1350267"/>
              </a:xfrm>
              <a:prstGeom prst="rect">
                <a:avLst/>
              </a:prstGeom>
            </p:spPr>
          </p:pic>
        </p:grp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E1BF4F8C-68C6-4485-1F74-73E879DCBF37}"/>
                </a:ext>
              </a:extLst>
            </p:cNvPr>
            <p:cNvSpPr txBox="1"/>
            <p:nvPr/>
          </p:nvSpPr>
          <p:spPr>
            <a:xfrm>
              <a:off x="2934106" y="4249568"/>
              <a:ext cx="4627582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 Rois 17</a:t>
              </a:r>
              <a:r>
                <a:rPr lang="fr-FR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La veuve de Sarepta </a:t>
              </a:r>
            </a:p>
            <a:p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n’a plus rien pour vivre. </a:t>
              </a:r>
            </a:p>
            <a:p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Elle va donner sa dernière farine </a:t>
              </a:r>
            </a:p>
            <a:p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au prophète Elie </a:t>
              </a:r>
            </a:p>
            <a:p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qui va lui procurer du pain à satiété</a:t>
              </a:r>
              <a:endParaRPr lang="fr-FR" sz="2400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420E5729-11F7-4DF3-62E5-08192F6E20B1}"/>
              </a:ext>
            </a:extLst>
          </p:cNvPr>
          <p:cNvGrpSpPr/>
          <p:nvPr/>
        </p:nvGrpSpPr>
        <p:grpSpPr>
          <a:xfrm>
            <a:off x="7674850" y="499118"/>
            <a:ext cx="4556619" cy="5689442"/>
            <a:chOff x="7674850" y="499118"/>
            <a:chExt cx="4556619" cy="5689442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A06F073D-3FE8-A6C0-6FEE-5A1F6FDAB430}"/>
                </a:ext>
              </a:extLst>
            </p:cNvPr>
            <p:cNvSpPr txBox="1"/>
            <p:nvPr/>
          </p:nvSpPr>
          <p:spPr>
            <a:xfrm>
              <a:off x="7932229" y="675993"/>
              <a:ext cx="4070824" cy="26776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Livre de Ruth </a:t>
              </a:r>
              <a:br>
                <a:rPr lang="fr-FR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Une jeune veuve, Ruth, </a:t>
              </a:r>
              <a:br>
                <a:rPr lang="fr-FR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est « rachetée », </a:t>
              </a:r>
              <a:br>
                <a:rPr lang="fr-FR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sauvée par Booz qui l’épouse. Ruth est une des cinq femmes citées dans la généalogie de Jésus chez Matthieu.</a:t>
              </a:r>
              <a:endParaRPr lang="fr-FR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746961C9-0C37-78E6-8E06-A7DFDDC396CF}"/>
                </a:ext>
              </a:extLst>
            </p:cNvPr>
            <p:cNvSpPr/>
            <p:nvPr/>
          </p:nvSpPr>
          <p:spPr>
            <a:xfrm>
              <a:off x="7674850" y="499118"/>
              <a:ext cx="4297085" cy="3031407"/>
            </a:xfrm>
            <a:prstGeom prst="round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B050"/>
                </a:solidFill>
              </a:endParaRPr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8A62FF23-E918-FC6C-F854-B3695C522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76989" y="2982131"/>
              <a:ext cx="2554480" cy="32064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463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2820C6A5-9428-C8F3-BC05-1673E745524D}"/>
              </a:ext>
            </a:extLst>
          </p:cNvPr>
          <p:cNvSpPr txBox="1"/>
          <p:nvPr/>
        </p:nvSpPr>
        <p:spPr>
          <a:xfrm>
            <a:off x="117628" y="0"/>
            <a:ext cx="9121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veuves</a:t>
            </a:r>
            <a:endParaRPr lang="fr-FR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8E1DC34D-95FD-7506-09B2-A7BBD9E59812}"/>
              </a:ext>
            </a:extLst>
          </p:cNvPr>
          <p:cNvGrpSpPr/>
          <p:nvPr/>
        </p:nvGrpSpPr>
        <p:grpSpPr>
          <a:xfrm>
            <a:off x="675393" y="3429000"/>
            <a:ext cx="6604087" cy="3171825"/>
            <a:chOff x="-5773771" y="2689842"/>
            <a:chExt cx="5467883" cy="6054569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4282C29E-4A9E-8E9A-C6C5-58E2AB1DDFD9}"/>
                </a:ext>
              </a:extLst>
            </p:cNvPr>
            <p:cNvSpPr/>
            <p:nvPr/>
          </p:nvSpPr>
          <p:spPr>
            <a:xfrm>
              <a:off x="-5773771" y="2689842"/>
              <a:ext cx="5467883" cy="6054569"/>
            </a:xfrm>
            <a:prstGeom prst="roundRect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C87158CD-DCCC-B94E-E101-98C5DD169924}"/>
                </a:ext>
              </a:extLst>
            </p:cNvPr>
            <p:cNvSpPr txBox="1"/>
            <p:nvPr/>
          </p:nvSpPr>
          <p:spPr>
            <a:xfrm>
              <a:off x="-5634055" y="3080965"/>
              <a:ext cx="5223400" cy="51112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Aux versets 29 à 31, il nous donne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les deux principaux commandements : </a:t>
              </a:r>
            </a:p>
            <a:p>
              <a:pPr algn="ctr"/>
              <a:r>
                <a:rPr lang="fr-FR" sz="24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Aimer Dieu et aimer son prochain.</a:t>
              </a:r>
              <a:endPara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Jésus dénonce ici certains scribes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qui ne font pas ce qu’ils disent :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ils n’aident pas leurs prochains,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au contraire, ils méprisent et volent les veuves. 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EDBB789-23FE-36DE-1BF0-C54296D300C8}"/>
              </a:ext>
            </a:extLst>
          </p:cNvPr>
          <p:cNvGrpSpPr/>
          <p:nvPr/>
        </p:nvGrpSpPr>
        <p:grpSpPr>
          <a:xfrm>
            <a:off x="7541024" y="4272937"/>
            <a:ext cx="4456497" cy="2204186"/>
            <a:chOff x="7423329" y="3967571"/>
            <a:chExt cx="4456497" cy="2204186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0EED048B-29B0-EB39-8049-C64CE9CCC791}"/>
                </a:ext>
              </a:extLst>
            </p:cNvPr>
            <p:cNvSpPr/>
            <p:nvPr/>
          </p:nvSpPr>
          <p:spPr>
            <a:xfrm>
              <a:off x="7423329" y="3967571"/>
              <a:ext cx="4456497" cy="2204186"/>
            </a:xfrm>
            <a:prstGeom prst="roundRect">
              <a:avLst/>
            </a:prstGeom>
            <a:noFill/>
            <a:ln w="76200">
              <a:solidFill>
                <a:srgbClr val="F3900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71F0BAC-9B9F-A61C-B1ED-1AD66DBD69C6}"/>
                </a:ext>
              </a:extLst>
            </p:cNvPr>
            <p:cNvSpPr txBox="1"/>
            <p:nvPr/>
          </p:nvSpPr>
          <p:spPr>
            <a:xfrm>
              <a:off x="7821367" y="4100168"/>
              <a:ext cx="3796915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Et toi, portes-tu attention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à ceux qui sont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malheureux autour de toi ?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Quelle est ton attitude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vis-à-vis d’eux ? </a:t>
              </a:r>
              <a:endParaRPr lang="fr-FR" sz="2400" dirty="0"/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CC0894D8-F956-4F84-F346-72750352E9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1024" y="-102648"/>
            <a:ext cx="2112562" cy="4151944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8C956243-3065-FB6D-8A5E-75AC7DCA17F8}"/>
              </a:ext>
            </a:extLst>
          </p:cNvPr>
          <p:cNvGrpSpPr/>
          <p:nvPr/>
        </p:nvGrpSpPr>
        <p:grpSpPr>
          <a:xfrm>
            <a:off x="683286" y="369332"/>
            <a:ext cx="6200681" cy="3179742"/>
            <a:chOff x="451476" y="470517"/>
            <a:chExt cx="5467883" cy="7248922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CA6F5D96-ED2B-704E-61A0-A95B0A168F05}"/>
                </a:ext>
              </a:extLst>
            </p:cNvPr>
            <p:cNvSpPr/>
            <p:nvPr/>
          </p:nvSpPr>
          <p:spPr>
            <a:xfrm>
              <a:off x="451476" y="470517"/>
              <a:ext cx="5467883" cy="6672545"/>
            </a:xfrm>
            <a:prstGeom prst="roundRect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60E96927-E639-DF53-5E11-CD41836C1457}"/>
                </a:ext>
              </a:extLst>
            </p:cNvPr>
            <p:cNvSpPr txBox="1"/>
            <p:nvPr/>
          </p:nvSpPr>
          <p:spPr>
            <a:xfrm>
              <a:off x="573718" y="773159"/>
              <a:ext cx="5223400" cy="69462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Les veuves représentent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le peuple de Dieu qui attend son sauveur. </a:t>
              </a:r>
              <a:b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Tout au long de sa vie publique,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Jésus annonce qu’il est venu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pour les “petits” 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(les pauvres, les veuves, les malheureux,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les malades…).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832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05771EC6-8A96-1223-1DA3-C4EEDF383097}"/>
              </a:ext>
            </a:extLst>
          </p:cNvPr>
          <p:cNvGrpSpPr/>
          <p:nvPr/>
        </p:nvGrpSpPr>
        <p:grpSpPr>
          <a:xfrm>
            <a:off x="2975888" y="2226182"/>
            <a:ext cx="6425564" cy="2709801"/>
            <a:chOff x="2975888" y="2226182"/>
            <a:chExt cx="6425564" cy="2709801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10B7376-7F13-7DEF-2089-DA061DC2361D}"/>
                </a:ext>
              </a:extLst>
            </p:cNvPr>
            <p:cNvSpPr txBox="1"/>
            <p:nvPr/>
          </p:nvSpPr>
          <p:spPr>
            <a:xfrm>
              <a:off x="3048740" y="2356995"/>
              <a:ext cx="6094520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41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r>
                <a:rPr lang="fr-FR" sz="2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Jésus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s’était assis 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dans le Temple </a:t>
              </a:r>
            </a:p>
            <a:p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en face de la salle du trésor, et regardait comment la foule y mettait de l’argent. Beaucoup de riches </a:t>
              </a:r>
            </a:p>
            <a:p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y mettaient de grosses sommes.</a:t>
              </a:r>
            </a:p>
          </p:txBody>
        </p:sp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3EF3C3EA-B686-CBBD-D704-E5D92DF08B81}"/>
                </a:ext>
              </a:extLst>
            </p:cNvPr>
            <p:cNvSpPr/>
            <p:nvPr/>
          </p:nvSpPr>
          <p:spPr>
            <a:xfrm>
              <a:off x="2975888" y="2226182"/>
              <a:ext cx="6425564" cy="2709801"/>
            </a:xfrm>
            <a:prstGeom prst="roundRect">
              <a:avLst/>
            </a:pr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7652020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95024066-14E5-774C-DDB5-84555B96AA96}"/>
              </a:ext>
            </a:extLst>
          </p:cNvPr>
          <p:cNvSpPr txBox="1"/>
          <p:nvPr/>
        </p:nvSpPr>
        <p:spPr>
          <a:xfrm>
            <a:off x="90996" y="26286"/>
            <a:ext cx="12127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Jésus assis</a:t>
            </a:r>
            <a:endParaRPr lang="fr-FR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4CEC8A7-DC57-0209-B710-FC3A1535C612}"/>
              </a:ext>
            </a:extLst>
          </p:cNvPr>
          <p:cNvGrpSpPr/>
          <p:nvPr/>
        </p:nvGrpSpPr>
        <p:grpSpPr>
          <a:xfrm>
            <a:off x="3612552" y="445699"/>
            <a:ext cx="4966895" cy="3446648"/>
            <a:chOff x="1129105" y="885655"/>
            <a:chExt cx="4966895" cy="3446648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4A702230-0529-32AF-A6D3-8F018A0A2F89}"/>
                </a:ext>
              </a:extLst>
            </p:cNvPr>
            <p:cNvSpPr/>
            <p:nvPr/>
          </p:nvSpPr>
          <p:spPr>
            <a:xfrm>
              <a:off x="1129105" y="885655"/>
              <a:ext cx="4966895" cy="3446648"/>
            </a:xfrm>
            <a:prstGeom prst="round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324BC01E-77E7-0B99-9A4F-A25DE6CC7A98}"/>
                </a:ext>
              </a:extLst>
            </p:cNvPr>
            <p:cNvSpPr txBox="1"/>
            <p:nvPr/>
          </p:nvSpPr>
          <p:spPr>
            <a:xfrm>
              <a:off x="1300739" y="1085485"/>
              <a:ext cx="4623625" cy="30469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Jésus est assis.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Il contemple la foule.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On voit qu’ici l’histoire bascule.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L’évangéliste Marc,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après nous avoir longuement parlé de l’attitude des scribes,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 centre maintenant sur Jésus. 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6D0B733-1322-3740-122C-425835C75B7D}"/>
              </a:ext>
            </a:extLst>
          </p:cNvPr>
          <p:cNvGrpSpPr/>
          <p:nvPr/>
        </p:nvGrpSpPr>
        <p:grpSpPr>
          <a:xfrm>
            <a:off x="7086346" y="4515570"/>
            <a:ext cx="4456497" cy="1696268"/>
            <a:chOff x="7210633" y="4145239"/>
            <a:chExt cx="4456497" cy="2204186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AE50B3A5-734A-97F4-F426-A859E521825F}"/>
                </a:ext>
              </a:extLst>
            </p:cNvPr>
            <p:cNvSpPr/>
            <p:nvPr/>
          </p:nvSpPr>
          <p:spPr>
            <a:xfrm>
              <a:off x="7210633" y="4145239"/>
              <a:ext cx="4456497" cy="2204186"/>
            </a:xfrm>
            <a:prstGeom prst="round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8B647836-B397-B756-EAB1-78A8DE27AC2D}"/>
                </a:ext>
              </a:extLst>
            </p:cNvPr>
            <p:cNvSpPr txBox="1"/>
            <p:nvPr/>
          </p:nvSpPr>
          <p:spPr>
            <a:xfrm>
              <a:off x="7210633" y="4467459"/>
              <a:ext cx="4314248" cy="15597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Que veut nous dire,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l’évangéliste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 l’attitude de Jésus ?</a:t>
              </a:r>
              <a:endParaRPr lang="fr-FR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B5F2BD9C-77E3-41F8-D060-BF53AE3431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747" y="668963"/>
            <a:ext cx="3208027" cy="598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36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DD3A2539-DACD-8631-D245-D543DAB74165}"/>
              </a:ext>
            </a:extLst>
          </p:cNvPr>
          <p:cNvSpPr txBox="1"/>
          <p:nvPr/>
        </p:nvSpPr>
        <p:spPr>
          <a:xfrm>
            <a:off x="127265" y="121613"/>
            <a:ext cx="13122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Jésus assis</a:t>
            </a:r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1A89D38-63E4-CDDC-14B2-76888F06ABFE}"/>
              </a:ext>
            </a:extLst>
          </p:cNvPr>
          <p:cNvGrpSpPr/>
          <p:nvPr/>
        </p:nvGrpSpPr>
        <p:grpSpPr>
          <a:xfrm>
            <a:off x="3595457" y="1482571"/>
            <a:ext cx="7980847" cy="2867487"/>
            <a:chOff x="2467993" y="1482571"/>
            <a:chExt cx="6738151" cy="3350916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4696BD84-D34A-FFE7-6127-72F10DE22332}"/>
                </a:ext>
              </a:extLst>
            </p:cNvPr>
            <p:cNvSpPr/>
            <p:nvPr/>
          </p:nvSpPr>
          <p:spPr>
            <a:xfrm>
              <a:off x="2467993" y="1482571"/>
              <a:ext cx="6738151" cy="3350916"/>
            </a:xfrm>
            <a:prstGeom prst="roundRect">
              <a:avLst/>
            </a:prstGeom>
            <a:noFill/>
            <a:ln w="7620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4A1112B7-61C2-6F1C-97CC-6A6EA491A189}"/>
                </a:ext>
              </a:extLst>
            </p:cNvPr>
            <p:cNvSpPr txBox="1"/>
            <p:nvPr/>
          </p:nvSpPr>
          <p:spPr>
            <a:xfrm>
              <a:off x="2834196" y="1698783"/>
              <a:ext cx="6094520" cy="26974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Jésus a souvent essayé de se retirer seul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dans le désert, sur la montagne, de l’autre côté de la rive, pour prier, parler à son Père. 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Mais là au milieu d’une foule, </a:t>
              </a:r>
              <a:b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il prend le temps de s’assoir, de regarder…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 regarder longuement cette foule qui donne. </a:t>
              </a:r>
              <a:endParaRPr lang="fr-FR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75CB6A72-001D-C3F2-9650-E011028480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747" y="668963"/>
            <a:ext cx="3208027" cy="598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1873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45D8974-7DA8-879F-E446-5BCCB33EAD0B}"/>
              </a:ext>
            </a:extLst>
          </p:cNvPr>
          <p:cNvSpPr txBox="1"/>
          <p:nvPr/>
        </p:nvSpPr>
        <p:spPr>
          <a:xfrm>
            <a:off x="127264" y="121613"/>
            <a:ext cx="13031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Jésus assis</a:t>
            </a:r>
            <a:endParaRPr lang="fr-FR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73831ECC-B1D7-EBC9-FAAE-38F8216C1EFE}"/>
              </a:ext>
            </a:extLst>
          </p:cNvPr>
          <p:cNvGrpSpPr/>
          <p:nvPr/>
        </p:nvGrpSpPr>
        <p:grpSpPr>
          <a:xfrm>
            <a:off x="5546910" y="490945"/>
            <a:ext cx="5673965" cy="5238910"/>
            <a:chOff x="5752730" y="509657"/>
            <a:chExt cx="5124875" cy="4908396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BBD5A9E3-EB0E-97C0-0746-AB9FA9E39A15}"/>
                </a:ext>
              </a:extLst>
            </p:cNvPr>
            <p:cNvSpPr/>
            <p:nvPr/>
          </p:nvSpPr>
          <p:spPr>
            <a:xfrm>
              <a:off x="5752730" y="509657"/>
              <a:ext cx="5124875" cy="4908396"/>
            </a:xfrm>
            <a:prstGeom prst="roundRect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8E6A3339-4D2E-7501-ABE6-C1F935BDF421}"/>
                </a:ext>
              </a:extLst>
            </p:cNvPr>
            <p:cNvSpPr txBox="1"/>
            <p:nvPr/>
          </p:nvSpPr>
          <p:spPr>
            <a:xfrm>
              <a:off x="6128903" y="644753"/>
              <a:ext cx="4456497" cy="45849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Tout au long du chapitre 12 </a:t>
              </a:r>
              <a:b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et au début de ce récit (verset 40), l’évangéliste nous a donné à voir </a:t>
              </a:r>
              <a:b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le long duel de questions /réponses entre Jésus et les scribes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qui cherchent à le pousser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à la faute pour l’arrêter. </a:t>
              </a:r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Maintenant, Jésus est assis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en attitude de contemplation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et d’enseignant.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Il prend le temps de regarder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ce que fait la foule.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Les gens font des dons. </a:t>
              </a:r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2235463-CFAD-0341-79CB-99E06A3600FC}"/>
              </a:ext>
            </a:extLst>
          </p:cNvPr>
          <p:cNvGrpSpPr/>
          <p:nvPr/>
        </p:nvGrpSpPr>
        <p:grpSpPr>
          <a:xfrm>
            <a:off x="971125" y="4998128"/>
            <a:ext cx="4537993" cy="1432787"/>
            <a:chOff x="971125" y="4998128"/>
            <a:chExt cx="4537993" cy="1432787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12BF93D9-09F6-2BA6-CF9C-4788C48FE0E2}"/>
                </a:ext>
              </a:extLst>
            </p:cNvPr>
            <p:cNvSpPr/>
            <p:nvPr/>
          </p:nvSpPr>
          <p:spPr>
            <a:xfrm>
              <a:off x="971125" y="4998128"/>
              <a:ext cx="4537993" cy="1432787"/>
            </a:xfrm>
            <a:prstGeom prst="roundRect">
              <a:avLst/>
            </a:prstGeom>
            <a:noFill/>
            <a:ln w="76200">
              <a:solidFill>
                <a:srgbClr val="F3900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491182D1-5347-2CA3-51C4-F48EBF875E95}"/>
                </a:ext>
              </a:extLst>
            </p:cNvPr>
            <p:cNvSpPr txBox="1"/>
            <p:nvPr/>
          </p:nvSpPr>
          <p:spPr>
            <a:xfrm>
              <a:off x="1305898" y="5114356"/>
              <a:ext cx="386844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Est-ce important pour toi de prendre le temps de t’assoir, de faire silence, de regarder ? </a:t>
              </a:r>
              <a:endParaRPr lang="fr-FR" sz="2400" dirty="0"/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4716D029-A3A4-5499-7542-4FEE8B600D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8465" y="323553"/>
            <a:ext cx="2569336" cy="479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43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3A9B5BA9-639F-6EE0-75A6-755611479D53}"/>
              </a:ext>
            </a:extLst>
          </p:cNvPr>
          <p:cNvGrpSpPr/>
          <p:nvPr/>
        </p:nvGrpSpPr>
        <p:grpSpPr>
          <a:xfrm>
            <a:off x="2975888" y="2226182"/>
            <a:ext cx="6425564" cy="2709801"/>
            <a:chOff x="2975888" y="2226182"/>
            <a:chExt cx="6425564" cy="2709801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DA5AF15E-FF08-CB1F-41D4-68374DAE7BC6}"/>
                </a:ext>
              </a:extLst>
            </p:cNvPr>
            <p:cNvSpPr txBox="1"/>
            <p:nvPr/>
          </p:nvSpPr>
          <p:spPr>
            <a:xfrm>
              <a:off x="3048740" y="2356995"/>
              <a:ext cx="6094520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41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Jésus s’était assis dans le </a:t>
              </a:r>
              <a:r>
                <a:rPr lang="fr-FR" sz="2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Temple </a:t>
              </a:r>
            </a:p>
            <a:p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en face de la salle du trésor, et regardait comment la foule y mettait de l’argent. Beaucoup de riches </a:t>
              </a:r>
            </a:p>
            <a:p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y mettaient de grosses sommes.</a:t>
              </a:r>
            </a:p>
          </p:txBody>
        </p:sp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DB05EF32-6573-028C-E25A-9E727D67D111}"/>
                </a:ext>
              </a:extLst>
            </p:cNvPr>
            <p:cNvSpPr/>
            <p:nvPr/>
          </p:nvSpPr>
          <p:spPr>
            <a:xfrm>
              <a:off x="2975888" y="2226182"/>
              <a:ext cx="6425564" cy="2709801"/>
            </a:xfrm>
            <a:prstGeom prst="roundRect">
              <a:avLst/>
            </a:pr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1751106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950F4271-9D50-8CB8-9FA1-FC925CD2E7F6}"/>
              </a:ext>
            </a:extLst>
          </p:cNvPr>
          <p:cNvSpPr txBox="1"/>
          <p:nvPr/>
        </p:nvSpPr>
        <p:spPr>
          <a:xfrm>
            <a:off x="0" y="26286"/>
            <a:ext cx="9654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Temple</a:t>
            </a:r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074D3A00-F458-6C55-0A0F-93D9EA88E726}"/>
              </a:ext>
            </a:extLst>
          </p:cNvPr>
          <p:cNvGrpSpPr/>
          <p:nvPr/>
        </p:nvGrpSpPr>
        <p:grpSpPr>
          <a:xfrm>
            <a:off x="6371207" y="822489"/>
            <a:ext cx="5401693" cy="3058182"/>
            <a:chOff x="5531320" y="210952"/>
            <a:chExt cx="4456497" cy="2851844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CE99DFB2-B939-4B20-6D36-0D6E17D08E92}"/>
                </a:ext>
              </a:extLst>
            </p:cNvPr>
            <p:cNvSpPr/>
            <p:nvPr/>
          </p:nvSpPr>
          <p:spPr>
            <a:xfrm>
              <a:off x="5531320" y="210952"/>
              <a:ext cx="4456497" cy="2851844"/>
            </a:xfrm>
            <a:prstGeom prst="round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97AC0981-6C51-C97C-FE0C-B311EF4C8F3F}"/>
                </a:ext>
              </a:extLst>
            </p:cNvPr>
            <p:cNvSpPr txBox="1"/>
            <p:nvPr/>
          </p:nvSpPr>
          <p:spPr>
            <a:xfrm>
              <a:off x="5807915" y="385140"/>
              <a:ext cx="3970538" cy="2496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Le Temple se trouvait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à Jérusalem.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C’était le site religieux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le plus important du peuple hébreu. Les juifs du monde entier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s’y retrouvaient </a:t>
              </a:r>
              <a:b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à chaque fête importante.</a:t>
              </a:r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518573B-B154-D8E8-73A6-6CB6DF8DE3D6}"/>
              </a:ext>
            </a:extLst>
          </p:cNvPr>
          <p:cNvGrpSpPr/>
          <p:nvPr/>
        </p:nvGrpSpPr>
        <p:grpSpPr>
          <a:xfrm>
            <a:off x="1164987" y="4368627"/>
            <a:ext cx="4456497" cy="2016971"/>
            <a:chOff x="880902" y="4095372"/>
            <a:chExt cx="4456497" cy="2204186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B6B8ECFE-DF97-8BA5-A9A5-826D211CA97C}"/>
                </a:ext>
              </a:extLst>
            </p:cNvPr>
            <p:cNvSpPr/>
            <p:nvPr/>
          </p:nvSpPr>
          <p:spPr>
            <a:xfrm>
              <a:off x="880902" y="4095372"/>
              <a:ext cx="4456497" cy="2204186"/>
            </a:xfrm>
            <a:prstGeom prst="round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05DA91FD-FC5B-9C7B-D0F8-D9B81EF3BCB0}"/>
                </a:ext>
              </a:extLst>
            </p:cNvPr>
            <p:cNvSpPr txBox="1"/>
            <p:nvPr/>
          </p:nvSpPr>
          <p:spPr>
            <a:xfrm>
              <a:off x="1134122" y="4329364"/>
              <a:ext cx="3943905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Quel est ce Temple ? </a:t>
              </a:r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Pourquoi Jésus était-il là ? </a:t>
              </a:r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Que signifie la présence de Jésus au Temple ? </a:t>
              </a:r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8EF51756-9A02-A5B6-5045-537DA7CEBD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93" r="23864" b="39100"/>
          <a:stretch/>
        </p:blipFill>
        <p:spPr>
          <a:xfrm>
            <a:off x="1164987" y="710146"/>
            <a:ext cx="4245795" cy="317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54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5A538A22-879C-19C7-5614-914178A3A5F6}"/>
              </a:ext>
            </a:extLst>
          </p:cNvPr>
          <p:cNvSpPr txBox="1"/>
          <p:nvPr/>
        </p:nvSpPr>
        <p:spPr>
          <a:xfrm>
            <a:off x="0" y="26286"/>
            <a:ext cx="9654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Temple</a:t>
            </a:r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11D4C1C-0E14-E45D-B297-DA58EF066C19}"/>
              </a:ext>
            </a:extLst>
          </p:cNvPr>
          <p:cNvGrpSpPr/>
          <p:nvPr/>
        </p:nvGrpSpPr>
        <p:grpSpPr>
          <a:xfrm>
            <a:off x="6679744" y="682880"/>
            <a:ext cx="5079440" cy="1410535"/>
            <a:chOff x="527519" y="1086137"/>
            <a:chExt cx="3123072" cy="1543164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AFA8C058-8E04-477E-FC77-ADAA0CCEFD3D}"/>
                </a:ext>
              </a:extLst>
            </p:cNvPr>
            <p:cNvSpPr/>
            <p:nvPr/>
          </p:nvSpPr>
          <p:spPr>
            <a:xfrm>
              <a:off x="527519" y="1086137"/>
              <a:ext cx="3123072" cy="1543164"/>
            </a:xfrm>
            <a:prstGeom prst="round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B050"/>
                </a:solidFill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DEFCF8A7-75B5-12AD-2CA1-460723BFB796}"/>
                </a:ext>
              </a:extLst>
            </p:cNvPr>
            <p:cNvSpPr txBox="1"/>
            <p:nvPr/>
          </p:nvSpPr>
          <p:spPr>
            <a:xfrm>
              <a:off x="626920" y="1339975"/>
              <a:ext cx="2837118" cy="10009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Le Temple était le lieu </a:t>
              </a:r>
              <a:br>
                <a:rPr lang="fr-FR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 la présence de Dieu sur terre.</a:t>
              </a:r>
              <a:endPara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E8F0E19E-74F6-9D7C-47E8-91C5F0054AB0}"/>
              </a:ext>
            </a:extLst>
          </p:cNvPr>
          <p:cNvGrpSpPr/>
          <p:nvPr/>
        </p:nvGrpSpPr>
        <p:grpSpPr>
          <a:xfrm>
            <a:off x="3107184" y="2760972"/>
            <a:ext cx="6905495" cy="3927630"/>
            <a:chOff x="5805997" y="2818628"/>
            <a:chExt cx="5202314" cy="3741969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6A4FDF70-B1C2-4D10-1789-9B5404B7F4E7}"/>
                </a:ext>
              </a:extLst>
            </p:cNvPr>
            <p:cNvSpPr/>
            <p:nvPr/>
          </p:nvSpPr>
          <p:spPr>
            <a:xfrm>
              <a:off x="5805997" y="2818628"/>
              <a:ext cx="5202314" cy="3741969"/>
            </a:xfrm>
            <a:prstGeom prst="roundRect">
              <a:avLst/>
            </a:prstGeom>
            <a:noFill/>
            <a:ln w="7620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83565A93-6C0A-AC90-C969-E723C5D3856B}"/>
                </a:ext>
              </a:extLst>
            </p:cNvPr>
            <p:cNvSpPr txBox="1"/>
            <p:nvPr/>
          </p:nvSpPr>
          <p:spPr>
            <a:xfrm>
              <a:off x="6045786" y="2936335"/>
              <a:ext cx="4571907" cy="3254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Jean 2, 19</a:t>
              </a:r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Jésus répondit :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« Détruisez ce sanctuaire </a:t>
              </a:r>
              <a:r>
                <a:rPr lang="fr-FR" sz="2400" baseline="30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</a:t>
              </a:r>
              <a:r>
                <a:rPr lang="fr-FR" sz="2400" baseline="30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emple</a:t>
              </a:r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et en trois jours je le relèverai. »</a:t>
              </a:r>
            </a:p>
            <a:p>
              <a:pPr algn="ctr"/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Peu après avoir dit cela,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Jésus est mort et ressuscité le 3</a:t>
              </a:r>
              <a:r>
                <a:rPr lang="fr-FR" sz="2400" baseline="30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ème</a:t>
              </a:r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jour. </a:t>
              </a:r>
            </a:p>
            <a:p>
              <a:pPr algn="ctr"/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Il ne parlait pas du temple de pierre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mais de son Corps de ressuscité. </a:t>
              </a:r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584C588A-968D-D1E6-7CB1-71A28F1ACD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93" r="23864" b="39100"/>
          <a:stretch/>
        </p:blipFill>
        <p:spPr>
          <a:xfrm>
            <a:off x="2389184" y="474727"/>
            <a:ext cx="2940778" cy="219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83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BD277C14-7C46-108C-B92D-2D45176B18F1}"/>
              </a:ext>
            </a:extLst>
          </p:cNvPr>
          <p:cNvGrpSpPr/>
          <p:nvPr/>
        </p:nvGrpSpPr>
        <p:grpSpPr>
          <a:xfrm>
            <a:off x="3091539" y="952571"/>
            <a:ext cx="8258367" cy="3134058"/>
            <a:chOff x="2982897" y="1260389"/>
            <a:chExt cx="8258367" cy="3134058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49922028-2CA5-F3F6-9CA5-74B041B97922}"/>
                </a:ext>
              </a:extLst>
            </p:cNvPr>
            <p:cNvSpPr/>
            <p:nvPr/>
          </p:nvSpPr>
          <p:spPr>
            <a:xfrm>
              <a:off x="2982897" y="1260389"/>
              <a:ext cx="8258367" cy="3134058"/>
            </a:xfrm>
            <a:prstGeom prst="roundRect">
              <a:avLst/>
            </a:pr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2BBBAA56-F54A-9226-4C64-0439FB757529}"/>
                </a:ext>
              </a:extLst>
            </p:cNvPr>
            <p:cNvSpPr txBox="1"/>
            <p:nvPr/>
          </p:nvSpPr>
          <p:spPr>
            <a:xfrm>
              <a:off x="3114582" y="1520703"/>
              <a:ext cx="7920361" cy="26776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38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Dans son </a:t>
              </a:r>
              <a:r>
                <a:rPr lang="fr-FR" sz="2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enseignement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il</a:t>
              </a:r>
              <a:r>
                <a:rPr lang="fr-FR" sz="2800" baseline="30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Jésus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disait : </a:t>
              </a:r>
              <a:b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</a:b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« Méfiez-vous des scribes </a:t>
              </a:r>
              <a:r>
                <a:rPr lang="fr-FR" sz="2800" baseline="30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lettrés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qui tiennent à se promener en vêtements d’apparat</a:t>
              </a:r>
              <a:r>
                <a:rPr lang="fr-FR" sz="2800" baseline="30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grandes robes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b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</a:b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et qui aiment les salutations sur les places publiques,</a:t>
              </a:r>
            </a:p>
            <a:p>
              <a:r>
                <a:rPr lang="fr-FR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39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les sièges d’honneur dans les synagogues, </a:t>
              </a:r>
              <a:b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</a:b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et les places d’honneur dans les dîners.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7B355845-EBAE-37DA-944A-F3B8FEC25C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608" y="1696817"/>
            <a:ext cx="3471352" cy="525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008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BF310C9-2DF5-17D5-61C9-5016619B71EF}"/>
              </a:ext>
            </a:extLst>
          </p:cNvPr>
          <p:cNvSpPr txBox="1"/>
          <p:nvPr/>
        </p:nvSpPr>
        <p:spPr>
          <a:xfrm>
            <a:off x="0" y="26286"/>
            <a:ext cx="9654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Temple</a:t>
            </a:r>
            <a:endParaRPr lang="fr-FR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092C31B5-0A10-3087-61B9-77B92A904342}"/>
              </a:ext>
            </a:extLst>
          </p:cNvPr>
          <p:cNvGrpSpPr/>
          <p:nvPr/>
        </p:nvGrpSpPr>
        <p:grpSpPr>
          <a:xfrm>
            <a:off x="1814457" y="1144014"/>
            <a:ext cx="5826668" cy="5337591"/>
            <a:chOff x="5622118" y="522576"/>
            <a:chExt cx="5483847" cy="5380654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5E39D731-C6B6-8365-7479-EA445ACCA396}"/>
                </a:ext>
              </a:extLst>
            </p:cNvPr>
            <p:cNvSpPr/>
            <p:nvPr/>
          </p:nvSpPr>
          <p:spPr>
            <a:xfrm>
              <a:off x="5622118" y="522576"/>
              <a:ext cx="5483847" cy="5185765"/>
            </a:xfrm>
            <a:prstGeom prst="roundRect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53AFCB34-D542-160B-8D14-34EE6A849151}"/>
                </a:ext>
              </a:extLst>
            </p:cNvPr>
            <p:cNvSpPr txBox="1"/>
            <p:nvPr/>
          </p:nvSpPr>
          <p:spPr>
            <a:xfrm>
              <a:off x="5823918" y="970102"/>
              <a:ext cx="5080246" cy="49331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Que veut nous dire Jésus en parlant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du temple à rebâtir ?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Jésus annoncerait-il un autre Temple ?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Jésus serait-il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comme un nouveau Temple ?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un Temple intérieur ?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Jésus nous annonce que par sa mort et sa résurrection, il devient pour nous chrétiens, le nouveau Temple.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Jésus-Christ devient pour nous </a:t>
              </a:r>
              <a:b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le lieu de la présence divine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par lequel nous pouvons découvrir Dieu. </a:t>
              </a:r>
              <a:endParaRPr lang="fr-FR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16236C71-4279-9DBC-83B0-077249220A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7314" y="210952"/>
            <a:ext cx="3514351" cy="468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2998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08559C00-2DFF-3A2F-7EF2-19CC4462D542}"/>
              </a:ext>
            </a:extLst>
          </p:cNvPr>
          <p:cNvGrpSpPr/>
          <p:nvPr/>
        </p:nvGrpSpPr>
        <p:grpSpPr>
          <a:xfrm>
            <a:off x="2975888" y="2226182"/>
            <a:ext cx="6425564" cy="2709801"/>
            <a:chOff x="2975888" y="2226182"/>
            <a:chExt cx="6425564" cy="2709801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958B4650-AFF3-4326-214A-5A32438C5D18}"/>
                </a:ext>
              </a:extLst>
            </p:cNvPr>
            <p:cNvSpPr txBox="1"/>
            <p:nvPr/>
          </p:nvSpPr>
          <p:spPr>
            <a:xfrm>
              <a:off x="3048740" y="2356995"/>
              <a:ext cx="6094520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41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Jésus s’était assis dans le Temple</a:t>
              </a:r>
              <a:r>
                <a:rPr lang="fr-FR" sz="2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  <a:p>
              <a:r>
                <a:rPr lang="fr-FR" sz="2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en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face de la salle du trésor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et regardait comment la foule y mettait de l’argent. Beaucoup de riches </a:t>
              </a:r>
            </a:p>
            <a:p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y mettaient de grosses sommes.</a:t>
              </a:r>
            </a:p>
          </p:txBody>
        </p:sp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CDB83FF8-619B-11FC-ECA1-F1D8F4DB277C}"/>
                </a:ext>
              </a:extLst>
            </p:cNvPr>
            <p:cNvSpPr/>
            <p:nvPr/>
          </p:nvSpPr>
          <p:spPr>
            <a:xfrm>
              <a:off x="2975888" y="2226182"/>
              <a:ext cx="6425564" cy="2709801"/>
            </a:xfrm>
            <a:prstGeom prst="roundRect">
              <a:avLst/>
            </a:pr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299288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CCEEC0B7-C4E1-ABEA-B672-0E4F18458F95}"/>
              </a:ext>
            </a:extLst>
          </p:cNvPr>
          <p:cNvSpPr txBox="1"/>
          <p:nvPr/>
        </p:nvSpPr>
        <p:spPr>
          <a:xfrm>
            <a:off x="72427" y="89660"/>
            <a:ext cx="29695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 face de la salle du trésor</a:t>
            </a:r>
            <a:endParaRPr lang="fr-FR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57AFBE9-C51F-C7BB-F17F-627AF05D673F}"/>
              </a:ext>
            </a:extLst>
          </p:cNvPr>
          <p:cNvGrpSpPr/>
          <p:nvPr/>
        </p:nvGrpSpPr>
        <p:grpSpPr>
          <a:xfrm>
            <a:off x="4351681" y="4460784"/>
            <a:ext cx="6849719" cy="1246996"/>
            <a:chOff x="1639503" y="3340770"/>
            <a:chExt cx="4456497" cy="2204186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CCCB1D8E-067B-5AB4-999F-F7CBF56F0D39}"/>
                </a:ext>
              </a:extLst>
            </p:cNvPr>
            <p:cNvSpPr/>
            <p:nvPr/>
          </p:nvSpPr>
          <p:spPr>
            <a:xfrm>
              <a:off x="1639503" y="3340770"/>
              <a:ext cx="4456497" cy="2204186"/>
            </a:xfrm>
            <a:prstGeom prst="round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B9F686C6-8487-DFB3-FBBC-03D0C00AA895}"/>
                </a:ext>
              </a:extLst>
            </p:cNvPr>
            <p:cNvSpPr txBox="1"/>
            <p:nvPr/>
          </p:nvSpPr>
          <p:spPr>
            <a:xfrm>
              <a:off x="1953503" y="3539775"/>
              <a:ext cx="3828495" cy="9859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Quel est ce trésor ?</a:t>
              </a:r>
            </a:p>
            <a:p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Le mot « trésor » peut-il avoir un autre sens ? </a:t>
              </a: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D0EE4F2A-FAE2-5C06-6F89-D336AFAC4B52}"/>
              </a:ext>
            </a:extLst>
          </p:cNvPr>
          <p:cNvGrpSpPr/>
          <p:nvPr/>
        </p:nvGrpSpPr>
        <p:grpSpPr>
          <a:xfrm>
            <a:off x="5424787" y="1150220"/>
            <a:ext cx="4456497" cy="2204186"/>
            <a:chOff x="5504686" y="395618"/>
            <a:chExt cx="4456497" cy="2204186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AF045149-2427-B7F3-2F7F-F1A01B6F33DE}"/>
                </a:ext>
              </a:extLst>
            </p:cNvPr>
            <p:cNvSpPr/>
            <p:nvPr/>
          </p:nvSpPr>
          <p:spPr>
            <a:xfrm>
              <a:off x="5504686" y="395618"/>
              <a:ext cx="4456497" cy="2204186"/>
            </a:xfrm>
            <a:prstGeom prst="round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8A00E062-D319-38E8-612E-6AB24BE83550}"/>
                </a:ext>
              </a:extLst>
            </p:cNvPr>
            <p:cNvSpPr txBox="1"/>
            <p:nvPr/>
          </p:nvSpPr>
          <p:spPr>
            <a:xfrm>
              <a:off x="5718591" y="646169"/>
              <a:ext cx="3889356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On déposait dans le trésor </a:t>
              </a:r>
              <a:b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les offrandes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pour construire </a:t>
              </a:r>
              <a:b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et</a:t>
              </a:r>
              <a:r>
                <a:rPr lang="fr-FR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faire vivre le temple.</a:t>
              </a:r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DD056A9A-143F-344F-0C3A-654C3B93E2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695" y="1306840"/>
            <a:ext cx="2151710" cy="301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95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3E22A3F5-D8D8-C0C0-05FF-541132EADD7B}"/>
              </a:ext>
            </a:extLst>
          </p:cNvPr>
          <p:cNvSpPr txBox="1"/>
          <p:nvPr/>
        </p:nvSpPr>
        <p:spPr>
          <a:xfrm>
            <a:off x="153909" y="26286"/>
            <a:ext cx="29407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 face de la salle du trésor</a:t>
            </a:r>
            <a:endParaRPr lang="fr-FR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DA29248-D459-F247-C901-651425F2BF6B}"/>
              </a:ext>
            </a:extLst>
          </p:cNvPr>
          <p:cNvGrpSpPr/>
          <p:nvPr/>
        </p:nvGrpSpPr>
        <p:grpSpPr>
          <a:xfrm>
            <a:off x="454313" y="809417"/>
            <a:ext cx="4200473" cy="3363088"/>
            <a:chOff x="481263" y="2753627"/>
            <a:chExt cx="4200473" cy="3363088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D7B6108E-6EA8-CE02-C30C-1FC3B09D7562}"/>
                </a:ext>
              </a:extLst>
            </p:cNvPr>
            <p:cNvSpPr/>
            <p:nvPr/>
          </p:nvSpPr>
          <p:spPr>
            <a:xfrm>
              <a:off x="481263" y="2753627"/>
              <a:ext cx="4200473" cy="3363088"/>
            </a:xfrm>
            <a:prstGeom prst="round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B050"/>
                </a:solidFill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F4417062-BCD0-2A3C-CFFB-E7E4E95BAFF8}"/>
                </a:ext>
              </a:extLst>
            </p:cNvPr>
            <p:cNvSpPr txBox="1"/>
            <p:nvPr/>
          </p:nvSpPr>
          <p:spPr>
            <a:xfrm>
              <a:off x="760151" y="2904012"/>
              <a:ext cx="3588797" cy="30469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La salle du Trésor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est le lieu du don à Dieu.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Ce qu’on donnait au temple était le signe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qu’on donne à Dieu. </a:t>
              </a:r>
            </a:p>
            <a:p>
              <a:pPr algn="ctr"/>
              <a:endPara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C’est comme si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on le donnait à Dieu. </a:t>
              </a:r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A63F9922-E6DF-5BE1-BBE4-5FC13D7C7B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93" r="23864" b="39100"/>
          <a:stretch/>
        </p:blipFill>
        <p:spPr>
          <a:xfrm>
            <a:off x="5109003" y="26286"/>
            <a:ext cx="2940778" cy="2196010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6B6CC512-78BE-E793-C206-041144D576F0}"/>
              </a:ext>
            </a:extLst>
          </p:cNvPr>
          <p:cNvGrpSpPr/>
          <p:nvPr/>
        </p:nvGrpSpPr>
        <p:grpSpPr>
          <a:xfrm>
            <a:off x="6987070" y="2250032"/>
            <a:ext cx="4855134" cy="4334976"/>
            <a:chOff x="5960641" y="3199960"/>
            <a:chExt cx="4485391" cy="349724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64260B85-CD60-A626-09FB-3076AF1513AF}"/>
                </a:ext>
              </a:extLst>
            </p:cNvPr>
            <p:cNvSpPr/>
            <p:nvPr/>
          </p:nvSpPr>
          <p:spPr>
            <a:xfrm>
              <a:off x="5960641" y="3199960"/>
              <a:ext cx="4485391" cy="3497240"/>
            </a:xfrm>
            <a:prstGeom prst="roundRect">
              <a:avLst/>
            </a:prstGeom>
            <a:noFill/>
            <a:ln w="7620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3D179B8D-447F-3BE2-EF7C-5AFEB38E2D58}"/>
                </a:ext>
              </a:extLst>
            </p:cNvPr>
            <p:cNvSpPr txBox="1"/>
            <p:nvPr/>
          </p:nvSpPr>
          <p:spPr>
            <a:xfrm>
              <a:off x="6174751" y="3272564"/>
              <a:ext cx="4174723" cy="33520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Matthieu 6, 21</a:t>
              </a:r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Dans l’évangile, Jésus dit :</a:t>
              </a:r>
              <a:r>
                <a:rPr lang="fr-FR" sz="24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fr-FR" sz="24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Car là où est ton trésor, </a:t>
              </a:r>
            </a:p>
            <a:p>
              <a:pPr algn="ctr"/>
              <a:r>
                <a:rPr lang="fr-FR" sz="24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 aussi sera ton cœur.</a:t>
              </a:r>
            </a:p>
            <a:p>
              <a:pPr algn="ctr"/>
              <a:endPara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Il existe une bible pour enfants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qui s’appelle 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« Ta Parole est un trésor ». </a:t>
              </a:r>
            </a:p>
            <a:p>
              <a:pPr algn="ctr"/>
              <a:endPara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La Parole de Dieu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est-elle un trésor ? </a:t>
              </a:r>
              <a:endParaRPr lang="fr-FR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64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A08837B-4BE8-E0D1-9B4C-7642BC0A35A7}"/>
              </a:ext>
            </a:extLst>
          </p:cNvPr>
          <p:cNvSpPr txBox="1"/>
          <p:nvPr/>
        </p:nvSpPr>
        <p:spPr>
          <a:xfrm>
            <a:off x="99589" y="0"/>
            <a:ext cx="29876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 face de la salle du trésor</a:t>
            </a:r>
            <a:endParaRPr lang="fr-FR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2DD4D347-45FC-BC28-DDE5-A22482364673}"/>
              </a:ext>
            </a:extLst>
          </p:cNvPr>
          <p:cNvGrpSpPr/>
          <p:nvPr/>
        </p:nvGrpSpPr>
        <p:grpSpPr>
          <a:xfrm>
            <a:off x="5541170" y="1340527"/>
            <a:ext cx="6016845" cy="3602698"/>
            <a:chOff x="5541171" y="1340527"/>
            <a:chExt cx="5070106" cy="4999446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C48F0DAD-1906-D274-6C44-2C5AFC68254A}"/>
                </a:ext>
              </a:extLst>
            </p:cNvPr>
            <p:cNvSpPr/>
            <p:nvPr/>
          </p:nvSpPr>
          <p:spPr>
            <a:xfrm>
              <a:off x="5541171" y="1340527"/>
              <a:ext cx="5070106" cy="4999446"/>
            </a:xfrm>
            <a:prstGeom prst="roundRect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6B05DCE3-BA2E-3127-BB7C-DB172183D26E}"/>
                </a:ext>
              </a:extLst>
            </p:cNvPr>
            <p:cNvSpPr txBox="1"/>
            <p:nvPr/>
          </p:nvSpPr>
          <p:spPr>
            <a:xfrm>
              <a:off x="6017070" y="1830992"/>
              <a:ext cx="4130336" cy="40185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Avec Jésus, y aurait-il </a:t>
              </a:r>
              <a:br>
                <a:rPr lang="fr-FR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fr-FR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un autre Trésor à chercher ? </a:t>
              </a:r>
            </a:p>
            <a:p>
              <a:pPr algn="ctr"/>
              <a:r>
                <a:rPr lang="fr-FR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Un Trésor dans les cieux ? </a:t>
              </a:r>
            </a:p>
            <a:p>
              <a:pPr algn="ctr"/>
              <a:r>
                <a:rPr lang="fr-FR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Un Trésor intérieur ?</a:t>
              </a:r>
            </a:p>
            <a:p>
              <a:pPr algn="ctr"/>
              <a:r>
                <a:rPr lang="fr-FR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Un Trésor accessible à tous. </a:t>
              </a:r>
            </a:p>
            <a:p>
              <a:pPr algn="ctr"/>
              <a:r>
                <a:rPr lang="fr-FR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Un Trésor à garder précieusement. </a:t>
              </a:r>
            </a:p>
            <a:p>
              <a:pPr algn="ctr"/>
              <a:r>
                <a:rPr lang="fr-FR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 Parole de Jésus est un Trésor </a:t>
              </a:r>
              <a:br>
                <a:rPr lang="fr-FR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fr-FR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qui aide les chrétiens à vivre. 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62B36AF1-F32D-ED38-2295-5D14D41C1C5D}"/>
              </a:ext>
            </a:extLst>
          </p:cNvPr>
          <p:cNvGrpSpPr/>
          <p:nvPr/>
        </p:nvGrpSpPr>
        <p:grpSpPr>
          <a:xfrm>
            <a:off x="514042" y="4833479"/>
            <a:ext cx="4456497" cy="1025783"/>
            <a:chOff x="525379" y="4442862"/>
            <a:chExt cx="4456497" cy="102578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2DA9F57D-D249-90BC-099A-471A8B1F36A4}"/>
                </a:ext>
              </a:extLst>
            </p:cNvPr>
            <p:cNvSpPr/>
            <p:nvPr/>
          </p:nvSpPr>
          <p:spPr>
            <a:xfrm>
              <a:off x="525379" y="4442862"/>
              <a:ext cx="4456497" cy="1025783"/>
            </a:xfrm>
            <a:prstGeom prst="roundRect">
              <a:avLst/>
            </a:prstGeom>
            <a:noFill/>
            <a:ln w="76200">
              <a:solidFill>
                <a:srgbClr val="F3900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625FA29F-FFDC-6C20-A02B-60A1B9F7F653}"/>
                </a:ext>
              </a:extLst>
            </p:cNvPr>
            <p:cNvSpPr txBox="1"/>
            <p:nvPr/>
          </p:nvSpPr>
          <p:spPr>
            <a:xfrm>
              <a:off x="951154" y="4540254"/>
              <a:ext cx="344453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As-tu un Trésor en toi ? </a:t>
              </a:r>
            </a:p>
            <a:p>
              <a:pPr algn="ctr"/>
              <a:r>
                <a:rPr lang="fr-FR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Quel est ce Trésor en toi ?</a:t>
              </a:r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0EAF2860-EABF-18C2-E1E7-1BF1BDEF06D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144" y="746824"/>
            <a:ext cx="4268182" cy="394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2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90D45F47-36D5-1828-AFA7-E083E304B0BA}"/>
              </a:ext>
            </a:extLst>
          </p:cNvPr>
          <p:cNvGrpSpPr/>
          <p:nvPr/>
        </p:nvGrpSpPr>
        <p:grpSpPr>
          <a:xfrm>
            <a:off x="2975888" y="2226182"/>
            <a:ext cx="6425564" cy="2709801"/>
            <a:chOff x="2975888" y="2226182"/>
            <a:chExt cx="6425564" cy="2709801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E86BE9A4-24F0-C4AE-3350-B406CD141A8B}"/>
                </a:ext>
              </a:extLst>
            </p:cNvPr>
            <p:cNvSpPr txBox="1"/>
            <p:nvPr/>
          </p:nvSpPr>
          <p:spPr>
            <a:xfrm>
              <a:off x="3048740" y="2356995"/>
              <a:ext cx="6094520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41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Jésus s’était assis dans le Temple</a:t>
              </a:r>
              <a:r>
                <a:rPr lang="fr-FR" sz="2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br>
                <a:rPr lang="fr-FR" sz="2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</a:b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en face de la salle du trésor, et regardait comment la foule y </a:t>
              </a:r>
              <a:r>
                <a:rPr lang="fr-FR" sz="2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mettait de l’argent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 Beaucoup de riches y mettaient de grosses sommes.</a:t>
              </a:r>
            </a:p>
          </p:txBody>
        </p:sp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DD30D95-3787-31FB-FDAA-524EB9F610D7}"/>
                </a:ext>
              </a:extLst>
            </p:cNvPr>
            <p:cNvSpPr/>
            <p:nvPr/>
          </p:nvSpPr>
          <p:spPr>
            <a:xfrm>
              <a:off x="2975888" y="2226182"/>
              <a:ext cx="6425564" cy="2709801"/>
            </a:xfrm>
            <a:prstGeom prst="roundRect">
              <a:avLst/>
            </a:pr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8824472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EA879260-B5AA-4D9D-2E99-AD890EADDDDD}"/>
              </a:ext>
            </a:extLst>
          </p:cNvPr>
          <p:cNvSpPr txBox="1"/>
          <p:nvPr/>
        </p:nvSpPr>
        <p:spPr>
          <a:xfrm>
            <a:off x="0" y="26286"/>
            <a:ext cx="23059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mettait de l’argent</a:t>
            </a:r>
            <a:endParaRPr lang="fr-FR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AEB505E-6FD3-2920-C1BD-C8CE4E729C9A}"/>
              </a:ext>
            </a:extLst>
          </p:cNvPr>
          <p:cNvGrpSpPr/>
          <p:nvPr/>
        </p:nvGrpSpPr>
        <p:grpSpPr>
          <a:xfrm>
            <a:off x="5513564" y="734734"/>
            <a:ext cx="4598101" cy="1721750"/>
            <a:chOff x="5531320" y="210952"/>
            <a:chExt cx="4598101" cy="1721750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137E4258-7B56-71A5-57B7-8686F430C547}"/>
                </a:ext>
              </a:extLst>
            </p:cNvPr>
            <p:cNvSpPr/>
            <p:nvPr/>
          </p:nvSpPr>
          <p:spPr>
            <a:xfrm>
              <a:off x="5531320" y="210952"/>
              <a:ext cx="4598101" cy="1721750"/>
            </a:xfrm>
            <a:prstGeom prst="round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E0A90949-B83F-DF16-86DB-9FC08C7CEF54}"/>
                </a:ext>
              </a:extLst>
            </p:cNvPr>
            <p:cNvSpPr txBox="1"/>
            <p:nvPr/>
          </p:nvSpPr>
          <p:spPr>
            <a:xfrm>
              <a:off x="5734976" y="363041"/>
              <a:ext cx="4225770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La foule mettait de l’argent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dans les troncs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qui étaient là à cet effet.</a:t>
              </a:r>
            </a:p>
            <a:p>
              <a:endPara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2CCC017-73A7-3A84-5F9D-167DCD1C7EC2}"/>
              </a:ext>
            </a:extLst>
          </p:cNvPr>
          <p:cNvGrpSpPr/>
          <p:nvPr/>
        </p:nvGrpSpPr>
        <p:grpSpPr>
          <a:xfrm>
            <a:off x="1575304" y="4194448"/>
            <a:ext cx="7353477" cy="2091345"/>
            <a:chOff x="1639503" y="3475608"/>
            <a:chExt cx="4456497" cy="243721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FFC224A1-6795-36DB-D8D9-6D93EFD4A3CA}"/>
                </a:ext>
              </a:extLst>
            </p:cNvPr>
            <p:cNvSpPr/>
            <p:nvPr/>
          </p:nvSpPr>
          <p:spPr>
            <a:xfrm>
              <a:off x="1639503" y="3475608"/>
              <a:ext cx="4456497" cy="2204186"/>
            </a:xfrm>
            <a:prstGeom prst="round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73E75B52-0E8C-07F1-DD1B-A2428B192433}"/>
                </a:ext>
              </a:extLst>
            </p:cNvPr>
            <p:cNvSpPr txBox="1"/>
            <p:nvPr/>
          </p:nvSpPr>
          <p:spPr>
            <a:xfrm>
              <a:off x="1888724" y="3653157"/>
              <a:ext cx="3961660" cy="2259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On déposait dans le trésor les offrandes </a:t>
              </a:r>
            </a:p>
            <a:p>
              <a:pPr algn="ctr"/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pour construire et faire vivre le temple</a:t>
              </a:r>
              <a:r>
                <a:rPr lang="fr-F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  <a:p>
              <a:pPr algn="ctr"/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Est-ce important de faire vivre le temple ? </a:t>
              </a:r>
              <a:endParaRPr lang="fr-F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endPara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endPara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3D25D6B2-8168-D4F1-EA4D-B07A8EB3F3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492" y="2608572"/>
            <a:ext cx="2901044" cy="406803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2434F04-35C8-6421-82FD-861409492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87" y="687836"/>
            <a:ext cx="4734245" cy="310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0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8103113-44D3-05B1-F2AA-5D2217332157}"/>
              </a:ext>
            </a:extLst>
          </p:cNvPr>
          <p:cNvSpPr txBox="1"/>
          <p:nvPr/>
        </p:nvSpPr>
        <p:spPr>
          <a:xfrm>
            <a:off x="0" y="26286"/>
            <a:ext cx="23059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mettait de l’argent</a:t>
            </a:r>
            <a:endParaRPr lang="fr-FR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973F0D4E-C206-AB2B-242F-F2A688EB7BA2}"/>
              </a:ext>
            </a:extLst>
          </p:cNvPr>
          <p:cNvGrpSpPr/>
          <p:nvPr/>
        </p:nvGrpSpPr>
        <p:grpSpPr>
          <a:xfrm>
            <a:off x="330342" y="523435"/>
            <a:ext cx="5457158" cy="5943190"/>
            <a:chOff x="507895" y="763132"/>
            <a:chExt cx="4456497" cy="6068582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57406B9B-6459-615C-CB85-363FAD6B88EF}"/>
                </a:ext>
              </a:extLst>
            </p:cNvPr>
            <p:cNvSpPr/>
            <p:nvPr/>
          </p:nvSpPr>
          <p:spPr>
            <a:xfrm>
              <a:off x="507895" y="763132"/>
              <a:ext cx="4456497" cy="6068582"/>
            </a:xfrm>
            <a:prstGeom prst="round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B050"/>
                </a:solidFill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9BEFDE71-4182-FC7F-78C9-518C1CCEB665}"/>
                </a:ext>
              </a:extLst>
            </p:cNvPr>
            <p:cNvSpPr txBox="1"/>
            <p:nvPr/>
          </p:nvSpPr>
          <p:spPr>
            <a:xfrm>
              <a:off x="688730" y="925450"/>
              <a:ext cx="4094825" cy="54253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1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Pourquoi faire des dons ? </a:t>
              </a:r>
              <a:br>
                <a:rPr lang="fr-F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Quand Dieu a donné au peuple hébreu </a:t>
              </a:r>
              <a:br>
                <a:rPr lang="fr-F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la terre promise</a:t>
              </a:r>
              <a:r>
                <a:rPr lang="fr-FR" sz="1800" dirty="0">
                  <a:solidFill>
                    <a:srgbClr val="196B24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</a:t>
              </a:r>
              <a:r>
                <a:rPr lang="fr-F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le pays où coulent le lait et le miel, il a demandé de faire don des premiers fruits </a:t>
              </a:r>
              <a:br>
                <a:rPr lang="fr-F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que le peuple récolterait. </a:t>
              </a:r>
              <a:endParaRPr lang="fr-F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1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On offre donc à Dieu ce qu’il a donné. </a:t>
              </a:r>
              <a:endParaRPr lang="fr-FR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1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Deutéronome 26, 1-2</a:t>
              </a:r>
              <a:r>
                <a:rPr lang="fr-F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lang="fr-FR" sz="18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Lorsque tu seras entré </a:t>
              </a:r>
              <a:br>
                <a:rPr lang="fr-FR" sz="18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18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dans le pays que te donne en héritage </a:t>
              </a:r>
              <a:br>
                <a:rPr lang="fr-FR" sz="18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18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le Seigneur ton Dieu, quand tu le posséderas </a:t>
              </a:r>
              <a:br>
                <a:rPr lang="fr-FR" sz="18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18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et y habiteras, tu prendras une part des prémices </a:t>
              </a:r>
              <a:br>
                <a:rPr lang="fr-FR" sz="18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18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 tous les fruits de ton sol, </a:t>
              </a:r>
              <a:br>
                <a:rPr lang="fr-FR" sz="18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18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les fruits que tu auras tirés de ce pays </a:t>
              </a:r>
              <a:br>
                <a:rPr lang="fr-FR" sz="18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18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que te donne le Seigneur ton Dieu,</a:t>
              </a:r>
              <a:br>
                <a:rPr lang="fr-FR" sz="18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18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et tu les mettras dans une corbeille. </a:t>
              </a:r>
              <a:br>
                <a:rPr lang="fr-FR" sz="18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18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Tu te rendras au lieu que le Seigneur ton Dieu </a:t>
              </a:r>
              <a:br>
                <a:rPr lang="fr-FR" sz="18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18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aura choisi pour y faire demeurer son nom…</a:t>
              </a:r>
              <a:endParaRPr lang="fr-F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32B5394B-A101-DDE0-1C93-4FFC313A9C5A}"/>
              </a:ext>
            </a:extLst>
          </p:cNvPr>
          <p:cNvGrpSpPr/>
          <p:nvPr/>
        </p:nvGrpSpPr>
        <p:grpSpPr>
          <a:xfrm>
            <a:off x="6096000" y="398044"/>
            <a:ext cx="5255581" cy="6068581"/>
            <a:chOff x="6096000" y="395618"/>
            <a:chExt cx="5255581" cy="60685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DBEA4874-449D-1D9B-B79B-EBB0165B6539}"/>
                </a:ext>
              </a:extLst>
            </p:cNvPr>
            <p:cNvSpPr/>
            <p:nvPr/>
          </p:nvSpPr>
          <p:spPr>
            <a:xfrm>
              <a:off x="6096000" y="395618"/>
              <a:ext cx="5255581" cy="6068581"/>
            </a:xfrm>
            <a:prstGeom prst="roundRect">
              <a:avLst/>
            </a:prstGeom>
            <a:noFill/>
            <a:ln w="7620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680C4B33-CBAA-855B-A3B6-4AF71366A828}"/>
                </a:ext>
              </a:extLst>
            </p:cNvPr>
            <p:cNvSpPr txBox="1"/>
            <p:nvPr/>
          </p:nvSpPr>
          <p:spPr>
            <a:xfrm>
              <a:off x="6404498" y="685753"/>
              <a:ext cx="4638583" cy="5632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 la messe, </a:t>
              </a:r>
              <a:b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lors de la procession </a:t>
              </a:r>
              <a:b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des offrandes du pain et du vin, </a:t>
              </a:r>
              <a:b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les paniers de la quête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(</a:t>
              </a:r>
              <a:r>
                <a:rPr lang="fr-FR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</a:t>
              </a:r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rgent que l’assemblée donne)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sont aussi apportés.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C’est un geste de partage </a:t>
              </a:r>
              <a:b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qui sert au bon fonctionnement </a:t>
              </a:r>
              <a:b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 l’Eglise.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Chacun suivant nos moyens,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nous sommes invités à aider,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pour le chauffage, l’éclairage,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le fleurissement, etc…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Ce geste de la quête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veut-il dire autre chose ? </a:t>
              </a:r>
              <a:endParaRPr lang="fr-FR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515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F39110F1-1CD2-CE08-4904-3077656CC965}"/>
              </a:ext>
            </a:extLst>
          </p:cNvPr>
          <p:cNvSpPr txBox="1"/>
          <p:nvPr/>
        </p:nvSpPr>
        <p:spPr>
          <a:xfrm>
            <a:off x="0" y="26286"/>
            <a:ext cx="23059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mettait de l’argent</a:t>
            </a:r>
            <a:endParaRPr lang="fr-FR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8872F81-B282-33D9-EA37-E7DF06BA7D97}"/>
              </a:ext>
            </a:extLst>
          </p:cNvPr>
          <p:cNvGrpSpPr/>
          <p:nvPr/>
        </p:nvGrpSpPr>
        <p:grpSpPr>
          <a:xfrm>
            <a:off x="292609" y="1019726"/>
            <a:ext cx="5382682" cy="3371205"/>
            <a:chOff x="1218793" y="1019726"/>
            <a:chExt cx="4456497" cy="3615648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657BE139-BF55-BF7B-15C6-A84BC62C1EF4}"/>
                </a:ext>
              </a:extLst>
            </p:cNvPr>
            <p:cNvSpPr/>
            <p:nvPr/>
          </p:nvSpPr>
          <p:spPr>
            <a:xfrm>
              <a:off x="1218793" y="1019726"/>
              <a:ext cx="4456497" cy="3615648"/>
            </a:xfrm>
            <a:prstGeom prst="roundRect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D45CD647-83CA-F474-8AFE-27C6C75342AE}"/>
                </a:ext>
              </a:extLst>
            </p:cNvPr>
            <p:cNvSpPr txBox="1"/>
            <p:nvPr/>
          </p:nvSpPr>
          <p:spPr>
            <a:xfrm>
              <a:off x="1364942" y="1215277"/>
              <a:ext cx="4103703" cy="26776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Les dons servaient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à l’entretien du Temple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mais avaient aussi un autre sens :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celui d’offrir à Dieu.  </a:t>
              </a:r>
            </a:p>
            <a:p>
              <a:pPr algn="ctr"/>
              <a:r>
                <a:rPr lang="fr-FR" sz="24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Reconnaître que tout vient de lui. </a:t>
              </a:r>
              <a:endPara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fr-FR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Donner quel</a:t>
              </a:r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que chose à Dieu,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c’est aussi se donner soi-même.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3F844DDB-CF63-247E-1EC5-1508E3D62C5B}"/>
              </a:ext>
            </a:extLst>
          </p:cNvPr>
          <p:cNvGrpSpPr/>
          <p:nvPr/>
        </p:nvGrpSpPr>
        <p:grpSpPr>
          <a:xfrm>
            <a:off x="6184922" y="3429000"/>
            <a:ext cx="5235366" cy="2945167"/>
            <a:chOff x="5675291" y="3428999"/>
            <a:chExt cx="5235366" cy="2945167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A0A78663-85D3-70D6-EE21-39CBD4762F02}"/>
                </a:ext>
              </a:extLst>
            </p:cNvPr>
            <p:cNvSpPr/>
            <p:nvPr/>
          </p:nvSpPr>
          <p:spPr>
            <a:xfrm>
              <a:off x="5675291" y="3428999"/>
              <a:ext cx="5235366" cy="2945167"/>
            </a:xfrm>
            <a:prstGeom prst="roundRect">
              <a:avLst/>
            </a:prstGeom>
            <a:noFill/>
            <a:ln w="76200">
              <a:solidFill>
                <a:srgbClr val="F3900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10968800-461F-8252-A8C0-54A65F34E56A}"/>
                </a:ext>
              </a:extLst>
            </p:cNvPr>
            <p:cNvSpPr txBox="1"/>
            <p:nvPr/>
          </p:nvSpPr>
          <p:spPr>
            <a:xfrm>
              <a:off x="5821439" y="3523601"/>
              <a:ext cx="4849520" cy="26776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Quel don as-tu reçu du Seigneur ?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Sommes-nous prêts à dire merci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à Dieu pour les dons reçus ? </a:t>
              </a:r>
            </a:p>
            <a:p>
              <a:pPr algn="ctr"/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Sommes-nous capables de les mettre au service de notre prochain ?</a:t>
              </a:r>
              <a:endParaRPr lang="fr-FR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3255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7A13C3EF-1777-4676-825C-C0500E297F21}"/>
              </a:ext>
            </a:extLst>
          </p:cNvPr>
          <p:cNvGrpSpPr/>
          <p:nvPr/>
        </p:nvGrpSpPr>
        <p:grpSpPr>
          <a:xfrm>
            <a:off x="2151566" y="1800426"/>
            <a:ext cx="8418898" cy="3257148"/>
            <a:chOff x="2691062" y="1945165"/>
            <a:chExt cx="6452197" cy="3257148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53C93CA-FF46-F6A0-4CFC-B84144A260DA}"/>
                </a:ext>
              </a:extLst>
            </p:cNvPr>
            <p:cNvSpPr txBox="1"/>
            <p:nvPr/>
          </p:nvSpPr>
          <p:spPr>
            <a:xfrm>
              <a:off x="2869900" y="2155325"/>
              <a:ext cx="6094520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42</a:t>
              </a:r>
              <a:r>
                <a:rPr lang="fr-FR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Une pauvre veuve s’avança </a:t>
              </a:r>
            </a:p>
            <a:p>
              <a:r>
                <a:rPr lang="fr-FR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et mit </a:t>
              </a:r>
              <a:r>
                <a:rPr lang="fr-FR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deux petites pièces de monnaie</a:t>
              </a:r>
              <a:r>
                <a:rPr lang="fr-FR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</a:p>
            <a:p>
              <a:r>
                <a:rPr lang="fr-FR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43</a:t>
              </a:r>
              <a:r>
                <a:rPr lang="fr-FR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Jésus appela ses disciples et leur déclara : « Amen, je vous le dis : cette pauvre veuve </a:t>
              </a:r>
            </a:p>
            <a:p>
              <a:r>
                <a:rPr lang="fr-FR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a mis dans le Trésor plus que tous les autres.</a:t>
              </a:r>
            </a:p>
          </p:txBody>
        </p:sp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0EE00D76-6144-3AE7-6169-9D79050C5555}"/>
                </a:ext>
              </a:extLst>
            </p:cNvPr>
            <p:cNvSpPr/>
            <p:nvPr/>
          </p:nvSpPr>
          <p:spPr>
            <a:xfrm>
              <a:off x="2691062" y="1945165"/>
              <a:ext cx="6452197" cy="3257148"/>
            </a:xfrm>
            <a:prstGeom prst="roundRect">
              <a:avLst/>
            </a:pr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627711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>
            <a:extLst>
              <a:ext uri="{FF2B5EF4-FFF2-40B4-BE49-F238E27FC236}">
                <a16:creationId xmlns:a16="http://schemas.microsoft.com/office/drawing/2014/main" id="{400F4337-167E-A983-BC82-62FC91F12449}"/>
              </a:ext>
            </a:extLst>
          </p:cNvPr>
          <p:cNvGrpSpPr/>
          <p:nvPr/>
        </p:nvGrpSpPr>
        <p:grpSpPr>
          <a:xfrm>
            <a:off x="4776150" y="735529"/>
            <a:ext cx="6047872" cy="2191343"/>
            <a:chOff x="891943" y="932847"/>
            <a:chExt cx="6047872" cy="3023136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D28EFB01-9583-28C7-319B-D81097E5E163}"/>
                </a:ext>
              </a:extLst>
            </p:cNvPr>
            <p:cNvSpPr/>
            <p:nvPr/>
          </p:nvSpPr>
          <p:spPr>
            <a:xfrm>
              <a:off x="891943" y="932847"/>
              <a:ext cx="6047872" cy="3023136"/>
            </a:xfrm>
            <a:prstGeom prst="round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7A2837A4-ED3F-B1F7-D6AF-286437928BAA}"/>
                </a:ext>
              </a:extLst>
            </p:cNvPr>
            <p:cNvSpPr txBox="1"/>
            <p:nvPr/>
          </p:nvSpPr>
          <p:spPr>
            <a:xfrm>
              <a:off x="1031507" y="1294271"/>
              <a:ext cx="5768739" cy="23002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Enseigner : action de transmettre </a:t>
              </a:r>
              <a:br>
                <a:rPr lang="fr-FR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des connaissances, du savoir-faire...</a:t>
              </a:r>
            </a:p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Apprendre quelque chose à quelqu’un.</a:t>
              </a:r>
              <a:endPara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92B2090A-B1F4-6A0E-2BC8-BD4F92CD15E4}"/>
              </a:ext>
            </a:extLst>
          </p:cNvPr>
          <p:cNvGrpSpPr/>
          <p:nvPr/>
        </p:nvGrpSpPr>
        <p:grpSpPr>
          <a:xfrm>
            <a:off x="5246181" y="3222843"/>
            <a:ext cx="5107808" cy="1466852"/>
            <a:chOff x="5419024" y="4263992"/>
            <a:chExt cx="5107808" cy="1779870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76CF5E58-F485-2E74-4C46-23CC7E516115}"/>
                </a:ext>
              </a:extLst>
            </p:cNvPr>
            <p:cNvSpPr/>
            <p:nvPr/>
          </p:nvSpPr>
          <p:spPr>
            <a:xfrm>
              <a:off x="5419024" y="4263992"/>
              <a:ext cx="5107808" cy="1779870"/>
            </a:xfrm>
            <a:prstGeom prst="round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EB05F029-D259-C223-C5EA-4708144E9261}"/>
                </a:ext>
              </a:extLst>
            </p:cNvPr>
            <p:cNvSpPr txBox="1"/>
            <p:nvPr/>
          </p:nvSpPr>
          <p:spPr>
            <a:xfrm>
              <a:off x="5566611" y="4497309"/>
              <a:ext cx="481263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Que veut nous transmettre Jésus par son enseignement ? </a:t>
              </a:r>
              <a:endPara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A2F311B8-9627-196E-4AB8-8A73409ED94D}"/>
              </a:ext>
            </a:extLst>
          </p:cNvPr>
          <p:cNvSpPr txBox="1"/>
          <p:nvPr/>
        </p:nvSpPr>
        <p:spPr>
          <a:xfrm>
            <a:off x="164032" y="114329"/>
            <a:ext cx="14943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enseignement</a:t>
            </a:r>
            <a:endParaRPr lang="fr-FR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AA08316-9211-D4D8-7C76-326BECC2DA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608" y="1696817"/>
            <a:ext cx="3471352" cy="525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0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D152F661-D250-69E0-A984-57C29B264E06}"/>
              </a:ext>
            </a:extLst>
          </p:cNvPr>
          <p:cNvSpPr txBox="1"/>
          <p:nvPr/>
        </p:nvSpPr>
        <p:spPr>
          <a:xfrm>
            <a:off x="0" y="26286"/>
            <a:ext cx="3140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deux petites pièces de monnaie</a:t>
            </a:r>
            <a:endParaRPr lang="fr-FR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D2D5A8E9-29D3-CFBB-F87F-A36EF86B6467}"/>
              </a:ext>
            </a:extLst>
          </p:cNvPr>
          <p:cNvGrpSpPr/>
          <p:nvPr/>
        </p:nvGrpSpPr>
        <p:grpSpPr>
          <a:xfrm>
            <a:off x="6205579" y="736286"/>
            <a:ext cx="4940957" cy="2370309"/>
            <a:chOff x="5531320" y="210951"/>
            <a:chExt cx="4456497" cy="2535902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185B7436-6EAF-E7EF-8537-378FCA7D68EE}"/>
                </a:ext>
              </a:extLst>
            </p:cNvPr>
            <p:cNvSpPr/>
            <p:nvPr/>
          </p:nvSpPr>
          <p:spPr>
            <a:xfrm>
              <a:off x="5531320" y="210951"/>
              <a:ext cx="4456497" cy="2505615"/>
            </a:xfrm>
            <a:prstGeom prst="round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8ABED06B-E489-62CE-3BD0-7C6421C1F183}"/>
                </a:ext>
              </a:extLst>
            </p:cNvPr>
            <p:cNvSpPr txBox="1"/>
            <p:nvPr/>
          </p:nvSpPr>
          <p:spPr>
            <a:xfrm>
              <a:off x="5816791" y="351628"/>
              <a:ext cx="3726704" cy="23952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Piécettes</a:t>
              </a:r>
              <a:r>
                <a:rPr lang="fr-FR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: </a:t>
              </a:r>
              <a:r>
                <a:rPr lang="fr-FR" sz="2400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lepta</a:t>
              </a:r>
              <a:r>
                <a:rPr lang="fr-FR" sz="24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400" i="1" baseline="30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Grec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pièce de monnaie.</a:t>
              </a:r>
              <a:endPara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Comme le centime aujourd’hui, cela avait une valeur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de « rien du tout ». </a:t>
              </a:r>
              <a:endPara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endParaRPr lang="fr-FR" dirty="0"/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8319D65-55CE-38BC-1FE2-314B4115BCD9}"/>
              </a:ext>
            </a:extLst>
          </p:cNvPr>
          <p:cNvGrpSpPr/>
          <p:nvPr/>
        </p:nvGrpSpPr>
        <p:grpSpPr>
          <a:xfrm>
            <a:off x="6117519" y="3728526"/>
            <a:ext cx="4940956" cy="2204186"/>
            <a:chOff x="1153171" y="2692235"/>
            <a:chExt cx="4456497" cy="2204186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6B6C0A-2446-C62B-5859-433704BCD23C}"/>
                </a:ext>
              </a:extLst>
            </p:cNvPr>
            <p:cNvSpPr/>
            <p:nvPr/>
          </p:nvSpPr>
          <p:spPr>
            <a:xfrm>
              <a:off x="1153171" y="2692235"/>
              <a:ext cx="4456497" cy="2204186"/>
            </a:xfrm>
            <a:prstGeom prst="round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7FF5C39D-87A7-77A3-08F9-1EE507A9034C}"/>
                </a:ext>
              </a:extLst>
            </p:cNvPr>
            <p:cNvSpPr txBox="1"/>
            <p:nvPr/>
          </p:nvSpPr>
          <p:spPr>
            <a:xfrm>
              <a:off x="1400878" y="2824832"/>
              <a:ext cx="3961082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Pourquoi donner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 si petites pièces ? </a:t>
              </a:r>
            </a:p>
            <a:p>
              <a:pPr algn="ctr"/>
              <a:endPara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Pourquoi insister </a:t>
              </a:r>
            </a:p>
            <a:p>
              <a:pPr algn="ctr"/>
              <a:r>
                <a:rPr lang="fr-FR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</a:t>
              </a:r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ur ce geste?</a:t>
              </a:r>
              <a:r>
                <a:rPr lang="fr-FR" sz="2400" dirty="0">
                  <a:solidFill>
                    <a:srgbClr val="C4591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fr-FR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FE0A178C-13DB-87BB-827C-CFEE83061E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77" y="472700"/>
            <a:ext cx="4598692" cy="301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7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73A05D8F-DCDB-6495-D586-1AE57ACFD597}"/>
              </a:ext>
            </a:extLst>
          </p:cNvPr>
          <p:cNvSpPr txBox="1"/>
          <p:nvPr/>
        </p:nvSpPr>
        <p:spPr>
          <a:xfrm>
            <a:off x="64363" y="130490"/>
            <a:ext cx="31227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deux petites pièces de monnaie</a:t>
            </a:r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7F63306E-6D86-A29C-C195-4F13CC1C7812}"/>
              </a:ext>
            </a:extLst>
          </p:cNvPr>
          <p:cNvGrpSpPr/>
          <p:nvPr/>
        </p:nvGrpSpPr>
        <p:grpSpPr>
          <a:xfrm>
            <a:off x="4678532" y="1303572"/>
            <a:ext cx="6771795" cy="4020035"/>
            <a:chOff x="285953" y="1111258"/>
            <a:chExt cx="6771795" cy="4020035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484302C3-77F6-9B73-5E2A-C5772FA037A0}"/>
                </a:ext>
              </a:extLst>
            </p:cNvPr>
            <p:cNvSpPr/>
            <p:nvPr/>
          </p:nvSpPr>
          <p:spPr>
            <a:xfrm>
              <a:off x="285953" y="1111258"/>
              <a:ext cx="6771795" cy="4020035"/>
            </a:xfrm>
            <a:prstGeom prst="round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B050"/>
                </a:solidFill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AF5C2CC0-5A24-D6EA-AF63-A8C62B9EF0D6}"/>
                </a:ext>
              </a:extLst>
            </p:cNvPr>
            <p:cNvSpPr txBox="1"/>
            <p:nvPr/>
          </p:nvSpPr>
          <p:spPr>
            <a:xfrm>
              <a:off x="561512" y="1228449"/>
              <a:ext cx="6094520" cy="37856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La même expression </a:t>
              </a:r>
              <a:r>
                <a:rPr lang="fr-FR" sz="2400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lepta</a:t>
              </a:r>
              <a:r>
                <a:rPr lang="fr-FR" sz="18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1800" i="1" baseline="30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Grec</a:t>
              </a:r>
              <a:r>
                <a:rPr lang="fr-FR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24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se retrouve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dans le Premier Testament :  </a:t>
              </a:r>
              <a:br>
                <a:rPr lang="fr-FR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fr-FR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 Rois 19, 12</a:t>
              </a:r>
              <a:r>
                <a:rPr lang="fr-FR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Élie sur la montagne rencontre Dieu dans un souffle de brise légère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(traduit par </a:t>
              </a:r>
              <a:r>
                <a:rPr lang="fr-FR" sz="2400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lepta</a:t>
              </a:r>
              <a:r>
                <a:rPr lang="fr-FR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). « </a:t>
              </a:r>
              <a:r>
                <a:rPr lang="fr-FR" sz="24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Le bruit de rien du tout </a:t>
              </a:r>
              <a:r>
                <a:rPr lang="fr-FR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».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Et là, il comprend que Dieu passe.</a:t>
              </a:r>
            </a:p>
            <a:p>
              <a:pPr algn="ctr"/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fr-FR" sz="2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1 Rois 17</a:t>
              </a:r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La veuve de Sarepta a partagé </a:t>
              </a:r>
              <a:b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</a:br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avec Elie le dernier pot de farine qu’il lui restait pour vivre elle et son fils. (Le peu qui lui restait)</a:t>
              </a:r>
              <a:endParaRPr lang="fr-FR" sz="2400" dirty="0"/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7E36186-CB59-9C9C-E533-EA8E562532AD}"/>
              </a:ext>
            </a:extLst>
          </p:cNvPr>
          <p:cNvGrpSpPr/>
          <p:nvPr/>
        </p:nvGrpSpPr>
        <p:grpSpPr>
          <a:xfrm>
            <a:off x="811118" y="1197041"/>
            <a:ext cx="3635801" cy="4771748"/>
            <a:chOff x="642442" y="1418982"/>
            <a:chExt cx="3635801" cy="4771748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D824E06-B23D-A93C-AEA4-E6F8C9FDB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2442" y="1418982"/>
              <a:ext cx="3635801" cy="4771748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AC1F76B8-E418-773D-C2C9-E6531E9E3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4948" y="4183171"/>
              <a:ext cx="1130810" cy="13502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46862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3BE45F7A-CFAF-4F60-AA43-CD99AEE2CCF8}"/>
              </a:ext>
            </a:extLst>
          </p:cNvPr>
          <p:cNvSpPr txBox="1"/>
          <p:nvPr/>
        </p:nvSpPr>
        <p:spPr>
          <a:xfrm>
            <a:off x="64363" y="130490"/>
            <a:ext cx="31227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deux petites pièces de monnaie</a:t>
            </a:r>
            <a:endParaRPr lang="fr-FR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DE36AAF5-DF1F-1B75-C66F-AE5F66179AA8}"/>
              </a:ext>
            </a:extLst>
          </p:cNvPr>
          <p:cNvGrpSpPr/>
          <p:nvPr/>
        </p:nvGrpSpPr>
        <p:grpSpPr>
          <a:xfrm>
            <a:off x="64363" y="706215"/>
            <a:ext cx="7014664" cy="4606449"/>
            <a:chOff x="703888" y="706215"/>
            <a:chExt cx="4285362" cy="5854384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261C7DB8-4287-BF5F-685D-E212BB7AE8BB}"/>
                </a:ext>
              </a:extLst>
            </p:cNvPr>
            <p:cNvSpPr/>
            <p:nvPr/>
          </p:nvSpPr>
          <p:spPr>
            <a:xfrm>
              <a:off x="703888" y="706215"/>
              <a:ext cx="4285362" cy="5854384"/>
            </a:xfrm>
            <a:prstGeom prst="roundRect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67BC18DD-F60B-FA51-05C2-430A81A9CA77}"/>
                </a:ext>
              </a:extLst>
            </p:cNvPr>
            <p:cNvSpPr txBox="1"/>
            <p:nvPr/>
          </p:nvSpPr>
          <p:spPr>
            <a:xfrm>
              <a:off x="954887" y="864080"/>
              <a:ext cx="3854385" cy="41549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Ces deux petites pièces de la veuve de Jérusalem, </a:t>
              </a:r>
              <a:b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le dernier pot de farine de la veuve de Sarepta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sont signes des dons de Dieu.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Les deux veuves donnent </a:t>
              </a:r>
              <a:b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tout ce qu’elles ont reçu.</a:t>
              </a:r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endPara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Jésus porte son regard bienveillant </a:t>
              </a:r>
              <a:b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sur le don de ce « presque rien » </a:t>
              </a:r>
              <a:b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qui est fait avec confiance par ces deux veuves. </a:t>
              </a:r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Confiance en Dieu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qui ne les abandonne pas.</a:t>
              </a:r>
              <a:r>
                <a:rPr lang="fr-FR" sz="2400" dirty="0">
                  <a:solidFill>
                    <a:srgbClr val="C4591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E6C38F3-6914-8433-F181-1E7357D66170}"/>
              </a:ext>
            </a:extLst>
          </p:cNvPr>
          <p:cNvGrpSpPr/>
          <p:nvPr/>
        </p:nvGrpSpPr>
        <p:grpSpPr>
          <a:xfrm>
            <a:off x="7278624" y="3009439"/>
            <a:ext cx="4849013" cy="2689161"/>
            <a:chOff x="5966628" y="1987265"/>
            <a:chExt cx="5457121" cy="2308324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A19FBCC4-F9C9-25B3-B7A4-AE7D59A126EE}"/>
                </a:ext>
              </a:extLst>
            </p:cNvPr>
            <p:cNvSpPr/>
            <p:nvPr/>
          </p:nvSpPr>
          <p:spPr>
            <a:xfrm>
              <a:off x="5966628" y="1987265"/>
              <a:ext cx="5457121" cy="2064471"/>
            </a:xfrm>
            <a:prstGeom prst="roundRect">
              <a:avLst/>
            </a:prstGeom>
            <a:noFill/>
            <a:ln w="76200">
              <a:solidFill>
                <a:srgbClr val="F3900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3951B7C9-DD4E-2264-2C05-7E041B38FBF6}"/>
                </a:ext>
              </a:extLst>
            </p:cNvPr>
            <p:cNvSpPr txBox="1"/>
            <p:nvPr/>
          </p:nvSpPr>
          <p:spPr>
            <a:xfrm>
              <a:off x="6362738" y="1987265"/>
              <a:ext cx="4460854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Quand tu donnes à la quête, </a:t>
              </a:r>
              <a:b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</a:br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as-tu conscience </a:t>
              </a:r>
              <a:b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</a:br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que c’est important ?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Que c’est signe </a:t>
              </a:r>
              <a:b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</a:br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que tu offres ta vie ?</a:t>
              </a:r>
              <a:b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</a:br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Que pourrais-tu offrir à Dieu ? </a:t>
              </a:r>
              <a:endParaRPr lang="fr-FR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6471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18E47B89-AE2D-4F01-FC1B-AF17E2290670}"/>
              </a:ext>
            </a:extLst>
          </p:cNvPr>
          <p:cNvGrpSpPr/>
          <p:nvPr/>
        </p:nvGrpSpPr>
        <p:grpSpPr>
          <a:xfrm>
            <a:off x="2406030" y="2062093"/>
            <a:ext cx="7853538" cy="2409324"/>
            <a:chOff x="2922622" y="2769909"/>
            <a:chExt cx="6219158" cy="2612147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C5D9BE77-3D3B-23DE-A859-1DBFDCB72824}"/>
                </a:ext>
              </a:extLst>
            </p:cNvPr>
            <p:cNvSpPr txBox="1"/>
            <p:nvPr/>
          </p:nvSpPr>
          <p:spPr>
            <a:xfrm>
              <a:off x="3020627" y="2827511"/>
              <a:ext cx="5715000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44</a:t>
              </a:r>
              <a:r>
                <a:rPr lang="fr-FR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Car tous, ils ont pris sur leur </a:t>
              </a:r>
              <a:r>
                <a:rPr lang="fr-FR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superflu</a:t>
              </a:r>
              <a:r>
                <a:rPr lang="fr-FR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mais elle, elle a pris sur son indigence : </a:t>
              </a:r>
            </a:p>
            <a:p>
              <a:r>
                <a:rPr lang="fr-FR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elle a mis tout ce qu’elle possédait, </a:t>
              </a:r>
            </a:p>
            <a:p>
              <a:r>
                <a:rPr lang="fr-FR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tout ce qu’elle avait pour vivre. </a:t>
              </a:r>
            </a:p>
          </p:txBody>
        </p: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10231288-CB6A-8175-5632-2D3901102493}"/>
                </a:ext>
              </a:extLst>
            </p:cNvPr>
            <p:cNvSpPr/>
            <p:nvPr/>
          </p:nvSpPr>
          <p:spPr>
            <a:xfrm>
              <a:off x="2922622" y="2769909"/>
              <a:ext cx="6219158" cy="2612147"/>
            </a:xfrm>
            <a:prstGeom prst="roundRect">
              <a:avLst/>
            </a:pr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329892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02F836EA-D663-3AF7-FF2A-273980B51542}"/>
              </a:ext>
            </a:extLst>
          </p:cNvPr>
          <p:cNvSpPr txBox="1"/>
          <p:nvPr/>
        </p:nvSpPr>
        <p:spPr>
          <a:xfrm>
            <a:off x="135384" y="26286"/>
            <a:ext cx="1045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superflu</a:t>
            </a:r>
            <a:endParaRPr lang="fr-FR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2E7E894-0647-231B-B069-6FD9DB1B6A9C}"/>
              </a:ext>
            </a:extLst>
          </p:cNvPr>
          <p:cNvGrpSpPr/>
          <p:nvPr/>
        </p:nvGrpSpPr>
        <p:grpSpPr>
          <a:xfrm>
            <a:off x="1074199" y="688207"/>
            <a:ext cx="5397622" cy="2450869"/>
            <a:chOff x="1074199" y="688207"/>
            <a:chExt cx="5397622" cy="2450869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41357E60-1800-DDFF-858B-9D08E893E8FF}"/>
                </a:ext>
              </a:extLst>
            </p:cNvPr>
            <p:cNvSpPr/>
            <p:nvPr/>
          </p:nvSpPr>
          <p:spPr>
            <a:xfrm>
              <a:off x="1074199" y="688207"/>
              <a:ext cx="5397622" cy="2450869"/>
            </a:xfrm>
            <a:prstGeom prst="round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194AD55A-13B2-7316-6F2F-4CF1DE0CE658}"/>
                </a:ext>
              </a:extLst>
            </p:cNvPr>
            <p:cNvSpPr txBox="1"/>
            <p:nvPr/>
          </p:nvSpPr>
          <p:spPr>
            <a:xfrm>
              <a:off x="1236535" y="740148"/>
              <a:ext cx="4857985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Définition du mot superflu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dans le dictionnaire Robert :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excessif, inutile,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ce qui est au-delà du besoin.</a:t>
              </a:r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Leurs dons ne priveront pas les riches de ce qui est essentiel pour vivre. </a:t>
              </a:r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F8CCC5E-8EFC-E211-D6F9-F8DFAFF12CC2}"/>
              </a:ext>
            </a:extLst>
          </p:cNvPr>
          <p:cNvGrpSpPr/>
          <p:nvPr/>
        </p:nvGrpSpPr>
        <p:grpSpPr>
          <a:xfrm>
            <a:off x="5925400" y="3718925"/>
            <a:ext cx="5093120" cy="2738489"/>
            <a:chOff x="3303072" y="3497169"/>
            <a:chExt cx="4402746" cy="2738489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2AEE9694-C518-F828-A01E-53F7535F1B91}"/>
                </a:ext>
              </a:extLst>
            </p:cNvPr>
            <p:cNvSpPr/>
            <p:nvPr/>
          </p:nvSpPr>
          <p:spPr>
            <a:xfrm>
              <a:off x="3303072" y="3497169"/>
              <a:ext cx="4402746" cy="2450870"/>
            </a:xfrm>
            <a:prstGeom prst="round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9A1A566E-D7B4-DE88-72F7-3A7AA357743C}"/>
                </a:ext>
              </a:extLst>
            </p:cNvPr>
            <p:cNvSpPr txBox="1"/>
            <p:nvPr/>
          </p:nvSpPr>
          <p:spPr>
            <a:xfrm>
              <a:off x="3507499" y="3558002"/>
              <a:ext cx="4047640" cy="26776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Pourquoi nous dire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que les riches donnent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que ce dont ils n’ont pas besoin ?</a:t>
              </a:r>
            </a:p>
            <a:p>
              <a:pPr algn="ctr"/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Qu’est-ce ça peut vouloir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nous dire ?  </a:t>
              </a:r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246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A9B27C08-306D-B23E-E589-04CF27C55BED}"/>
              </a:ext>
            </a:extLst>
          </p:cNvPr>
          <p:cNvSpPr txBox="1"/>
          <p:nvPr/>
        </p:nvSpPr>
        <p:spPr>
          <a:xfrm>
            <a:off x="135384" y="26286"/>
            <a:ext cx="1045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superflu</a:t>
            </a:r>
            <a:endParaRPr lang="fr-FR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E20D864-10C3-E571-5F4F-02EC8F542114}"/>
              </a:ext>
            </a:extLst>
          </p:cNvPr>
          <p:cNvGrpSpPr/>
          <p:nvPr/>
        </p:nvGrpSpPr>
        <p:grpSpPr>
          <a:xfrm>
            <a:off x="525650" y="654558"/>
            <a:ext cx="4456497" cy="5618226"/>
            <a:chOff x="481261" y="450372"/>
            <a:chExt cx="4456497" cy="5099660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A77975BD-1B4D-250C-54FB-C48FE70F8C86}"/>
                </a:ext>
              </a:extLst>
            </p:cNvPr>
            <p:cNvSpPr txBox="1"/>
            <p:nvPr/>
          </p:nvSpPr>
          <p:spPr>
            <a:xfrm>
              <a:off x="624367" y="472004"/>
              <a:ext cx="4170286" cy="26776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Nous ne savons pas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si les riches donnent </a:t>
              </a:r>
              <a:b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</a:br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parce qu’ils se sentent obligés,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pour faire comme tout le monde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ou s’ils donnent </a:t>
              </a:r>
              <a:b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</a:br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parce qu’ils sont généreux,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avec tout leur cœur. </a:t>
              </a:r>
              <a:endParaRPr lang="fr-FR" sz="2400" dirty="0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B487CF47-0233-4F59-D74B-BA941FBA0711}"/>
                </a:ext>
              </a:extLst>
            </p:cNvPr>
            <p:cNvGrpSpPr/>
            <p:nvPr/>
          </p:nvGrpSpPr>
          <p:grpSpPr>
            <a:xfrm>
              <a:off x="481261" y="450372"/>
              <a:ext cx="4456497" cy="5099660"/>
              <a:chOff x="481262" y="395618"/>
              <a:chExt cx="4456497" cy="5099660"/>
            </a:xfrm>
          </p:grpSpPr>
          <p:sp>
            <p:nvSpPr>
              <p:cNvPr id="2" name="Rectangle : coins arrondis 1">
                <a:extLst>
                  <a:ext uri="{FF2B5EF4-FFF2-40B4-BE49-F238E27FC236}">
                    <a16:creationId xmlns:a16="http://schemas.microsoft.com/office/drawing/2014/main" id="{6DE0D1B4-7E91-71B1-B616-AA5BDCFFA4E7}"/>
                  </a:ext>
                </a:extLst>
              </p:cNvPr>
              <p:cNvSpPr/>
              <p:nvPr/>
            </p:nvSpPr>
            <p:spPr>
              <a:xfrm>
                <a:off x="481262" y="395618"/>
                <a:ext cx="4456497" cy="5099660"/>
              </a:xfrm>
              <a:prstGeom prst="roundRect">
                <a:avLst/>
              </a:prstGeom>
              <a:noFill/>
              <a:ln w="762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77DE8681-AF2E-716C-9B62-B96AB6016008}"/>
                  </a:ext>
                </a:extLst>
              </p:cNvPr>
              <p:cNvSpPr txBox="1"/>
              <p:nvPr/>
            </p:nvSpPr>
            <p:spPr>
              <a:xfrm>
                <a:off x="481262" y="3149660"/>
                <a:ext cx="4313391" cy="20952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24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Tobie 4, 16 </a:t>
                </a:r>
                <a:br>
                  <a:rPr lang="fr-FR" sz="24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fr-FR" sz="24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Donne de ton pain aux affamés </a:t>
                </a:r>
              </a:p>
              <a:p>
                <a:pPr algn="ctr"/>
                <a:r>
                  <a:rPr lang="fr-FR" sz="24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et de tes vêtements </a:t>
                </a:r>
              </a:p>
              <a:p>
                <a:pPr algn="ctr"/>
                <a:r>
                  <a:rPr lang="fr-FR" sz="24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à ceux qui sont nus. </a:t>
                </a:r>
              </a:p>
              <a:p>
                <a:pPr algn="ctr"/>
                <a:r>
                  <a:rPr lang="fr-FR" sz="24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En outre, fais l’aumône </a:t>
                </a:r>
              </a:p>
              <a:p>
                <a:pPr algn="ctr"/>
                <a:r>
                  <a:rPr lang="fr-FR" sz="24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de tout ton superflu.</a:t>
                </a:r>
                <a:endParaRPr lang="fr-FR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114D5A7E-F9CA-17BB-AECC-BE15FD0FBE06}"/>
              </a:ext>
            </a:extLst>
          </p:cNvPr>
          <p:cNvGrpSpPr/>
          <p:nvPr/>
        </p:nvGrpSpPr>
        <p:grpSpPr>
          <a:xfrm>
            <a:off x="5367528" y="634732"/>
            <a:ext cx="6155716" cy="5638052"/>
            <a:chOff x="5790000" y="395617"/>
            <a:chExt cx="4374932" cy="657335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B9904B60-98B9-072A-3855-F58C71BC7A1A}"/>
                </a:ext>
              </a:extLst>
            </p:cNvPr>
            <p:cNvSpPr/>
            <p:nvPr/>
          </p:nvSpPr>
          <p:spPr>
            <a:xfrm>
              <a:off x="5790000" y="395617"/>
              <a:ext cx="4374932" cy="6573353"/>
            </a:xfrm>
            <a:prstGeom prst="roundRect">
              <a:avLst/>
            </a:prstGeom>
            <a:noFill/>
            <a:ln w="7620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291748D0-4C64-404E-2F60-3D0A1BBDC7BD}"/>
                </a:ext>
              </a:extLst>
            </p:cNvPr>
            <p:cNvSpPr txBox="1"/>
            <p:nvPr/>
          </p:nvSpPr>
          <p:spPr>
            <a:xfrm>
              <a:off x="5904530" y="736300"/>
              <a:ext cx="4145872" cy="59151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Saint Paul recommande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dans sa lettre aux Corinthiens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 donner avec son cœur :</a:t>
              </a:r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fr-FR" sz="2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2 Corinthiens 9, 7-8</a:t>
              </a:r>
              <a:r>
                <a:rPr lang="fr-FR" sz="24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Que chacun donne comme il a décidé dans son cœur, </a:t>
              </a:r>
            </a:p>
            <a:p>
              <a:pPr algn="ctr"/>
              <a:r>
                <a:rPr lang="fr-FR" sz="24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sans regret et sans contrainte, </a:t>
              </a:r>
            </a:p>
            <a:p>
              <a:pPr algn="ctr"/>
              <a:r>
                <a:rPr lang="fr-FR" sz="24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car Dieu aime celui qui donne joyeusement. Et Dieu est assez puissant pour vous donner toute grâce en abondance, </a:t>
              </a:r>
            </a:p>
            <a:p>
              <a:pPr algn="ctr"/>
              <a:r>
                <a:rPr lang="fr-FR" sz="24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afin que vous ayez, en toute chose et toujours, tout ce qu’il vous faut, </a:t>
              </a:r>
            </a:p>
            <a:p>
              <a:pPr algn="ctr"/>
              <a:r>
                <a:rPr lang="fr-FR" sz="24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et même que vous ayez en abondance </a:t>
              </a:r>
            </a:p>
            <a:p>
              <a:pPr algn="ctr"/>
              <a:r>
                <a:rPr lang="fr-FR" sz="24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de quoi faire toute sorte de bien.</a:t>
              </a:r>
              <a:endParaRPr lang="fr-FR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3960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F6FD9714-0B34-F83F-4E6F-A60E1F7D994C}"/>
              </a:ext>
            </a:extLst>
          </p:cNvPr>
          <p:cNvSpPr txBox="1"/>
          <p:nvPr/>
        </p:nvSpPr>
        <p:spPr>
          <a:xfrm>
            <a:off x="135384" y="26286"/>
            <a:ext cx="1045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superflu</a:t>
            </a:r>
            <a:endParaRPr lang="fr-FR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C76344AD-E49C-BE1C-4137-808CD97788FE}"/>
              </a:ext>
            </a:extLst>
          </p:cNvPr>
          <p:cNvGrpSpPr/>
          <p:nvPr/>
        </p:nvGrpSpPr>
        <p:grpSpPr>
          <a:xfrm>
            <a:off x="252912" y="580724"/>
            <a:ext cx="7042951" cy="3400931"/>
            <a:chOff x="306179" y="368508"/>
            <a:chExt cx="7042951" cy="8251820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A6FC4203-1DBB-CCFC-E6D0-AA0DE64EEAF6}"/>
                </a:ext>
              </a:extLst>
            </p:cNvPr>
            <p:cNvSpPr/>
            <p:nvPr/>
          </p:nvSpPr>
          <p:spPr>
            <a:xfrm>
              <a:off x="306179" y="368508"/>
              <a:ext cx="7042951" cy="6717843"/>
            </a:xfrm>
            <a:prstGeom prst="roundRect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09D6EDDA-C8B5-BFED-5FEE-A48B94304CCE}"/>
                </a:ext>
              </a:extLst>
            </p:cNvPr>
            <p:cNvSpPr txBox="1"/>
            <p:nvPr/>
          </p:nvSpPr>
          <p:spPr>
            <a:xfrm>
              <a:off x="559168" y="528285"/>
              <a:ext cx="6525835" cy="80920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Jésus ne reproche pas de donner de l’argent, </a:t>
              </a:r>
              <a:br>
                <a:rPr lang="fr-FR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ou aux riches de ne donner que leur superflu. </a:t>
              </a:r>
              <a:br>
                <a:rPr lang="fr-FR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Il faut des dons pour faire fonctionner le Temple. </a:t>
              </a:r>
              <a:br>
                <a:rPr lang="fr-FR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Mais il souligne combien la plupart des riches ont déposé, là, leur superflu, leur excédent, </a:t>
              </a:r>
              <a:br>
                <a:rPr lang="fr-FR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en le faisant bien sonner et trébucher </a:t>
              </a:r>
            </a:p>
            <a:p>
              <a:pPr algn="ctr"/>
              <a:r>
                <a:rPr lang="fr-FR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afin que tous voient leur fortune. </a:t>
              </a:r>
            </a:p>
            <a:p>
              <a:pPr algn="ctr"/>
              <a:r>
                <a:rPr lang="fr-FR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Il reproche plutôt la façon de donner. </a:t>
              </a:r>
            </a:p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endParaRPr lang="fr-FR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fr-F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5EC02286-5432-C2A6-EBBF-2147A070EC0E}"/>
              </a:ext>
            </a:extLst>
          </p:cNvPr>
          <p:cNvGrpSpPr/>
          <p:nvPr/>
        </p:nvGrpSpPr>
        <p:grpSpPr>
          <a:xfrm>
            <a:off x="8417613" y="395618"/>
            <a:ext cx="3268486" cy="2660974"/>
            <a:chOff x="8451542" y="1704513"/>
            <a:chExt cx="3268486" cy="2660974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F31CC20F-769F-2396-2576-564D5FB94025}"/>
                </a:ext>
              </a:extLst>
            </p:cNvPr>
            <p:cNvSpPr/>
            <p:nvPr/>
          </p:nvSpPr>
          <p:spPr>
            <a:xfrm>
              <a:off x="8451542" y="1704513"/>
              <a:ext cx="3268486" cy="2660974"/>
            </a:xfrm>
            <a:prstGeom prst="roundRect">
              <a:avLst/>
            </a:prstGeom>
            <a:noFill/>
            <a:ln w="76200">
              <a:solidFill>
                <a:srgbClr val="F3900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02487771-ED89-9557-5D20-D7E87B298DEB}"/>
                </a:ext>
              </a:extLst>
            </p:cNvPr>
            <p:cNvSpPr txBox="1"/>
            <p:nvPr/>
          </p:nvSpPr>
          <p:spPr>
            <a:xfrm>
              <a:off x="8563264" y="1880838"/>
              <a:ext cx="3045041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Et nous, que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donnons-nous ? </a:t>
              </a:r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endPara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Toi, peux-tu donner quelque chose d’autre que de l’argent ?</a:t>
              </a:r>
              <a:r>
                <a:rPr lang="fr-FR" sz="2400" dirty="0">
                  <a:solidFill>
                    <a:srgbClr val="196B24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endParaRPr lang="fr-FR" sz="2400" dirty="0"/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7D454D8A-3248-74B6-AD4D-08E89479BF6E}"/>
              </a:ext>
            </a:extLst>
          </p:cNvPr>
          <p:cNvGrpSpPr/>
          <p:nvPr/>
        </p:nvGrpSpPr>
        <p:grpSpPr>
          <a:xfrm>
            <a:off x="252912" y="3627435"/>
            <a:ext cx="9009960" cy="2962747"/>
            <a:chOff x="387659" y="467694"/>
            <a:chExt cx="7042951" cy="5968619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421494DC-CE21-D398-C00B-5274ED9C7A9A}"/>
                </a:ext>
              </a:extLst>
            </p:cNvPr>
            <p:cNvSpPr/>
            <p:nvPr/>
          </p:nvSpPr>
          <p:spPr>
            <a:xfrm>
              <a:off x="387659" y="467694"/>
              <a:ext cx="7042951" cy="5968618"/>
            </a:xfrm>
            <a:prstGeom prst="roundRect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EC1AD7F-2130-8EBD-223F-88366EF1339E}"/>
                </a:ext>
              </a:extLst>
            </p:cNvPr>
            <p:cNvSpPr txBox="1"/>
            <p:nvPr/>
          </p:nvSpPr>
          <p:spPr>
            <a:xfrm>
              <a:off x="490166" y="854336"/>
              <a:ext cx="6466228" cy="55819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J</a:t>
              </a:r>
              <a:r>
                <a:rPr lang="fr-FR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ésus ne nous fait pas une leçon de morale. </a:t>
              </a:r>
              <a:br>
                <a:rPr lang="fr-FR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Il veut juste mettre en évidence que donner, </a:t>
              </a:r>
              <a:br>
                <a:rPr lang="fr-FR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c’est réaliser que le don que nous faisons, </a:t>
              </a:r>
              <a:br>
                <a:rPr lang="fr-FR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nous l’avons déjà reçu de Dieu.</a:t>
              </a:r>
            </a:p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Contrairement aux riches, Dieu donne aux hommes, au-delà de leurs besoins, </a:t>
              </a:r>
              <a:br>
                <a:rPr lang="fr-FR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il donne sans compter. Il va jusqu’à donner son Fils pour sauver les hommes. </a:t>
              </a: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fr-F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473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38B275A5-25B7-8140-A17A-8113BB136ADC}"/>
              </a:ext>
            </a:extLst>
          </p:cNvPr>
          <p:cNvGrpSpPr/>
          <p:nvPr/>
        </p:nvGrpSpPr>
        <p:grpSpPr>
          <a:xfrm>
            <a:off x="3090357" y="2688922"/>
            <a:ext cx="7908402" cy="2612147"/>
            <a:chOff x="2768548" y="2769909"/>
            <a:chExt cx="6219158" cy="2612147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B0B361A8-78DF-563C-BD69-9DD521259E7F}"/>
                </a:ext>
              </a:extLst>
            </p:cNvPr>
            <p:cNvSpPr txBox="1"/>
            <p:nvPr/>
          </p:nvSpPr>
          <p:spPr>
            <a:xfrm>
              <a:off x="3020627" y="3044930"/>
              <a:ext cx="5715000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44</a:t>
              </a:r>
              <a:r>
                <a:rPr lang="fr-FR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Car tous, ils ont pris sur leur superflu, mais elle, elle a pris sur son </a:t>
              </a:r>
              <a:r>
                <a:rPr lang="fr-FR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indigence</a:t>
              </a:r>
              <a:r>
                <a:rPr lang="fr-FR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: </a:t>
              </a:r>
              <a:r>
                <a:rPr lang="fr-FR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elle a mis </a:t>
              </a:r>
              <a:r>
                <a:rPr lang="fr-FR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tout ce qu’elle possédait, </a:t>
              </a:r>
              <a:br>
                <a:rPr lang="fr-FR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</a:br>
              <a:r>
                <a:rPr lang="fr-FR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tout ce qu’elle avait pour vivre. </a:t>
              </a:r>
            </a:p>
          </p:txBody>
        </p:sp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837D883F-494D-46A1-57E9-C51455754EA8}"/>
                </a:ext>
              </a:extLst>
            </p:cNvPr>
            <p:cNvSpPr/>
            <p:nvPr/>
          </p:nvSpPr>
          <p:spPr>
            <a:xfrm>
              <a:off x="2768548" y="2769909"/>
              <a:ext cx="6219158" cy="2612147"/>
            </a:xfrm>
            <a:prstGeom prst="roundRect">
              <a:avLst/>
            </a:pr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3812123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CA204702-9C0C-699D-F6DE-530FC649B2E7}"/>
              </a:ext>
            </a:extLst>
          </p:cNvPr>
          <p:cNvSpPr txBox="1"/>
          <p:nvPr/>
        </p:nvSpPr>
        <p:spPr>
          <a:xfrm>
            <a:off x="73240" y="164112"/>
            <a:ext cx="42679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Indigence</a:t>
            </a:r>
            <a:r>
              <a:rPr lang="fr-FR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tout ce qu’elle avait pour vivre.  </a:t>
            </a:r>
            <a:endParaRPr lang="fr-FR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DB94777-6AE2-F7C4-30CA-0697EB619D8E}"/>
              </a:ext>
            </a:extLst>
          </p:cNvPr>
          <p:cNvGrpSpPr/>
          <p:nvPr/>
        </p:nvGrpSpPr>
        <p:grpSpPr>
          <a:xfrm>
            <a:off x="314268" y="948312"/>
            <a:ext cx="5364156" cy="2178936"/>
            <a:chOff x="5531320" y="210951"/>
            <a:chExt cx="4793410" cy="2159387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5F864B28-3608-7437-6394-2CA288DA0E94}"/>
                </a:ext>
              </a:extLst>
            </p:cNvPr>
            <p:cNvSpPr/>
            <p:nvPr/>
          </p:nvSpPr>
          <p:spPr>
            <a:xfrm>
              <a:off x="5531320" y="210951"/>
              <a:ext cx="4793410" cy="2159387"/>
            </a:xfrm>
            <a:prstGeom prst="round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C306C063-8747-2E31-8E32-D37AA46FC465}"/>
                </a:ext>
              </a:extLst>
            </p:cNvPr>
            <p:cNvSpPr txBox="1"/>
            <p:nvPr/>
          </p:nvSpPr>
          <p:spPr>
            <a:xfrm>
              <a:off x="5824282" y="464312"/>
              <a:ext cx="4207485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L’indigence, c’est être </a:t>
              </a:r>
              <a:b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dans une situation de besoin, </a:t>
              </a:r>
              <a:b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 manque de l’essentiel pour vivre. De la nourriture, de l’eau, etc…</a:t>
              </a:r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FA225E5-9F44-9991-1B48-3B69AAA63AE2}"/>
              </a:ext>
            </a:extLst>
          </p:cNvPr>
          <p:cNvGrpSpPr/>
          <p:nvPr/>
        </p:nvGrpSpPr>
        <p:grpSpPr>
          <a:xfrm>
            <a:off x="6231545" y="3414010"/>
            <a:ext cx="4456497" cy="2204186"/>
            <a:chOff x="680251" y="2843620"/>
            <a:chExt cx="4456497" cy="2204186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81FEF66F-FE27-2FED-C8BF-646516D2A292}"/>
                </a:ext>
              </a:extLst>
            </p:cNvPr>
            <p:cNvSpPr/>
            <p:nvPr/>
          </p:nvSpPr>
          <p:spPr>
            <a:xfrm>
              <a:off x="680251" y="2843620"/>
              <a:ext cx="4456497" cy="2204186"/>
            </a:xfrm>
            <a:prstGeom prst="round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77DA7AD5-78C1-51AF-4528-69A8A2F76AA8}"/>
                </a:ext>
              </a:extLst>
            </p:cNvPr>
            <p:cNvSpPr txBox="1"/>
            <p:nvPr/>
          </p:nvSpPr>
          <p:spPr>
            <a:xfrm>
              <a:off x="798990" y="2951362"/>
              <a:ext cx="3897297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Que veut nous dire Marc quand il nous dit que la veuve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donne de son indigence ?</a:t>
              </a:r>
            </a:p>
            <a:p>
              <a:pPr algn="ctr"/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Pourquoi donne-t-elle tout ?</a:t>
              </a:r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Image 3" descr="Une image contenant cœur, Saint-Valentin, rouge, créativité&#10;&#10;Description générée automatiquement">
            <a:extLst>
              <a:ext uri="{FF2B5EF4-FFF2-40B4-BE49-F238E27FC236}">
                <a16:creationId xmlns:a16="http://schemas.microsoft.com/office/drawing/2014/main" id="{22CCC838-1F23-2B2A-C4FD-7CB97E7B59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8612">
            <a:off x="8925289" y="501773"/>
            <a:ext cx="2061866" cy="203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63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9C251FB-FF8B-E599-4166-49653120EFFE}"/>
              </a:ext>
            </a:extLst>
          </p:cNvPr>
          <p:cNvSpPr/>
          <p:nvPr/>
        </p:nvSpPr>
        <p:spPr>
          <a:xfrm>
            <a:off x="6254546" y="544738"/>
            <a:ext cx="5678374" cy="6093972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36A91CB2-C409-CE55-F798-32934747E42D}"/>
              </a:ext>
            </a:extLst>
          </p:cNvPr>
          <p:cNvGrpSpPr/>
          <p:nvPr/>
        </p:nvGrpSpPr>
        <p:grpSpPr>
          <a:xfrm>
            <a:off x="149303" y="539069"/>
            <a:ext cx="5788152" cy="6110225"/>
            <a:chOff x="481262" y="464311"/>
            <a:chExt cx="4880851" cy="6110225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BDA7178A-0069-B1F3-FFE7-CBA55CBDFAAF}"/>
                </a:ext>
              </a:extLst>
            </p:cNvPr>
            <p:cNvSpPr/>
            <p:nvPr/>
          </p:nvSpPr>
          <p:spPr>
            <a:xfrm>
              <a:off x="481262" y="464311"/>
              <a:ext cx="4880851" cy="6110225"/>
            </a:xfrm>
            <a:prstGeom prst="roundRect">
              <a:avLst/>
            </a:prstGeom>
            <a:noFill/>
            <a:ln w="7620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B050"/>
                </a:solidFill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B8EC2D51-4C86-9691-C8B8-1B99516DAED9}"/>
                </a:ext>
              </a:extLst>
            </p:cNvPr>
            <p:cNvSpPr txBox="1"/>
            <p:nvPr/>
          </p:nvSpPr>
          <p:spPr>
            <a:xfrm>
              <a:off x="680251" y="697206"/>
              <a:ext cx="4388899" cy="5632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Marc 12, 32b-33</a:t>
              </a:r>
            </a:p>
            <a:p>
              <a:pPr algn="ctr"/>
              <a:r>
                <a:rPr lang="fr-FR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Maître, tu as dit vrai : Dieu est l’Unique </a:t>
              </a:r>
              <a:br>
                <a:rPr lang="fr-FR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fr-FR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et il n’y en a pas d’autre que lui. </a:t>
              </a:r>
            </a:p>
            <a:p>
              <a:pPr algn="ctr"/>
              <a:r>
                <a:rPr lang="fr-FR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L’aimer de tout son cœur, </a:t>
              </a:r>
              <a:br>
                <a:rPr lang="fr-FR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fr-FR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 toute son intelligence, </a:t>
              </a:r>
              <a:br>
                <a:rPr lang="fr-FR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fr-FR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 toute sa force, </a:t>
              </a:r>
              <a:br>
                <a:rPr lang="fr-FR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fr-FR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et aimer son prochain </a:t>
              </a:r>
              <a:br>
                <a:rPr lang="fr-FR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fr-FR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comme soi-même, </a:t>
              </a:r>
              <a:br>
                <a:rPr lang="fr-FR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fr-FR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vaut mieux que </a:t>
              </a:r>
              <a:br>
                <a:rPr lang="fr-FR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fr-FR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toute offrande d’holocaustes </a:t>
              </a:r>
            </a:p>
            <a:p>
              <a:pPr algn="ctr"/>
              <a:r>
                <a:rPr lang="fr-FR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et de sacrifices. »</a:t>
              </a:r>
            </a:p>
            <a:p>
              <a:pPr algn="ctr"/>
              <a:r>
                <a:rPr lang="fr-FR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 jeune homme riche </a:t>
              </a:r>
              <a:br>
                <a:rPr lang="fr-FR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fr-FR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connait les commandements </a:t>
              </a:r>
              <a:br>
                <a:rPr lang="fr-FR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fr-FR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mais ne va pas se séparer de sa richesse.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Il ne veut pas aimer jusqu’au bout. </a:t>
              </a:r>
              <a:r>
                <a:rPr lang="fr-FR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590C3407-899D-76A9-60A8-EF9744F7161D}"/>
              </a:ext>
            </a:extLst>
          </p:cNvPr>
          <p:cNvSpPr txBox="1"/>
          <p:nvPr/>
        </p:nvSpPr>
        <p:spPr>
          <a:xfrm>
            <a:off x="6601968" y="844644"/>
            <a:ext cx="5196199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veuve donne tout, </a:t>
            </a:r>
          </a:p>
          <a:p>
            <a:pPr algn="ctr"/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elle donne toute sa vie. 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Jésus également donne toute sa vie. 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fr-FR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fr-FR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Jean 10, 17-18</a:t>
            </a:r>
          </a:p>
          <a:p>
            <a:pPr algn="ctr"/>
            <a: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Voici pourquoi le Père m’aime</a:t>
            </a:r>
            <a:b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parce que je donne ma vie, </a:t>
            </a:r>
            <a:b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pour la recevoir de nouveau. </a:t>
            </a:r>
            <a:b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Nul ne peut me l’enlever</a:t>
            </a:r>
            <a:b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je la donne de moi-même. </a:t>
            </a:r>
            <a:b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J’ai le pouvoir de la donner, </a:t>
            </a:r>
            <a:b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j’ai aussi le pouvoir de la recevoir </a:t>
            </a:r>
          </a:p>
          <a:p>
            <a:pPr algn="ctr"/>
            <a: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 nouveau</a:t>
            </a:r>
            <a:r>
              <a:rPr lang="fr-FR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b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Voilà le commandement </a:t>
            </a:r>
            <a:b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que j’ai reçu de mon Père.</a:t>
            </a:r>
            <a:endParaRPr lang="fr-FR" sz="24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3017A11-3703-8022-C918-D685563ECFF1}"/>
              </a:ext>
            </a:extLst>
          </p:cNvPr>
          <p:cNvSpPr txBox="1"/>
          <p:nvPr/>
        </p:nvSpPr>
        <p:spPr>
          <a:xfrm>
            <a:off x="82117" y="34624"/>
            <a:ext cx="42679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Indigence</a:t>
            </a:r>
            <a:r>
              <a:rPr lang="fr-FR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tout ce qu’elle avait pour vivre.  </a:t>
            </a:r>
            <a:endParaRPr lang="fr-FR" dirty="0"/>
          </a:p>
        </p:txBody>
      </p:sp>
      <p:pic>
        <p:nvPicPr>
          <p:cNvPr id="4" name="Image 3" descr="Une image contenant cœur, Saint-Valentin, rouge, créativité&#10;&#10;Description générée automatiquement">
            <a:extLst>
              <a:ext uri="{FF2B5EF4-FFF2-40B4-BE49-F238E27FC236}">
                <a16:creationId xmlns:a16="http://schemas.microsoft.com/office/drawing/2014/main" id="{CE90EDB5-92FE-1CAE-9618-509061EC68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0315">
            <a:off x="5428328" y="292079"/>
            <a:ext cx="1490212" cy="147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25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798D532-8130-4EDD-060D-29C763A4AFDF}"/>
              </a:ext>
            </a:extLst>
          </p:cNvPr>
          <p:cNvSpPr txBox="1"/>
          <p:nvPr/>
        </p:nvSpPr>
        <p:spPr>
          <a:xfrm>
            <a:off x="164032" y="114329"/>
            <a:ext cx="14943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enseignement</a:t>
            </a:r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DC0A8B9-6580-E2C0-1EFB-D5A5693B98AE}"/>
              </a:ext>
            </a:extLst>
          </p:cNvPr>
          <p:cNvGrpSpPr/>
          <p:nvPr/>
        </p:nvGrpSpPr>
        <p:grpSpPr>
          <a:xfrm>
            <a:off x="4331445" y="1110681"/>
            <a:ext cx="7498569" cy="3638349"/>
            <a:chOff x="2954957" y="2469348"/>
            <a:chExt cx="6689558" cy="3638349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C1B1B4F5-E4BD-30E5-E926-C46DCD2E329D}"/>
                </a:ext>
              </a:extLst>
            </p:cNvPr>
            <p:cNvSpPr txBox="1"/>
            <p:nvPr/>
          </p:nvSpPr>
          <p:spPr>
            <a:xfrm>
              <a:off x="3250934" y="2596096"/>
              <a:ext cx="6097604" cy="32306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sz="2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Marc 4, 1-2a </a:t>
              </a:r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fr-FR" sz="24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Jésus se mit de nouveau à enseigner </a:t>
              </a:r>
            </a:p>
            <a:p>
              <a:pPr algn="ctr"/>
              <a:r>
                <a:rPr lang="fr-FR" sz="24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au bord de la mer de Galilée. </a:t>
              </a:r>
            </a:p>
            <a:p>
              <a:pPr algn="ctr"/>
              <a:r>
                <a:rPr lang="fr-FR" sz="24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Une foule très nombreuse se rassembla auprès de lui, si bien qu’il monta dans une barque où il s’assit. </a:t>
              </a:r>
            </a:p>
            <a:p>
              <a:pPr algn="ctr"/>
              <a:r>
                <a:rPr lang="fr-FR" sz="24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Il était sur la mer, et toute la foule </a:t>
              </a:r>
            </a:p>
            <a:p>
              <a:pPr algn="ctr"/>
              <a:r>
                <a:rPr lang="fr-FR" sz="24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était près de la mer, sur le rivage. </a:t>
              </a:r>
            </a:p>
            <a:p>
              <a:pPr algn="ctr"/>
              <a:r>
                <a:rPr lang="fr-FR" sz="24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Il leur enseignait beaucoup de choses en paraboles...</a:t>
              </a:r>
              <a:endParaRPr lang="fr-FR" sz="2400" dirty="0"/>
            </a:p>
          </p:txBody>
        </p:sp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AF309B4F-4F62-4812-1BA9-590BF8142417}"/>
                </a:ext>
              </a:extLst>
            </p:cNvPr>
            <p:cNvSpPr/>
            <p:nvPr/>
          </p:nvSpPr>
          <p:spPr>
            <a:xfrm>
              <a:off x="2954957" y="2469348"/>
              <a:ext cx="6689558" cy="3638349"/>
            </a:xfrm>
            <a:prstGeom prst="roundRect">
              <a:avLst/>
            </a:prstGeom>
            <a:noFill/>
            <a:ln w="7620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73FF930A-FDF8-AB28-C0AF-6797B8CCCD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85" y="1604421"/>
            <a:ext cx="3471352" cy="525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693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D9CE6F29-482E-D73A-EC2E-859CAB4E44C8}"/>
              </a:ext>
            </a:extLst>
          </p:cNvPr>
          <p:cNvGrpSpPr/>
          <p:nvPr/>
        </p:nvGrpSpPr>
        <p:grpSpPr>
          <a:xfrm>
            <a:off x="155448" y="591158"/>
            <a:ext cx="7232903" cy="6196187"/>
            <a:chOff x="1367161" y="591158"/>
            <a:chExt cx="5515493" cy="6196187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88C61C06-D2D0-B638-613F-D428E47EED8F}"/>
                </a:ext>
              </a:extLst>
            </p:cNvPr>
            <p:cNvSpPr/>
            <p:nvPr/>
          </p:nvSpPr>
          <p:spPr>
            <a:xfrm>
              <a:off x="1367161" y="591158"/>
              <a:ext cx="5515493" cy="6196187"/>
            </a:xfrm>
            <a:prstGeom prst="roundRect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50889E40-52E8-A9CB-F900-350E3A3822F9}"/>
                </a:ext>
              </a:extLst>
            </p:cNvPr>
            <p:cNvSpPr txBox="1"/>
            <p:nvPr/>
          </p:nvSpPr>
          <p:spPr>
            <a:xfrm>
              <a:off x="1563699" y="698923"/>
              <a:ext cx="5122416" cy="60016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Cette veuve a pris </a:t>
              </a:r>
              <a:b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sur ce qui lui était nécessaire pour vivre.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Elle devient un témoignage,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un guide à suivre pour notre propre vie. 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Elle est à l’image de Dieu notre Père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qui donne sans compter. </a:t>
              </a:r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Marc veut peut-être nous dire </a:t>
              </a:r>
              <a:b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que Jésus aussi va bientôt faire un don. 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Celui de sa personne tout entière</a:t>
              </a:r>
              <a:r>
                <a:rPr lang="fr-FR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b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Comme cette veuve, </a:t>
              </a:r>
              <a:b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il va donner tout son essentiel, sa vie.</a:t>
              </a: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Serait-ce ici une annonce de ce qui va arriver ?</a:t>
              </a:r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Ce don de la vie de Jésus a conduit à la résurrection, au salut des hommes. </a:t>
              </a:r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Il nous ouvre le Royaume de Dieu.</a:t>
              </a:r>
              <a:b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Rendons grâce au Seigneur pour le don de la Vie ! </a:t>
              </a:r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8F3CD53-AA2E-21F2-A699-E4CF1312B430}"/>
              </a:ext>
            </a:extLst>
          </p:cNvPr>
          <p:cNvGrpSpPr/>
          <p:nvPr/>
        </p:nvGrpSpPr>
        <p:grpSpPr>
          <a:xfrm>
            <a:off x="7726680" y="4303904"/>
            <a:ext cx="4179883" cy="2204186"/>
            <a:chOff x="7805069" y="3942394"/>
            <a:chExt cx="4456497" cy="2204186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602D1E3E-0007-CB3B-52B9-96726600B3E4}"/>
                </a:ext>
              </a:extLst>
            </p:cNvPr>
            <p:cNvSpPr/>
            <p:nvPr/>
          </p:nvSpPr>
          <p:spPr>
            <a:xfrm>
              <a:off x="7805069" y="3942394"/>
              <a:ext cx="4456497" cy="2204186"/>
            </a:xfrm>
            <a:prstGeom prst="roundRect">
              <a:avLst/>
            </a:prstGeom>
            <a:noFill/>
            <a:ln w="76200">
              <a:solidFill>
                <a:srgbClr val="F3900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7314D422-6493-F9C9-4F4C-C65CAC82B6D4}"/>
                </a:ext>
              </a:extLst>
            </p:cNvPr>
            <p:cNvSpPr txBox="1"/>
            <p:nvPr/>
          </p:nvSpPr>
          <p:spPr>
            <a:xfrm>
              <a:off x="8317370" y="4088480"/>
              <a:ext cx="3516566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Tu peux dire merci</a:t>
              </a:r>
              <a:b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pour la Vie </a:t>
              </a:r>
              <a:b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qui t’a été donnée. </a:t>
              </a:r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fr-FR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Tu peux donner de la Vie autour de toi. </a:t>
              </a:r>
              <a:endParaRPr lang="fr-FR" sz="2400" dirty="0"/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0C9BB271-BC31-B6B7-D975-50B59C49F47A}"/>
              </a:ext>
            </a:extLst>
          </p:cNvPr>
          <p:cNvSpPr txBox="1"/>
          <p:nvPr/>
        </p:nvSpPr>
        <p:spPr>
          <a:xfrm>
            <a:off x="0" y="70654"/>
            <a:ext cx="42679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Indigence</a:t>
            </a:r>
            <a:r>
              <a:rPr lang="fr-FR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tout ce qu’elle avait pour vivre.  </a:t>
            </a:r>
            <a:endParaRPr lang="fr-FR" dirty="0"/>
          </a:p>
        </p:txBody>
      </p:sp>
      <p:pic>
        <p:nvPicPr>
          <p:cNvPr id="4" name="Image 3" descr="Une image contenant cœur, Saint-Valentin, rouge, créativité&#10;&#10;Description générée automatiquement">
            <a:extLst>
              <a:ext uri="{FF2B5EF4-FFF2-40B4-BE49-F238E27FC236}">
                <a16:creationId xmlns:a16="http://schemas.microsoft.com/office/drawing/2014/main" id="{F38F79F5-C473-1BC4-404C-2CD2603A60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3110">
            <a:off x="8720015" y="814278"/>
            <a:ext cx="2061866" cy="203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16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676E22D3-92B0-A791-C9B8-5F1BA6D96712}"/>
              </a:ext>
            </a:extLst>
          </p:cNvPr>
          <p:cNvSpPr txBox="1"/>
          <p:nvPr/>
        </p:nvSpPr>
        <p:spPr>
          <a:xfrm>
            <a:off x="704088" y="797510"/>
            <a:ext cx="1062532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1628775" algn="l"/>
              </a:tabLst>
            </a:pPr>
            <a:r>
              <a:rPr lang="fr-FR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Synthèse finale	</a:t>
            </a:r>
            <a:r>
              <a:rPr lang="fr-FR" sz="2400" dirty="0">
                <a:solidFill>
                  <a:srgbClr val="196B2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tabLst>
                <a:tab pos="1628775" algn="l"/>
              </a:tabLst>
            </a:pP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Jésus est assis dans le temple </a:t>
            </a:r>
          </a:p>
          <a:p>
            <a:pPr algn="ctr">
              <a:tabLst>
                <a:tab pos="1628775" algn="l"/>
              </a:tabLst>
            </a:pP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 prend le temps de regarder ceux qui mettent de l’argent dans le tronc du temple. 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tabLst>
                <a:tab pos="1628775" algn="l"/>
              </a:tabLst>
            </a:pP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 voit cette femme qui n’a rien, </a:t>
            </a:r>
          </a:p>
          <a:p>
            <a:pPr algn="ctr">
              <a:tabLst>
                <a:tab pos="1628775" algn="l"/>
              </a:tabLst>
            </a:pP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qui attend un sauveur, et qui donne tout. 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tabLst>
                <a:tab pos="1628775" algn="l"/>
              </a:tabLst>
            </a:pP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Lui, Jésus, va bientôt accepter de donner sa vie pour nous les hommes.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tabLst>
                <a:tab pos="1628775" algn="l"/>
              </a:tabLst>
            </a:pP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 nous invite à donner, non pas notre superflu, </a:t>
            </a:r>
          </a:p>
          <a:p>
            <a:pPr algn="ctr">
              <a:tabLst>
                <a:tab pos="1628775" algn="l"/>
              </a:tabLst>
            </a:pP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mais à offrir toute notre vie à Dieu. 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tabLst>
                <a:tab pos="1628775" algn="l"/>
              </a:tabLst>
            </a:pP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 plus grand commandement est d’aimer Dieu et les autres ! </a:t>
            </a:r>
            <a:b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Jésus invite à prier et à poser des actes qui disent l’amour de Dieu ! 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tabLst>
                <a:tab pos="1628775" algn="l"/>
              </a:tabLst>
            </a:pP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Parce qu’Il nous a tout donné, nous pouvons donner à notre tour. </a:t>
            </a:r>
          </a:p>
          <a:p>
            <a:pPr algn="ctr">
              <a:tabLst>
                <a:tab pos="1628775" algn="l"/>
              </a:tabLst>
            </a:pP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chacun de trouver ce qu’il peut donner ! 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tabLst>
                <a:tab pos="1628775" algn="l"/>
              </a:tabLst>
            </a:pP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C’est ainsi que peut avancer </a:t>
            </a:r>
          </a:p>
          <a:p>
            <a:pPr algn="ctr">
              <a:tabLst>
                <a:tab pos="1628775" algn="l"/>
              </a:tabLst>
            </a:pP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 Royaume de Dieu sur la terre</a:t>
            </a:r>
            <a:r>
              <a:rPr lang="fr-FR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fr-F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639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C608C00-D52D-F8F9-A954-E044C032C85C}"/>
              </a:ext>
            </a:extLst>
          </p:cNvPr>
          <p:cNvSpPr txBox="1"/>
          <p:nvPr/>
        </p:nvSpPr>
        <p:spPr>
          <a:xfrm>
            <a:off x="2846520" y="5318052"/>
            <a:ext cx="649896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Réalisation Catéchèse Par la Parole</a:t>
            </a:r>
          </a:p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Module Donner</a:t>
            </a:r>
            <a:b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Illustrations et photos </a:t>
            </a:r>
            <a:b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d’après Averbode, Philippe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Fenech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Chantal Lorge,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Annie C. </a:t>
            </a:r>
            <a:b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7F67869-1D0E-0B13-EC88-216364D35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58" y="5380134"/>
            <a:ext cx="194945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 descr="Une image contenant motif, horloge, cercle&#10;&#10;Description générée automatiquement">
            <a:extLst>
              <a:ext uri="{FF2B5EF4-FFF2-40B4-BE49-F238E27FC236}">
                <a16:creationId xmlns:a16="http://schemas.microsoft.com/office/drawing/2014/main" id="{C3BD07A7-798D-4A9E-19E5-5C5C8A79F2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718" y="5122026"/>
            <a:ext cx="1435608" cy="143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198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ECBFDA4-2459-09E0-52AE-750C9434FD4F}"/>
              </a:ext>
            </a:extLst>
          </p:cNvPr>
          <p:cNvSpPr txBox="1"/>
          <p:nvPr/>
        </p:nvSpPr>
        <p:spPr>
          <a:xfrm>
            <a:off x="164032" y="114329"/>
            <a:ext cx="14943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enseignement</a:t>
            </a:r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4D20729-278E-4A55-036D-5E6969A7F6D5}"/>
              </a:ext>
            </a:extLst>
          </p:cNvPr>
          <p:cNvGrpSpPr/>
          <p:nvPr/>
        </p:nvGrpSpPr>
        <p:grpSpPr>
          <a:xfrm>
            <a:off x="4181384" y="648070"/>
            <a:ext cx="7362048" cy="3806235"/>
            <a:chOff x="2006355" y="1464816"/>
            <a:chExt cx="7362048" cy="4555562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81E5D01A-80D3-328B-BD64-585CA6F7CE7C}"/>
                </a:ext>
              </a:extLst>
            </p:cNvPr>
            <p:cNvSpPr txBox="1"/>
            <p:nvPr/>
          </p:nvSpPr>
          <p:spPr>
            <a:xfrm>
              <a:off x="2640119" y="1959987"/>
              <a:ext cx="6094520" cy="37205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Tout au long de sa vie publique, </a:t>
              </a:r>
            </a:p>
            <a:p>
              <a:pPr algn="ctr"/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Jésus a enseigné aux disciples </a:t>
              </a:r>
            </a:p>
            <a:p>
              <a:pPr algn="ctr"/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et à tous ceux qui le suivaient. </a:t>
              </a:r>
              <a:b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Quand on dit qu’il est assis, </a:t>
              </a:r>
            </a:p>
            <a:p>
              <a:pPr algn="ctr"/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c’est qu’il est en position d’enseignant.  </a:t>
              </a:r>
              <a:endParaRPr lang="fr-F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Il va parler de Dieu son Père et expliquer ce qu’est le Royaume de Dieu. </a:t>
              </a:r>
              <a:endParaRPr lang="fr-F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196893C7-34A2-48C4-7582-4888F50D288C}"/>
                </a:ext>
              </a:extLst>
            </p:cNvPr>
            <p:cNvSpPr/>
            <p:nvPr/>
          </p:nvSpPr>
          <p:spPr>
            <a:xfrm>
              <a:off x="2006355" y="1464816"/>
              <a:ext cx="7362048" cy="4555562"/>
            </a:xfrm>
            <a:prstGeom prst="roundRect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D491DEE6-C9AC-74C1-0900-5185F94036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53" y="1412731"/>
            <a:ext cx="3471352" cy="525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98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8576E6C2-4445-7FD1-916D-A665B4AE48CE}"/>
              </a:ext>
            </a:extLst>
          </p:cNvPr>
          <p:cNvSpPr/>
          <p:nvPr/>
        </p:nvSpPr>
        <p:spPr>
          <a:xfrm>
            <a:off x="3173020" y="744341"/>
            <a:ext cx="8258367" cy="3134058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3FBC1B4-51C3-6DFD-2E7E-3635F34816D7}"/>
              </a:ext>
            </a:extLst>
          </p:cNvPr>
          <p:cNvSpPr txBox="1"/>
          <p:nvPr/>
        </p:nvSpPr>
        <p:spPr>
          <a:xfrm>
            <a:off x="3304705" y="1004655"/>
            <a:ext cx="792036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38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Dans son enseignement, il</a:t>
            </a:r>
            <a:r>
              <a:rPr lang="fr-FR" sz="2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Jésus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disait : </a:t>
            </a:r>
            <a:b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 Méfiez-vous des </a:t>
            </a:r>
            <a:r>
              <a:rPr lang="fr-FR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scribes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lettrés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qui tiennent à se promener en vêtements d’apparat</a:t>
            </a:r>
            <a:r>
              <a:rPr lang="fr-FR" sz="2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grandes robes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et qui aiment les salutations sur les places publiques,</a:t>
            </a:r>
          </a:p>
          <a:p>
            <a:r>
              <a:rPr lang="fr-F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39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les sièges d’honneur dans les synagogues, </a:t>
            </a:r>
            <a:b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et les places d’honneur dans les dîners.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B355845-EBAE-37DA-944A-F3B8FEC25C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027" y="1349654"/>
            <a:ext cx="3471352" cy="525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063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FFA6F786-7054-4C2C-3931-7A6CB96841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3033" y="887457"/>
            <a:ext cx="2753544" cy="237262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4EE985F-3D14-82C7-346B-6DB45AB5C6E5}"/>
              </a:ext>
            </a:extLst>
          </p:cNvPr>
          <p:cNvSpPr txBox="1"/>
          <p:nvPr/>
        </p:nvSpPr>
        <p:spPr>
          <a:xfrm>
            <a:off x="188651" y="190719"/>
            <a:ext cx="974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scribes</a:t>
            </a:r>
            <a:endParaRPr lang="fr-FR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0371D868-1B0E-3F08-E188-0B5E22B25704}"/>
              </a:ext>
            </a:extLst>
          </p:cNvPr>
          <p:cNvGrpSpPr/>
          <p:nvPr/>
        </p:nvGrpSpPr>
        <p:grpSpPr>
          <a:xfrm>
            <a:off x="379602" y="785266"/>
            <a:ext cx="7533127" cy="3083284"/>
            <a:chOff x="612559" y="807956"/>
            <a:chExt cx="6940117" cy="3108543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AC5B3A46-E110-2944-A152-C3878315732D}"/>
                </a:ext>
              </a:extLst>
            </p:cNvPr>
            <p:cNvSpPr/>
            <p:nvPr/>
          </p:nvSpPr>
          <p:spPr>
            <a:xfrm>
              <a:off x="612559" y="807956"/>
              <a:ext cx="6940117" cy="3108543"/>
            </a:xfrm>
            <a:prstGeom prst="round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72F41E5C-5EA4-7E6C-4B7E-ACD3341CF476}"/>
                </a:ext>
              </a:extLst>
            </p:cNvPr>
            <p:cNvSpPr txBox="1"/>
            <p:nvPr/>
          </p:nvSpPr>
          <p:spPr>
            <a:xfrm>
              <a:off x="898864" y="901529"/>
              <a:ext cx="6513990" cy="24518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Un scribe est une personne chargée </a:t>
              </a:r>
            </a:p>
            <a:p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 rédiger ou recopier à la main, </a:t>
              </a:r>
            </a:p>
            <a:p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des textes officiels ou liturgiques.</a:t>
              </a:r>
            </a:p>
            <a:p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Au temps de Jésus, ils étaient chargés d’étudier les Ecritures</a:t>
              </a:r>
              <a:r>
                <a:rPr lang="fr-FR" sz="2800" dirty="0">
                  <a:solidFill>
                    <a:srgbClr val="196B24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(les textes de l’Ancien Testament), de les commenter et de les faire appliquer.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3E5D4376-E228-D93B-E4BE-F851E0981535}"/>
              </a:ext>
            </a:extLst>
          </p:cNvPr>
          <p:cNvGrpSpPr/>
          <p:nvPr/>
        </p:nvGrpSpPr>
        <p:grpSpPr>
          <a:xfrm>
            <a:off x="5681012" y="4450251"/>
            <a:ext cx="5725565" cy="2018558"/>
            <a:chOff x="5790251" y="4417231"/>
            <a:chExt cx="5725565" cy="2204186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5E18652F-3786-328E-D47D-F787D12BA578}"/>
                </a:ext>
              </a:extLst>
            </p:cNvPr>
            <p:cNvSpPr/>
            <p:nvPr/>
          </p:nvSpPr>
          <p:spPr>
            <a:xfrm>
              <a:off x="5790251" y="4417231"/>
              <a:ext cx="5725565" cy="2204186"/>
            </a:xfrm>
            <a:prstGeom prst="round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CF4BA94A-15A2-989E-745F-4A54C0FE46EF}"/>
                </a:ext>
              </a:extLst>
            </p:cNvPr>
            <p:cNvSpPr txBox="1"/>
            <p:nvPr/>
          </p:nvSpPr>
          <p:spPr>
            <a:xfrm>
              <a:off x="6030860" y="4669633"/>
              <a:ext cx="5075808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Qui sont ces scribes qui posent ces questions à Jésus ?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Pourquoi s’en méfier ?</a:t>
              </a:r>
              <a:endPara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46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42C5C03-A97C-83EF-C2B3-A24819D092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9123" y="456866"/>
            <a:ext cx="2753544" cy="237262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CB1E610-76E3-27CB-2E49-B62D468CB318}"/>
              </a:ext>
            </a:extLst>
          </p:cNvPr>
          <p:cNvSpPr txBox="1"/>
          <p:nvPr/>
        </p:nvSpPr>
        <p:spPr>
          <a:xfrm>
            <a:off x="188651" y="190719"/>
            <a:ext cx="974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scribes</a:t>
            </a:r>
            <a:endParaRPr lang="fr-FR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D262A24-D6C2-ADFE-BBEE-9A1CAF96D607}"/>
              </a:ext>
            </a:extLst>
          </p:cNvPr>
          <p:cNvGrpSpPr/>
          <p:nvPr/>
        </p:nvGrpSpPr>
        <p:grpSpPr>
          <a:xfrm>
            <a:off x="507137" y="925330"/>
            <a:ext cx="6228794" cy="2071367"/>
            <a:chOff x="507137" y="925330"/>
            <a:chExt cx="6228794" cy="2204186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D67E78B0-5678-E635-2A78-DF573084C441}"/>
                </a:ext>
              </a:extLst>
            </p:cNvPr>
            <p:cNvSpPr/>
            <p:nvPr/>
          </p:nvSpPr>
          <p:spPr>
            <a:xfrm>
              <a:off x="507137" y="925330"/>
              <a:ext cx="6228794" cy="2204186"/>
            </a:xfrm>
            <a:prstGeom prst="round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B050"/>
                </a:solidFill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ADDDB2EA-22B3-15C2-DB24-5D1D2A4435F8}"/>
                </a:ext>
              </a:extLst>
            </p:cNvPr>
            <p:cNvSpPr txBox="1"/>
            <p:nvPr/>
          </p:nvSpPr>
          <p:spPr>
            <a:xfrm>
              <a:off x="675813" y="1211954"/>
              <a:ext cx="5741633" cy="14738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Hérode fait appel aux scribes pour chercher dans les Ecritures </a:t>
              </a:r>
            </a:p>
            <a:p>
              <a:pPr algn="ctr"/>
              <a:r>
                <a:rPr lang="fr-FR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où devait naitre “le roi des juifs”. 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9C62F74-D1C9-9058-4284-796B4BE9A005}"/>
              </a:ext>
            </a:extLst>
          </p:cNvPr>
          <p:cNvGrpSpPr/>
          <p:nvPr/>
        </p:nvGrpSpPr>
        <p:grpSpPr>
          <a:xfrm>
            <a:off x="3739896" y="4028508"/>
            <a:ext cx="7762958" cy="2143154"/>
            <a:chOff x="5514848" y="3511019"/>
            <a:chExt cx="5768550" cy="2907535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199A2431-89AA-D127-7FB7-9E497F9DC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14848" y="3511019"/>
              <a:ext cx="5768550" cy="2907535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8A533010-B49A-584B-C7D7-A21F71B0276F}"/>
                </a:ext>
              </a:extLst>
            </p:cNvPr>
            <p:cNvSpPr txBox="1"/>
            <p:nvPr/>
          </p:nvSpPr>
          <p:spPr>
            <a:xfrm>
              <a:off x="5648417" y="3954164"/>
              <a:ext cx="5466426" cy="20739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Matthieu 2, 4 </a:t>
              </a:r>
              <a:r>
                <a:rPr kumimoji="0" lang="fr-FR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Il (</a:t>
              </a:r>
              <a:r>
                <a:rPr kumimoji="0" lang="fr-FR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Hérode</a:t>
              </a:r>
              <a:r>
                <a:rPr lang="fr-FR" sz="24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kumimoji="0" lang="fr-FR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réunit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tous les grands prêtres et les scribes du peuple, pour leur demander où devait naître le Christ.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464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</TotalTime>
  <Words>4178</Words>
  <Application>Microsoft Office PowerPoint</Application>
  <PresentationFormat>Grand écran</PresentationFormat>
  <Paragraphs>441</Paragraphs>
  <Slides>52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52</vt:i4>
      </vt:variant>
    </vt:vector>
  </HeadingPairs>
  <TitlesOfParts>
    <vt:vector size="58" baseType="lpstr">
      <vt:lpstr>Aptos</vt:lpstr>
      <vt:lpstr>Arial</vt:lpstr>
      <vt:lpstr>Calibri</vt:lpstr>
      <vt:lpstr>Calibri Light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PROPRIETAIRE</dc:creator>
  <cp:lastModifiedBy>odile theiller</cp:lastModifiedBy>
  <cp:revision>73</cp:revision>
  <dcterms:created xsi:type="dcterms:W3CDTF">2024-05-10T09:58:03Z</dcterms:created>
  <dcterms:modified xsi:type="dcterms:W3CDTF">2024-05-17T16:45:00Z</dcterms:modified>
</cp:coreProperties>
</file>