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8" r:id="rId3"/>
    <p:sldId id="309" r:id="rId4"/>
    <p:sldId id="259" r:id="rId5"/>
    <p:sldId id="260" r:id="rId6"/>
    <p:sldId id="261" r:id="rId7"/>
    <p:sldId id="262" r:id="rId8"/>
    <p:sldId id="305"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310" r:id="rId22"/>
    <p:sldId id="311" r:id="rId23"/>
    <p:sldId id="312" r:id="rId24"/>
    <p:sldId id="313"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6" r:id="rId55"/>
    <p:sldId id="307" r:id="rId56"/>
    <p:sldId id="314" r:id="rId57"/>
    <p:sldId id="315" r:id="rId58"/>
    <p:sldId id="316" r:id="rId59"/>
    <p:sldId id="318" r:id="rId60"/>
    <p:sldId id="317" r:id="rId61"/>
    <p:sldId id="319" r:id="rId62"/>
    <p:sldId id="320" r:id="rId63"/>
    <p:sldId id="321" r:id="rId64"/>
    <p:sldId id="322" r:id="rId65"/>
    <p:sldId id="304" r:id="rId66"/>
    <p:sldId id="323" r:id="rId67"/>
    <p:sldId id="308" r:id="rId6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PRIETAIRE" initials="P" lastIdx="2" clrIdx="0">
    <p:extLst>
      <p:ext uri="{19B8F6BF-5375-455C-9EA6-DF929625EA0E}">
        <p15:presenceInfo xmlns:p15="http://schemas.microsoft.com/office/powerpoint/2012/main" userId="PROPRIETAI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0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18" d="100"/>
          <a:sy n="118" d="100"/>
        </p:scale>
        <p:origin x="252"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5BBAB9-EB07-4D02-AF64-A83C6F4E429A}" type="datetimeFigureOut">
              <a:rPr lang="fr-FR" smtClean="0"/>
              <a:t>12/07/2024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2C8A5F-1E90-4A17-97AC-40F9E662AA02}" type="slidenum">
              <a:rPr lang="fr-FR" smtClean="0"/>
              <a:t>‹N°›</a:t>
            </a:fld>
            <a:endParaRPr lang="fr-FR"/>
          </a:p>
        </p:txBody>
      </p:sp>
    </p:spTree>
    <p:extLst>
      <p:ext uri="{BB962C8B-B14F-4D97-AF65-F5344CB8AC3E}">
        <p14:creationId xmlns:p14="http://schemas.microsoft.com/office/powerpoint/2010/main" val="250398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42C8A5F-1E90-4A17-97AC-40F9E662AA02}" type="slidenum">
              <a:rPr lang="fr-FR" smtClean="0"/>
              <a:t>15</a:t>
            </a:fld>
            <a:endParaRPr lang="fr-FR"/>
          </a:p>
        </p:txBody>
      </p:sp>
    </p:spTree>
    <p:extLst>
      <p:ext uri="{BB962C8B-B14F-4D97-AF65-F5344CB8AC3E}">
        <p14:creationId xmlns:p14="http://schemas.microsoft.com/office/powerpoint/2010/main" val="1811245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E57D00-AEAC-0651-8A32-226F075605E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0247D61-92E7-7F08-6B9C-9E07ABD913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C4CA57E-84C1-42EF-61BA-1F228C0EC194}"/>
              </a:ext>
            </a:extLst>
          </p:cNvPr>
          <p:cNvSpPr>
            <a:spLocks noGrp="1"/>
          </p:cNvSpPr>
          <p:nvPr>
            <p:ph type="dt" sz="half" idx="10"/>
          </p:nvPr>
        </p:nvSpPr>
        <p:spPr/>
        <p:txBody>
          <a:bodyPr/>
          <a:lstStyle/>
          <a:p>
            <a:fld id="{7DD99724-6D09-4C28-A383-02E8970A5DA1}" type="datetime1">
              <a:rPr lang="fr-FR" smtClean="0"/>
              <a:t>12/07/2024</a:t>
            </a:fld>
            <a:endParaRPr lang="fr-FR"/>
          </a:p>
        </p:txBody>
      </p:sp>
      <p:sp>
        <p:nvSpPr>
          <p:cNvPr id="5" name="Espace réservé du pied de page 4">
            <a:extLst>
              <a:ext uri="{FF2B5EF4-FFF2-40B4-BE49-F238E27FC236}">
                <a16:creationId xmlns:a16="http://schemas.microsoft.com/office/drawing/2014/main" id="{DA97D86D-3FB6-CCF0-673B-A6E937347B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1349F59-650D-2A2A-8B0D-8D15F41C4F22}"/>
              </a:ext>
            </a:extLst>
          </p:cNvPr>
          <p:cNvSpPr>
            <a:spLocks noGrp="1"/>
          </p:cNvSpPr>
          <p:nvPr>
            <p:ph type="sldNum" sz="quarter" idx="12"/>
          </p:nvPr>
        </p:nvSpPr>
        <p:spPr/>
        <p:txBody>
          <a:bodyPr/>
          <a:lstStyle/>
          <a:p>
            <a:fld id="{9E268824-B363-4558-82B1-76DB5ADEB9CB}" type="slidenum">
              <a:rPr lang="fr-FR" smtClean="0"/>
              <a:t>‹N°›</a:t>
            </a:fld>
            <a:endParaRPr lang="fr-FR"/>
          </a:p>
        </p:txBody>
      </p:sp>
    </p:spTree>
    <p:extLst>
      <p:ext uri="{BB962C8B-B14F-4D97-AF65-F5344CB8AC3E}">
        <p14:creationId xmlns:p14="http://schemas.microsoft.com/office/powerpoint/2010/main" val="2616682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CA7352-EA5A-9226-C0D9-7C8ACADC97B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4F5BE08-7B72-2A2B-FCAF-EA8875D59BC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C203577-533B-7780-B800-1B01A9CEBAB2}"/>
              </a:ext>
            </a:extLst>
          </p:cNvPr>
          <p:cNvSpPr>
            <a:spLocks noGrp="1"/>
          </p:cNvSpPr>
          <p:nvPr>
            <p:ph type="dt" sz="half" idx="10"/>
          </p:nvPr>
        </p:nvSpPr>
        <p:spPr/>
        <p:txBody>
          <a:bodyPr/>
          <a:lstStyle/>
          <a:p>
            <a:fld id="{ECFE22CF-C8E2-4126-B669-5DEE52786C20}" type="datetime1">
              <a:rPr lang="fr-FR" smtClean="0"/>
              <a:t>12/07/2024</a:t>
            </a:fld>
            <a:endParaRPr lang="fr-FR"/>
          </a:p>
        </p:txBody>
      </p:sp>
      <p:sp>
        <p:nvSpPr>
          <p:cNvPr id="5" name="Espace réservé du pied de page 4">
            <a:extLst>
              <a:ext uri="{FF2B5EF4-FFF2-40B4-BE49-F238E27FC236}">
                <a16:creationId xmlns:a16="http://schemas.microsoft.com/office/drawing/2014/main" id="{EF3B92C2-35D1-2A77-D510-AEB550DF05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CCA2C8C-C94D-4319-4429-CDEBD33AE2E8}"/>
              </a:ext>
            </a:extLst>
          </p:cNvPr>
          <p:cNvSpPr>
            <a:spLocks noGrp="1"/>
          </p:cNvSpPr>
          <p:nvPr>
            <p:ph type="sldNum" sz="quarter" idx="12"/>
          </p:nvPr>
        </p:nvSpPr>
        <p:spPr/>
        <p:txBody>
          <a:bodyPr/>
          <a:lstStyle/>
          <a:p>
            <a:fld id="{9E268824-B363-4558-82B1-76DB5ADEB9CB}" type="slidenum">
              <a:rPr lang="fr-FR" smtClean="0"/>
              <a:t>‹N°›</a:t>
            </a:fld>
            <a:endParaRPr lang="fr-FR"/>
          </a:p>
        </p:txBody>
      </p:sp>
    </p:spTree>
    <p:extLst>
      <p:ext uri="{BB962C8B-B14F-4D97-AF65-F5344CB8AC3E}">
        <p14:creationId xmlns:p14="http://schemas.microsoft.com/office/powerpoint/2010/main" val="608693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6E7AB08-42E6-6910-A8BB-701CAA0EF3A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46E3BBF-BD03-F7C3-92A0-30B04003D90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BEAB39B-2440-AE94-EF66-56F1E4B29D00}"/>
              </a:ext>
            </a:extLst>
          </p:cNvPr>
          <p:cNvSpPr>
            <a:spLocks noGrp="1"/>
          </p:cNvSpPr>
          <p:nvPr>
            <p:ph type="dt" sz="half" idx="10"/>
          </p:nvPr>
        </p:nvSpPr>
        <p:spPr/>
        <p:txBody>
          <a:bodyPr/>
          <a:lstStyle/>
          <a:p>
            <a:fld id="{7405446B-7DB6-4227-B63C-02FFC0445E50}" type="datetime1">
              <a:rPr lang="fr-FR" smtClean="0"/>
              <a:t>12/07/2024</a:t>
            </a:fld>
            <a:endParaRPr lang="fr-FR"/>
          </a:p>
        </p:txBody>
      </p:sp>
      <p:sp>
        <p:nvSpPr>
          <p:cNvPr id="5" name="Espace réservé du pied de page 4">
            <a:extLst>
              <a:ext uri="{FF2B5EF4-FFF2-40B4-BE49-F238E27FC236}">
                <a16:creationId xmlns:a16="http://schemas.microsoft.com/office/drawing/2014/main" id="{B429C8EC-D921-DEAF-B795-22399D0637C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6C071D4-B8FB-4FC5-972D-86D4D065134D}"/>
              </a:ext>
            </a:extLst>
          </p:cNvPr>
          <p:cNvSpPr>
            <a:spLocks noGrp="1"/>
          </p:cNvSpPr>
          <p:nvPr>
            <p:ph type="sldNum" sz="quarter" idx="12"/>
          </p:nvPr>
        </p:nvSpPr>
        <p:spPr/>
        <p:txBody>
          <a:bodyPr/>
          <a:lstStyle/>
          <a:p>
            <a:fld id="{9E268824-B363-4558-82B1-76DB5ADEB9CB}" type="slidenum">
              <a:rPr lang="fr-FR" smtClean="0"/>
              <a:t>‹N°›</a:t>
            </a:fld>
            <a:endParaRPr lang="fr-FR"/>
          </a:p>
        </p:txBody>
      </p:sp>
    </p:spTree>
    <p:extLst>
      <p:ext uri="{BB962C8B-B14F-4D97-AF65-F5344CB8AC3E}">
        <p14:creationId xmlns:p14="http://schemas.microsoft.com/office/powerpoint/2010/main" val="1470058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5E75E-1893-48D4-2A9D-78C9201C455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AFFAE93-2CA5-D25D-BC1C-E6F797693EF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5CF789F-BAFE-CCFF-A2F2-0139DBBC3157}"/>
              </a:ext>
            </a:extLst>
          </p:cNvPr>
          <p:cNvSpPr>
            <a:spLocks noGrp="1"/>
          </p:cNvSpPr>
          <p:nvPr>
            <p:ph type="dt" sz="half" idx="10"/>
          </p:nvPr>
        </p:nvSpPr>
        <p:spPr/>
        <p:txBody>
          <a:bodyPr/>
          <a:lstStyle/>
          <a:p>
            <a:fld id="{9D0C9016-DB27-439F-B8C3-E90EB39EF9D2}" type="datetime1">
              <a:rPr lang="fr-FR" smtClean="0"/>
              <a:t>12/07/2024</a:t>
            </a:fld>
            <a:endParaRPr lang="fr-FR"/>
          </a:p>
        </p:txBody>
      </p:sp>
      <p:sp>
        <p:nvSpPr>
          <p:cNvPr id="5" name="Espace réservé du pied de page 4">
            <a:extLst>
              <a:ext uri="{FF2B5EF4-FFF2-40B4-BE49-F238E27FC236}">
                <a16:creationId xmlns:a16="http://schemas.microsoft.com/office/drawing/2014/main" id="{1B3C830E-BCE0-D7EC-7576-0E6B8D39AA1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B56B397-4262-78EE-9366-4E4C1F871E9B}"/>
              </a:ext>
            </a:extLst>
          </p:cNvPr>
          <p:cNvSpPr>
            <a:spLocks noGrp="1"/>
          </p:cNvSpPr>
          <p:nvPr>
            <p:ph type="sldNum" sz="quarter" idx="12"/>
          </p:nvPr>
        </p:nvSpPr>
        <p:spPr/>
        <p:txBody>
          <a:bodyPr/>
          <a:lstStyle/>
          <a:p>
            <a:fld id="{9E268824-B363-4558-82B1-76DB5ADEB9CB}" type="slidenum">
              <a:rPr lang="fr-FR" smtClean="0"/>
              <a:t>‹N°›</a:t>
            </a:fld>
            <a:endParaRPr lang="fr-FR"/>
          </a:p>
        </p:txBody>
      </p:sp>
    </p:spTree>
    <p:extLst>
      <p:ext uri="{BB962C8B-B14F-4D97-AF65-F5344CB8AC3E}">
        <p14:creationId xmlns:p14="http://schemas.microsoft.com/office/powerpoint/2010/main" val="416237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047B0A-4826-2686-562A-A29A33FDE34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59F1C39-DAE4-A807-B321-DE8D69F537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84243FE-E4BB-B6E1-D099-C30979276451}"/>
              </a:ext>
            </a:extLst>
          </p:cNvPr>
          <p:cNvSpPr>
            <a:spLocks noGrp="1"/>
          </p:cNvSpPr>
          <p:nvPr>
            <p:ph type="dt" sz="half" idx="10"/>
          </p:nvPr>
        </p:nvSpPr>
        <p:spPr/>
        <p:txBody>
          <a:bodyPr/>
          <a:lstStyle/>
          <a:p>
            <a:fld id="{9D280CE1-CA15-4981-9332-CD5E59E6825D}" type="datetime1">
              <a:rPr lang="fr-FR" smtClean="0"/>
              <a:t>12/07/2024</a:t>
            </a:fld>
            <a:endParaRPr lang="fr-FR"/>
          </a:p>
        </p:txBody>
      </p:sp>
      <p:sp>
        <p:nvSpPr>
          <p:cNvPr id="5" name="Espace réservé du pied de page 4">
            <a:extLst>
              <a:ext uri="{FF2B5EF4-FFF2-40B4-BE49-F238E27FC236}">
                <a16:creationId xmlns:a16="http://schemas.microsoft.com/office/drawing/2014/main" id="{A6A4B9A7-6AF9-0A9F-C7F7-AC061AB50EE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5219B3-3B05-5630-80DB-9005690D1144}"/>
              </a:ext>
            </a:extLst>
          </p:cNvPr>
          <p:cNvSpPr>
            <a:spLocks noGrp="1"/>
          </p:cNvSpPr>
          <p:nvPr>
            <p:ph type="sldNum" sz="quarter" idx="12"/>
          </p:nvPr>
        </p:nvSpPr>
        <p:spPr/>
        <p:txBody>
          <a:bodyPr/>
          <a:lstStyle/>
          <a:p>
            <a:fld id="{9E268824-B363-4558-82B1-76DB5ADEB9CB}" type="slidenum">
              <a:rPr lang="fr-FR" smtClean="0"/>
              <a:t>‹N°›</a:t>
            </a:fld>
            <a:endParaRPr lang="fr-FR"/>
          </a:p>
        </p:txBody>
      </p:sp>
    </p:spTree>
    <p:extLst>
      <p:ext uri="{BB962C8B-B14F-4D97-AF65-F5344CB8AC3E}">
        <p14:creationId xmlns:p14="http://schemas.microsoft.com/office/powerpoint/2010/main" val="2321727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C7B1D0-EA44-BED1-F90A-5B3735F8402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96F0895-16CA-1EF1-50F5-A87F8DB9B33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4771994-E93D-C3A5-18E3-9AA4C044312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B67849F-88C3-7CFC-F327-419C29028C4B}"/>
              </a:ext>
            </a:extLst>
          </p:cNvPr>
          <p:cNvSpPr>
            <a:spLocks noGrp="1"/>
          </p:cNvSpPr>
          <p:nvPr>
            <p:ph type="dt" sz="half" idx="10"/>
          </p:nvPr>
        </p:nvSpPr>
        <p:spPr/>
        <p:txBody>
          <a:bodyPr/>
          <a:lstStyle/>
          <a:p>
            <a:fld id="{31EA083A-7813-4DF7-9CD1-0760CBD0120C}" type="datetime1">
              <a:rPr lang="fr-FR" smtClean="0"/>
              <a:t>12/07/2024</a:t>
            </a:fld>
            <a:endParaRPr lang="fr-FR"/>
          </a:p>
        </p:txBody>
      </p:sp>
      <p:sp>
        <p:nvSpPr>
          <p:cNvPr id="6" name="Espace réservé du pied de page 5">
            <a:extLst>
              <a:ext uri="{FF2B5EF4-FFF2-40B4-BE49-F238E27FC236}">
                <a16:creationId xmlns:a16="http://schemas.microsoft.com/office/drawing/2014/main" id="{5F53AA55-7E05-173F-564D-ED305AA0A6B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5EE8C39-357A-560D-1EE7-9EF60238B4EE}"/>
              </a:ext>
            </a:extLst>
          </p:cNvPr>
          <p:cNvSpPr>
            <a:spLocks noGrp="1"/>
          </p:cNvSpPr>
          <p:nvPr>
            <p:ph type="sldNum" sz="quarter" idx="12"/>
          </p:nvPr>
        </p:nvSpPr>
        <p:spPr/>
        <p:txBody>
          <a:bodyPr/>
          <a:lstStyle/>
          <a:p>
            <a:fld id="{9E268824-B363-4558-82B1-76DB5ADEB9CB}" type="slidenum">
              <a:rPr lang="fr-FR" smtClean="0"/>
              <a:t>‹N°›</a:t>
            </a:fld>
            <a:endParaRPr lang="fr-FR"/>
          </a:p>
        </p:txBody>
      </p:sp>
    </p:spTree>
    <p:extLst>
      <p:ext uri="{BB962C8B-B14F-4D97-AF65-F5344CB8AC3E}">
        <p14:creationId xmlns:p14="http://schemas.microsoft.com/office/powerpoint/2010/main" val="215659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274D4D-D1E1-7703-5D32-5ADA0700335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B81D76C-2A52-676B-764E-1CC23D63FF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EDC4143-E0A6-072B-EE05-20710A1B7F9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EBF5252-666A-6F44-EA1C-23088E89FB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EC88423-BFA0-7B29-C716-D12187CCE84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DCEF1B9-FC77-F0F0-134D-077B168C8EBD}"/>
              </a:ext>
            </a:extLst>
          </p:cNvPr>
          <p:cNvSpPr>
            <a:spLocks noGrp="1"/>
          </p:cNvSpPr>
          <p:nvPr>
            <p:ph type="dt" sz="half" idx="10"/>
          </p:nvPr>
        </p:nvSpPr>
        <p:spPr/>
        <p:txBody>
          <a:bodyPr/>
          <a:lstStyle/>
          <a:p>
            <a:fld id="{45DF43D9-71EF-4F0E-B55C-A0A073B0E043}" type="datetime1">
              <a:rPr lang="fr-FR" smtClean="0"/>
              <a:t>12/07/2024</a:t>
            </a:fld>
            <a:endParaRPr lang="fr-FR"/>
          </a:p>
        </p:txBody>
      </p:sp>
      <p:sp>
        <p:nvSpPr>
          <p:cNvPr id="8" name="Espace réservé du pied de page 7">
            <a:extLst>
              <a:ext uri="{FF2B5EF4-FFF2-40B4-BE49-F238E27FC236}">
                <a16:creationId xmlns:a16="http://schemas.microsoft.com/office/drawing/2014/main" id="{931BF772-E203-147C-AB50-B46F5D71E5F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ACFFC85-91EE-6EB8-2B72-C0CD555BB573}"/>
              </a:ext>
            </a:extLst>
          </p:cNvPr>
          <p:cNvSpPr>
            <a:spLocks noGrp="1"/>
          </p:cNvSpPr>
          <p:nvPr>
            <p:ph type="sldNum" sz="quarter" idx="12"/>
          </p:nvPr>
        </p:nvSpPr>
        <p:spPr/>
        <p:txBody>
          <a:bodyPr/>
          <a:lstStyle/>
          <a:p>
            <a:fld id="{9E268824-B363-4558-82B1-76DB5ADEB9CB}" type="slidenum">
              <a:rPr lang="fr-FR" smtClean="0"/>
              <a:t>‹N°›</a:t>
            </a:fld>
            <a:endParaRPr lang="fr-FR"/>
          </a:p>
        </p:txBody>
      </p:sp>
    </p:spTree>
    <p:extLst>
      <p:ext uri="{BB962C8B-B14F-4D97-AF65-F5344CB8AC3E}">
        <p14:creationId xmlns:p14="http://schemas.microsoft.com/office/powerpoint/2010/main" val="3176584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1E3313-CCBD-F783-5D82-C8A815BC68C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7030E05-128F-484A-48F0-1DDD2C92B630}"/>
              </a:ext>
            </a:extLst>
          </p:cNvPr>
          <p:cNvSpPr>
            <a:spLocks noGrp="1"/>
          </p:cNvSpPr>
          <p:nvPr>
            <p:ph type="dt" sz="half" idx="10"/>
          </p:nvPr>
        </p:nvSpPr>
        <p:spPr/>
        <p:txBody>
          <a:bodyPr/>
          <a:lstStyle/>
          <a:p>
            <a:fld id="{4D82D116-A5D3-41C4-838B-12EC19D70AC7}" type="datetime1">
              <a:rPr lang="fr-FR" smtClean="0"/>
              <a:t>12/07/2024</a:t>
            </a:fld>
            <a:endParaRPr lang="fr-FR"/>
          </a:p>
        </p:txBody>
      </p:sp>
      <p:sp>
        <p:nvSpPr>
          <p:cNvPr id="4" name="Espace réservé du pied de page 3">
            <a:extLst>
              <a:ext uri="{FF2B5EF4-FFF2-40B4-BE49-F238E27FC236}">
                <a16:creationId xmlns:a16="http://schemas.microsoft.com/office/drawing/2014/main" id="{0F2BE470-BA0D-1688-CD1F-E33E3B3C3F8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5CA65AD-48F9-5B39-1197-FF6F4A50A741}"/>
              </a:ext>
            </a:extLst>
          </p:cNvPr>
          <p:cNvSpPr>
            <a:spLocks noGrp="1"/>
          </p:cNvSpPr>
          <p:nvPr>
            <p:ph type="sldNum" sz="quarter" idx="12"/>
          </p:nvPr>
        </p:nvSpPr>
        <p:spPr/>
        <p:txBody>
          <a:bodyPr/>
          <a:lstStyle/>
          <a:p>
            <a:fld id="{9E268824-B363-4558-82B1-76DB5ADEB9CB}" type="slidenum">
              <a:rPr lang="fr-FR" smtClean="0"/>
              <a:t>‹N°›</a:t>
            </a:fld>
            <a:endParaRPr lang="fr-FR"/>
          </a:p>
        </p:txBody>
      </p:sp>
    </p:spTree>
    <p:extLst>
      <p:ext uri="{BB962C8B-B14F-4D97-AF65-F5344CB8AC3E}">
        <p14:creationId xmlns:p14="http://schemas.microsoft.com/office/powerpoint/2010/main" val="2642379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D3CA066-2086-784D-5107-741652959A23}"/>
              </a:ext>
            </a:extLst>
          </p:cNvPr>
          <p:cNvSpPr>
            <a:spLocks noGrp="1"/>
          </p:cNvSpPr>
          <p:nvPr>
            <p:ph type="dt" sz="half" idx="10"/>
          </p:nvPr>
        </p:nvSpPr>
        <p:spPr/>
        <p:txBody>
          <a:bodyPr/>
          <a:lstStyle/>
          <a:p>
            <a:fld id="{DF5D3F44-DB7A-417C-A49A-1D4745DE8DD6}" type="datetime1">
              <a:rPr lang="fr-FR" smtClean="0"/>
              <a:t>12/07/2024</a:t>
            </a:fld>
            <a:endParaRPr lang="fr-FR"/>
          </a:p>
        </p:txBody>
      </p:sp>
      <p:sp>
        <p:nvSpPr>
          <p:cNvPr id="3" name="Espace réservé du pied de page 2">
            <a:extLst>
              <a:ext uri="{FF2B5EF4-FFF2-40B4-BE49-F238E27FC236}">
                <a16:creationId xmlns:a16="http://schemas.microsoft.com/office/drawing/2014/main" id="{7D685A62-0049-EEEF-F442-F2C17FCCD9C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26F6262-73B9-7E7E-749B-237227B3338A}"/>
              </a:ext>
            </a:extLst>
          </p:cNvPr>
          <p:cNvSpPr>
            <a:spLocks noGrp="1"/>
          </p:cNvSpPr>
          <p:nvPr>
            <p:ph type="sldNum" sz="quarter" idx="12"/>
          </p:nvPr>
        </p:nvSpPr>
        <p:spPr/>
        <p:txBody>
          <a:bodyPr/>
          <a:lstStyle/>
          <a:p>
            <a:fld id="{9E268824-B363-4558-82B1-76DB5ADEB9CB}" type="slidenum">
              <a:rPr lang="fr-FR" smtClean="0"/>
              <a:t>‹N°›</a:t>
            </a:fld>
            <a:endParaRPr lang="fr-FR"/>
          </a:p>
        </p:txBody>
      </p:sp>
    </p:spTree>
    <p:extLst>
      <p:ext uri="{BB962C8B-B14F-4D97-AF65-F5344CB8AC3E}">
        <p14:creationId xmlns:p14="http://schemas.microsoft.com/office/powerpoint/2010/main" val="84720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C65EB5-0A7D-7CEB-88F9-A31EB352CB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B513CB9-46DA-2D3B-D1DA-B20A4B3D4C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2190D58-FC61-4C3C-C071-EFAAE32F29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E95643A-53FB-B3AD-2C4F-04F90592F6B9}"/>
              </a:ext>
            </a:extLst>
          </p:cNvPr>
          <p:cNvSpPr>
            <a:spLocks noGrp="1"/>
          </p:cNvSpPr>
          <p:nvPr>
            <p:ph type="dt" sz="half" idx="10"/>
          </p:nvPr>
        </p:nvSpPr>
        <p:spPr/>
        <p:txBody>
          <a:bodyPr/>
          <a:lstStyle/>
          <a:p>
            <a:fld id="{872948C4-114B-46C4-82F7-D40056C47610}" type="datetime1">
              <a:rPr lang="fr-FR" smtClean="0"/>
              <a:t>12/07/2024</a:t>
            </a:fld>
            <a:endParaRPr lang="fr-FR"/>
          </a:p>
        </p:txBody>
      </p:sp>
      <p:sp>
        <p:nvSpPr>
          <p:cNvPr id="6" name="Espace réservé du pied de page 5">
            <a:extLst>
              <a:ext uri="{FF2B5EF4-FFF2-40B4-BE49-F238E27FC236}">
                <a16:creationId xmlns:a16="http://schemas.microsoft.com/office/drawing/2014/main" id="{CF3D8CCE-9B1C-52CE-B2D4-F108D9510A1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73BEE6D-0203-0341-90EB-B821BC15F14C}"/>
              </a:ext>
            </a:extLst>
          </p:cNvPr>
          <p:cNvSpPr>
            <a:spLocks noGrp="1"/>
          </p:cNvSpPr>
          <p:nvPr>
            <p:ph type="sldNum" sz="quarter" idx="12"/>
          </p:nvPr>
        </p:nvSpPr>
        <p:spPr/>
        <p:txBody>
          <a:bodyPr/>
          <a:lstStyle/>
          <a:p>
            <a:fld id="{9E268824-B363-4558-82B1-76DB5ADEB9CB}" type="slidenum">
              <a:rPr lang="fr-FR" smtClean="0"/>
              <a:t>‹N°›</a:t>
            </a:fld>
            <a:endParaRPr lang="fr-FR"/>
          </a:p>
        </p:txBody>
      </p:sp>
    </p:spTree>
    <p:extLst>
      <p:ext uri="{BB962C8B-B14F-4D97-AF65-F5344CB8AC3E}">
        <p14:creationId xmlns:p14="http://schemas.microsoft.com/office/powerpoint/2010/main" val="2193867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AFFAC-1A75-D44C-D214-044AF824EED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547F310-5449-4199-E281-E464D5186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4941059-EF34-6C47-2088-07C9055F8A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2CAE4C5-400C-C93F-DFCC-AA74BB50C372}"/>
              </a:ext>
            </a:extLst>
          </p:cNvPr>
          <p:cNvSpPr>
            <a:spLocks noGrp="1"/>
          </p:cNvSpPr>
          <p:nvPr>
            <p:ph type="dt" sz="half" idx="10"/>
          </p:nvPr>
        </p:nvSpPr>
        <p:spPr/>
        <p:txBody>
          <a:bodyPr/>
          <a:lstStyle/>
          <a:p>
            <a:fld id="{7E729E87-97C7-416D-9C8E-89303F41248D}" type="datetime1">
              <a:rPr lang="fr-FR" smtClean="0"/>
              <a:t>12/07/2024</a:t>
            </a:fld>
            <a:endParaRPr lang="fr-FR"/>
          </a:p>
        </p:txBody>
      </p:sp>
      <p:sp>
        <p:nvSpPr>
          <p:cNvPr id="6" name="Espace réservé du pied de page 5">
            <a:extLst>
              <a:ext uri="{FF2B5EF4-FFF2-40B4-BE49-F238E27FC236}">
                <a16:creationId xmlns:a16="http://schemas.microsoft.com/office/drawing/2014/main" id="{41B52BD3-DADB-3008-8C59-5373C0CB063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61F9FBC-75FE-B1DF-AAC0-2465B1C5EB54}"/>
              </a:ext>
            </a:extLst>
          </p:cNvPr>
          <p:cNvSpPr>
            <a:spLocks noGrp="1"/>
          </p:cNvSpPr>
          <p:nvPr>
            <p:ph type="sldNum" sz="quarter" idx="12"/>
          </p:nvPr>
        </p:nvSpPr>
        <p:spPr/>
        <p:txBody>
          <a:bodyPr/>
          <a:lstStyle/>
          <a:p>
            <a:fld id="{9E268824-B363-4558-82B1-76DB5ADEB9CB}" type="slidenum">
              <a:rPr lang="fr-FR" smtClean="0"/>
              <a:t>‹N°›</a:t>
            </a:fld>
            <a:endParaRPr lang="fr-FR"/>
          </a:p>
        </p:txBody>
      </p:sp>
    </p:spTree>
    <p:extLst>
      <p:ext uri="{BB962C8B-B14F-4D97-AF65-F5344CB8AC3E}">
        <p14:creationId xmlns:p14="http://schemas.microsoft.com/office/powerpoint/2010/main" val="1412786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blip>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93B62AC-5E5D-752D-DD62-3F459EE0D6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53EC16A-4476-53F8-17B2-FBBE9F3E5D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36D1FD9-C236-BA4F-DFAF-48BDF23C6D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7E7EA-22BF-451C-B950-334143734E92}" type="datetime1">
              <a:rPr lang="fr-FR" smtClean="0"/>
              <a:t>12/07/2024</a:t>
            </a:fld>
            <a:endParaRPr lang="fr-FR"/>
          </a:p>
        </p:txBody>
      </p:sp>
      <p:sp>
        <p:nvSpPr>
          <p:cNvPr id="5" name="Espace réservé du pied de page 4">
            <a:extLst>
              <a:ext uri="{FF2B5EF4-FFF2-40B4-BE49-F238E27FC236}">
                <a16:creationId xmlns:a16="http://schemas.microsoft.com/office/drawing/2014/main" id="{538EA4F3-5184-96A0-90B0-CF7252D046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1830A8E-EE0D-CDBF-6D3D-AAF31ED1A3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68824-B363-4558-82B1-76DB5ADEB9CB}" type="slidenum">
              <a:rPr lang="fr-FR" smtClean="0"/>
              <a:t>‹N°›</a:t>
            </a:fld>
            <a:endParaRPr lang="fr-FR"/>
          </a:p>
        </p:txBody>
      </p:sp>
    </p:spTree>
    <p:extLst>
      <p:ext uri="{BB962C8B-B14F-4D97-AF65-F5344CB8AC3E}">
        <p14:creationId xmlns:p14="http://schemas.microsoft.com/office/powerpoint/2010/main" val="380220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985BCF5-43B6-AEA4-2018-8FCC2AFDDDED}"/>
              </a:ext>
            </a:extLst>
          </p:cNvPr>
          <p:cNvSpPr txBox="1"/>
          <p:nvPr/>
        </p:nvSpPr>
        <p:spPr>
          <a:xfrm>
            <a:off x="4711333" y="663504"/>
            <a:ext cx="3950313" cy="1323439"/>
          </a:xfrm>
          <a:prstGeom prst="rect">
            <a:avLst/>
          </a:prstGeom>
          <a:noFill/>
        </p:spPr>
        <p:txBody>
          <a:bodyPr wrap="square">
            <a:spAutoFit/>
          </a:bodyPr>
          <a:lstStyle/>
          <a:p>
            <a:pPr algn="ctr">
              <a:defRPr/>
            </a:pPr>
            <a:r>
              <a:rPr lang="fr-FR" sz="2000" b="1" dirty="0">
                <a:latin typeface="Times New Roman" panose="02020603050405020304" pitchFamily="18" charset="0"/>
                <a:ea typeface="+mj-ea"/>
                <a:cs typeface="Times New Roman" panose="02020603050405020304" pitchFamily="18" charset="0"/>
              </a:rPr>
              <a:t>Infobulles - Adultes </a:t>
            </a:r>
            <a:br>
              <a:rPr lang="fr-FR" sz="2000" b="1" dirty="0">
                <a:latin typeface="Times New Roman" panose="02020603050405020304" pitchFamily="18" charset="0"/>
                <a:ea typeface="+mj-ea"/>
                <a:cs typeface="Times New Roman" panose="02020603050405020304" pitchFamily="18" charset="0"/>
              </a:rPr>
            </a:br>
            <a:r>
              <a:rPr lang="fr-FR" sz="2000" b="1" dirty="0">
                <a:latin typeface="Times New Roman" panose="02020603050405020304" pitchFamily="18" charset="0"/>
                <a:ea typeface="+mj-ea"/>
                <a:cs typeface="Times New Roman" panose="02020603050405020304" pitchFamily="18" charset="0"/>
              </a:rPr>
              <a:t>Module Donner </a:t>
            </a:r>
            <a:br>
              <a:rPr lang="fr-FR" sz="2000" b="1" dirty="0">
                <a:latin typeface="Times New Roman" panose="02020603050405020304" pitchFamily="18" charset="0"/>
                <a:ea typeface="+mj-ea"/>
                <a:cs typeface="Times New Roman" panose="02020603050405020304" pitchFamily="18" charset="0"/>
              </a:rPr>
            </a:br>
            <a:r>
              <a:rPr lang="fr-FR" sz="2000" b="1" dirty="0">
                <a:latin typeface="Times New Roman" panose="02020603050405020304" pitchFamily="18" charset="0"/>
                <a:ea typeface="+mj-ea"/>
                <a:cs typeface="Times New Roman" panose="02020603050405020304" pitchFamily="18" charset="0"/>
              </a:rPr>
              <a:t>Marc 12, 38-44 Marc 13, 1-2</a:t>
            </a:r>
          </a:p>
          <a:p>
            <a:pPr algn="ctr">
              <a:defRPr/>
            </a:pPr>
            <a:r>
              <a:rPr lang="fr-FR" sz="2000" b="1" dirty="0">
                <a:latin typeface="Times New Roman" panose="02020603050405020304" pitchFamily="18" charset="0"/>
                <a:ea typeface="+mj-ea"/>
                <a:cs typeface="Times New Roman" panose="02020603050405020304" pitchFamily="18" charset="0"/>
              </a:rPr>
              <a:t>L’obole de la veuve</a:t>
            </a:r>
          </a:p>
        </p:txBody>
      </p:sp>
      <p:sp>
        <p:nvSpPr>
          <p:cNvPr id="6" name="Rectangle 5">
            <a:extLst>
              <a:ext uri="{FF2B5EF4-FFF2-40B4-BE49-F238E27FC236}">
                <a16:creationId xmlns:a16="http://schemas.microsoft.com/office/drawing/2014/main" id="{CDD9C8C1-52F8-DBAC-3D53-1AD647D8426D}"/>
              </a:ext>
            </a:extLst>
          </p:cNvPr>
          <p:cNvSpPr>
            <a:spLocks noChangeArrowheads="1"/>
          </p:cNvSpPr>
          <p:nvPr/>
        </p:nvSpPr>
        <p:spPr bwMode="auto">
          <a:xfrm>
            <a:off x="5637384" y="4526143"/>
            <a:ext cx="571080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buFont typeface="Arial" panose="020B0604020202020204" pitchFamily="34" charset="0"/>
              <a:buNone/>
            </a:pPr>
            <a:r>
              <a:rPr lang="fr-FR" altLang="fr-FR" sz="1800" dirty="0">
                <a:latin typeface="Arial" panose="020B0604020202020204" pitchFamily="34" charset="0"/>
              </a:rPr>
              <a:t>Pour chaque expression importante du texte, </a:t>
            </a:r>
          </a:p>
          <a:p>
            <a:pPr eaLnBrk="1" hangingPunct="1">
              <a:buFont typeface="Arial" panose="020B0604020202020204" pitchFamily="34" charset="0"/>
              <a:buNone/>
            </a:pPr>
            <a:r>
              <a:rPr lang="fr-FR" altLang="fr-FR" sz="1800" dirty="0">
                <a:latin typeface="Arial" panose="020B0604020202020204" pitchFamily="34" charset="0"/>
              </a:rPr>
              <a:t>4 diapos :</a:t>
            </a:r>
          </a:p>
          <a:p>
            <a:pPr eaLnBrk="1" hangingPunct="1">
              <a:buFontTx/>
              <a:buChar char="-"/>
            </a:pPr>
            <a:r>
              <a:rPr lang="fr-FR" altLang="fr-FR" sz="1800" dirty="0">
                <a:solidFill>
                  <a:srgbClr val="00B0F0"/>
                </a:solidFill>
                <a:latin typeface="Arial" panose="020B0604020202020204" pitchFamily="34" charset="0"/>
              </a:rPr>
              <a:t>Bleue</a:t>
            </a:r>
            <a:r>
              <a:rPr lang="fr-FR" altLang="fr-FR" sz="1800" dirty="0">
                <a:latin typeface="Arial" panose="020B0604020202020204" pitchFamily="34" charset="0"/>
              </a:rPr>
              <a:t> : le verset</a:t>
            </a:r>
          </a:p>
          <a:p>
            <a:pPr eaLnBrk="1" hangingPunct="1">
              <a:buFontTx/>
              <a:buChar char="-"/>
            </a:pPr>
            <a:r>
              <a:rPr lang="fr-FR" altLang="fr-FR" sz="1800" dirty="0">
                <a:solidFill>
                  <a:srgbClr val="FF0000"/>
                </a:solidFill>
                <a:latin typeface="Arial" panose="020B0604020202020204" pitchFamily="34" charset="0"/>
              </a:rPr>
              <a:t>Rouge </a:t>
            </a:r>
            <a:r>
              <a:rPr lang="fr-FR" altLang="fr-FR" sz="1800" dirty="0">
                <a:latin typeface="Arial" panose="020B0604020202020204" pitchFamily="34" charset="0"/>
              </a:rPr>
              <a:t>: les questions</a:t>
            </a:r>
          </a:p>
          <a:p>
            <a:pPr eaLnBrk="1" hangingPunct="1">
              <a:buFontTx/>
              <a:buChar char="-"/>
            </a:pPr>
            <a:r>
              <a:rPr lang="fr-FR" altLang="fr-FR" sz="1800" dirty="0">
                <a:solidFill>
                  <a:srgbClr val="00B050"/>
                </a:solidFill>
                <a:latin typeface="Arial" panose="020B0604020202020204" pitchFamily="34" charset="0"/>
              </a:rPr>
              <a:t>Verte </a:t>
            </a:r>
            <a:r>
              <a:rPr lang="fr-FR" altLang="fr-FR" sz="1800" dirty="0">
                <a:latin typeface="Arial" panose="020B0604020202020204" pitchFamily="34" charset="0"/>
              </a:rPr>
              <a:t>: des rapprochements</a:t>
            </a:r>
          </a:p>
          <a:p>
            <a:pPr eaLnBrk="1" hangingPunct="1">
              <a:buFontTx/>
              <a:buChar char="-"/>
            </a:pPr>
            <a:r>
              <a:rPr lang="fr-FR" altLang="fr-FR" sz="1800" dirty="0">
                <a:solidFill>
                  <a:srgbClr val="FFFF00"/>
                </a:solidFill>
                <a:latin typeface="Arial" panose="020B0604020202020204" pitchFamily="34" charset="0"/>
              </a:rPr>
              <a:t>Jaune </a:t>
            </a:r>
            <a:r>
              <a:rPr lang="fr-FR" altLang="fr-FR" sz="1800" dirty="0">
                <a:latin typeface="Arial" panose="020B0604020202020204" pitchFamily="34" charset="0"/>
              </a:rPr>
              <a:t>: vers des sens possibles</a:t>
            </a:r>
          </a:p>
          <a:p>
            <a:pPr eaLnBrk="1" hangingPunct="1">
              <a:buFont typeface="Arial" panose="020B0604020202020204" pitchFamily="34" charset="0"/>
              <a:buNone/>
            </a:pPr>
            <a:r>
              <a:rPr lang="fr-FR" altLang="fr-FR" sz="1800" dirty="0">
                <a:latin typeface="Arial" panose="020B0604020202020204" pitchFamily="34" charset="0"/>
              </a:rPr>
              <a:t>Après chaque diapo, l’animateur donne la parole. </a:t>
            </a:r>
          </a:p>
        </p:txBody>
      </p:sp>
      <p:sp>
        <p:nvSpPr>
          <p:cNvPr id="7" name="ZoneTexte 1">
            <a:extLst>
              <a:ext uri="{FF2B5EF4-FFF2-40B4-BE49-F238E27FC236}">
                <a16:creationId xmlns:a16="http://schemas.microsoft.com/office/drawing/2014/main" id="{DFF1D65B-7C4E-2BEC-2A7A-8FE24752EB73}"/>
              </a:ext>
            </a:extLst>
          </p:cNvPr>
          <p:cNvSpPr txBox="1">
            <a:spLocks noChangeArrowheads="1"/>
          </p:cNvSpPr>
          <p:nvPr/>
        </p:nvSpPr>
        <p:spPr bwMode="auto">
          <a:xfrm>
            <a:off x="843808" y="4890520"/>
            <a:ext cx="232490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fr-FR" altLang="fr-FR" sz="1400" dirty="0">
                <a:latin typeface="Arial" panose="020B0604020202020204" pitchFamily="34" charset="0"/>
              </a:rPr>
              <a:t>Choisir les mots </a:t>
            </a:r>
          </a:p>
          <a:p>
            <a:pPr eaLnBrk="1" hangingPunct="1">
              <a:spcBef>
                <a:spcPct val="0"/>
              </a:spcBef>
              <a:buFontTx/>
              <a:buNone/>
            </a:pPr>
            <a:r>
              <a:rPr lang="fr-FR" altLang="fr-FR" sz="1400" dirty="0">
                <a:latin typeface="Arial" panose="020B0604020202020204" pitchFamily="34" charset="0"/>
              </a:rPr>
              <a:t>à travailler </a:t>
            </a:r>
          </a:p>
          <a:p>
            <a:pPr eaLnBrk="1" hangingPunct="1">
              <a:spcBef>
                <a:spcPct val="0"/>
              </a:spcBef>
              <a:buFontTx/>
              <a:buNone/>
            </a:pPr>
            <a:r>
              <a:rPr lang="fr-FR" altLang="fr-FR" sz="1400" dirty="0">
                <a:latin typeface="Arial" panose="020B0604020202020204" pitchFamily="34" charset="0"/>
              </a:rPr>
              <a:t>parmi cette liste, </a:t>
            </a:r>
          </a:p>
          <a:p>
            <a:pPr eaLnBrk="1" hangingPunct="1">
              <a:spcBef>
                <a:spcPct val="0"/>
              </a:spcBef>
              <a:buFontTx/>
              <a:buNone/>
            </a:pPr>
            <a:r>
              <a:rPr lang="fr-FR" altLang="fr-FR" sz="1400" dirty="0">
                <a:latin typeface="Arial" panose="020B0604020202020204" pitchFamily="34" charset="0"/>
              </a:rPr>
              <a:t>ceux qui posent question, </a:t>
            </a:r>
          </a:p>
          <a:p>
            <a:pPr eaLnBrk="1" hangingPunct="1">
              <a:spcBef>
                <a:spcPct val="0"/>
              </a:spcBef>
              <a:buFontTx/>
              <a:buNone/>
            </a:pPr>
            <a:r>
              <a:rPr lang="fr-FR" altLang="fr-FR" sz="1400" dirty="0">
                <a:latin typeface="Arial" panose="020B0604020202020204" pitchFamily="34" charset="0"/>
              </a:rPr>
              <a:t>qui interpellent…</a:t>
            </a:r>
          </a:p>
        </p:txBody>
      </p:sp>
      <p:sp>
        <p:nvSpPr>
          <p:cNvPr id="8" name="ZoneTexte 7">
            <a:extLst>
              <a:ext uri="{FF2B5EF4-FFF2-40B4-BE49-F238E27FC236}">
                <a16:creationId xmlns:a16="http://schemas.microsoft.com/office/drawing/2014/main" id="{2A9ACF63-BB9D-2A30-C713-5032A014B2F1}"/>
              </a:ext>
            </a:extLst>
          </p:cNvPr>
          <p:cNvSpPr txBox="1">
            <a:spLocks noChangeArrowheads="1"/>
          </p:cNvSpPr>
          <p:nvPr/>
        </p:nvSpPr>
        <p:spPr bwMode="auto">
          <a:xfrm>
            <a:off x="345985" y="420955"/>
            <a:ext cx="3950312" cy="4278094"/>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fr-FR" altLang="fr-FR" sz="1600" b="1" dirty="0">
                <a:latin typeface="Times New Roman" panose="02020603050405020304" pitchFamily="18" charset="0"/>
                <a:cs typeface="Times New Roman" panose="02020603050405020304" pitchFamily="18" charset="0"/>
              </a:rPr>
              <a:t>Diapos des expressions </a:t>
            </a:r>
          </a:p>
          <a:p>
            <a:pPr eaLnBrk="1" hangingPunct="1">
              <a:spcBef>
                <a:spcPct val="0"/>
              </a:spcBef>
              <a:buFontTx/>
              <a:buNone/>
            </a:pPr>
            <a:r>
              <a:rPr lang="fr-FR" altLang="fr-FR" sz="1600" dirty="0">
                <a:latin typeface="Times New Roman" panose="02020603050405020304" pitchFamily="18" charset="0"/>
                <a:cs typeface="Times New Roman" panose="02020603050405020304" pitchFamily="18" charset="0"/>
              </a:rPr>
              <a:t>04 à 07	enseignement	     	</a:t>
            </a:r>
          </a:p>
          <a:p>
            <a:pPr eaLnBrk="1" hangingPunct="1">
              <a:spcBef>
                <a:spcPct val="0"/>
              </a:spcBef>
              <a:buFontTx/>
              <a:buNone/>
            </a:pPr>
            <a:r>
              <a:rPr lang="fr-FR" altLang="fr-FR" sz="1600" dirty="0">
                <a:latin typeface="Times New Roman" panose="02020603050405020304" pitchFamily="18" charset="0"/>
                <a:cs typeface="Times New Roman" panose="02020603050405020304" pitchFamily="18" charset="0"/>
              </a:rPr>
              <a:t>08 à 11	scribes</a:t>
            </a:r>
          </a:p>
          <a:p>
            <a:pPr eaLnBrk="1" hangingPunct="1">
              <a:spcBef>
                <a:spcPct val="0"/>
              </a:spcBef>
              <a:buFontTx/>
              <a:buNone/>
            </a:pPr>
            <a:r>
              <a:rPr lang="fr-FR" altLang="fr-FR" sz="1600" dirty="0">
                <a:latin typeface="Times New Roman" panose="02020603050405020304" pitchFamily="18" charset="0"/>
                <a:cs typeface="Times New Roman" panose="02020603050405020304" pitchFamily="18" charset="0"/>
              </a:rPr>
              <a:t>12 à 15	vêtements d’apparat </a:t>
            </a:r>
          </a:p>
          <a:p>
            <a:pPr eaLnBrk="1" hangingPunct="1">
              <a:spcBef>
                <a:spcPct val="0"/>
              </a:spcBef>
              <a:buFontTx/>
              <a:buNone/>
            </a:pPr>
            <a:r>
              <a:rPr lang="fr-FR" altLang="fr-FR" sz="1600" dirty="0">
                <a:latin typeface="Times New Roman" panose="02020603050405020304" pitchFamily="18" charset="0"/>
                <a:cs typeface="Times New Roman" panose="02020603050405020304" pitchFamily="18" charset="0"/>
              </a:rPr>
              <a:t>16 à 19	dévorent </a:t>
            </a:r>
          </a:p>
          <a:p>
            <a:pPr eaLnBrk="1" hangingPunct="1">
              <a:spcBef>
                <a:spcPct val="0"/>
              </a:spcBef>
              <a:buFontTx/>
              <a:buNone/>
            </a:pPr>
            <a:r>
              <a:rPr lang="fr-FR" altLang="fr-FR" sz="1600" dirty="0">
                <a:latin typeface="Times New Roman" panose="02020603050405020304" pitchFamily="18" charset="0"/>
                <a:cs typeface="Times New Roman" panose="02020603050405020304" pitchFamily="18" charset="0"/>
              </a:rPr>
              <a:t>20 à 23      les biens </a:t>
            </a:r>
          </a:p>
          <a:p>
            <a:pPr eaLnBrk="1" hangingPunct="1">
              <a:spcBef>
                <a:spcPct val="0"/>
              </a:spcBef>
              <a:buFontTx/>
              <a:buNone/>
            </a:pPr>
            <a:r>
              <a:rPr lang="fr-FR" altLang="fr-FR" sz="1600" dirty="0">
                <a:latin typeface="Times New Roman" panose="02020603050405020304" pitchFamily="18" charset="0"/>
                <a:cs typeface="Times New Roman" panose="02020603050405020304" pitchFamily="18" charset="0"/>
              </a:rPr>
              <a:t>24 à 27	veuves</a:t>
            </a:r>
          </a:p>
          <a:p>
            <a:pPr eaLnBrk="1" hangingPunct="1">
              <a:spcBef>
                <a:spcPct val="0"/>
              </a:spcBef>
              <a:buFontTx/>
              <a:buNone/>
            </a:pPr>
            <a:r>
              <a:rPr lang="fr-FR" altLang="fr-FR" sz="1600" dirty="0">
                <a:latin typeface="Times New Roman" panose="02020603050405020304" pitchFamily="18" charset="0"/>
                <a:cs typeface="Times New Roman" panose="02020603050405020304" pitchFamily="18" charset="0"/>
              </a:rPr>
              <a:t>28 à 31	Jésus assis</a:t>
            </a:r>
          </a:p>
          <a:p>
            <a:pPr eaLnBrk="1" hangingPunct="1">
              <a:spcBef>
                <a:spcPct val="0"/>
              </a:spcBef>
              <a:buFontTx/>
              <a:buNone/>
            </a:pPr>
            <a:r>
              <a:rPr lang="fr-FR" altLang="fr-FR" sz="1600" dirty="0">
                <a:latin typeface="Times New Roman" panose="02020603050405020304" pitchFamily="18" charset="0"/>
                <a:cs typeface="Times New Roman" panose="02020603050405020304" pitchFamily="18" charset="0"/>
              </a:rPr>
              <a:t>32 à 35	temple</a:t>
            </a:r>
          </a:p>
          <a:p>
            <a:pPr eaLnBrk="1" hangingPunct="1">
              <a:spcBef>
                <a:spcPct val="0"/>
              </a:spcBef>
              <a:buFontTx/>
              <a:buNone/>
            </a:pPr>
            <a:r>
              <a:rPr lang="fr-FR" altLang="fr-FR" sz="1600" dirty="0">
                <a:latin typeface="Times New Roman" panose="02020603050405020304" pitchFamily="18" charset="0"/>
                <a:cs typeface="Times New Roman" panose="02020603050405020304" pitchFamily="18" charset="0"/>
              </a:rPr>
              <a:t>36 à 39	en face de la salle du trésor</a:t>
            </a:r>
          </a:p>
          <a:p>
            <a:pPr eaLnBrk="1" hangingPunct="1">
              <a:spcBef>
                <a:spcPct val="0"/>
              </a:spcBef>
              <a:buFontTx/>
              <a:buNone/>
            </a:pPr>
            <a:r>
              <a:rPr lang="fr-FR" altLang="fr-FR" sz="1600" dirty="0">
                <a:latin typeface="Times New Roman" panose="02020603050405020304" pitchFamily="18" charset="0"/>
                <a:cs typeface="Times New Roman" panose="02020603050405020304" pitchFamily="18" charset="0"/>
              </a:rPr>
              <a:t>40 à 43	mettait de l’argent</a:t>
            </a:r>
            <a:br>
              <a:rPr lang="fr-FR" altLang="fr-FR" sz="1600" dirty="0">
                <a:latin typeface="Times New Roman" panose="02020603050405020304" pitchFamily="18" charset="0"/>
                <a:cs typeface="Times New Roman" panose="02020603050405020304" pitchFamily="18" charset="0"/>
              </a:rPr>
            </a:br>
            <a:r>
              <a:rPr lang="fr-FR" altLang="fr-FR" sz="1600" dirty="0">
                <a:latin typeface="Times New Roman" panose="02020603050405020304" pitchFamily="18" charset="0"/>
                <a:cs typeface="Times New Roman" panose="02020603050405020304" pitchFamily="18" charset="0"/>
              </a:rPr>
              <a:t>44 à 47	deux petites pièces de monnaie</a:t>
            </a:r>
          </a:p>
          <a:p>
            <a:pPr eaLnBrk="1" hangingPunct="1">
              <a:spcBef>
                <a:spcPct val="0"/>
              </a:spcBef>
              <a:buFontTx/>
              <a:buNone/>
            </a:pPr>
            <a:r>
              <a:rPr lang="fr-FR" altLang="fr-FR" sz="1600" dirty="0">
                <a:latin typeface="Times New Roman" panose="02020603050405020304" pitchFamily="18" charset="0"/>
                <a:cs typeface="Times New Roman" panose="02020603050405020304" pitchFamily="18" charset="0"/>
              </a:rPr>
              <a:t>48 à 51	superflu</a:t>
            </a:r>
            <a:br>
              <a:rPr lang="fr-FR" altLang="fr-FR" sz="1600" dirty="0">
                <a:latin typeface="Times New Roman" panose="02020603050405020304" pitchFamily="18" charset="0"/>
                <a:cs typeface="Times New Roman" panose="02020603050405020304" pitchFamily="18" charset="0"/>
              </a:rPr>
            </a:br>
            <a:r>
              <a:rPr lang="fr-FR" altLang="fr-FR" sz="1600" dirty="0">
                <a:latin typeface="Times New Roman" panose="02020603050405020304" pitchFamily="18" charset="0"/>
                <a:cs typeface="Times New Roman" panose="02020603050405020304" pitchFamily="18" charset="0"/>
              </a:rPr>
              <a:t>52 à 55	indigence </a:t>
            </a:r>
          </a:p>
          <a:p>
            <a:pPr eaLnBrk="1" hangingPunct="1">
              <a:spcBef>
                <a:spcPct val="0"/>
              </a:spcBef>
              <a:buFontTx/>
              <a:buNone/>
            </a:pPr>
            <a:r>
              <a:rPr lang="fr-FR" altLang="fr-FR" sz="1600" dirty="0">
                <a:latin typeface="Times New Roman" panose="02020603050405020304" pitchFamily="18" charset="0"/>
                <a:cs typeface="Times New Roman" panose="02020603050405020304" pitchFamily="18" charset="0"/>
              </a:rPr>
              <a:t>56 à 60      tout ce qu’elle avait pour vivre</a:t>
            </a:r>
          </a:p>
          <a:p>
            <a:pPr eaLnBrk="1" hangingPunct="1">
              <a:spcBef>
                <a:spcPct val="0"/>
              </a:spcBef>
              <a:buFontTx/>
              <a:buNone/>
            </a:pPr>
            <a:r>
              <a:rPr lang="fr-FR" altLang="fr-FR" sz="1600" dirty="0">
                <a:latin typeface="Times New Roman" panose="02020603050405020304" pitchFamily="18" charset="0"/>
                <a:cs typeface="Times New Roman" panose="02020603050405020304" pitchFamily="18" charset="0"/>
              </a:rPr>
              <a:t>61 à 64      il ne restera pas pierre sur pierre </a:t>
            </a:r>
          </a:p>
          <a:p>
            <a:pPr eaLnBrk="1" hangingPunct="1">
              <a:spcBef>
                <a:spcPct val="0"/>
              </a:spcBef>
              <a:buFontTx/>
              <a:buNone/>
            </a:pPr>
            <a:r>
              <a:rPr lang="fr-FR" altLang="fr-FR" sz="1600" dirty="0">
                <a:latin typeface="Times New Roman" panose="02020603050405020304" pitchFamily="18" charset="0"/>
                <a:cs typeface="Times New Roman" panose="02020603050405020304" pitchFamily="18" charset="0"/>
              </a:rPr>
              <a:t>65        	synthèse </a:t>
            </a:r>
          </a:p>
        </p:txBody>
      </p:sp>
      <p:pic>
        <p:nvPicPr>
          <p:cNvPr id="10" name="Image 9">
            <a:extLst>
              <a:ext uri="{FF2B5EF4-FFF2-40B4-BE49-F238E27FC236}">
                <a16:creationId xmlns:a16="http://schemas.microsoft.com/office/drawing/2014/main" id="{1ECE8177-801A-B6C6-C489-3C66BB2116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55228" y="300532"/>
            <a:ext cx="2890787" cy="2902124"/>
          </a:xfrm>
          <a:prstGeom prst="rect">
            <a:avLst/>
          </a:prstGeom>
        </p:spPr>
      </p:pic>
      <p:sp>
        <p:nvSpPr>
          <p:cNvPr id="2" name="Espace réservé du numéro de diapositive 1">
            <a:extLst>
              <a:ext uri="{FF2B5EF4-FFF2-40B4-BE49-F238E27FC236}">
                <a16:creationId xmlns:a16="http://schemas.microsoft.com/office/drawing/2014/main" id="{E28B8661-E9F9-194F-5074-D5D9EF349109}"/>
              </a:ext>
            </a:extLst>
          </p:cNvPr>
          <p:cNvSpPr>
            <a:spLocks noGrp="1"/>
          </p:cNvSpPr>
          <p:nvPr>
            <p:ph type="sldNum" sz="quarter" idx="12"/>
          </p:nvPr>
        </p:nvSpPr>
        <p:spPr/>
        <p:txBody>
          <a:bodyPr/>
          <a:lstStyle/>
          <a:p>
            <a:fld id="{9E268824-B363-4558-82B1-76DB5ADEB9CB}" type="slidenum">
              <a:rPr lang="fr-FR" smtClean="0"/>
              <a:t>1</a:t>
            </a:fld>
            <a:endParaRPr lang="fr-FR"/>
          </a:p>
        </p:txBody>
      </p:sp>
    </p:spTree>
    <p:extLst>
      <p:ext uri="{BB962C8B-B14F-4D97-AF65-F5344CB8AC3E}">
        <p14:creationId xmlns:p14="http://schemas.microsoft.com/office/powerpoint/2010/main" val="3409970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42C5C03-A97C-83EF-C2B3-A24819D092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02281" y="1032809"/>
            <a:ext cx="2140444" cy="1844341"/>
          </a:xfrm>
          <a:prstGeom prst="rect">
            <a:avLst/>
          </a:prstGeom>
        </p:spPr>
      </p:pic>
      <p:sp>
        <p:nvSpPr>
          <p:cNvPr id="5" name="ZoneTexte 4">
            <a:extLst>
              <a:ext uri="{FF2B5EF4-FFF2-40B4-BE49-F238E27FC236}">
                <a16:creationId xmlns:a16="http://schemas.microsoft.com/office/drawing/2014/main" id="{9CB1E610-76E3-27CB-2E49-B62D468CB318}"/>
              </a:ext>
            </a:extLst>
          </p:cNvPr>
          <p:cNvSpPr txBox="1"/>
          <p:nvPr/>
        </p:nvSpPr>
        <p:spPr>
          <a:xfrm>
            <a:off x="188651" y="190719"/>
            <a:ext cx="974324"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scribes</a:t>
            </a:r>
            <a:endParaRPr lang="fr-FR" dirty="0"/>
          </a:p>
        </p:txBody>
      </p:sp>
      <p:sp>
        <p:nvSpPr>
          <p:cNvPr id="2" name="Rectangle : coins arrondis 1">
            <a:extLst>
              <a:ext uri="{FF2B5EF4-FFF2-40B4-BE49-F238E27FC236}">
                <a16:creationId xmlns:a16="http://schemas.microsoft.com/office/drawing/2014/main" id="{D67E78B0-5678-E635-2A78-DF573084C441}"/>
              </a:ext>
            </a:extLst>
          </p:cNvPr>
          <p:cNvSpPr/>
          <p:nvPr/>
        </p:nvSpPr>
        <p:spPr>
          <a:xfrm>
            <a:off x="188651" y="764227"/>
            <a:ext cx="9205283" cy="2678168"/>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dirty="0">
                <a:solidFill>
                  <a:schemeClr val="tx1"/>
                </a:solidFill>
                <a:effectLst/>
                <a:latin typeface="Times New Roman" panose="02020603050405020304" pitchFamily="18" charset="0"/>
                <a:ea typeface="Calibri" panose="020F0502020204030204" pitchFamily="34" charset="0"/>
              </a:rPr>
              <a:t>Ben </a:t>
            </a:r>
            <a:r>
              <a:rPr lang="fr-FR" sz="2000" b="1" dirty="0">
                <a:solidFill>
                  <a:schemeClr val="tx1"/>
                </a:solidFill>
                <a:latin typeface="Times New Roman" panose="02020603050405020304" pitchFamily="18" charset="0"/>
                <a:ea typeface="Calibri" panose="020F0502020204030204" pitchFamily="34" charset="0"/>
              </a:rPr>
              <a:t>S</a:t>
            </a:r>
            <a:r>
              <a:rPr lang="fr-FR" sz="2000" b="1" dirty="0">
                <a:solidFill>
                  <a:schemeClr val="tx1"/>
                </a:solidFill>
                <a:effectLst/>
                <a:latin typeface="Times New Roman" panose="02020603050405020304" pitchFamily="18" charset="0"/>
                <a:ea typeface="Calibri" panose="020F0502020204030204" pitchFamily="34" charset="0"/>
              </a:rPr>
              <a:t>irac 38, 32-34 (ou Siracide) </a:t>
            </a:r>
            <a:r>
              <a:rPr lang="fr-FR" sz="2000" i="1" dirty="0">
                <a:solidFill>
                  <a:schemeClr val="tx1"/>
                </a:solidFill>
                <a:effectLst/>
                <a:latin typeface="Times New Roman" panose="02020603050405020304" pitchFamily="18" charset="0"/>
                <a:ea typeface="Calibri" panose="020F0502020204030204" pitchFamily="34" charset="0"/>
              </a:rPr>
              <a:t>Sans eux (le forgeron, le potier …), on ne bâtirait pas de ville, on n’y habiterait pas, on n’y circulerait pas. Mais lors des délibérations publiques, on ne va pas les chercher, dans l’assemblée ils n’accèdent pas aux places d’honneur, ils ne siègent pas comme juges, ils ne comprennent pas les dispositions du droit. Ils n’exposent brillamment ni l’enseignement ni le droit, on ne les trouve pas méditant des paraboles. Mais ils consolident la création originelle, et leur prière se rapporte aux travaux de leur métier.</a:t>
            </a:r>
            <a:endParaRPr lang="fr-FR" sz="2000" dirty="0">
              <a:solidFill>
                <a:schemeClr val="tx1"/>
              </a:solidFill>
              <a:effectLst/>
              <a:latin typeface="Calibri" panose="020F0502020204030204" pitchFamily="34" charset="0"/>
              <a:ea typeface="Calibri" panose="020F0502020204030204" pitchFamily="34" charset="0"/>
            </a:endParaRPr>
          </a:p>
        </p:txBody>
      </p:sp>
      <p:sp>
        <p:nvSpPr>
          <p:cNvPr id="6" name="Espace réservé du numéro de diapositive 5">
            <a:extLst>
              <a:ext uri="{FF2B5EF4-FFF2-40B4-BE49-F238E27FC236}">
                <a16:creationId xmlns:a16="http://schemas.microsoft.com/office/drawing/2014/main" id="{DCD9A04E-0F2A-6C6D-22B1-5B73742257E0}"/>
              </a:ext>
            </a:extLst>
          </p:cNvPr>
          <p:cNvSpPr>
            <a:spLocks noGrp="1"/>
          </p:cNvSpPr>
          <p:nvPr>
            <p:ph type="sldNum" sz="quarter" idx="12"/>
          </p:nvPr>
        </p:nvSpPr>
        <p:spPr/>
        <p:txBody>
          <a:bodyPr/>
          <a:lstStyle/>
          <a:p>
            <a:fld id="{9E268824-B363-4558-82B1-76DB5ADEB9CB}" type="slidenum">
              <a:rPr lang="fr-FR" smtClean="0"/>
              <a:t>10</a:t>
            </a:fld>
            <a:endParaRPr lang="fr-FR"/>
          </a:p>
        </p:txBody>
      </p:sp>
      <p:sp>
        <p:nvSpPr>
          <p:cNvPr id="8" name="Rectangle : coins arrondis 7">
            <a:extLst>
              <a:ext uri="{FF2B5EF4-FFF2-40B4-BE49-F238E27FC236}">
                <a16:creationId xmlns:a16="http://schemas.microsoft.com/office/drawing/2014/main" id="{A100AF65-F932-61B9-C235-E8FAA6D047B7}"/>
              </a:ext>
            </a:extLst>
          </p:cNvPr>
          <p:cNvSpPr/>
          <p:nvPr/>
        </p:nvSpPr>
        <p:spPr>
          <a:xfrm>
            <a:off x="188651" y="3619116"/>
            <a:ext cx="11794802" cy="1614138"/>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a:solidFill>
                  <a:schemeClr val="tx1"/>
                </a:solidFill>
                <a:effectLst/>
                <a:latin typeface="Times New Roman" panose="02020603050405020304" pitchFamily="18" charset="0"/>
                <a:ea typeface="Calibri" panose="020F0502020204030204" pitchFamily="34" charset="0"/>
              </a:rPr>
              <a:t>Marc 11, 33-34</a:t>
            </a:r>
            <a:r>
              <a:rPr lang="fr-FR" sz="2000">
                <a:solidFill>
                  <a:schemeClr val="tx1"/>
                </a:solidFill>
                <a:effectLst/>
                <a:latin typeface="Times New Roman" panose="02020603050405020304" pitchFamily="18" charset="0"/>
                <a:ea typeface="Calibri" panose="020F0502020204030204" pitchFamily="34" charset="0"/>
              </a:rPr>
              <a:t> </a:t>
            </a:r>
            <a:r>
              <a:rPr lang="fr-FR" sz="2000" i="1">
                <a:solidFill>
                  <a:schemeClr val="tx1"/>
                </a:solidFill>
                <a:effectLst/>
                <a:latin typeface="Times New Roman" panose="02020603050405020304" pitchFamily="18" charset="0"/>
                <a:ea typeface="Calibri" panose="020F0502020204030204" pitchFamily="34" charset="0"/>
              </a:rPr>
              <a:t>Le scribe reprit : « Fort bien, Maître, tu as dit vrai : Dieu est l’Unique et il n’y en a pas d’autre que lui. L’aimer de tout son cœur, de toute son intelligence, de toute sa force, et aimer son prochain comme soi-même, vaut mieux que toute offrande d’holocaustes et de sacrifices. » Jésus, voyant qu’il avait fait une remarque judicieuse, lui dit : « Tu n’es pas loin du royaume de Dieu. » Et personne n’osait plus l’interroger.</a:t>
            </a:r>
            <a:endParaRPr lang="fr-FR" sz="2000">
              <a:solidFill>
                <a:schemeClr val="tx1"/>
              </a:solidFill>
              <a:effectLst/>
              <a:latin typeface="Calibri" panose="020F0502020204030204" pitchFamily="34" charset="0"/>
              <a:ea typeface="Calibri" panose="020F0502020204030204" pitchFamily="34" charset="0"/>
            </a:endParaRPr>
          </a:p>
        </p:txBody>
      </p:sp>
      <p:sp>
        <p:nvSpPr>
          <p:cNvPr id="12" name="Rectangle : coins arrondis 11">
            <a:extLst>
              <a:ext uri="{FF2B5EF4-FFF2-40B4-BE49-F238E27FC236}">
                <a16:creationId xmlns:a16="http://schemas.microsoft.com/office/drawing/2014/main" id="{9040422D-F1B8-387D-BF0E-E206B1478A17}"/>
              </a:ext>
            </a:extLst>
          </p:cNvPr>
          <p:cNvSpPr/>
          <p:nvPr/>
        </p:nvSpPr>
        <p:spPr>
          <a:xfrm>
            <a:off x="188651" y="5432034"/>
            <a:ext cx="11794802" cy="963949"/>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a:solidFill>
                  <a:schemeClr val="tx1"/>
                </a:solidFill>
                <a:effectLst/>
                <a:latin typeface="Times New Roman" panose="02020603050405020304" pitchFamily="18" charset="0"/>
                <a:ea typeface="Calibri" panose="020F0502020204030204" pitchFamily="34" charset="0"/>
              </a:rPr>
              <a:t>Matthieu 2, 04</a:t>
            </a:r>
            <a:r>
              <a:rPr lang="fr-FR" sz="2000">
                <a:solidFill>
                  <a:schemeClr val="tx1"/>
                </a:solidFill>
                <a:effectLst/>
                <a:latin typeface="Times New Roman" panose="02020603050405020304" pitchFamily="18" charset="0"/>
                <a:ea typeface="Calibri" panose="020F0502020204030204" pitchFamily="34" charset="0"/>
              </a:rPr>
              <a:t> </a:t>
            </a:r>
            <a:r>
              <a:rPr lang="fr-FR" sz="2000" i="1">
                <a:solidFill>
                  <a:schemeClr val="tx1"/>
                </a:solidFill>
                <a:effectLst/>
                <a:latin typeface="Times New Roman" panose="02020603050405020304" pitchFamily="18" charset="0"/>
                <a:ea typeface="Calibri" panose="020F0502020204030204" pitchFamily="34" charset="0"/>
              </a:rPr>
              <a:t>Il </a:t>
            </a:r>
            <a:r>
              <a:rPr lang="fr-FR" sz="2000" i="1" baseline="30000">
                <a:solidFill>
                  <a:schemeClr val="tx1"/>
                </a:solidFill>
                <a:effectLst/>
                <a:latin typeface="Times New Roman" panose="02020603050405020304" pitchFamily="18" charset="0"/>
                <a:ea typeface="Calibri" panose="020F0502020204030204" pitchFamily="34" charset="0"/>
              </a:rPr>
              <a:t>Hérode </a:t>
            </a:r>
            <a:r>
              <a:rPr lang="fr-FR" sz="2000" i="1">
                <a:solidFill>
                  <a:schemeClr val="tx1"/>
                </a:solidFill>
                <a:effectLst/>
                <a:latin typeface="Times New Roman" panose="02020603050405020304" pitchFamily="18" charset="0"/>
                <a:ea typeface="Calibri" panose="020F0502020204030204" pitchFamily="34" charset="0"/>
              </a:rPr>
              <a:t>réunit tous les grands prêtres et les scribes du peuple, pour leur demander où devait naître le Christ.</a:t>
            </a:r>
            <a:r>
              <a:rPr lang="fr-FR" sz="2000">
                <a:solidFill>
                  <a:schemeClr val="tx1"/>
                </a:solidFill>
                <a:effectLst/>
                <a:latin typeface="Times New Roman" panose="02020603050405020304" pitchFamily="18" charset="0"/>
                <a:ea typeface="Calibri" panose="020F0502020204030204" pitchFamily="34" charset="0"/>
              </a:rPr>
              <a:t> Hérode fait appel aux scribes pour chercher dans les Ecritures où devait naitre “</a:t>
            </a:r>
            <a:r>
              <a:rPr lang="fr-FR" sz="2000" i="1">
                <a:solidFill>
                  <a:schemeClr val="tx1"/>
                </a:solidFill>
                <a:effectLst/>
                <a:latin typeface="Times New Roman" panose="02020603050405020304" pitchFamily="18" charset="0"/>
                <a:ea typeface="Calibri" panose="020F0502020204030204" pitchFamily="34" charset="0"/>
              </a:rPr>
              <a:t>le roi des juifs</a:t>
            </a:r>
            <a:r>
              <a:rPr lang="fr-FR" sz="2000">
                <a:solidFill>
                  <a:schemeClr val="tx1"/>
                </a:solidFill>
                <a:effectLst/>
                <a:latin typeface="Times New Roman" panose="02020603050405020304" pitchFamily="18" charset="0"/>
                <a:ea typeface="Calibri" panose="020F0502020204030204" pitchFamily="34" charset="0"/>
              </a:rPr>
              <a:t>”. </a:t>
            </a:r>
            <a:endParaRPr lang="fr-FR" sz="2000" dirty="0">
              <a:solidFill>
                <a:schemeClr val="tx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2464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A5E8BCF-1398-DD5D-15AC-940A719A6B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08947" y="612304"/>
            <a:ext cx="2372389" cy="2044200"/>
          </a:xfrm>
          <a:prstGeom prst="rect">
            <a:avLst/>
          </a:prstGeom>
        </p:spPr>
      </p:pic>
      <p:sp>
        <p:nvSpPr>
          <p:cNvPr id="5" name="ZoneTexte 4">
            <a:extLst>
              <a:ext uri="{FF2B5EF4-FFF2-40B4-BE49-F238E27FC236}">
                <a16:creationId xmlns:a16="http://schemas.microsoft.com/office/drawing/2014/main" id="{DDB691BF-9398-A521-A9A2-663F6F06354C}"/>
              </a:ext>
            </a:extLst>
          </p:cNvPr>
          <p:cNvSpPr txBox="1"/>
          <p:nvPr/>
        </p:nvSpPr>
        <p:spPr>
          <a:xfrm>
            <a:off x="188651" y="190719"/>
            <a:ext cx="974324"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scribes</a:t>
            </a:r>
            <a:endParaRPr lang="fr-FR" dirty="0"/>
          </a:p>
        </p:txBody>
      </p:sp>
      <p:sp>
        <p:nvSpPr>
          <p:cNvPr id="2" name="Rectangle : coins arrondis 1">
            <a:extLst>
              <a:ext uri="{FF2B5EF4-FFF2-40B4-BE49-F238E27FC236}">
                <a16:creationId xmlns:a16="http://schemas.microsoft.com/office/drawing/2014/main" id="{CAE94A0A-3F99-3008-2957-A8916ADBCA55}"/>
              </a:ext>
            </a:extLst>
          </p:cNvPr>
          <p:cNvSpPr/>
          <p:nvPr/>
        </p:nvSpPr>
        <p:spPr>
          <a:xfrm>
            <a:off x="391428" y="906753"/>
            <a:ext cx="6704598" cy="1637899"/>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Dans le livre de Ben Sirac, les travailleurs, </a:t>
            </a:r>
            <a:br>
              <a:rPr lang="fr-FR"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les gens simples, qui allient leur vie de travail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et de prière sont loués. </a:t>
            </a:r>
          </a:p>
        </p:txBody>
      </p:sp>
      <p:sp>
        <p:nvSpPr>
          <p:cNvPr id="3" name="Espace réservé du numéro de diapositive 2">
            <a:extLst>
              <a:ext uri="{FF2B5EF4-FFF2-40B4-BE49-F238E27FC236}">
                <a16:creationId xmlns:a16="http://schemas.microsoft.com/office/drawing/2014/main" id="{FD80FD9A-6C97-2E88-B1CA-594A975D5A62}"/>
              </a:ext>
            </a:extLst>
          </p:cNvPr>
          <p:cNvSpPr>
            <a:spLocks noGrp="1"/>
          </p:cNvSpPr>
          <p:nvPr>
            <p:ph type="sldNum" sz="quarter" idx="12"/>
          </p:nvPr>
        </p:nvSpPr>
        <p:spPr/>
        <p:txBody>
          <a:bodyPr/>
          <a:lstStyle/>
          <a:p>
            <a:fld id="{9E268824-B363-4558-82B1-76DB5ADEB9CB}" type="slidenum">
              <a:rPr lang="fr-FR" smtClean="0"/>
              <a:t>11</a:t>
            </a:fld>
            <a:endParaRPr lang="fr-FR"/>
          </a:p>
        </p:txBody>
      </p:sp>
      <p:sp>
        <p:nvSpPr>
          <p:cNvPr id="6" name="Rectangle : coins arrondis 5">
            <a:extLst>
              <a:ext uri="{FF2B5EF4-FFF2-40B4-BE49-F238E27FC236}">
                <a16:creationId xmlns:a16="http://schemas.microsoft.com/office/drawing/2014/main" id="{95E910DA-4915-556A-CF13-5292D29CABD5}"/>
              </a:ext>
            </a:extLst>
          </p:cNvPr>
          <p:cNvSpPr/>
          <p:nvPr/>
        </p:nvSpPr>
        <p:spPr>
          <a:xfrm>
            <a:off x="349717" y="2784065"/>
            <a:ext cx="11492565" cy="1832966"/>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rPr>
              <a:t>Dans l’évangile, avant cet épisode, Jésus a pris soin de connoter positivement un scribe. </a:t>
            </a:r>
            <a:r>
              <a:rPr lang="fr-FR" sz="2400" baseline="30000" dirty="0">
                <a:solidFill>
                  <a:schemeClr val="tx1"/>
                </a:solidFill>
                <a:effectLst/>
                <a:latin typeface="Times New Roman" panose="02020603050405020304" pitchFamily="18" charset="0"/>
                <a:ea typeface="Calibri" panose="020F0502020204030204" pitchFamily="34" charset="0"/>
              </a:rPr>
              <a:t>D’après E Cuvillier p 253-254</a:t>
            </a:r>
            <a:r>
              <a:rPr lang="fr-FR" sz="2400" dirty="0">
                <a:solidFill>
                  <a:schemeClr val="tx1"/>
                </a:solidFill>
                <a:effectLst/>
                <a:latin typeface="Times New Roman" panose="02020603050405020304" pitchFamily="18" charset="0"/>
                <a:ea typeface="Calibri" panose="020F0502020204030204" pitchFamily="34" charset="0"/>
              </a:rPr>
              <a:t>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Jésus reconnait un scribe proche du Royaume de Dieu car il professe le premier commandement : aimer Dieu l’unique de tout son cœur et son prochain comme soi-même.</a:t>
            </a:r>
            <a:endParaRPr lang="fr-FR" sz="2400" dirty="0">
              <a:solidFill>
                <a:schemeClr val="tx1"/>
              </a:solidFill>
              <a:effectLst/>
              <a:latin typeface="Calibri" panose="020F0502020204030204" pitchFamily="34" charset="0"/>
              <a:ea typeface="Calibri" panose="020F0502020204030204" pitchFamily="34" charset="0"/>
            </a:endParaRPr>
          </a:p>
        </p:txBody>
      </p:sp>
      <p:sp>
        <p:nvSpPr>
          <p:cNvPr id="7" name="Rectangle : coins arrondis 6">
            <a:extLst>
              <a:ext uri="{FF2B5EF4-FFF2-40B4-BE49-F238E27FC236}">
                <a16:creationId xmlns:a16="http://schemas.microsoft.com/office/drawing/2014/main" id="{DBE3DF67-6F6D-3C18-1385-FE39A5C8B75B}"/>
              </a:ext>
            </a:extLst>
          </p:cNvPr>
          <p:cNvSpPr/>
          <p:nvPr/>
        </p:nvSpPr>
        <p:spPr>
          <a:xfrm>
            <a:off x="391428" y="4880518"/>
            <a:ext cx="11492565" cy="1641663"/>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rPr>
              <a:t>Jésus « n’accuse » pas tous les scribes ; il dénonce le laisser aller, l’orgueil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de ceux qui sont « savants » et « croyants » seulement en apparence.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Il demande de se méfier : pour lui, le sens de la relation à Dieu est prioritaire. </a:t>
            </a:r>
            <a:endParaRPr lang="fr-FR" sz="2400" dirty="0">
              <a:solidFill>
                <a:schemeClr val="tx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4568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9828CAFB-DFAE-5187-3674-7ABD38C90E08}"/>
              </a:ext>
            </a:extLst>
          </p:cNvPr>
          <p:cNvGrpSpPr/>
          <p:nvPr/>
        </p:nvGrpSpPr>
        <p:grpSpPr>
          <a:xfrm>
            <a:off x="2902998" y="1784171"/>
            <a:ext cx="8258367" cy="3134058"/>
            <a:chOff x="2982897" y="1260389"/>
            <a:chExt cx="8258367" cy="3134058"/>
          </a:xfrm>
        </p:grpSpPr>
        <p:sp>
          <p:nvSpPr>
            <p:cNvPr id="6" name="Rectangle : coins arrondis 5">
              <a:extLst>
                <a:ext uri="{FF2B5EF4-FFF2-40B4-BE49-F238E27FC236}">
                  <a16:creationId xmlns:a16="http://schemas.microsoft.com/office/drawing/2014/main" id="{62FAF467-A657-12E0-CE1F-849CB62A493F}"/>
                </a:ext>
              </a:extLst>
            </p:cNvPr>
            <p:cNvSpPr/>
            <p:nvPr/>
          </p:nvSpPr>
          <p:spPr>
            <a:xfrm>
              <a:off x="2982897" y="1260389"/>
              <a:ext cx="8258367" cy="3134058"/>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04919217-EE6A-EB59-90DD-DA8B3597F03B}"/>
                </a:ext>
              </a:extLst>
            </p:cNvPr>
            <p:cNvSpPr txBox="1"/>
            <p:nvPr/>
          </p:nvSpPr>
          <p:spPr>
            <a:xfrm>
              <a:off x="3114582" y="1520703"/>
              <a:ext cx="7920361" cy="2677656"/>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Times New Roman" panose="02020603050405020304" pitchFamily="18" charset="0"/>
                </a:rPr>
                <a:t>38</a:t>
              </a:r>
              <a:r>
                <a:rPr lang="fr-FR" sz="2800" dirty="0">
                  <a:effectLst/>
                  <a:latin typeface="Times New Roman" panose="02020603050405020304" pitchFamily="18" charset="0"/>
                  <a:ea typeface="Times New Roman" panose="02020603050405020304" pitchFamily="18" charset="0"/>
                </a:rPr>
                <a:t> Dans son enseignement, il disait : </a:t>
              </a:r>
              <a:br>
                <a:rPr lang="fr-FR" sz="2800" dirty="0">
                  <a:effectLst/>
                  <a:latin typeface="Times New Roman" panose="02020603050405020304" pitchFamily="18" charset="0"/>
                  <a:ea typeface="Times New Roman" panose="02020603050405020304" pitchFamily="18" charset="0"/>
                </a:rPr>
              </a:br>
              <a:r>
                <a:rPr lang="fr-FR" sz="2800" dirty="0">
                  <a:effectLst/>
                  <a:latin typeface="Times New Roman" panose="02020603050405020304" pitchFamily="18" charset="0"/>
                  <a:ea typeface="Times New Roman" panose="02020603050405020304" pitchFamily="18" charset="0"/>
                </a:rPr>
                <a:t>« Méfiez-vous des scribes </a:t>
              </a:r>
              <a:r>
                <a:rPr lang="fr-FR" sz="2800" baseline="30000" dirty="0">
                  <a:effectLst/>
                  <a:latin typeface="Times New Roman" panose="02020603050405020304" pitchFamily="18" charset="0"/>
                  <a:ea typeface="Times New Roman" panose="02020603050405020304" pitchFamily="18" charset="0"/>
                </a:rPr>
                <a:t>lettrés</a:t>
              </a:r>
              <a:r>
                <a:rPr lang="fr-FR" sz="2800" dirty="0">
                  <a:effectLst/>
                  <a:latin typeface="Times New Roman" panose="02020603050405020304" pitchFamily="18" charset="0"/>
                  <a:ea typeface="Times New Roman" panose="02020603050405020304" pitchFamily="18" charset="0"/>
                </a:rPr>
                <a:t>, qui tiennent à se promener en </a:t>
              </a:r>
              <a:r>
                <a:rPr lang="fr-FR" sz="2800" dirty="0">
                  <a:solidFill>
                    <a:srgbClr val="FF0000"/>
                  </a:solidFill>
                  <a:effectLst/>
                  <a:latin typeface="Times New Roman" panose="02020603050405020304" pitchFamily="18" charset="0"/>
                  <a:ea typeface="Times New Roman" panose="02020603050405020304" pitchFamily="18" charset="0"/>
                </a:rPr>
                <a:t>vêtements d’apparat</a:t>
              </a:r>
              <a:r>
                <a:rPr lang="fr-FR" sz="2800" baseline="30000" dirty="0">
                  <a:solidFill>
                    <a:srgbClr val="FF0000"/>
                  </a:solidFill>
                  <a:effectLst/>
                  <a:latin typeface="Times New Roman" panose="02020603050405020304" pitchFamily="18" charset="0"/>
                  <a:ea typeface="Times New Roman" panose="02020603050405020304" pitchFamily="18" charset="0"/>
                </a:rPr>
                <a:t> </a:t>
              </a:r>
              <a:r>
                <a:rPr lang="fr-FR" sz="2800" baseline="30000" dirty="0">
                  <a:effectLst/>
                  <a:latin typeface="Times New Roman" panose="02020603050405020304" pitchFamily="18" charset="0"/>
                  <a:ea typeface="Times New Roman" panose="02020603050405020304" pitchFamily="18" charset="0"/>
                </a:rPr>
                <a:t>grandes robes</a:t>
              </a:r>
              <a:r>
                <a:rPr lang="fr-FR" sz="2800" dirty="0">
                  <a:effectLst/>
                  <a:latin typeface="Times New Roman" panose="02020603050405020304" pitchFamily="18" charset="0"/>
                  <a:ea typeface="Times New Roman" panose="02020603050405020304" pitchFamily="18" charset="0"/>
                </a:rPr>
                <a:t> </a:t>
              </a:r>
              <a:br>
                <a:rPr lang="fr-FR" sz="2800" dirty="0">
                  <a:effectLst/>
                  <a:latin typeface="Times New Roman" panose="02020603050405020304" pitchFamily="18" charset="0"/>
                  <a:ea typeface="Times New Roman" panose="02020603050405020304" pitchFamily="18" charset="0"/>
                </a:rPr>
              </a:br>
              <a:r>
                <a:rPr lang="fr-FR" sz="2800" dirty="0">
                  <a:effectLst/>
                  <a:latin typeface="Times New Roman" panose="02020603050405020304" pitchFamily="18" charset="0"/>
                  <a:ea typeface="Times New Roman" panose="02020603050405020304" pitchFamily="18" charset="0"/>
                </a:rPr>
                <a:t>et qui aiment les salutations sur les places publiques,</a:t>
              </a:r>
            </a:p>
            <a:p>
              <a:r>
                <a:rPr lang="fr-FR" sz="2800" b="1" dirty="0">
                  <a:solidFill>
                    <a:srgbClr val="FF0000"/>
                  </a:solidFill>
                  <a:effectLst/>
                  <a:latin typeface="Times New Roman" panose="02020603050405020304" pitchFamily="18" charset="0"/>
                  <a:ea typeface="Times New Roman" panose="02020603050405020304" pitchFamily="18" charset="0"/>
                </a:rPr>
                <a:t>39</a:t>
              </a:r>
              <a:r>
                <a:rPr lang="fr-FR" sz="2800" dirty="0">
                  <a:effectLst/>
                  <a:latin typeface="Times New Roman" panose="02020603050405020304" pitchFamily="18" charset="0"/>
                  <a:ea typeface="Times New Roman" panose="02020603050405020304" pitchFamily="18" charset="0"/>
                </a:rPr>
                <a:t> les sièges d’honneur dans les synagogues, </a:t>
              </a:r>
            </a:p>
            <a:p>
              <a:r>
                <a:rPr lang="fr-FR" sz="2800" dirty="0">
                  <a:effectLst/>
                  <a:latin typeface="Times New Roman" panose="02020603050405020304" pitchFamily="18" charset="0"/>
                  <a:ea typeface="Times New Roman" panose="02020603050405020304" pitchFamily="18" charset="0"/>
                </a:rPr>
                <a:t>et les places d’honneur dans les dîners.</a:t>
              </a:r>
            </a:p>
          </p:txBody>
        </p:sp>
      </p:grpSp>
      <p:pic>
        <p:nvPicPr>
          <p:cNvPr id="8" name="Image 7">
            <a:extLst>
              <a:ext uri="{FF2B5EF4-FFF2-40B4-BE49-F238E27FC236}">
                <a16:creationId xmlns:a16="http://schemas.microsoft.com/office/drawing/2014/main" id="{2516341B-96F4-55E7-9D3D-97732A502E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837217">
            <a:off x="116357" y="714723"/>
            <a:ext cx="3113111" cy="3885492"/>
          </a:xfrm>
          <a:prstGeom prst="rect">
            <a:avLst/>
          </a:prstGeom>
        </p:spPr>
      </p:pic>
      <p:sp>
        <p:nvSpPr>
          <p:cNvPr id="2" name="Espace réservé du numéro de diapositive 1">
            <a:extLst>
              <a:ext uri="{FF2B5EF4-FFF2-40B4-BE49-F238E27FC236}">
                <a16:creationId xmlns:a16="http://schemas.microsoft.com/office/drawing/2014/main" id="{EF1F91F5-763F-87FE-755B-4BE4D4952392}"/>
              </a:ext>
            </a:extLst>
          </p:cNvPr>
          <p:cNvSpPr>
            <a:spLocks noGrp="1"/>
          </p:cNvSpPr>
          <p:nvPr>
            <p:ph type="sldNum" sz="quarter" idx="12"/>
          </p:nvPr>
        </p:nvSpPr>
        <p:spPr/>
        <p:txBody>
          <a:bodyPr/>
          <a:lstStyle/>
          <a:p>
            <a:fld id="{9E268824-B363-4558-82B1-76DB5ADEB9CB}" type="slidenum">
              <a:rPr lang="fr-FR" smtClean="0"/>
              <a:t>12</a:t>
            </a:fld>
            <a:endParaRPr lang="fr-FR"/>
          </a:p>
        </p:txBody>
      </p:sp>
    </p:spTree>
    <p:extLst>
      <p:ext uri="{BB962C8B-B14F-4D97-AF65-F5344CB8AC3E}">
        <p14:creationId xmlns:p14="http://schemas.microsoft.com/office/powerpoint/2010/main" val="3297902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307F12-3B36-7241-E357-774F319E5AC9}"/>
              </a:ext>
            </a:extLst>
          </p:cNvPr>
          <p:cNvSpPr txBox="1"/>
          <p:nvPr/>
        </p:nvSpPr>
        <p:spPr>
          <a:xfrm>
            <a:off x="1480" y="0"/>
            <a:ext cx="208477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vêtements d’apparat</a:t>
            </a:r>
            <a:r>
              <a:rPr lang="fr-FR" sz="1800" baseline="30000" dirty="0">
                <a:solidFill>
                  <a:srgbClr val="FF0000"/>
                </a:solidFill>
                <a:effectLst/>
                <a:latin typeface="Times New Roman" panose="02020603050405020304" pitchFamily="18" charset="0"/>
                <a:ea typeface="Times New Roman" panose="02020603050405020304" pitchFamily="18" charset="0"/>
              </a:rPr>
              <a:t> </a:t>
            </a:r>
            <a:endParaRPr lang="fr-FR" dirty="0"/>
          </a:p>
        </p:txBody>
      </p:sp>
      <p:sp>
        <p:nvSpPr>
          <p:cNvPr id="4" name="Rectangle : coins arrondis 3">
            <a:extLst>
              <a:ext uri="{FF2B5EF4-FFF2-40B4-BE49-F238E27FC236}">
                <a16:creationId xmlns:a16="http://schemas.microsoft.com/office/drawing/2014/main" id="{B22ADC50-6BE7-1BA6-3791-428DD60E5514}"/>
              </a:ext>
            </a:extLst>
          </p:cNvPr>
          <p:cNvSpPr/>
          <p:nvPr/>
        </p:nvSpPr>
        <p:spPr>
          <a:xfrm>
            <a:off x="676182" y="940827"/>
            <a:ext cx="6870785" cy="211288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Grandes robes </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Interlinéaire</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longues robes </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Sr Jeanne d’arc</a:t>
            </a:r>
            <a:br>
              <a:rPr lang="fr-FR" sz="2400" baseline="30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tout accoutrés</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F Boyer</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Les longues robes sont probablement les vêtements de cérémonie</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 </a:t>
            </a:r>
            <a:r>
              <a:rPr lang="fr-FR" sz="2400" baseline="30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Cuvilier</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fr-FR" sz="2400" dirty="0">
              <a:solidFill>
                <a:schemeClr val="tx1"/>
              </a:solidFill>
              <a:latin typeface="Times New Roman" panose="02020603050405020304" pitchFamily="18" charset="0"/>
              <a:cs typeface="Times New Roman" panose="02020603050405020304" pitchFamily="18" charset="0"/>
            </a:endParaRPr>
          </a:p>
        </p:txBody>
      </p:sp>
      <p:sp>
        <p:nvSpPr>
          <p:cNvPr id="7" name="Rectangle : coins arrondis 6">
            <a:extLst>
              <a:ext uri="{FF2B5EF4-FFF2-40B4-BE49-F238E27FC236}">
                <a16:creationId xmlns:a16="http://schemas.microsoft.com/office/drawing/2014/main" id="{DC2A6010-0853-D0E4-F637-308C340221CC}"/>
              </a:ext>
            </a:extLst>
          </p:cNvPr>
          <p:cNvSpPr/>
          <p:nvPr/>
        </p:nvSpPr>
        <p:spPr>
          <a:xfrm>
            <a:off x="2660607" y="4826319"/>
            <a:ext cx="5790935" cy="997432"/>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Pourquoi leur reprocher ces vêtements ?</a:t>
            </a:r>
            <a:endParaRPr lang="fr-FR" dirty="0"/>
          </a:p>
        </p:txBody>
      </p:sp>
      <p:pic>
        <p:nvPicPr>
          <p:cNvPr id="13" name="Image 12">
            <a:extLst>
              <a:ext uri="{FF2B5EF4-FFF2-40B4-BE49-F238E27FC236}">
                <a16:creationId xmlns:a16="http://schemas.microsoft.com/office/drawing/2014/main" id="{C674137C-EC16-A8B0-3F44-48FC727DD2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6967" y="184666"/>
            <a:ext cx="3113111" cy="3885492"/>
          </a:xfrm>
          <a:prstGeom prst="rect">
            <a:avLst/>
          </a:prstGeom>
        </p:spPr>
      </p:pic>
      <p:sp>
        <p:nvSpPr>
          <p:cNvPr id="2" name="Espace réservé du numéro de diapositive 1">
            <a:extLst>
              <a:ext uri="{FF2B5EF4-FFF2-40B4-BE49-F238E27FC236}">
                <a16:creationId xmlns:a16="http://schemas.microsoft.com/office/drawing/2014/main" id="{6190B57E-05BB-5ECF-2D4C-9A613B7B0751}"/>
              </a:ext>
            </a:extLst>
          </p:cNvPr>
          <p:cNvSpPr>
            <a:spLocks noGrp="1"/>
          </p:cNvSpPr>
          <p:nvPr>
            <p:ph type="sldNum" sz="quarter" idx="12"/>
          </p:nvPr>
        </p:nvSpPr>
        <p:spPr/>
        <p:txBody>
          <a:bodyPr/>
          <a:lstStyle/>
          <a:p>
            <a:fld id="{9E268824-B363-4558-82B1-76DB5ADEB9CB}" type="slidenum">
              <a:rPr lang="fr-FR" smtClean="0"/>
              <a:t>13</a:t>
            </a:fld>
            <a:endParaRPr lang="fr-FR"/>
          </a:p>
        </p:txBody>
      </p:sp>
    </p:spTree>
    <p:extLst>
      <p:ext uri="{BB962C8B-B14F-4D97-AF65-F5344CB8AC3E}">
        <p14:creationId xmlns:p14="http://schemas.microsoft.com/office/powerpoint/2010/main" val="372689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749208F-6DAC-2CFE-862E-C251A15A349C}"/>
              </a:ext>
            </a:extLst>
          </p:cNvPr>
          <p:cNvSpPr txBox="1"/>
          <p:nvPr/>
        </p:nvSpPr>
        <p:spPr>
          <a:xfrm>
            <a:off x="1480" y="0"/>
            <a:ext cx="208477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vêtements d’apparat</a:t>
            </a:r>
            <a:r>
              <a:rPr lang="fr-FR" sz="1800" baseline="30000" dirty="0">
                <a:solidFill>
                  <a:srgbClr val="FF0000"/>
                </a:solidFill>
                <a:effectLst/>
                <a:latin typeface="Times New Roman" panose="02020603050405020304" pitchFamily="18" charset="0"/>
                <a:ea typeface="Times New Roman" panose="02020603050405020304" pitchFamily="18" charset="0"/>
              </a:rPr>
              <a:t> </a:t>
            </a:r>
            <a:endParaRPr lang="fr-FR" dirty="0"/>
          </a:p>
        </p:txBody>
      </p:sp>
      <p:sp>
        <p:nvSpPr>
          <p:cNvPr id="3" name="Rectangle : coins arrondis 2">
            <a:extLst>
              <a:ext uri="{FF2B5EF4-FFF2-40B4-BE49-F238E27FC236}">
                <a16:creationId xmlns:a16="http://schemas.microsoft.com/office/drawing/2014/main" id="{7E9491BA-83FC-2DC8-97D5-AA1EDD4D8AC7}"/>
              </a:ext>
            </a:extLst>
          </p:cNvPr>
          <p:cNvSpPr/>
          <p:nvPr/>
        </p:nvSpPr>
        <p:spPr>
          <a:xfrm>
            <a:off x="309158" y="2531851"/>
            <a:ext cx="4822135" cy="4126401"/>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Le vêtement dans la bible,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c’est l’identité de la personne.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Les scribes sont donc reconnus comme des religieux.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Leur identité ne se construit pas sur leur foi en Dieu </a:t>
            </a:r>
            <a:b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mais sur un certain nombre de marqueurs identitaires religieux.</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Elian </a:t>
            </a:r>
            <a:r>
              <a:rPr lang="fr-FR" sz="2400" baseline="30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Cuvilier</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 256</a:t>
            </a:r>
            <a:endPar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 coins arrondis 3">
            <a:extLst>
              <a:ext uri="{FF2B5EF4-FFF2-40B4-BE49-F238E27FC236}">
                <a16:creationId xmlns:a16="http://schemas.microsoft.com/office/drawing/2014/main" id="{EE654170-85E1-B6F5-005D-464B0B9D5E98}"/>
              </a:ext>
            </a:extLst>
          </p:cNvPr>
          <p:cNvSpPr/>
          <p:nvPr/>
        </p:nvSpPr>
        <p:spPr>
          <a:xfrm>
            <a:off x="5422392" y="196728"/>
            <a:ext cx="6586690" cy="5589077"/>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dirty="0">
                <a:solidFill>
                  <a:schemeClr val="tx1"/>
                </a:solidFill>
                <a:effectLst/>
                <a:latin typeface="Times New Roman" panose="02020603050405020304" pitchFamily="18" charset="0"/>
                <a:ea typeface="Calibri" panose="020F0502020204030204" pitchFamily="34" charset="0"/>
              </a:rPr>
              <a:t>Matthieu 23, 2-4</a:t>
            </a:r>
            <a:r>
              <a:rPr lang="fr-FR" sz="2400" i="1" dirty="0">
                <a:solidFill>
                  <a:schemeClr val="tx1"/>
                </a:solidFill>
                <a:effectLst/>
                <a:latin typeface="Times New Roman" panose="02020603050405020304" pitchFamily="18" charset="0"/>
                <a:ea typeface="Calibri" panose="020F0502020204030204" pitchFamily="34" charset="0"/>
              </a:rPr>
              <a:t> … et Jésus déclara : « Les scribes et les pharisiens enseignent dans la chaire de Moïse. Donc, tout ce qu’ils peuvent vous dire, faites-le et observez-le. Mais n’agissez pas d’après leurs actes, car ils disent et ne font pas. Ils attachent de pesants fardeaux, difficiles à porter, et ils en chargent les épaules des gens ; mais eux-mêmes ne veulent pas les remuer du doigt.</a:t>
            </a:r>
            <a:endParaRPr lang="fr-FR" sz="2400" dirty="0">
              <a:solidFill>
                <a:schemeClr val="tx1"/>
              </a:solidFill>
              <a:effectLst/>
              <a:latin typeface="Calibri" panose="020F0502020204030204" pitchFamily="34" charset="0"/>
              <a:ea typeface="Calibri" panose="020F0502020204030204" pitchFamily="34" charset="0"/>
            </a:endParaRPr>
          </a:p>
          <a:p>
            <a:r>
              <a:rPr lang="fr-FR" sz="2400" dirty="0">
                <a:solidFill>
                  <a:schemeClr val="tx1"/>
                </a:solidFill>
                <a:effectLst/>
                <a:latin typeface="Times New Roman" panose="02020603050405020304" pitchFamily="18" charset="0"/>
                <a:ea typeface="Calibri" panose="020F0502020204030204" pitchFamily="34" charset="0"/>
              </a:rPr>
              <a:t>Jésus reproche aux scribes et aux Pharisiens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de ne pas faire ce qu’ils disent.</a:t>
            </a:r>
            <a:endParaRPr lang="fr-FR" sz="2400" dirty="0">
              <a:solidFill>
                <a:schemeClr val="tx1"/>
              </a:solidFill>
            </a:endParaRPr>
          </a:p>
        </p:txBody>
      </p:sp>
      <p:pic>
        <p:nvPicPr>
          <p:cNvPr id="11" name="Image 10">
            <a:extLst>
              <a:ext uri="{FF2B5EF4-FFF2-40B4-BE49-F238E27FC236}">
                <a16:creationId xmlns:a16="http://schemas.microsoft.com/office/drawing/2014/main" id="{57D27FA2-2CB1-5358-DE00-F9C6C3EC4F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46380" y="0"/>
            <a:ext cx="2219229" cy="2769833"/>
          </a:xfrm>
          <a:prstGeom prst="rect">
            <a:avLst/>
          </a:prstGeom>
        </p:spPr>
      </p:pic>
      <p:sp>
        <p:nvSpPr>
          <p:cNvPr id="5" name="Espace réservé du numéro de diapositive 4">
            <a:extLst>
              <a:ext uri="{FF2B5EF4-FFF2-40B4-BE49-F238E27FC236}">
                <a16:creationId xmlns:a16="http://schemas.microsoft.com/office/drawing/2014/main" id="{4E0D5306-650B-993E-1CAF-D2DB3E6BAA6B}"/>
              </a:ext>
            </a:extLst>
          </p:cNvPr>
          <p:cNvSpPr>
            <a:spLocks noGrp="1"/>
          </p:cNvSpPr>
          <p:nvPr>
            <p:ph type="sldNum" sz="quarter" idx="12"/>
          </p:nvPr>
        </p:nvSpPr>
        <p:spPr/>
        <p:txBody>
          <a:bodyPr/>
          <a:lstStyle/>
          <a:p>
            <a:fld id="{9E268824-B363-4558-82B1-76DB5ADEB9CB}" type="slidenum">
              <a:rPr lang="fr-FR" smtClean="0"/>
              <a:t>14</a:t>
            </a:fld>
            <a:endParaRPr lang="fr-FR"/>
          </a:p>
        </p:txBody>
      </p:sp>
    </p:spTree>
    <p:extLst>
      <p:ext uri="{BB962C8B-B14F-4D97-AF65-F5344CB8AC3E}">
        <p14:creationId xmlns:p14="http://schemas.microsoft.com/office/powerpoint/2010/main" val="143100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3B3DFB1-ACC7-BAD0-8F12-D3155A53356B}"/>
              </a:ext>
            </a:extLst>
          </p:cNvPr>
          <p:cNvSpPr txBox="1"/>
          <p:nvPr/>
        </p:nvSpPr>
        <p:spPr>
          <a:xfrm>
            <a:off x="1480" y="0"/>
            <a:ext cx="208477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vêtements d’apparat</a:t>
            </a:r>
            <a:r>
              <a:rPr lang="fr-FR" sz="1800" baseline="30000" dirty="0">
                <a:solidFill>
                  <a:srgbClr val="FF0000"/>
                </a:solidFill>
                <a:effectLst/>
                <a:latin typeface="Times New Roman" panose="02020603050405020304" pitchFamily="18" charset="0"/>
                <a:ea typeface="Times New Roman" panose="02020603050405020304" pitchFamily="18" charset="0"/>
              </a:rPr>
              <a:t> </a:t>
            </a:r>
            <a:endParaRPr lang="fr-FR" dirty="0"/>
          </a:p>
        </p:txBody>
      </p:sp>
      <p:sp>
        <p:nvSpPr>
          <p:cNvPr id="3" name="Rectangle : coins arrondis 2">
            <a:extLst>
              <a:ext uri="{FF2B5EF4-FFF2-40B4-BE49-F238E27FC236}">
                <a16:creationId xmlns:a16="http://schemas.microsoft.com/office/drawing/2014/main" id="{0CF503F5-501D-7A24-8E35-D68A8BC27318}"/>
              </a:ext>
            </a:extLst>
          </p:cNvPr>
          <p:cNvSpPr/>
          <p:nvPr/>
        </p:nvSpPr>
        <p:spPr>
          <a:xfrm>
            <a:off x="344377" y="2112885"/>
            <a:ext cx="6422183" cy="2024110"/>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rPr>
              <a:t>En disant de se méfier des scribes qui paradent en vêtements religieux, Jésus dénonce l’hypocrisie, recentre sur l’importance d’être en vérité et non de se baser sur l’apparence. </a:t>
            </a:r>
            <a:endParaRPr lang="fr-FR" sz="2400" dirty="0">
              <a:solidFill>
                <a:schemeClr val="tx1"/>
              </a:solidFill>
              <a:effectLst/>
              <a:latin typeface="Calibri" panose="020F0502020204030204" pitchFamily="34" charset="0"/>
              <a:ea typeface="Calibri" panose="020F0502020204030204" pitchFamily="34" charset="0"/>
            </a:endParaRPr>
          </a:p>
        </p:txBody>
      </p:sp>
      <p:sp>
        <p:nvSpPr>
          <p:cNvPr id="4" name="Rectangle : coins arrondis 3">
            <a:extLst>
              <a:ext uri="{FF2B5EF4-FFF2-40B4-BE49-F238E27FC236}">
                <a16:creationId xmlns:a16="http://schemas.microsoft.com/office/drawing/2014/main" id="{A2329C41-0D72-65E3-7991-8879B71364A0}"/>
              </a:ext>
            </a:extLst>
          </p:cNvPr>
          <p:cNvSpPr/>
          <p:nvPr/>
        </p:nvSpPr>
        <p:spPr>
          <a:xfrm>
            <a:off x="7048870" y="3036065"/>
            <a:ext cx="5005763" cy="3241142"/>
          </a:xfrm>
          <a:prstGeom prst="roundRect">
            <a:avLst/>
          </a:prstGeom>
          <a:noFill/>
          <a:ln w="76200">
            <a:solidFill>
              <a:srgbClr val="F390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Certains pourraient donner l’impression de mieux savoir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qui est Dieu,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 connaître ce qu’il veut,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 savoir prier…</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Comment ne pas se reconnaitre dans cette dérive qui peut nous tenter ? </a:t>
            </a:r>
            <a:endParaRPr lang="fr-FR" sz="2400" dirty="0">
              <a:solidFill>
                <a:schemeClr val="tx1"/>
              </a:solidFill>
              <a:latin typeface="Times New Roman" panose="02020603050405020304" pitchFamily="18" charset="0"/>
              <a:cs typeface="Times New Roman" panose="02020603050405020304" pitchFamily="18" charset="0"/>
            </a:endParaRPr>
          </a:p>
        </p:txBody>
      </p:sp>
      <p:pic>
        <p:nvPicPr>
          <p:cNvPr id="16" name="Image 15">
            <a:extLst>
              <a:ext uri="{FF2B5EF4-FFF2-40B4-BE49-F238E27FC236}">
                <a16:creationId xmlns:a16="http://schemas.microsoft.com/office/drawing/2014/main" id="{AAFFA2D3-5BE3-9D84-2A91-8F93710A0F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16026"/>
            <a:ext cx="2840325" cy="3545026"/>
          </a:xfrm>
          <a:prstGeom prst="rect">
            <a:avLst/>
          </a:prstGeom>
        </p:spPr>
      </p:pic>
      <p:sp>
        <p:nvSpPr>
          <p:cNvPr id="5" name="Espace réservé du numéro de diapositive 4">
            <a:extLst>
              <a:ext uri="{FF2B5EF4-FFF2-40B4-BE49-F238E27FC236}">
                <a16:creationId xmlns:a16="http://schemas.microsoft.com/office/drawing/2014/main" id="{3592986F-CBCE-D509-876A-908196ED0D56}"/>
              </a:ext>
            </a:extLst>
          </p:cNvPr>
          <p:cNvSpPr>
            <a:spLocks noGrp="1"/>
          </p:cNvSpPr>
          <p:nvPr>
            <p:ph type="sldNum" sz="quarter" idx="12"/>
          </p:nvPr>
        </p:nvSpPr>
        <p:spPr/>
        <p:txBody>
          <a:bodyPr/>
          <a:lstStyle/>
          <a:p>
            <a:fld id="{9E268824-B363-4558-82B1-76DB5ADEB9CB}" type="slidenum">
              <a:rPr lang="fr-FR" smtClean="0"/>
              <a:t>15</a:t>
            </a:fld>
            <a:endParaRPr lang="fr-FR"/>
          </a:p>
        </p:txBody>
      </p:sp>
    </p:spTree>
    <p:extLst>
      <p:ext uri="{BB962C8B-B14F-4D97-AF65-F5344CB8AC3E}">
        <p14:creationId xmlns:p14="http://schemas.microsoft.com/office/powerpoint/2010/main" val="348236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60486C38-EA87-DC5A-D1A4-4600EA584E0C}"/>
              </a:ext>
            </a:extLst>
          </p:cNvPr>
          <p:cNvGrpSpPr/>
          <p:nvPr/>
        </p:nvGrpSpPr>
        <p:grpSpPr>
          <a:xfrm>
            <a:off x="1703002" y="2040278"/>
            <a:ext cx="8785996" cy="2142423"/>
            <a:chOff x="2745069" y="2181794"/>
            <a:chExt cx="6496585" cy="2381328"/>
          </a:xfrm>
        </p:grpSpPr>
        <p:sp>
          <p:nvSpPr>
            <p:cNvPr id="3" name="ZoneTexte 2">
              <a:extLst>
                <a:ext uri="{FF2B5EF4-FFF2-40B4-BE49-F238E27FC236}">
                  <a16:creationId xmlns:a16="http://schemas.microsoft.com/office/drawing/2014/main" id="{7B0057FE-C6DD-519B-99F9-C6799C23359F}"/>
                </a:ext>
              </a:extLst>
            </p:cNvPr>
            <p:cNvSpPr txBox="1"/>
            <p:nvPr/>
          </p:nvSpPr>
          <p:spPr>
            <a:xfrm>
              <a:off x="2950346" y="2383628"/>
              <a:ext cx="6094520" cy="1744695"/>
            </a:xfrm>
            <a:prstGeom prst="rect">
              <a:avLst/>
            </a:prstGeom>
            <a:noFill/>
          </p:spPr>
          <p:txBody>
            <a:bodyPr wrap="square">
              <a:spAutoFit/>
            </a:bodyPr>
            <a:lstStyle/>
            <a:p>
              <a:r>
                <a:rPr lang="fr-FR" sz="3200" b="1" dirty="0">
                  <a:solidFill>
                    <a:srgbClr val="FF0000"/>
                  </a:solidFill>
                  <a:effectLst/>
                  <a:latin typeface="Times New Roman" panose="02020603050405020304" pitchFamily="18" charset="0"/>
                  <a:ea typeface="Times New Roman" panose="02020603050405020304" pitchFamily="18" charset="0"/>
                </a:rPr>
                <a:t>40</a:t>
              </a:r>
              <a:r>
                <a:rPr lang="fr-FR" sz="3200" dirty="0">
                  <a:effectLst/>
                  <a:latin typeface="Times New Roman" panose="02020603050405020304" pitchFamily="18" charset="0"/>
                  <a:ea typeface="Times New Roman" panose="02020603050405020304" pitchFamily="18" charset="0"/>
                </a:rPr>
                <a:t> Ils </a:t>
              </a:r>
              <a:r>
                <a:rPr lang="fr-FR" sz="3200" dirty="0">
                  <a:solidFill>
                    <a:srgbClr val="FF0000"/>
                  </a:solidFill>
                  <a:effectLst/>
                  <a:latin typeface="Times New Roman" panose="02020603050405020304" pitchFamily="18" charset="0"/>
                  <a:ea typeface="Times New Roman" panose="02020603050405020304" pitchFamily="18" charset="0"/>
                </a:rPr>
                <a:t>dévorent </a:t>
              </a:r>
              <a:r>
                <a:rPr lang="fr-FR" sz="3200" dirty="0">
                  <a:effectLst/>
                  <a:latin typeface="Times New Roman" panose="02020603050405020304" pitchFamily="18" charset="0"/>
                  <a:ea typeface="Times New Roman" panose="02020603050405020304" pitchFamily="18" charset="0"/>
                </a:rPr>
                <a:t>les biens des veuves </a:t>
              </a:r>
            </a:p>
            <a:p>
              <a:r>
                <a:rPr lang="fr-FR" sz="3200" dirty="0">
                  <a:effectLst/>
                  <a:latin typeface="Times New Roman" panose="02020603050405020304" pitchFamily="18" charset="0"/>
                  <a:ea typeface="Times New Roman" panose="02020603050405020304" pitchFamily="18" charset="0"/>
                </a:rPr>
                <a:t>et, pour l’apparence, ils font de longues prières : ils seront d’autant plus sévèrement jugés. »</a:t>
              </a:r>
            </a:p>
          </p:txBody>
        </p:sp>
        <p:sp>
          <p:nvSpPr>
            <p:cNvPr id="4" name="Rectangle : coins arrondis 3">
              <a:extLst>
                <a:ext uri="{FF2B5EF4-FFF2-40B4-BE49-F238E27FC236}">
                  <a16:creationId xmlns:a16="http://schemas.microsoft.com/office/drawing/2014/main" id="{7B937F42-F92A-7DFD-AC6B-C09C485ACDFD}"/>
                </a:ext>
              </a:extLst>
            </p:cNvPr>
            <p:cNvSpPr/>
            <p:nvPr/>
          </p:nvSpPr>
          <p:spPr>
            <a:xfrm>
              <a:off x="2745069" y="2181794"/>
              <a:ext cx="6496585" cy="2381328"/>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78F703A4-141A-1F29-F7E9-840BF5E93C47}"/>
              </a:ext>
            </a:extLst>
          </p:cNvPr>
          <p:cNvSpPr>
            <a:spLocks noGrp="1"/>
          </p:cNvSpPr>
          <p:nvPr>
            <p:ph type="sldNum" sz="quarter" idx="12"/>
          </p:nvPr>
        </p:nvSpPr>
        <p:spPr/>
        <p:txBody>
          <a:bodyPr/>
          <a:lstStyle/>
          <a:p>
            <a:fld id="{9E268824-B363-4558-82B1-76DB5ADEB9CB}" type="slidenum">
              <a:rPr lang="fr-FR" smtClean="0"/>
              <a:t>16</a:t>
            </a:fld>
            <a:endParaRPr lang="fr-FR"/>
          </a:p>
        </p:txBody>
      </p:sp>
    </p:spTree>
    <p:extLst>
      <p:ext uri="{BB962C8B-B14F-4D97-AF65-F5344CB8AC3E}">
        <p14:creationId xmlns:p14="http://schemas.microsoft.com/office/powerpoint/2010/main" val="2782357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EA478CD-FA18-1461-90CF-13394F67FB8A}"/>
              </a:ext>
            </a:extLst>
          </p:cNvPr>
          <p:cNvSpPr txBox="1"/>
          <p:nvPr/>
        </p:nvSpPr>
        <p:spPr>
          <a:xfrm>
            <a:off x="792332" y="283738"/>
            <a:ext cx="1870969"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dévorent</a:t>
            </a:r>
            <a:endParaRPr lang="fr-FR" dirty="0"/>
          </a:p>
        </p:txBody>
      </p:sp>
      <p:pic>
        <p:nvPicPr>
          <p:cNvPr id="13" name="Image 12">
            <a:extLst>
              <a:ext uri="{FF2B5EF4-FFF2-40B4-BE49-F238E27FC236}">
                <a16:creationId xmlns:a16="http://schemas.microsoft.com/office/drawing/2014/main" id="{AF5A7E0B-1EAB-4E9A-106D-AE9557090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49683">
            <a:off x="6400877" y="511713"/>
            <a:ext cx="2902819" cy="2474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 coins arrondis 1">
            <a:extLst>
              <a:ext uri="{FF2B5EF4-FFF2-40B4-BE49-F238E27FC236}">
                <a16:creationId xmlns:a16="http://schemas.microsoft.com/office/drawing/2014/main" id="{EE40CE2B-79F3-FFF7-03E0-A7A3A5DF8631}"/>
              </a:ext>
            </a:extLst>
          </p:cNvPr>
          <p:cNvSpPr/>
          <p:nvPr/>
        </p:nvSpPr>
        <p:spPr>
          <a:xfrm>
            <a:off x="671903" y="3933224"/>
            <a:ext cx="8605261" cy="120032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effectLst/>
                <a:latin typeface="Times New Roman" panose="02020603050405020304" pitchFamily="18" charset="0"/>
                <a:ea typeface="Calibri" panose="020F0502020204030204" pitchFamily="34" charset="0"/>
              </a:rPr>
              <a:t>Dévorer est un terme très fort : incorporer gloutonnement, détruire. </a:t>
            </a:r>
            <a:endParaRPr lang="fr-FR" sz="2400">
              <a:solidFill>
                <a:schemeClr val="tx1"/>
              </a:solidFill>
            </a:endParaRPr>
          </a:p>
        </p:txBody>
      </p:sp>
      <p:sp>
        <p:nvSpPr>
          <p:cNvPr id="4" name="Espace réservé du numéro de diapositive 3">
            <a:extLst>
              <a:ext uri="{FF2B5EF4-FFF2-40B4-BE49-F238E27FC236}">
                <a16:creationId xmlns:a16="http://schemas.microsoft.com/office/drawing/2014/main" id="{2F113CF3-3CE4-EB8F-C8E3-3D9AB67878E2}"/>
              </a:ext>
            </a:extLst>
          </p:cNvPr>
          <p:cNvSpPr>
            <a:spLocks noGrp="1"/>
          </p:cNvSpPr>
          <p:nvPr>
            <p:ph type="sldNum" sz="quarter" idx="12"/>
          </p:nvPr>
        </p:nvSpPr>
        <p:spPr/>
        <p:txBody>
          <a:bodyPr/>
          <a:lstStyle/>
          <a:p>
            <a:fld id="{9E268824-B363-4558-82B1-76DB5ADEB9CB}" type="slidenum">
              <a:rPr lang="fr-FR" smtClean="0"/>
              <a:t>17</a:t>
            </a:fld>
            <a:endParaRPr lang="fr-FR"/>
          </a:p>
        </p:txBody>
      </p:sp>
    </p:spTree>
    <p:extLst>
      <p:ext uri="{BB962C8B-B14F-4D97-AF65-F5344CB8AC3E}">
        <p14:creationId xmlns:p14="http://schemas.microsoft.com/office/powerpoint/2010/main" val="638768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1AEC94B-1051-7343-B6CE-049CA2A34C75}"/>
              </a:ext>
            </a:extLst>
          </p:cNvPr>
          <p:cNvSpPr txBox="1"/>
          <p:nvPr/>
        </p:nvSpPr>
        <p:spPr>
          <a:xfrm>
            <a:off x="99874" y="26286"/>
            <a:ext cx="1870969"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dévorent</a:t>
            </a:r>
            <a:endParaRPr lang="fr-FR" dirty="0"/>
          </a:p>
        </p:txBody>
      </p:sp>
      <p:sp>
        <p:nvSpPr>
          <p:cNvPr id="2" name="Rectangle : coins arrondis 1">
            <a:extLst>
              <a:ext uri="{FF2B5EF4-FFF2-40B4-BE49-F238E27FC236}">
                <a16:creationId xmlns:a16="http://schemas.microsoft.com/office/drawing/2014/main" id="{FBD41C27-49DD-2CB2-5845-33AC774D0A53}"/>
              </a:ext>
            </a:extLst>
          </p:cNvPr>
          <p:cNvSpPr/>
          <p:nvPr/>
        </p:nvSpPr>
        <p:spPr>
          <a:xfrm>
            <a:off x="295008" y="432462"/>
            <a:ext cx="6585561" cy="1698179"/>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dirty="0">
                <a:solidFill>
                  <a:schemeClr val="tx1"/>
                </a:solidFill>
                <a:effectLst/>
                <a:latin typeface="Times New Roman" panose="02020603050405020304" pitchFamily="18" charset="0"/>
                <a:ea typeface="Times New Roman" panose="02020603050405020304" pitchFamily="18" charset="0"/>
              </a:rPr>
              <a:t>Exode 2, 21-23</a:t>
            </a:r>
            <a:r>
              <a:rPr lang="fr-FR" sz="2000" i="1" dirty="0">
                <a:solidFill>
                  <a:schemeClr val="tx1"/>
                </a:solidFill>
                <a:effectLst/>
                <a:latin typeface="Times New Roman" panose="02020603050405020304" pitchFamily="18" charset="0"/>
                <a:ea typeface="Times New Roman" panose="02020603050405020304" pitchFamily="18" charset="0"/>
              </a:rPr>
              <a:t> Vous n’accablerez pas la veuve et l’orphelin. Si tu les accables et qu’ils crient vers moi, j’écouterai leur cri. Ma colère s’enflammera et je vous ferai périr par l’épée...</a:t>
            </a:r>
            <a:endParaRPr lang="fr-FR" sz="2000" dirty="0">
              <a:solidFill>
                <a:schemeClr val="tx1"/>
              </a:solidFill>
              <a:effectLst/>
              <a:latin typeface="Times New Roman" panose="02020603050405020304" pitchFamily="18" charset="0"/>
              <a:ea typeface="Times New Roman" panose="02020603050405020304" pitchFamily="18" charset="0"/>
            </a:endParaRPr>
          </a:p>
        </p:txBody>
      </p:sp>
      <p:sp>
        <p:nvSpPr>
          <p:cNvPr id="3" name="Rectangle : coins arrondis 2">
            <a:extLst>
              <a:ext uri="{FF2B5EF4-FFF2-40B4-BE49-F238E27FC236}">
                <a16:creationId xmlns:a16="http://schemas.microsoft.com/office/drawing/2014/main" id="{6A925D76-0F8D-CC91-6F20-A924FB03BC25}"/>
              </a:ext>
            </a:extLst>
          </p:cNvPr>
          <p:cNvSpPr/>
          <p:nvPr/>
        </p:nvSpPr>
        <p:spPr>
          <a:xfrm>
            <a:off x="5655990" y="2687455"/>
            <a:ext cx="6364375" cy="3768233"/>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effectLst/>
                <a:latin typeface="Times New Roman" panose="02020603050405020304" pitchFamily="18" charset="0"/>
                <a:ea typeface="Times New Roman" panose="02020603050405020304" pitchFamily="18" charset="0"/>
              </a:rPr>
              <a:t>Osée 13, 02-08 </a:t>
            </a:r>
            <a:endParaRPr lang="fr-FR" sz="2000" dirty="0">
              <a:solidFill>
                <a:schemeClr val="tx1"/>
              </a:solidFill>
              <a:effectLst/>
              <a:latin typeface="Times New Roman" panose="02020603050405020304" pitchFamily="18" charset="0"/>
              <a:ea typeface="Times New Roman" panose="02020603050405020304" pitchFamily="18" charset="0"/>
            </a:endParaRPr>
          </a:p>
          <a:p>
            <a:pPr algn="ctr"/>
            <a:r>
              <a:rPr lang="fr-FR" sz="2000" i="1" dirty="0">
                <a:solidFill>
                  <a:schemeClr val="tx1"/>
                </a:solidFill>
                <a:effectLst/>
                <a:latin typeface="Times New Roman" panose="02020603050405020304" pitchFamily="18" charset="0"/>
                <a:ea typeface="Times New Roman" panose="02020603050405020304" pitchFamily="18" charset="0"/>
              </a:rPr>
              <a:t>À présent, ils continuent de pécher, ils se font des images de métal fondu, des idoles avec leur argent … Eux qui sacrifient des hommes, ils vénèrent des veaux…</a:t>
            </a:r>
            <a:r>
              <a:rPr lang="fr-FR" sz="2000" dirty="0">
                <a:solidFill>
                  <a:schemeClr val="tx1"/>
                </a:solidFill>
                <a:effectLst/>
                <a:latin typeface="Times New Roman" panose="02020603050405020304" pitchFamily="18" charset="0"/>
                <a:ea typeface="Times New Roman" panose="02020603050405020304" pitchFamily="18" charset="0"/>
              </a:rPr>
              <a:t> </a:t>
            </a:r>
            <a:br>
              <a:rPr lang="fr-FR" sz="2000" dirty="0">
                <a:solidFill>
                  <a:schemeClr val="tx1"/>
                </a:solidFill>
                <a:effectLst/>
                <a:latin typeface="Times New Roman" panose="02020603050405020304" pitchFamily="18" charset="0"/>
                <a:ea typeface="Times New Roman" panose="02020603050405020304" pitchFamily="18" charset="0"/>
              </a:rPr>
            </a:br>
            <a:r>
              <a:rPr lang="fr-FR" sz="2000" i="1" dirty="0">
                <a:solidFill>
                  <a:schemeClr val="tx1"/>
                </a:solidFill>
                <a:effectLst/>
                <a:latin typeface="Times New Roman" panose="02020603050405020304" pitchFamily="18" charset="0"/>
                <a:ea typeface="Times New Roman" panose="02020603050405020304" pitchFamily="18" charset="0"/>
              </a:rPr>
              <a:t>Je vais les attaquer comme une ourse à qui l’on a ravi ses petits, je vais déchirer l’enveloppe de leur cœur, comme une lionne je vais les dévorer sur place, une bête sauvage les mettra en pièces.</a:t>
            </a:r>
            <a:endParaRPr lang="fr-FR" sz="2000" dirty="0">
              <a:solidFill>
                <a:schemeClr val="tx1"/>
              </a:solidFill>
              <a:effectLst/>
              <a:latin typeface="Times New Roman" panose="02020603050405020304" pitchFamily="18" charset="0"/>
              <a:ea typeface="Times New Roman" panose="02020603050405020304" pitchFamily="18" charset="0"/>
            </a:endParaRPr>
          </a:p>
          <a:p>
            <a:pPr algn="ctr"/>
            <a:r>
              <a:rPr lang="fr-FR" sz="2000" dirty="0">
                <a:solidFill>
                  <a:schemeClr val="tx1"/>
                </a:solidFill>
                <a:effectLst/>
                <a:latin typeface="Calibri" panose="020F0502020204030204" pitchFamily="34" charset="0"/>
                <a:ea typeface="Calibri" panose="020F0502020204030204" pitchFamily="34" charset="0"/>
              </a:rPr>
              <a:t>Le livre d’Osée a des paroles fortes contre ceux qui renient l’Amour du Seigneur pour adorer des idoles</a:t>
            </a:r>
            <a:r>
              <a:rPr lang="fr-FR" sz="2000" dirty="0">
                <a:solidFill>
                  <a:schemeClr val="tx1"/>
                </a:solidFill>
                <a:latin typeface="Calibri" panose="020F0502020204030204" pitchFamily="34" charset="0"/>
                <a:ea typeface="Calibri" panose="020F0502020204030204" pitchFamily="34" charset="0"/>
              </a:rPr>
              <a:t>.</a:t>
            </a:r>
            <a:endParaRPr lang="fr-FR" sz="2000" dirty="0">
              <a:solidFill>
                <a:schemeClr val="tx1"/>
              </a:solidFill>
            </a:endParaRPr>
          </a:p>
        </p:txBody>
      </p:sp>
      <p:sp>
        <p:nvSpPr>
          <p:cNvPr id="7" name="Rectangle : coins arrondis 6">
            <a:extLst>
              <a:ext uri="{FF2B5EF4-FFF2-40B4-BE49-F238E27FC236}">
                <a16:creationId xmlns:a16="http://schemas.microsoft.com/office/drawing/2014/main" id="{B470808D-81CB-58B2-BEDC-0D592D592F77}"/>
              </a:ext>
            </a:extLst>
          </p:cNvPr>
          <p:cNvSpPr/>
          <p:nvPr/>
        </p:nvSpPr>
        <p:spPr>
          <a:xfrm>
            <a:off x="366029" y="2424965"/>
            <a:ext cx="5004961" cy="4030723"/>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effectLst/>
                <a:latin typeface="Times New Roman" panose="02020603050405020304" pitchFamily="18" charset="0"/>
                <a:ea typeface="Times New Roman" panose="02020603050405020304" pitchFamily="18" charset="0"/>
              </a:rPr>
              <a:t>Deutéronome 24, 17-18</a:t>
            </a:r>
            <a:r>
              <a:rPr lang="fr-FR" sz="2000" dirty="0">
                <a:solidFill>
                  <a:schemeClr val="tx1"/>
                </a:solidFill>
                <a:effectLst/>
                <a:latin typeface="Times New Roman" panose="02020603050405020304" pitchFamily="18" charset="0"/>
                <a:ea typeface="Times New Roman" panose="02020603050405020304" pitchFamily="18" charset="0"/>
              </a:rPr>
              <a:t> </a:t>
            </a:r>
            <a:r>
              <a:rPr lang="fr-FR" sz="2000" i="1" dirty="0">
                <a:solidFill>
                  <a:schemeClr val="tx1"/>
                </a:solidFill>
                <a:effectLst/>
                <a:latin typeface="Times New Roman" panose="02020603050405020304" pitchFamily="18" charset="0"/>
                <a:ea typeface="Times New Roman" panose="02020603050405020304" pitchFamily="18" charset="0"/>
              </a:rPr>
              <a:t>Tu ne feras pas dévier le droit de l’immigré ni celui de l’orphelin, et tu ne feras pas saisir comme gage le manteau de la veuve. Souviens-toi que tu as été esclave en Égypte et que le Seigneur ton Dieu t’a racheté. Voilà pourquoi je te donne ce commandement.</a:t>
            </a:r>
            <a:endParaRPr lang="fr-FR" sz="2000" dirty="0">
              <a:solidFill>
                <a:schemeClr val="tx1"/>
              </a:solidFill>
              <a:effectLst/>
              <a:latin typeface="Times New Roman" panose="02020603050405020304" pitchFamily="18" charset="0"/>
              <a:ea typeface="Times New Roman" panose="02020603050405020304" pitchFamily="18" charset="0"/>
            </a:endParaRPr>
          </a:p>
          <a:p>
            <a:pPr algn="ctr"/>
            <a:r>
              <a:rPr lang="fr-FR" sz="2000" dirty="0">
                <a:solidFill>
                  <a:schemeClr val="tx1"/>
                </a:solidFill>
                <a:effectLst/>
                <a:latin typeface="Times New Roman" panose="02020603050405020304" pitchFamily="18" charset="0"/>
                <a:ea typeface="Times New Roman" panose="02020603050405020304" pitchFamily="18" charset="0"/>
              </a:rPr>
              <a:t>La Loi dans le Premier Testament dit de respecter les plus faibles. Le peuple de Dieu a été aussi été parmi les plus fragiles quand il était en esclavage en Egypte.</a:t>
            </a:r>
          </a:p>
        </p:txBody>
      </p:sp>
      <p:pic>
        <p:nvPicPr>
          <p:cNvPr id="17" name="Image 16" descr="Une image contenant dessin, art, dessin humoristique, croquis&#10;&#10;Description générée automatiquement">
            <a:extLst>
              <a:ext uri="{FF2B5EF4-FFF2-40B4-BE49-F238E27FC236}">
                <a16:creationId xmlns:a16="http://schemas.microsoft.com/office/drawing/2014/main" id="{9BA34670-81DC-4A5D-E761-0CD95CA45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4481" y="28391"/>
            <a:ext cx="4015392" cy="2659064"/>
          </a:xfrm>
          <a:prstGeom prst="rect">
            <a:avLst/>
          </a:prstGeom>
        </p:spPr>
      </p:pic>
      <p:sp>
        <p:nvSpPr>
          <p:cNvPr id="12" name="Espace réservé du numéro de diapositive 11">
            <a:extLst>
              <a:ext uri="{FF2B5EF4-FFF2-40B4-BE49-F238E27FC236}">
                <a16:creationId xmlns:a16="http://schemas.microsoft.com/office/drawing/2014/main" id="{0C633509-C649-BE26-5951-C87B6FB93A53}"/>
              </a:ext>
            </a:extLst>
          </p:cNvPr>
          <p:cNvSpPr>
            <a:spLocks noGrp="1"/>
          </p:cNvSpPr>
          <p:nvPr>
            <p:ph type="sldNum" sz="quarter" idx="12"/>
          </p:nvPr>
        </p:nvSpPr>
        <p:spPr/>
        <p:txBody>
          <a:bodyPr/>
          <a:lstStyle/>
          <a:p>
            <a:fld id="{9E268824-B363-4558-82B1-76DB5ADEB9CB}" type="slidenum">
              <a:rPr lang="fr-FR" smtClean="0"/>
              <a:t>18</a:t>
            </a:fld>
            <a:endParaRPr lang="fr-FR" dirty="0"/>
          </a:p>
        </p:txBody>
      </p:sp>
    </p:spTree>
    <p:extLst>
      <p:ext uri="{BB962C8B-B14F-4D97-AF65-F5344CB8AC3E}">
        <p14:creationId xmlns:p14="http://schemas.microsoft.com/office/powerpoint/2010/main" val="27877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168868F-A9E4-9CAB-6AEA-13FACF3A67F9}"/>
              </a:ext>
            </a:extLst>
          </p:cNvPr>
          <p:cNvSpPr txBox="1"/>
          <p:nvPr/>
        </p:nvSpPr>
        <p:spPr>
          <a:xfrm>
            <a:off x="99874" y="26286"/>
            <a:ext cx="1870969"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dévorent</a:t>
            </a:r>
            <a:endParaRPr lang="fr-FR" dirty="0"/>
          </a:p>
        </p:txBody>
      </p:sp>
      <p:sp>
        <p:nvSpPr>
          <p:cNvPr id="2" name="Rectangle : coins arrondis 1">
            <a:extLst>
              <a:ext uri="{FF2B5EF4-FFF2-40B4-BE49-F238E27FC236}">
                <a16:creationId xmlns:a16="http://schemas.microsoft.com/office/drawing/2014/main" id="{7129B59E-1204-80AD-B5EB-B388529E1E9E}"/>
              </a:ext>
            </a:extLst>
          </p:cNvPr>
          <p:cNvSpPr/>
          <p:nvPr/>
        </p:nvSpPr>
        <p:spPr>
          <a:xfrm>
            <a:off x="1182210" y="3010520"/>
            <a:ext cx="6803255" cy="2200673"/>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Jésus rappelle la Loi de Moïse :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aimer le Seigneur et son prochain.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Ceux qui dévorent car ils oublient cette Loi d’Amour seront dévorés. </a:t>
            </a:r>
            <a:endParaRPr lang="fr-FR" sz="2400" dirty="0">
              <a:solidFill>
                <a:schemeClr val="tx1"/>
              </a:solidFill>
              <a:latin typeface="Times New Roman" panose="02020603050405020304" pitchFamily="18" charset="0"/>
              <a:cs typeface="Times New Roman" panose="02020603050405020304" pitchFamily="18" charset="0"/>
            </a:endParaRPr>
          </a:p>
        </p:txBody>
      </p:sp>
      <p:pic>
        <p:nvPicPr>
          <p:cNvPr id="7" name="Image 6" descr="Une image contenant dessin, art, dessin humoristique, croquis&#10;&#10;Description générée automatiquement">
            <a:extLst>
              <a:ext uri="{FF2B5EF4-FFF2-40B4-BE49-F238E27FC236}">
                <a16:creationId xmlns:a16="http://schemas.microsoft.com/office/drawing/2014/main" id="{A5E96442-0CB1-CAA2-3FE8-4548CE1EE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100" y="210952"/>
            <a:ext cx="4015392" cy="2659064"/>
          </a:xfrm>
          <a:prstGeom prst="rect">
            <a:avLst/>
          </a:prstGeom>
        </p:spPr>
      </p:pic>
      <p:sp>
        <p:nvSpPr>
          <p:cNvPr id="3" name="Espace réservé du numéro de diapositive 2">
            <a:extLst>
              <a:ext uri="{FF2B5EF4-FFF2-40B4-BE49-F238E27FC236}">
                <a16:creationId xmlns:a16="http://schemas.microsoft.com/office/drawing/2014/main" id="{3AB681FC-45FD-0948-E0F0-38445BB73687}"/>
              </a:ext>
            </a:extLst>
          </p:cNvPr>
          <p:cNvSpPr>
            <a:spLocks noGrp="1"/>
          </p:cNvSpPr>
          <p:nvPr>
            <p:ph type="sldNum" sz="quarter" idx="12"/>
          </p:nvPr>
        </p:nvSpPr>
        <p:spPr/>
        <p:txBody>
          <a:bodyPr/>
          <a:lstStyle/>
          <a:p>
            <a:fld id="{9E268824-B363-4558-82B1-76DB5ADEB9CB}" type="slidenum">
              <a:rPr lang="fr-FR" smtClean="0"/>
              <a:t>19</a:t>
            </a:fld>
            <a:endParaRPr lang="fr-FR"/>
          </a:p>
        </p:txBody>
      </p:sp>
    </p:spTree>
    <p:extLst>
      <p:ext uri="{BB962C8B-B14F-4D97-AF65-F5344CB8AC3E}">
        <p14:creationId xmlns:p14="http://schemas.microsoft.com/office/powerpoint/2010/main" val="3118489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98C324-FF8F-362C-58C9-9A6C635E7B8F}"/>
              </a:ext>
            </a:extLst>
          </p:cNvPr>
          <p:cNvSpPr txBox="1"/>
          <p:nvPr/>
        </p:nvSpPr>
        <p:spPr>
          <a:xfrm>
            <a:off x="441158" y="578182"/>
            <a:ext cx="11309683" cy="5446619"/>
          </a:xfrm>
          <a:prstGeom prst="rect">
            <a:avLst/>
          </a:prstGeom>
          <a:noFill/>
        </p:spPr>
        <p:txBody>
          <a:bodyPr wrap="square">
            <a:spAutoFit/>
          </a:bodyPr>
          <a:lstStyle/>
          <a:p>
            <a:pPr>
              <a:lnSpc>
                <a:spcPct val="115000"/>
              </a:lnSpc>
              <a:spcAft>
                <a:spcPts val="100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Marc 12 </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Traduction liturgique </a:t>
            </a:r>
            <a:r>
              <a:rPr lang="fr-FR" sz="2400" dirty="0">
                <a:solidFill>
                  <a:srgbClr val="999999"/>
                </a:solidFill>
                <a:effectLst/>
                <a:latin typeface="Times New Roman" panose="02020603050405020304" pitchFamily="18" charset="0"/>
                <a:ea typeface="Calibri" panose="020F0502020204030204" pitchFamily="34" charset="0"/>
                <a:cs typeface="Times New Roman" panose="02020603050405020304" pitchFamily="18" charset="0"/>
              </a:rPr>
              <a:t>"Copyright AELF - Paris - 1980 - Tous droits réservés".</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400" b="1" dirty="0">
                <a:solidFill>
                  <a:srgbClr val="FF0000"/>
                </a:solidFill>
                <a:effectLst/>
                <a:latin typeface="Times New Roman" panose="02020603050405020304" pitchFamily="18" charset="0"/>
                <a:ea typeface="Times New Roman" panose="02020603050405020304" pitchFamily="18" charset="0"/>
              </a:rPr>
              <a:t>38</a:t>
            </a:r>
            <a:r>
              <a:rPr lang="fr-FR" sz="2400" dirty="0">
                <a:effectLst/>
                <a:latin typeface="Times New Roman" panose="02020603050405020304" pitchFamily="18" charset="0"/>
                <a:ea typeface="Times New Roman" panose="02020603050405020304" pitchFamily="18" charset="0"/>
              </a:rPr>
              <a:t> Dans son </a:t>
            </a:r>
            <a:r>
              <a:rPr lang="fr-FR" sz="2400" dirty="0">
                <a:solidFill>
                  <a:srgbClr val="FF0000"/>
                </a:solidFill>
                <a:effectLst/>
                <a:latin typeface="Times New Roman" panose="02020603050405020304" pitchFamily="18" charset="0"/>
                <a:ea typeface="Times New Roman" panose="02020603050405020304" pitchFamily="18" charset="0"/>
              </a:rPr>
              <a:t>enseignement</a:t>
            </a:r>
            <a:r>
              <a:rPr lang="fr-FR" sz="2400" dirty="0">
                <a:effectLst/>
                <a:latin typeface="Times New Roman" panose="02020603050405020304" pitchFamily="18" charset="0"/>
                <a:ea typeface="Times New Roman" panose="02020603050405020304" pitchFamily="18" charset="0"/>
              </a:rPr>
              <a:t>, il disait : « Méfiez-vous des </a:t>
            </a:r>
            <a:r>
              <a:rPr lang="fr-FR" sz="2400" dirty="0">
                <a:solidFill>
                  <a:srgbClr val="FF0000"/>
                </a:solidFill>
                <a:effectLst/>
                <a:latin typeface="Times New Roman" panose="02020603050405020304" pitchFamily="18" charset="0"/>
                <a:ea typeface="Times New Roman" panose="02020603050405020304" pitchFamily="18" charset="0"/>
              </a:rPr>
              <a:t>scribes</a:t>
            </a:r>
            <a:r>
              <a:rPr lang="fr-FR" sz="2400" dirty="0">
                <a:effectLst/>
                <a:latin typeface="Times New Roman" panose="02020603050405020304" pitchFamily="18" charset="0"/>
                <a:ea typeface="Times New Roman" panose="02020603050405020304" pitchFamily="18" charset="0"/>
              </a:rPr>
              <a:t> </a:t>
            </a:r>
            <a:r>
              <a:rPr lang="fr-FR" sz="2400" baseline="30000" dirty="0">
                <a:effectLst/>
                <a:latin typeface="Times New Roman" panose="02020603050405020304" pitchFamily="18" charset="0"/>
                <a:ea typeface="Times New Roman" panose="02020603050405020304" pitchFamily="18" charset="0"/>
              </a:rPr>
              <a:t>lettrés</a:t>
            </a:r>
            <a:r>
              <a:rPr lang="fr-FR" sz="2400" dirty="0">
                <a:effectLst/>
                <a:latin typeface="Times New Roman" panose="02020603050405020304" pitchFamily="18" charset="0"/>
                <a:ea typeface="Times New Roman" panose="02020603050405020304" pitchFamily="18" charset="0"/>
              </a:rPr>
              <a:t>, qui tiennent à se promener en </a:t>
            </a:r>
            <a:r>
              <a:rPr lang="fr-FR" sz="2400" dirty="0">
                <a:solidFill>
                  <a:srgbClr val="FF0000"/>
                </a:solidFill>
                <a:effectLst/>
                <a:latin typeface="Times New Roman" panose="02020603050405020304" pitchFamily="18" charset="0"/>
                <a:ea typeface="Times New Roman" panose="02020603050405020304" pitchFamily="18" charset="0"/>
              </a:rPr>
              <a:t>vêtements d’apparat</a:t>
            </a:r>
            <a:r>
              <a:rPr lang="fr-FR" sz="2400" baseline="30000" dirty="0">
                <a:effectLst/>
                <a:latin typeface="Times New Roman" panose="02020603050405020304" pitchFamily="18" charset="0"/>
                <a:ea typeface="Times New Roman" panose="02020603050405020304" pitchFamily="18" charset="0"/>
              </a:rPr>
              <a:t> grandes robes</a:t>
            </a:r>
            <a:r>
              <a:rPr lang="fr-FR" sz="2400" dirty="0">
                <a:effectLst/>
                <a:latin typeface="Times New Roman" panose="02020603050405020304" pitchFamily="18" charset="0"/>
                <a:ea typeface="Times New Roman" panose="02020603050405020304" pitchFamily="18" charset="0"/>
              </a:rPr>
              <a:t> et qui aiment les salutations sur les places publiques,</a:t>
            </a:r>
          </a:p>
          <a:p>
            <a:r>
              <a:rPr lang="fr-FR" sz="2400" b="1" dirty="0">
                <a:solidFill>
                  <a:srgbClr val="FF0000"/>
                </a:solidFill>
                <a:effectLst/>
                <a:latin typeface="Times New Roman" panose="02020603050405020304" pitchFamily="18" charset="0"/>
                <a:ea typeface="Times New Roman" panose="02020603050405020304" pitchFamily="18" charset="0"/>
              </a:rPr>
              <a:t>39</a:t>
            </a:r>
            <a:r>
              <a:rPr lang="fr-FR" sz="2400" dirty="0">
                <a:effectLst/>
                <a:latin typeface="Times New Roman" panose="02020603050405020304" pitchFamily="18" charset="0"/>
                <a:ea typeface="Times New Roman" panose="02020603050405020304" pitchFamily="18" charset="0"/>
              </a:rPr>
              <a:t> les sièges d’honneur dans les synagogues, et les places d’honneur dans les dîners.</a:t>
            </a:r>
          </a:p>
          <a:p>
            <a:r>
              <a:rPr lang="fr-FR" sz="2400" b="1" dirty="0">
                <a:solidFill>
                  <a:srgbClr val="FF0000"/>
                </a:solidFill>
                <a:effectLst/>
                <a:latin typeface="Times New Roman" panose="02020603050405020304" pitchFamily="18" charset="0"/>
                <a:ea typeface="Times New Roman" panose="02020603050405020304" pitchFamily="18" charset="0"/>
              </a:rPr>
              <a:t>40</a:t>
            </a:r>
            <a:r>
              <a:rPr lang="fr-FR" sz="2400" dirty="0">
                <a:effectLst/>
                <a:latin typeface="Times New Roman" panose="02020603050405020304" pitchFamily="18" charset="0"/>
                <a:ea typeface="Times New Roman" panose="02020603050405020304" pitchFamily="18" charset="0"/>
              </a:rPr>
              <a:t> Ils </a:t>
            </a:r>
            <a:r>
              <a:rPr lang="fr-FR" sz="2400" dirty="0">
                <a:solidFill>
                  <a:srgbClr val="FF0000"/>
                </a:solidFill>
                <a:effectLst/>
                <a:latin typeface="Times New Roman" panose="02020603050405020304" pitchFamily="18" charset="0"/>
                <a:ea typeface="Times New Roman" panose="02020603050405020304" pitchFamily="18" charset="0"/>
              </a:rPr>
              <a:t>dévorent les biens</a:t>
            </a:r>
            <a:r>
              <a:rPr lang="fr-FR" sz="2400" dirty="0">
                <a:effectLst/>
                <a:latin typeface="Times New Roman" panose="02020603050405020304" pitchFamily="18" charset="0"/>
                <a:ea typeface="Times New Roman" panose="02020603050405020304" pitchFamily="18" charset="0"/>
              </a:rPr>
              <a:t> des </a:t>
            </a:r>
            <a:r>
              <a:rPr lang="fr-FR" sz="2400" dirty="0">
                <a:solidFill>
                  <a:srgbClr val="FF0000"/>
                </a:solidFill>
                <a:effectLst/>
                <a:latin typeface="Times New Roman" panose="02020603050405020304" pitchFamily="18" charset="0"/>
                <a:ea typeface="Times New Roman" panose="02020603050405020304" pitchFamily="18" charset="0"/>
              </a:rPr>
              <a:t>veuves</a:t>
            </a:r>
            <a:r>
              <a:rPr lang="fr-FR" sz="2400" dirty="0">
                <a:effectLst/>
                <a:latin typeface="Times New Roman" panose="02020603050405020304" pitchFamily="18" charset="0"/>
                <a:ea typeface="Times New Roman" panose="02020603050405020304" pitchFamily="18" charset="0"/>
              </a:rPr>
              <a:t> et, pour l’apparence, ils font de longues prières : ils seront d’autant plus sévèrement jugés. »</a:t>
            </a:r>
          </a:p>
          <a:p>
            <a:r>
              <a:rPr lang="fr-FR" sz="2400" b="1" dirty="0">
                <a:solidFill>
                  <a:srgbClr val="FF0000"/>
                </a:solidFill>
                <a:effectLst/>
                <a:latin typeface="Times New Roman" panose="02020603050405020304" pitchFamily="18" charset="0"/>
                <a:ea typeface="Times New Roman" panose="02020603050405020304" pitchFamily="18" charset="0"/>
              </a:rPr>
              <a:t>41</a:t>
            </a:r>
            <a:r>
              <a:rPr lang="fr-FR" sz="2400" dirty="0">
                <a:effectLst/>
                <a:latin typeface="Times New Roman" panose="02020603050405020304" pitchFamily="18" charset="0"/>
                <a:ea typeface="Times New Roman" panose="02020603050405020304" pitchFamily="18" charset="0"/>
              </a:rPr>
              <a:t> </a:t>
            </a:r>
            <a:r>
              <a:rPr lang="fr-FR" sz="2400" dirty="0">
                <a:solidFill>
                  <a:srgbClr val="FF0000"/>
                </a:solidFill>
                <a:effectLst/>
                <a:latin typeface="Times New Roman" panose="02020603050405020304" pitchFamily="18" charset="0"/>
                <a:ea typeface="Times New Roman" panose="02020603050405020304" pitchFamily="18" charset="0"/>
              </a:rPr>
              <a:t>Jésus</a:t>
            </a:r>
            <a:r>
              <a:rPr lang="fr-FR" sz="2400" dirty="0">
                <a:effectLst/>
                <a:latin typeface="Times New Roman" panose="02020603050405020304" pitchFamily="18" charset="0"/>
                <a:ea typeface="Times New Roman" panose="02020603050405020304" pitchFamily="18" charset="0"/>
              </a:rPr>
              <a:t> </a:t>
            </a:r>
            <a:r>
              <a:rPr lang="fr-FR" sz="2400" dirty="0">
                <a:solidFill>
                  <a:srgbClr val="FF0000"/>
                </a:solidFill>
                <a:effectLst/>
                <a:latin typeface="Times New Roman" panose="02020603050405020304" pitchFamily="18" charset="0"/>
                <a:ea typeface="Times New Roman" panose="02020603050405020304" pitchFamily="18" charset="0"/>
              </a:rPr>
              <a:t>s’était assis </a:t>
            </a:r>
            <a:r>
              <a:rPr lang="fr-FR" sz="2400" dirty="0">
                <a:effectLst/>
                <a:latin typeface="Times New Roman" panose="02020603050405020304" pitchFamily="18" charset="0"/>
                <a:ea typeface="Times New Roman" panose="02020603050405020304" pitchFamily="18" charset="0"/>
              </a:rPr>
              <a:t>dans le </a:t>
            </a:r>
            <a:r>
              <a:rPr lang="fr-FR" sz="2400" dirty="0">
                <a:solidFill>
                  <a:srgbClr val="FF0000"/>
                </a:solidFill>
                <a:effectLst/>
                <a:latin typeface="Times New Roman" panose="02020603050405020304" pitchFamily="18" charset="0"/>
                <a:ea typeface="Times New Roman" panose="02020603050405020304" pitchFamily="18" charset="0"/>
              </a:rPr>
              <a:t>Temple </a:t>
            </a:r>
            <a:r>
              <a:rPr lang="fr-FR" sz="2400" dirty="0">
                <a:effectLst/>
                <a:latin typeface="Times New Roman" panose="02020603050405020304" pitchFamily="18" charset="0"/>
                <a:ea typeface="Times New Roman" panose="02020603050405020304" pitchFamily="18" charset="0"/>
              </a:rPr>
              <a:t>en </a:t>
            </a:r>
            <a:r>
              <a:rPr lang="fr-FR" sz="2400" dirty="0">
                <a:solidFill>
                  <a:srgbClr val="FF0000"/>
                </a:solidFill>
                <a:effectLst/>
                <a:latin typeface="Times New Roman" panose="02020603050405020304" pitchFamily="18" charset="0"/>
                <a:ea typeface="Times New Roman" panose="02020603050405020304" pitchFamily="18" charset="0"/>
              </a:rPr>
              <a:t>face de la salle du trésor</a:t>
            </a:r>
            <a:r>
              <a:rPr lang="fr-FR" sz="2400" dirty="0">
                <a:effectLst/>
                <a:latin typeface="Times New Roman" panose="02020603050405020304" pitchFamily="18" charset="0"/>
                <a:ea typeface="Times New Roman" panose="02020603050405020304" pitchFamily="18" charset="0"/>
              </a:rPr>
              <a:t>, et </a:t>
            </a:r>
            <a:r>
              <a:rPr lang="fr-FR" sz="2400" dirty="0">
                <a:solidFill>
                  <a:srgbClr val="FF0000"/>
                </a:solidFill>
                <a:effectLst/>
                <a:latin typeface="Times New Roman" panose="02020603050405020304" pitchFamily="18" charset="0"/>
                <a:ea typeface="Times New Roman" panose="02020603050405020304" pitchFamily="18" charset="0"/>
              </a:rPr>
              <a:t>regardait</a:t>
            </a:r>
            <a:r>
              <a:rPr lang="fr-FR" sz="2400" dirty="0">
                <a:effectLst/>
                <a:latin typeface="Times New Roman" panose="02020603050405020304" pitchFamily="18" charset="0"/>
                <a:ea typeface="Times New Roman" panose="02020603050405020304" pitchFamily="18" charset="0"/>
              </a:rPr>
              <a:t> comment la foule y </a:t>
            </a:r>
            <a:r>
              <a:rPr lang="fr-FR" sz="2400" dirty="0">
                <a:solidFill>
                  <a:srgbClr val="FF0000"/>
                </a:solidFill>
                <a:effectLst/>
                <a:latin typeface="Times New Roman" panose="02020603050405020304" pitchFamily="18" charset="0"/>
                <a:ea typeface="Times New Roman" panose="02020603050405020304" pitchFamily="18" charset="0"/>
              </a:rPr>
              <a:t>mettait de l’argent</a:t>
            </a:r>
            <a:r>
              <a:rPr lang="fr-FR" sz="2400" dirty="0">
                <a:effectLst/>
                <a:latin typeface="Times New Roman" panose="02020603050405020304" pitchFamily="18" charset="0"/>
                <a:ea typeface="Times New Roman" panose="02020603050405020304" pitchFamily="18" charset="0"/>
              </a:rPr>
              <a:t>. Beaucoup de riches y mettaient de grosses sommes.</a:t>
            </a:r>
          </a:p>
          <a:p>
            <a:r>
              <a:rPr lang="fr-FR" sz="2400" b="1" dirty="0">
                <a:solidFill>
                  <a:srgbClr val="FF0000"/>
                </a:solidFill>
                <a:effectLst/>
                <a:latin typeface="Times New Roman" panose="02020603050405020304" pitchFamily="18" charset="0"/>
                <a:ea typeface="Times New Roman" panose="02020603050405020304" pitchFamily="18" charset="0"/>
              </a:rPr>
              <a:t>42</a:t>
            </a:r>
            <a:r>
              <a:rPr lang="fr-FR" sz="2400" dirty="0">
                <a:effectLst/>
                <a:latin typeface="Times New Roman" panose="02020603050405020304" pitchFamily="18" charset="0"/>
                <a:ea typeface="Times New Roman" panose="02020603050405020304" pitchFamily="18" charset="0"/>
              </a:rPr>
              <a:t> Une pauvre veuve s’avança et mit deux</a:t>
            </a:r>
            <a:r>
              <a:rPr lang="fr-FR" sz="2400" dirty="0">
                <a:solidFill>
                  <a:srgbClr val="FF0000"/>
                </a:solidFill>
                <a:effectLst/>
                <a:latin typeface="Times New Roman" panose="02020603050405020304" pitchFamily="18" charset="0"/>
                <a:ea typeface="Times New Roman" panose="02020603050405020304" pitchFamily="18" charset="0"/>
              </a:rPr>
              <a:t> petites pièces de monnaie</a:t>
            </a:r>
            <a:r>
              <a:rPr lang="fr-FR" sz="2400" dirty="0">
                <a:effectLst/>
                <a:latin typeface="Times New Roman" panose="02020603050405020304" pitchFamily="18" charset="0"/>
                <a:ea typeface="Times New Roman" panose="02020603050405020304" pitchFamily="18" charset="0"/>
              </a:rPr>
              <a:t>.</a:t>
            </a:r>
          </a:p>
          <a:p>
            <a:r>
              <a:rPr lang="fr-FR" sz="2400" b="1" dirty="0">
                <a:solidFill>
                  <a:srgbClr val="FF0000"/>
                </a:solidFill>
                <a:effectLst/>
                <a:latin typeface="Times New Roman" panose="02020603050405020304" pitchFamily="18" charset="0"/>
                <a:ea typeface="Times New Roman" panose="02020603050405020304" pitchFamily="18" charset="0"/>
              </a:rPr>
              <a:t>43</a:t>
            </a:r>
            <a:r>
              <a:rPr lang="fr-FR" sz="2400" dirty="0">
                <a:effectLst/>
                <a:latin typeface="Times New Roman" panose="02020603050405020304" pitchFamily="18" charset="0"/>
                <a:ea typeface="Times New Roman" panose="02020603050405020304" pitchFamily="18" charset="0"/>
              </a:rPr>
              <a:t> Jésus appela ses disciples et leur déclara : « Amen, je vous le dis : cette pauvre veuve a mis dans le Trésor plus que tous les autres.</a:t>
            </a:r>
          </a:p>
          <a:p>
            <a:r>
              <a:rPr lang="fr-FR" sz="2400" b="1" dirty="0">
                <a:solidFill>
                  <a:srgbClr val="FF0000"/>
                </a:solidFill>
                <a:effectLst/>
                <a:latin typeface="Times New Roman" panose="02020603050405020304" pitchFamily="18" charset="0"/>
                <a:ea typeface="Times New Roman" panose="02020603050405020304" pitchFamily="18" charset="0"/>
              </a:rPr>
              <a:t>44</a:t>
            </a:r>
            <a:r>
              <a:rPr lang="fr-FR" sz="2400" dirty="0">
                <a:effectLst/>
                <a:latin typeface="Times New Roman" panose="02020603050405020304" pitchFamily="18" charset="0"/>
                <a:ea typeface="Times New Roman" panose="02020603050405020304" pitchFamily="18" charset="0"/>
              </a:rPr>
              <a:t> Car tous, ils ont pris sur leur </a:t>
            </a:r>
            <a:r>
              <a:rPr lang="fr-FR" sz="2400" dirty="0">
                <a:solidFill>
                  <a:srgbClr val="FF0000"/>
                </a:solidFill>
                <a:effectLst/>
                <a:latin typeface="Times New Roman" panose="02020603050405020304" pitchFamily="18" charset="0"/>
                <a:ea typeface="Times New Roman" panose="02020603050405020304" pitchFamily="18" charset="0"/>
              </a:rPr>
              <a:t>superflu</a:t>
            </a:r>
            <a:r>
              <a:rPr lang="fr-FR" sz="2400" dirty="0">
                <a:effectLst/>
                <a:latin typeface="Times New Roman" panose="02020603050405020304" pitchFamily="18" charset="0"/>
                <a:ea typeface="Times New Roman" panose="02020603050405020304" pitchFamily="18" charset="0"/>
              </a:rPr>
              <a:t>, mais elle, elle a pris sur son </a:t>
            </a:r>
            <a:r>
              <a:rPr lang="fr-FR" sz="2400" dirty="0">
                <a:solidFill>
                  <a:srgbClr val="FF0000"/>
                </a:solidFill>
                <a:effectLst/>
                <a:latin typeface="Times New Roman" panose="02020603050405020304" pitchFamily="18" charset="0"/>
                <a:ea typeface="Times New Roman" panose="02020603050405020304" pitchFamily="18" charset="0"/>
              </a:rPr>
              <a:t>indigence</a:t>
            </a:r>
            <a:r>
              <a:rPr lang="fr-FR" sz="2400" dirty="0">
                <a:effectLst/>
                <a:latin typeface="Times New Roman" panose="02020603050405020304" pitchFamily="18" charset="0"/>
                <a:ea typeface="Times New Roman" panose="02020603050405020304" pitchFamily="18" charset="0"/>
              </a:rPr>
              <a:t> : elle a mis tout ce qu’elle possédait, </a:t>
            </a:r>
            <a:r>
              <a:rPr lang="fr-FR" sz="2400" dirty="0">
                <a:solidFill>
                  <a:srgbClr val="FF0000"/>
                </a:solidFill>
                <a:effectLst/>
                <a:latin typeface="Times New Roman" panose="02020603050405020304" pitchFamily="18" charset="0"/>
                <a:ea typeface="Times New Roman" panose="02020603050405020304" pitchFamily="18" charset="0"/>
              </a:rPr>
              <a:t>tout ce qu’elle avait pour vivre</a:t>
            </a:r>
            <a:r>
              <a:rPr lang="fr-FR" sz="2400" dirty="0">
                <a:effectLst/>
                <a:latin typeface="Times New Roman" panose="02020603050405020304" pitchFamily="18" charset="0"/>
                <a:ea typeface="Times New Roman" panose="02020603050405020304" pitchFamily="18" charset="0"/>
              </a:rPr>
              <a:t>. </a:t>
            </a:r>
          </a:p>
        </p:txBody>
      </p:sp>
      <p:sp>
        <p:nvSpPr>
          <p:cNvPr id="2" name="Espace réservé du numéro de diapositive 1">
            <a:extLst>
              <a:ext uri="{FF2B5EF4-FFF2-40B4-BE49-F238E27FC236}">
                <a16:creationId xmlns:a16="http://schemas.microsoft.com/office/drawing/2014/main" id="{F54D2A5D-1352-9DB1-4E1B-C5ECE6726594}"/>
              </a:ext>
            </a:extLst>
          </p:cNvPr>
          <p:cNvSpPr>
            <a:spLocks noGrp="1"/>
          </p:cNvSpPr>
          <p:nvPr>
            <p:ph type="sldNum" sz="quarter" idx="12"/>
          </p:nvPr>
        </p:nvSpPr>
        <p:spPr/>
        <p:txBody>
          <a:bodyPr/>
          <a:lstStyle/>
          <a:p>
            <a:fld id="{9E268824-B363-4558-82B1-76DB5ADEB9CB}" type="slidenum">
              <a:rPr lang="fr-FR" smtClean="0"/>
              <a:t>2</a:t>
            </a:fld>
            <a:endParaRPr lang="fr-FR"/>
          </a:p>
        </p:txBody>
      </p:sp>
    </p:spTree>
    <p:extLst>
      <p:ext uri="{BB962C8B-B14F-4D97-AF65-F5344CB8AC3E}">
        <p14:creationId xmlns:p14="http://schemas.microsoft.com/office/powerpoint/2010/main" val="1578554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453E3886-1779-7E97-C64E-15A7D6F13D69}"/>
              </a:ext>
            </a:extLst>
          </p:cNvPr>
          <p:cNvSpPr/>
          <p:nvPr/>
        </p:nvSpPr>
        <p:spPr>
          <a:xfrm>
            <a:off x="1556437" y="2170749"/>
            <a:ext cx="8752787" cy="2072067"/>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22C68580-AAED-C62A-6498-426B85248CE3}"/>
              </a:ext>
            </a:extLst>
          </p:cNvPr>
          <p:cNvSpPr txBox="1"/>
          <p:nvPr/>
        </p:nvSpPr>
        <p:spPr>
          <a:xfrm>
            <a:off x="1882776" y="2330361"/>
            <a:ext cx="8459088" cy="1569660"/>
          </a:xfrm>
          <a:prstGeom prst="rect">
            <a:avLst/>
          </a:prstGeom>
          <a:noFill/>
        </p:spPr>
        <p:txBody>
          <a:bodyPr wrap="square">
            <a:spAutoFit/>
          </a:bodyPr>
          <a:lstStyle/>
          <a:p>
            <a:r>
              <a:rPr lang="fr-FR" sz="3200" b="1" dirty="0">
                <a:solidFill>
                  <a:srgbClr val="FF0000"/>
                </a:solidFill>
                <a:effectLst/>
                <a:latin typeface="Times New Roman" panose="02020603050405020304" pitchFamily="18" charset="0"/>
                <a:ea typeface="Times New Roman" panose="02020603050405020304" pitchFamily="18" charset="0"/>
              </a:rPr>
              <a:t>40</a:t>
            </a:r>
            <a:r>
              <a:rPr lang="fr-FR" sz="3200" dirty="0">
                <a:effectLst/>
                <a:latin typeface="Times New Roman" panose="02020603050405020304" pitchFamily="18" charset="0"/>
                <a:ea typeface="Times New Roman" panose="02020603050405020304" pitchFamily="18" charset="0"/>
              </a:rPr>
              <a:t> Ils dévorent </a:t>
            </a:r>
            <a:r>
              <a:rPr lang="fr-FR" sz="3200" dirty="0">
                <a:solidFill>
                  <a:srgbClr val="FF0000"/>
                </a:solidFill>
                <a:effectLst/>
                <a:latin typeface="Times New Roman" panose="02020603050405020304" pitchFamily="18" charset="0"/>
                <a:ea typeface="Times New Roman" panose="02020603050405020304" pitchFamily="18" charset="0"/>
              </a:rPr>
              <a:t>les biens </a:t>
            </a:r>
            <a:r>
              <a:rPr lang="fr-FR" sz="3200" dirty="0">
                <a:effectLst/>
                <a:latin typeface="Times New Roman" panose="02020603050405020304" pitchFamily="18" charset="0"/>
                <a:ea typeface="Times New Roman" panose="02020603050405020304" pitchFamily="18" charset="0"/>
              </a:rPr>
              <a:t>des veuves </a:t>
            </a:r>
          </a:p>
          <a:p>
            <a:r>
              <a:rPr lang="fr-FR" sz="3200" dirty="0">
                <a:effectLst/>
                <a:latin typeface="Times New Roman" panose="02020603050405020304" pitchFamily="18" charset="0"/>
                <a:ea typeface="Times New Roman" panose="02020603050405020304" pitchFamily="18" charset="0"/>
              </a:rPr>
              <a:t>et, pour l’apparence, ils font de longues prières : ils seront d’autant plus sévèrement jugés. »</a:t>
            </a:r>
          </a:p>
        </p:txBody>
      </p:sp>
      <p:sp>
        <p:nvSpPr>
          <p:cNvPr id="3" name="Espace réservé du numéro de diapositive 2">
            <a:extLst>
              <a:ext uri="{FF2B5EF4-FFF2-40B4-BE49-F238E27FC236}">
                <a16:creationId xmlns:a16="http://schemas.microsoft.com/office/drawing/2014/main" id="{CF9E310D-48A7-1D9B-C227-D6EF298303CF}"/>
              </a:ext>
            </a:extLst>
          </p:cNvPr>
          <p:cNvSpPr>
            <a:spLocks noGrp="1"/>
          </p:cNvSpPr>
          <p:nvPr>
            <p:ph type="sldNum" sz="quarter" idx="12"/>
          </p:nvPr>
        </p:nvSpPr>
        <p:spPr/>
        <p:txBody>
          <a:bodyPr/>
          <a:lstStyle/>
          <a:p>
            <a:fld id="{9E268824-B363-4558-82B1-76DB5ADEB9CB}" type="slidenum">
              <a:rPr lang="fr-FR" smtClean="0"/>
              <a:t>20</a:t>
            </a:fld>
            <a:endParaRPr lang="fr-FR"/>
          </a:p>
        </p:txBody>
      </p:sp>
    </p:spTree>
    <p:extLst>
      <p:ext uri="{BB962C8B-B14F-4D97-AF65-F5344CB8AC3E}">
        <p14:creationId xmlns:p14="http://schemas.microsoft.com/office/powerpoint/2010/main" val="2570356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EA478CD-FA18-1461-90CF-13394F67FB8A}"/>
              </a:ext>
            </a:extLst>
          </p:cNvPr>
          <p:cNvSpPr txBox="1"/>
          <p:nvPr/>
        </p:nvSpPr>
        <p:spPr>
          <a:xfrm>
            <a:off x="925497" y="337005"/>
            <a:ext cx="1870969"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les biens</a:t>
            </a:r>
            <a:r>
              <a:rPr lang="fr-FR" sz="1800" dirty="0">
                <a:effectLst/>
                <a:latin typeface="Times New Roman" panose="02020603050405020304" pitchFamily="18" charset="0"/>
                <a:ea typeface="Times New Roman" panose="02020603050405020304" pitchFamily="18" charset="0"/>
              </a:rPr>
              <a:t> </a:t>
            </a:r>
            <a:endParaRPr lang="fr-FR" dirty="0"/>
          </a:p>
        </p:txBody>
      </p:sp>
      <p:pic>
        <p:nvPicPr>
          <p:cNvPr id="13" name="Image 12">
            <a:extLst>
              <a:ext uri="{FF2B5EF4-FFF2-40B4-BE49-F238E27FC236}">
                <a16:creationId xmlns:a16="http://schemas.microsoft.com/office/drawing/2014/main" id="{AF5A7E0B-1EAB-4E9A-106D-AE9557090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49683">
            <a:off x="6400877" y="511713"/>
            <a:ext cx="2902819" cy="2474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 coins arrondis 1">
            <a:extLst>
              <a:ext uri="{FF2B5EF4-FFF2-40B4-BE49-F238E27FC236}">
                <a16:creationId xmlns:a16="http://schemas.microsoft.com/office/drawing/2014/main" id="{EE40CE2B-79F3-FFF7-03E0-A7A3A5DF8631}"/>
              </a:ext>
            </a:extLst>
          </p:cNvPr>
          <p:cNvSpPr/>
          <p:nvPr/>
        </p:nvSpPr>
        <p:spPr>
          <a:xfrm>
            <a:off x="435006" y="1959104"/>
            <a:ext cx="6045693" cy="1617704"/>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effectLst/>
                <a:latin typeface="Times New Roman" panose="02020603050405020304" pitchFamily="18" charset="0"/>
                <a:ea typeface="Calibri" panose="020F0502020204030204" pitchFamily="34" charset="0"/>
              </a:rPr>
              <a:t>Littéralement : </a:t>
            </a:r>
          </a:p>
          <a:p>
            <a:pPr algn="ctr"/>
            <a:r>
              <a:rPr lang="fr-FR" sz="2400" dirty="0">
                <a:solidFill>
                  <a:schemeClr val="tx1"/>
                </a:solidFill>
                <a:effectLst/>
                <a:latin typeface="Times New Roman" panose="02020603050405020304" pitchFamily="18" charset="0"/>
                <a:ea typeface="Calibri" panose="020F0502020204030204" pitchFamily="34" charset="0"/>
              </a:rPr>
              <a:t>Dévorent les maisons des veuves </a:t>
            </a:r>
            <a:r>
              <a:rPr lang="fr-FR" sz="2400" baseline="30000" dirty="0">
                <a:solidFill>
                  <a:schemeClr val="tx1"/>
                </a:solidFill>
                <a:effectLst/>
                <a:latin typeface="Times New Roman" panose="02020603050405020304" pitchFamily="18" charset="0"/>
                <a:ea typeface="Calibri" panose="020F0502020204030204" pitchFamily="34" charset="0"/>
              </a:rPr>
              <a:t>A </a:t>
            </a:r>
            <a:r>
              <a:rPr lang="fr-FR" sz="2400" baseline="30000" dirty="0" err="1">
                <a:solidFill>
                  <a:schemeClr val="tx1"/>
                </a:solidFill>
                <a:effectLst/>
                <a:latin typeface="Times New Roman" panose="02020603050405020304" pitchFamily="18" charset="0"/>
                <a:ea typeface="Calibri" panose="020F0502020204030204" pitchFamily="34" charset="0"/>
              </a:rPr>
              <a:t>Nouis</a:t>
            </a:r>
            <a:r>
              <a:rPr lang="fr-FR" sz="2400" baseline="30000" dirty="0">
                <a:solidFill>
                  <a:schemeClr val="tx1"/>
                </a:solidFill>
                <a:effectLst/>
                <a:latin typeface="Times New Roman" panose="02020603050405020304" pitchFamily="18" charset="0"/>
                <a:ea typeface="Calibri" panose="020F0502020204030204" pitchFamily="34" charset="0"/>
              </a:rPr>
              <a:t> </a:t>
            </a:r>
            <a:r>
              <a:rPr lang="fr-FR" sz="2400" dirty="0">
                <a:solidFill>
                  <a:schemeClr val="tx1"/>
                </a:solidFill>
                <a:effectLst/>
                <a:latin typeface="Times New Roman" panose="02020603050405020304" pitchFamily="18" charset="0"/>
                <a:ea typeface="Calibri" panose="020F0502020204030204" pitchFamily="34" charset="0"/>
              </a:rPr>
              <a:t>.</a:t>
            </a:r>
          </a:p>
          <a:p>
            <a:pPr algn="ctr"/>
            <a:r>
              <a:rPr lang="fr-FR" sz="2400" dirty="0">
                <a:solidFill>
                  <a:schemeClr val="tx1"/>
                </a:solidFill>
                <a:effectLst/>
                <a:latin typeface="Times New Roman" panose="02020603050405020304" pitchFamily="18" charset="0"/>
                <a:ea typeface="Calibri" panose="020F0502020204030204" pitchFamily="34" charset="0"/>
              </a:rPr>
              <a:t>Mangent l’héritage </a:t>
            </a:r>
            <a:r>
              <a:rPr lang="fr-FR" sz="2400" baseline="30000" dirty="0">
                <a:solidFill>
                  <a:schemeClr val="tx1"/>
                </a:solidFill>
                <a:effectLst/>
                <a:latin typeface="Times New Roman" panose="02020603050405020304" pitchFamily="18" charset="0"/>
                <a:ea typeface="Calibri" panose="020F0502020204030204" pitchFamily="34" charset="0"/>
              </a:rPr>
              <a:t>F Boyer  </a:t>
            </a:r>
          </a:p>
          <a:p>
            <a:pPr algn="ctr"/>
            <a:r>
              <a:rPr lang="fr-FR" sz="2400" dirty="0">
                <a:solidFill>
                  <a:schemeClr val="tx1"/>
                </a:solidFill>
                <a:effectLst/>
                <a:latin typeface="Times New Roman" panose="02020603050405020304" pitchFamily="18" charset="0"/>
                <a:ea typeface="Calibri" panose="020F0502020204030204" pitchFamily="34" charset="0"/>
              </a:rPr>
              <a:t>Maison dans le sens de maisonnée, famille. </a:t>
            </a:r>
          </a:p>
        </p:txBody>
      </p:sp>
      <p:sp>
        <p:nvSpPr>
          <p:cNvPr id="4" name="Espace réservé du numéro de diapositive 3">
            <a:extLst>
              <a:ext uri="{FF2B5EF4-FFF2-40B4-BE49-F238E27FC236}">
                <a16:creationId xmlns:a16="http://schemas.microsoft.com/office/drawing/2014/main" id="{2F113CF3-3CE4-EB8F-C8E3-3D9AB67878E2}"/>
              </a:ext>
            </a:extLst>
          </p:cNvPr>
          <p:cNvSpPr>
            <a:spLocks noGrp="1"/>
          </p:cNvSpPr>
          <p:nvPr>
            <p:ph type="sldNum" sz="quarter" idx="12"/>
          </p:nvPr>
        </p:nvSpPr>
        <p:spPr/>
        <p:txBody>
          <a:bodyPr/>
          <a:lstStyle/>
          <a:p>
            <a:fld id="{9E268824-B363-4558-82B1-76DB5ADEB9CB}" type="slidenum">
              <a:rPr lang="fr-FR" smtClean="0"/>
              <a:t>21</a:t>
            </a:fld>
            <a:endParaRPr lang="fr-FR"/>
          </a:p>
        </p:txBody>
      </p:sp>
      <p:sp>
        <p:nvSpPr>
          <p:cNvPr id="9" name="Rectangle : coins arrondis 8">
            <a:extLst>
              <a:ext uri="{FF2B5EF4-FFF2-40B4-BE49-F238E27FC236}">
                <a16:creationId xmlns:a16="http://schemas.microsoft.com/office/drawing/2014/main" id="{29116CB7-5ED8-A4C8-4380-C20FBD214F05}"/>
              </a:ext>
            </a:extLst>
          </p:cNvPr>
          <p:cNvSpPr/>
          <p:nvPr/>
        </p:nvSpPr>
        <p:spPr>
          <a:xfrm>
            <a:off x="1491584" y="4319835"/>
            <a:ext cx="8605261" cy="87191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effectLst/>
                <a:latin typeface="Times New Roman" panose="02020603050405020304" pitchFamily="18" charset="0"/>
                <a:ea typeface="Calibri" panose="020F0502020204030204" pitchFamily="34" charset="0"/>
              </a:rPr>
              <a:t>Quels sont ces maisons, cet héritage qui sont dévorés ?</a:t>
            </a:r>
          </a:p>
        </p:txBody>
      </p:sp>
    </p:spTree>
    <p:extLst>
      <p:ext uri="{BB962C8B-B14F-4D97-AF65-F5344CB8AC3E}">
        <p14:creationId xmlns:p14="http://schemas.microsoft.com/office/powerpoint/2010/main" val="9151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1AEC94B-1051-7343-B6CE-049CA2A34C75}"/>
              </a:ext>
            </a:extLst>
          </p:cNvPr>
          <p:cNvSpPr txBox="1"/>
          <p:nvPr/>
        </p:nvSpPr>
        <p:spPr>
          <a:xfrm>
            <a:off x="99874" y="26286"/>
            <a:ext cx="1870969"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les biens</a:t>
            </a:r>
            <a:r>
              <a:rPr lang="fr-FR" sz="1800" dirty="0">
                <a:effectLst/>
                <a:latin typeface="Times New Roman" panose="02020603050405020304" pitchFamily="18" charset="0"/>
                <a:ea typeface="Times New Roman" panose="02020603050405020304" pitchFamily="18" charset="0"/>
              </a:rPr>
              <a:t> </a:t>
            </a:r>
            <a:endParaRPr lang="fr-FR" dirty="0"/>
          </a:p>
        </p:txBody>
      </p:sp>
      <p:sp>
        <p:nvSpPr>
          <p:cNvPr id="2" name="Rectangle : coins arrondis 1">
            <a:extLst>
              <a:ext uri="{FF2B5EF4-FFF2-40B4-BE49-F238E27FC236}">
                <a16:creationId xmlns:a16="http://schemas.microsoft.com/office/drawing/2014/main" id="{FBD41C27-49DD-2CB2-5845-33AC774D0A53}"/>
              </a:ext>
            </a:extLst>
          </p:cNvPr>
          <p:cNvSpPr/>
          <p:nvPr/>
        </p:nvSpPr>
        <p:spPr>
          <a:xfrm>
            <a:off x="295008" y="395618"/>
            <a:ext cx="5434153" cy="3297493"/>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Psaume 135 (136)</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Traduction AELF</a:t>
            </a:r>
            <a:br>
              <a:rPr lang="fr-FR" sz="2400" baseline="30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11 Il fit sortir Israël de leur pays, </a:t>
            </a:r>
            <a:b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éternel est son amour  </a:t>
            </a:r>
            <a:br>
              <a:rPr lang="fr-FR"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21 pour donner leur pays en héritage, </a:t>
            </a:r>
            <a:b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éternel est son amour !</a:t>
            </a:r>
            <a:br>
              <a:rPr lang="fr-FR"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22 en héritage à Israël, son serviteur, </a:t>
            </a:r>
            <a:b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éternel est son amour !</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7" name="Image 16" descr="Une image contenant dessin, art, dessin humoristique, croquis&#10;&#10;Description générée automatiquement">
            <a:extLst>
              <a:ext uri="{FF2B5EF4-FFF2-40B4-BE49-F238E27FC236}">
                <a16:creationId xmlns:a16="http://schemas.microsoft.com/office/drawing/2014/main" id="{9BA34670-81DC-4A5D-E761-0CD95CA45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4481" y="28391"/>
            <a:ext cx="4015392" cy="2659064"/>
          </a:xfrm>
          <a:prstGeom prst="rect">
            <a:avLst/>
          </a:prstGeom>
        </p:spPr>
      </p:pic>
      <p:sp>
        <p:nvSpPr>
          <p:cNvPr id="12" name="Espace réservé du numéro de diapositive 11">
            <a:extLst>
              <a:ext uri="{FF2B5EF4-FFF2-40B4-BE49-F238E27FC236}">
                <a16:creationId xmlns:a16="http://schemas.microsoft.com/office/drawing/2014/main" id="{0C633509-C649-BE26-5951-C87B6FB93A53}"/>
              </a:ext>
            </a:extLst>
          </p:cNvPr>
          <p:cNvSpPr>
            <a:spLocks noGrp="1"/>
          </p:cNvSpPr>
          <p:nvPr>
            <p:ph type="sldNum" sz="quarter" idx="12"/>
          </p:nvPr>
        </p:nvSpPr>
        <p:spPr/>
        <p:txBody>
          <a:bodyPr/>
          <a:lstStyle/>
          <a:p>
            <a:fld id="{9E268824-B363-4558-82B1-76DB5ADEB9CB}" type="slidenum">
              <a:rPr lang="fr-FR" smtClean="0"/>
              <a:t>22</a:t>
            </a:fld>
            <a:endParaRPr lang="fr-FR" dirty="0"/>
          </a:p>
        </p:txBody>
      </p:sp>
      <p:sp>
        <p:nvSpPr>
          <p:cNvPr id="5" name="Rectangle : coins arrondis 4">
            <a:extLst>
              <a:ext uri="{FF2B5EF4-FFF2-40B4-BE49-F238E27FC236}">
                <a16:creationId xmlns:a16="http://schemas.microsoft.com/office/drawing/2014/main" id="{12200184-118F-72EA-5777-F8798DDB92CF}"/>
              </a:ext>
            </a:extLst>
          </p:cNvPr>
          <p:cNvSpPr/>
          <p:nvPr/>
        </p:nvSpPr>
        <p:spPr>
          <a:xfrm>
            <a:off x="2858611" y="4170547"/>
            <a:ext cx="8027268" cy="2291835"/>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Psaume 135 (136)</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Traduction Second</a:t>
            </a: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br>
              <a:rPr lang="fr-FR"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19 Maison d'Israël, bénissez l'Eternel ! </a:t>
            </a:r>
            <a:b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Maison d'Aaron, bénissez l'Eternel !</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Dans la bible, la maison, l’héritage, c’est le peuple de Dieu</a:t>
            </a:r>
            <a:r>
              <a:rPr lang="fr-FR"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fr-FR"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7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168868F-A9E4-9CAB-6AEA-13FACF3A67F9}"/>
              </a:ext>
            </a:extLst>
          </p:cNvPr>
          <p:cNvSpPr txBox="1"/>
          <p:nvPr/>
        </p:nvSpPr>
        <p:spPr>
          <a:xfrm>
            <a:off x="899508" y="210952"/>
            <a:ext cx="1870969"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les biens</a:t>
            </a:r>
            <a:r>
              <a:rPr lang="fr-FR" sz="1800" dirty="0">
                <a:effectLst/>
                <a:latin typeface="Times New Roman" panose="02020603050405020304" pitchFamily="18" charset="0"/>
                <a:ea typeface="Times New Roman" panose="02020603050405020304" pitchFamily="18" charset="0"/>
              </a:rPr>
              <a:t> </a:t>
            </a:r>
            <a:endParaRPr lang="fr-FR" dirty="0"/>
          </a:p>
        </p:txBody>
      </p:sp>
      <p:sp>
        <p:nvSpPr>
          <p:cNvPr id="2" name="Rectangle : coins arrondis 1">
            <a:extLst>
              <a:ext uri="{FF2B5EF4-FFF2-40B4-BE49-F238E27FC236}">
                <a16:creationId xmlns:a16="http://schemas.microsoft.com/office/drawing/2014/main" id="{7129B59E-1204-80AD-B5EB-B388529E1E9E}"/>
              </a:ext>
            </a:extLst>
          </p:cNvPr>
          <p:cNvSpPr/>
          <p:nvPr/>
        </p:nvSpPr>
        <p:spPr>
          <a:xfrm>
            <a:off x="551895" y="1531608"/>
            <a:ext cx="7251576" cy="2200673"/>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rPr>
              <a:t>Les biens des veuves représentent la maison,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l’héritage d’Israël, le peuple de Dieu.</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Jésus accuse les autorités juives de les « dévorer »,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de s’approprier l’Ancienne Alliance</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 d’une mauvaise façon. </a:t>
            </a:r>
            <a:endParaRPr lang="fr-FR" sz="2400" dirty="0">
              <a:solidFill>
                <a:schemeClr val="tx1"/>
              </a:solidFill>
              <a:latin typeface="Times New Roman" panose="02020603050405020304" pitchFamily="18" charset="0"/>
              <a:cs typeface="Times New Roman" panose="02020603050405020304" pitchFamily="18" charset="0"/>
            </a:endParaRPr>
          </a:p>
        </p:txBody>
      </p:sp>
      <p:pic>
        <p:nvPicPr>
          <p:cNvPr id="7" name="Image 6" descr="Une image contenant dessin, art, dessin humoristique, croquis&#10;&#10;Description générée automatiquement">
            <a:extLst>
              <a:ext uri="{FF2B5EF4-FFF2-40B4-BE49-F238E27FC236}">
                <a16:creationId xmlns:a16="http://schemas.microsoft.com/office/drawing/2014/main" id="{A5E96442-0CB1-CAA2-3FE8-4548CE1EE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100" y="210952"/>
            <a:ext cx="4015392" cy="2659064"/>
          </a:xfrm>
          <a:prstGeom prst="rect">
            <a:avLst/>
          </a:prstGeom>
        </p:spPr>
      </p:pic>
      <p:sp>
        <p:nvSpPr>
          <p:cNvPr id="3" name="Espace réservé du numéro de diapositive 2">
            <a:extLst>
              <a:ext uri="{FF2B5EF4-FFF2-40B4-BE49-F238E27FC236}">
                <a16:creationId xmlns:a16="http://schemas.microsoft.com/office/drawing/2014/main" id="{3AB681FC-45FD-0948-E0F0-38445BB73687}"/>
              </a:ext>
            </a:extLst>
          </p:cNvPr>
          <p:cNvSpPr>
            <a:spLocks noGrp="1"/>
          </p:cNvSpPr>
          <p:nvPr>
            <p:ph type="sldNum" sz="quarter" idx="12"/>
          </p:nvPr>
        </p:nvSpPr>
        <p:spPr/>
        <p:txBody>
          <a:bodyPr/>
          <a:lstStyle/>
          <a:p>
            <a:fld id="{9E268824-B363-4558-82B1-76DB5ADEB9CB}" type="slidenum">
              <a:rPr lang="fr-FR" smtClean="0"/>
              <a:t>23</a:t>
            </a:fld>
            <a:endParaRPr lang="fr-FR"/>
          </a:p>
        </p:txBody>
      </p:sp>
      <p:sp>
        <p:nvSpPr>
          <p:cNvPr id="5" name="Rectangle : coins arrondis 4">
            <a:extLst>
              <a:ext uri="{FF2B5EF4-FFF2-40B4-BE49-F238E27FC236}">
                <a16:creationId xmlns:a16="http://schemas.microsoft.com/office/drawing/2014/main" id="{4C2826AC-F787-4665-C1F4-C8F14AB0E5F4}"/>
              </a:ext>
            </a:extLst>
          </p:cNvPr>
          <p:cNvSpPr/>
          <p:nvPr/>
        </p:nvSpPr>
        <p:spPr>
          <a:xfrm>
            <a:off x="2033220" y="4344285"/>
            <a:ext cx="7251576" cy="1580226"/>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rPr>
              <a:t>On comprend que cette accusation soit apparue grave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et que cela l’ait conduit à la croix.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Jésus va ouvrir une Nouvelle Alliance.</a:t>
            </a:r>
          </a:p>
        </p:txBody>
      </p:sp>
    </p:spTree>
    <p:extLst>
      <p:ext uri="{BB962C8B-B14F-4D97-AF65-F5344CB8AC3E}">
        <p14:creationId xmlns:p14="http://schemas.microsoft.com/office/powerpoint/2010/main" val="256914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453E3886-1779-7E97-C64E-15A7D6F13D69}"/>
              </a:ext>
            </a:extLst>
          </p:cNvPr>
          <p:cNvSpPr/>
          <p:nvPr/>
        </p:nvSpPr>
        <p:spPr>
          <a:xfrm>
            <a:off x="1556437" y="2170749"/>
            <a:ext cx="8752787" cy="2072067"/>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22C68580-AAED-C62A-6498-426B85248CE3}"/>
              </a:ext>
            </a:extLst>
          </p:cNvPr>
          <p:cNvSpPr txBox="1"/>
          <p:nvPr/>
        </p:nvSpPr>
        <p:spPr>
          <a:xfrm>
            <a:off x="1882776" y="2330361"/>
            <a:ext cx="8459088" cy="1569660"/>
          </a:xfrm>
          <a:prstGeom prst="rect">
            <a:avLst/>
          </a:prstGeom>
          <a:noFill/>
        </p:spPr>
        <p:txBody>
          <a:bodyPr wrap="square">
            <a:spAutoFit/>
          </a:bodyPr>
          <a:lstStyle/>
          <a:p>
            <a:r>
              <a:rPr lang="fr-FR" sz="3200" b="1" dirty="0">
                <a:solidFill>
                  <a:srgbClr val="FF0000"/>
                </a:solidFill>
                <a:effectLst/>
                <a:latin typeface="Times New Roman" panose="02020603050405020304" pitchFamily="18" charset="0"/>
                <a:ea typeface="Times New Roman" panose="02020603050405020304" pitchFamily="18" charset="0"/>
              </a:rPr>
              <a:t>40</a:t>
            </a:r>
            <a:r>
              <a:rPr lang="fr-FR" sz="3200" dirty="0">
                <a:effectLst/>
                <a:latin typeface="Times New Roman" panose="02020603050405020304" pitchFamily="18" charset="0"/>
                <a:ea typeface="Times New Roman" panose="02020603050405020304" pitchFamily="18" charset="0"/>
              </a:rPr>
              <a:t> Ils dévorent les biens des </a:t>
            </a:r>
            <a:r>
              <a:rPr lang="fr-FR" sz="3200" dirty="0">
                <a:solidFill>
                  <a:srgbClr val="FF0000"/>
                </a:solidFill>
                <a:effectLst/>
                <a:latin typeface="Times New Roman" panose="02020603050405020304" pitchFamily="18" charset="0"/>
                <a:ea typeface="Times New Roman" panose="02020603050405020304" pitchFamily="18" charset="0"/>
              </a:rPr>
              <a:t>veuves</a:t>
            </a:r>
            <a:r>
              <a:rPr lang="fr-FR" sz="3200" dirty="0">
                <a:effectLst/>
                <a:latin typeface="Times New Roman" panose="02020603050405020304" pitchFamily="18" charset="0"/>
                <a:ea typeface="Times New Roman" panose="02020603050405020304" pitchFamily="18" charset="0"/>
              </a:rPr>
              <a:t> </a:t>
            </a:r>
          </a:p>
          <a:p>
            <a:r>
              <a:rPr lang="fr-FR" sz="3200" dirty="0">
                <a:effectLst/>
                <a:latin typeface="Times New Roman" panose="02020603050405020304" pitchFamily="18" charset="0"/>
                <a:ea typeface="Times New Roman" panose="02020603050405020304" pitchFamily="18" charset="0"/>
              </a:rPr>
              <a:t>et, pour l’apparence, ils font de longues prières : ils seront d’autant plus sévèrement jugés. »</a:t>
            </a:r>
          </a:p>
        </p:txBody>
      </p:sp>
      <p:sp>
        <p:nvSpPr>
          <p:cNvPr id="3" name="Espace réservé du numéro de diapositive 2">
            <a:extLst>
              <a:ext uri="{FF2B5EF4-FFF2-40B4-BE49-F238E27FC236}">
                <a16:creationId xmlns:a16="http://schemas.microsoft.com/office/drawing/2014/main" id="{CF9E310D-48A7-1D9B-C227-D6EF298303CF}"/>
              </a:ext>
            </a:extLst>
          </p:cNvPr>
          <p:cNvSpPr>
            <a:spLocks noGrp="1"/>
          </p:cNvSpPr>
          <p:nvPr>
            <p:ph type="sldNum" sz="quarter" idx="12"/>
          </p:nvPr>
        </p:nvSpPr>
        <p:spPr/>
        <p:txBody>
          <a:bodyPr/>
          <a:lstStyle/>
          <a:p>
            <a:fld id="{9E268824-B363-4558-82B1-76DB5ADEB9CB}" type="slidenum">
              <a:rPr lang="fr-FR" smtClean="0"/>
              <a:t>24</a:t>
            </a:fld>
            <a:endParaRPr lang="fr-FR"/>
          </a:p>
        </p:txBody>
      </p:sp>
    </p:spTree>
    <p:extLst>
      <p:ext uri="{BB962C8B-B14F-4D97-AF65-F5344CB8AC3E}">
        <p14:creationId xmlns:p14="http://schemas.microsoft.com/office/powerpoint/2010/main" val="2530205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DA2BBC3-16FF-2C63-A1A9-23F40D047F82}"/>
              </a:ext>
            </a:extLst>
          </p:cNvPr>
          <p:cNvSpPr txBox="1"/>
          <p:nvPr/>
        </p:nvSpPr>
        <p:spPr>
          <a:xfrm>
            <a:off x="117628" y="0"/>
            <a:ext cx="912181"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veuves</a:t>
            </a:r>
            <a:endParaRPr lang="fr-FR" dirty="0"/>
          </a:p>
        </p:txBody>
      </p:sp>
      <p:sp>
        <p:nvSpPr>
          <p:cNvPr id="2" name="Rectangle : coins arrondis 1">
            <a:extLst>
              <a:ext uri="{FF2B5EF4-FFF2-40B4-BE49-F238E27FC236}">
                <a16:creationId xmlns:a16="http://schemas.microsoft.com/office/drawing/2014/main" id="{92BEE50D-C142-FCB4-E266-E8E6B532C977}"/>
              </a:ext>
            </a:extLst>
          </p:cNvPr>
          <p:cNvSpPr/>
          <p:nvPr/>
        </p:nvSpPr>
        <p:spPr>
          <a:xfrm>
            <a:off x="289915" y="2850432"/>
            <a:ext cx="6003580" cy="168605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a:solidFill>
                  <a:srgbClr val="000000"/>
                </a:solidFill>
                <a:effectLst/>
                <a:latin typeface="Times New Roman" panose="02020603050405020304" pitchFamily="18" charset="0"/>
                <a:ea typeface="Calibri" panose="020F0502020204030204" pitchFamily="34" charset="0"/>
              </a:rPr>
              <a:t>Une veuve, pauvre mendiante </a:t>
            </a:r>
            <a:r>
              <a:rPr lang="fr-FR" sz="2400" baseline="30000">
                <a:solidFill>
                  <a:srgbClr val="000000"/>
                </a:solidFill>
                <a:effectLst/>
                <a:latin typeface="Times New Roman" panose="02020603050405020304" pitchFamily="18" charset="0"/>
                <a:ea typeface="Calibri" panose="020F0502020204030204" pitchFamily="34" charset="0"/>
              </a:rPr>
              <a:t>F Boyer au verset 42</a:t>
            </a:r>
            <a:endParaRPr lang="fr-FR" sz="2400">
              <a:effectLst/>
              <a:latin typeface="Calibri" panose="020F0502020204030204" pitchFamily="34" charset="0"/>
              <a:ea typeface="Calibri" panose="020F0502020204030204" pitchFamily="34" charset="0"/>
            </a:endParaRPr>
          </a:p>
          <a:p>
            <a:pPr>
              <a:lnSpc>
                <a:spcPct val="115000"/>
              </a:lnSpc>
              <a:spcAft>
                <a:spcPts val="1000"/>
              </a:spcAft>
            </a:pPr>
            <a:r>
              <a:rPr lang="fr-FR" sz="2400">
                <a:solidFill>
                  <a:srgbClr val="000000"/>
                </a:solidFill>
                <a:effectLst/>
                <a:latin typeface="Times New Roman" panose="02020603050405020304" pitchFamily="18" charset="0"/>
                <a:ea typeface="Calibri" panose="020F0502020204030204" pitchFamily="34" charset="0"/>
              </a:rPr>
              <a:t>Pourquoi parler de veuves ?</a:t>
            </a:r>
            <a:br>
              <a:rPr lang="fr-FR" sz="2400">
                <a:solidFill>
                  <a:srgbClr val="000000"/>
                </a:solidFill>
                <a:effectLst/>
                <a:latin typeface="Times New Roman" panose="02020603050405020304" pitchFamily="18" charset="0"/>
                <a:ea typeface="Calibri" panose="020F0502020204030204" pitchFamily="34" charset="0"/>
              </a:rPr>
            </a:br>
            <a:r>
              <a:rPr lang="fr-FR" sz="2400">
                <a:solidFill>
                  <a:srgbClr val="000000"/>
                </a:solidFill>
                <a:effectLst/>
                <a:latin typeface="Times New Roman" panose="02020603050405020304" pitchFamily="18" charset="0"/>
                <a:ea typeface="Calibri" panose="020F0502020204030204" pitchFamily="34" charset="0"/>
              </a:rPr>
              <a:t>Qui sont ces veuves ? </a:t>
            </a:r>
            <a:endParaRPr lang="fr-FR" sz="2400">
              <a:effectLst/>
              <a:latin typeface="Calibri" panose="020F0502020204030204" pitchFamily="34" charset="0"/>
              <a:ea typeface="Calibri" panose="020F0502020204030204" pitchFamily="34" charset="0"/>
            </a:endParaRPr>
          </a:p>
        </p:txBody>
      </p:sp>
      <p:pic>
        <p:nvPicPr>
          <p:cNvPr id="13" name="Image 12">
            <a:extLst>
              <a:ext uri="{FF2B5EF4-FFF2-40B4-BE49-F238E27FC236}">
                <a16:creationId xmlns:a16="http://schemas.microsoft.com/office/drawing/2014/main" id="{320B4CCD-FB77-0D30-4477-DF3A55AF71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5085" y="271508"/>
            <a:ext cx="2441006" cy="4797454"/>
          </a:xfrm>
          <a:prstGeom prst="rect">
            <a:avLst/>
          </a:prstGeom>
        </p:spPr>
      </p:pic>
      <p:sp>
        <p:nvSpPr>
          <p:cNvPr id="4" name="Espace réservé du numéro de diapositive 3">
            <a:extLst>
              <a:ext uri="{FF2B5EF4-FFF2-40B4-BE49-F238E27FC236}">
                <a16:creationId xmlns:a16="http://schemas.microsoft.com/office/drawing/2014/main" id="{070D941B-4766-A1CE-0A08-78302939288D}"/>
              </a:ext>
            </a:extLst>
          </p:cNvPr>
          <p:cNvSpPr>
            <a:spLocks noGrp="1"/>
          </p:cNvSpPr>
          <p:nvPr>
            <p:ph type="sldNum" sz="quarter" idx="12"/>
          </p:nvPr>
        </p:nvSpPr>
        <p:spPr/>
        <p:txBody>
          <a:bodyPr/>
          <a:lstStyle/>
          <a:p>
            <a:fld id="{9E268824-B363-4558-82B1-76DB5ADEB9CB}" type="slidenum">
              <a:rPr lang="fr-FR" smtClean="0"/>
              <a:t>25</a:t>
            </a:fld>
            <a:endParaRPr lang="fr-FR"/>
          </a:p>
        </p:txBody>
      </p:sp>
    </p:spTree>
    <p:extLst>
      <p:ext uri="{BB962C8B-B14F-4D97-AF65-F5344CB8AC3E}">
        <p14:creationId xmlns:p14="http://schemas.microsoft.com/office/powerpoint/2010/main" val="4020036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1109360D-4504-7254-5D68-4F3131C90FF8}"/>
              </a:ext>
            </a:extLst>
          </p:cNvPr>
          <p:cNvSpPr/>
          <p:nvPr/>
        </p:nvSpPr>
        <p:spPr>
          <a:xfrm>
            <a:off x="7466055" y="4790394"/>
            <a:ext cx="4230799" cy="1791219"/>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Nous avons donc deux femmes veuves, sauvées ! </a:t>
            </a:r>
            <a:br>
              <a:rPr lang="fr-FR" sz="2400" dirty="0">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Que peuvent-elles représenter, symboliser ?</a:t>
            </a:r>
            <a:endPar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CCD0D020-C5D2-2C5B-2038-1476B068311C}"/>
              </a:ext>
            </a:extLst>
          </p:cNvPr>
          <p:cNvSpPr txBox="1"/>
          <p:nvPr/>
        </p:nvSpPr>
        <p:spPr>
          <a:xfrm>
            <a:off x="117628" y="0"/>
            <a:ext cx="912181"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veuves</a:t>
            </a:r>
            <a:endParaRPr lang="fr-FR" dirty="0"/>
          </a:p>
        </p:txBody>
      </p:sp>
      <p:pic>
        <p:nvPicPr>
          <p:cNvPr id="7" name="Image 6">
            <a:extLst>
              <a:ext uri="{FF2B5EF4-FFF2-40B4-BE49-F238E27FC236}">
                <a16:creationId xmlns:a16="http://schemas.microsoft.com/office/drawing/2014/main" id="{0B10EF8B-EC79-965E-E5AE-08DE66399F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943203">
            <a:off x="797147" y="-28480"/>
            <a:ext cx="1257233" cy="2473670"/>
          </a:xfrm>
          <a:prstGeom prst="rect">
            <a:avLst/>
          </a:prstGeom>
        </p:spPr>
      </p:pic>
      <p:grpSp>
        <p:nvGrpSpPr>
          <p:cNvPr id="16" name="Groupe 15">
            <a:extLst>
              <a:ext uri="{FF2B5EF4-FFF2-40B4-BE49-F238E27FC236}">
                <a16:creationId xmlns:a16="http://schemas.microsoft.com/office/drawing/2014/main" id="{FA773936-B3E1-2F4F-4F3E-C8E3F58EBF13}"/>
              </a:ext>
            </a:extLst>
          </p:cNvPr>
          <p:cNvGrpSpPr/>
          <p:nvPr/>
        </p:nvGrpSpPr>
        <p:grpSpPr>
          <a:xfrm>
            <a:off x="285280" y="3728739"/>
            <a:ext cx="6773563" cy="2712790"/>
            <a:chOff x="368233" y="3700519"/>
            <a:chExt cx="6983608" cy="2832721"/>
          </a:xfrm>
        </p:grpSpPr>
        <p:sp>
          <p:nvSpPr>
            <p:cNvPr id="13" name="Rectangle : coins arrondis 12">
              <a:extLst>
                <a:ext uri="{FF2B5EF4-FFF2-40B4-BE49-F238E27FC236}">
                  <a16:creationId xmlns:a16="http://schemas.microsoft.com/office/drawing/2014/main" id="{69379C8C-F38A-B41D-4BF3-372F74428D11}"/>
                </a:ext>
              </a:extLst>
            </p:cNvPr>
            <p:cNvSpPr/>
            <p:nvPr/>
          </p:nvSpPr>
          <p:spPr>
            <a:xfrm>
              <a:off x="2576089" y="3913610"/>
              <a:ext cx="4775752" cy="2491735"/>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B050"/>
                </a:solidFill>
              </a:endParaRPr>
            </a:p>
          </p:txBody>
        </p:sp>
        <p:grpSp>
          <p:nvGrpSpPr>
            <p:cNvPr id="8" name="Groupe 7">
              <a:extLst>
                <a:ext uri="{FF2B5EF4-FFF2-40B4-BE49-F238E27FC236}">
                  <a16:creationId xmlns:a16="http://schemas.microsoft.com/office/drawing/2014/main" id="{BA77A2E9-12C5-B63A-B363-C15961830B7F}"/>
                </a:ext>
              </a:extLst>
            </p:cNvPr>
            <p:cNvGrpSpPr/>
            <p:nvPr/>
          </p:nvGrpSpPr>
          <p:grpSpPr>
            <a:xfrm>
              <a:off x="368233" y="3700519"/>
              <a:ext cx="2444798" cy="2832721"/>
              <a:chOff x="940003" y="2636016"/>
              <a:chExt cx="2444798" cy="2832721"/>
            </a:xfrm>
          </p:grpSpPr>
          <p:pic>
            <p:nvPicPr>
              <p:cNvPr id="11" name="Image 10">
                <a:extLst>
                  <a:ext uri="{FF2B5EF4-FFF2-40B4-BE49-F238E27FC236}">
                    <a16:creationId xmlns:a16="http://schemas.microsoft.com/office/drawing/2014/main" id="{EE3100DE-97A8-0ED1-3992-2C18521F5D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003" y="2636016"/>
                <a:ext cx="2086780" cy="2738761"/>
              </a:xfrm>
              <a:prstGeom prst="rect">
                <a:avLst/>
              </a:prstGeom>
            </p:spPr>
          </p:pic>
          <p:pic>
            <p:nvPicPr>
              <p:cNvPr id="5" name="Image 4">
                <a:extLst>
                  <a:ext uri="{FF2B5EF4-FFF2-40B4-BE49-F238E27FC236}">
                    <a16:creationId xmlns:a16="http://schemas.microsoft.com/office/drawing/2014/main" id="{C3B336FC-774F-8C50-867F-B3550172D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991" y="4118470"/>
                <a:ext cx="1130810" cy="1350267"/>
              </a:xfrm>
              <a:prstGeom prst="rect">
                <a:avLst/>
              </a:prstGeom>
            </p:spPr>
          </p:pic>
        </p:grpSp>
      </p:grpSp>
      <p:grpSp>
        <p:nvGrpSpPr>
          <p:cNvPr id="17" name="Groupe 16">
            <a:extLst>
              <a:ext uri="{FF2B5EF4-FFF2-40B4-BE49-F238E27FC236}">
                <a16:creationId xmlns:a16="http://schemas.microsoft.com/office/drawing/2014/main" id="{420E5729-11F7-4DF3-62E5-08192F6E20B1}"/>
              </a:ext>
            </a:extLst>
          </p:cNvPr>
          <p:cNvGrpSpPr/>
          <p:nvPr/>
        </p:nvGrpSpPr>
        <p:grpSpPr>
          <a:xfrm>
            <a:off x="7176278" y="276386"/>
            <a:ext cx="4810354" cy="4353785"/>
            <a:chOff x="7674850" y="510440"/>
            <a:chExt cx="4810354" cy="4353785"/>
          </a:xfrm>
        </p:grpSpPr>
        <p:sp>
          <p:nvSpPr>
            <p:cNvPr id="12" name="Rectangle : coins arrondis 11">
              <a:extLst>
                <a:ext uri="{FF2B5EF4-FFF2-40B4-BE49-F238E27FC236}">
                  <a16:creationId xmlns:a16="http://schemas.microsoft.com/office/drawing/2014/main" id="{746961C9-0C37-78E6-8E06-A7DFDDC396CF}"/>
                </a:ext>
              </a:extLst>
            </p:cNvPr>
            <p:cNvSpPr/>
            <p:nvPr/>
          </p:nvSpPr>
          <p:spPr>
            <a:xfrm>
              <a:off x="7674850" y="510440"/>
              <a:ext cx="4297085" cy="2363801"/>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B050"/>
                </a:solidFill>
              </a:endParaRPr>
            </a:p>
          </p:txBody>
        </p:sp>
        <p:pic>
          <p:nvPicPr>
            <p:cNvPr id="9" name="Image 8">
              <a:extLst>
                <a:ext uri="{FF2B5EF4-FFF2-40B4-BE49-F238E27FC236}">
                  <a16:creationId xmlns:a16="http://schemas.microsoft.com/office/drawing/2014/main" id="{8A62FF23-E918-FC6C-F854-B3695C5229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95680" y="2241417"/>
              <a:ext cx="2089524" cy="2622808"/>
            </a:xfrm>
            <a:prstGeom prst="rect">
              <a:avLst/>
            </a:prstGeom>
          </p:spPr>
        </p:pic>
      </p:grpSp>
      <p:sp>
        <p:nvSpPr>
          <p:cNvPr id="22" name="ZoneTexte 21">
            <a:extLst>
              <a:ext uri="{FF2B5EF4-FFF2-40B4-BE49-F238E27FC236}">
                <a16:creationId xmlns:a16="http://schemas.microsoft.com/office/drawing/2014/main" id="{0C26CD27-FF58-84E9-7F5F-4C43A659B8B3}"/>
              </a:ext>
            </a:extLst>
          </p:cNvPr>
          <p:cNvSpPr txBox="1"/>
          <p:nvPr/>
        </p:nvSpPr>
        <p:spPr>
          <a:xfrm>
            <a:off x="2705959" y="4031365"/>
            <a:ext cx="4073656" cy="2189125"/>
          </a:xfrm>
          <a:prstGeom prst="rect">
            <a:avLst/>
          </a:prstGeom>
          <a:noFill/>
        </p:spPr>
        <p:txBody>
          <a:bodyPr wrap="square">
            <a:spAutoFit/>
          </a:bodyPr>
          <a:lstStyle/>
          <a:p>
            <a:pPr>
              <a:lnSpc>
                <a:spcPct val="115000"/>
              </a:lnSpc>
              <a:spcAft>
                <a:spcPts val="1000"/>
              </a:spcAft>
            </a:pPr>
            <a:r>
              <a:rPr lang="fr-FR" sz="2400" b="1" dirty="0">
                <a:solidFill>
                  <a:srgbClr val="000000"/>
                </a:solidFill>
                <a:effectLst/>
                <a:latin typeface="Times New Roman" panose="02020603050405020304" pitchFamily="18" charset="0"/>
                <a:ea typeface="Calibri" panose="020F0502020204030204" pitchFamily="34" charset="0"/>
              </a:rPr>
              <a:t>1 Rois 17</a:t>
            </a:r>
            <a:r>
              <a:rPr lang="fr-FR" sz="2400" dirty="0">
                <a:solidFill>
                  <a:srgbClr val="000000"/>
                </a:solidFill>
                <a:effectLst/>
                <a:latin typeface="Times New Roman" panose="02020603050405020304" pitchFamily="18" charset="0"/>
                <a:ea typeface="Calibri" panose="020F0502020204030204" pitchFamily="34" charset="0"/>
              </a:rPr>
              <a:t> La veuve de Sarepta n’a plus rien pour vivre.</a:t>
            </a:r>
            <a:r>
              <a:rPr lang="fr-FR" sz="2400" dirty="0">
                <a:effectLst/>
                <a:latin typeface="Times New Roman" panose="02020603050405020304" pitchFamily="18" charset="0"/>
                <a:ea typeface="Calibri" panose="020F0502020204030204" pitchFamily="34" charset="0"/>
              </a:rPr>
              <a:t> Elle va donner sa dernière farine au prophète Elie qui va lui procurer du pain à satiété.</a:t>
            </a:r>
            <a:endParaRPr lang="fr-FR" sz="2400" dirty="0">
              <a:effectLst/>
              <a:latin typeface="Calibri" panose="020F0502020204030204" pitchFamily="34" charset="0"/>
              <a:ea typeface="Calibri" panose="020F0502020204030204" pitchFamily="34" charset="0"/>
            </a:endParaRPr>
          </a:p>
        </p:txBody>
      </p:sp>
      <p:sp>
        <p:nvSpPr>
          <p:cNvPr id="24" name="ZoneTexte 23">
            <a:extLst>
              <a:ext uri="{FF2B5EF4-FFF2-40B4-BE49-F238E27FC236}">
                <a16:creationId xmlns:a16="http://schemas.microsoft.com/office/drawing/2014/main" id="{E3B98555-B77A-D8D3-9A95-AB311CC3BC06}"/>
              </a:ext>
            </a:extLst>
          </p:cNvPr>
          <p:cNvSpPr txBox="1"/>
          <p:nvPr/>
        </p:nvSpPr>
        <p:spPr>
          <a:xfrm>
            <a:off x="7399707" y="374680"/>
            <a:ext cx="4073656" cy="2189125"/>
          </a:xfrm>
          <a:prstGeom prst="rect">
            <a:avLst/>
          </a:prstGeom>
          <a:noFill/>
        </p:spPr>
        <p:txBody>
          <a:bodyPr wrap="square">
            <a:spAutoFit/>
          </a:bodyPr>
          <a:lstStyle/>
          <a:p>
            <a:pPr>
              <a:lnSpc>
                <a:spcPct val="115000"/>
              </a:lnSpc>
              <a:spcAft>
                <a:spcPts val="1000"/>
              </a:spcAft>
            </a:pPr>
            <a:r>
              <a:rPr lang="fr-FR" sz="2400" b="1" dirty="0">
                <a:solidFill>
                  <a:srgbClr val="000000"/>
                </a:solidFill>
                <a:effectLst/>
                <a:latin typeface="Times New Roman" panose="02020603050405020304" pitchFamily="18" charset="0"/>
                <a:ea typeface="Calibri" panose="020F0502020204030204" pitchFamily="34" charset="0"/>
              </a:rPr>
              <a:t>Livre de Ruth </a:t>
            </a:r>
            <a:r>
              <a:rPr lang="fr-FR" sz="2400" dirty="0">
                <a:solidFill>
                  <a:srgbClr val="000000"/>
                </a:solidFill>
                <a:effectLst/>
                <a:latin typeface="Times New Roman" panose="02020603050405020304" pitchFamily="18" charset="0"/>
                <a:ea typeface="Calibri" panose="020F0502020204030204" pitchFamily="34" charset="0"/>
              </a:rPr>
              <a:t>Une jeune veuve est « rachetée », sauvée par Booz qui l’épouse. Ruth est une des rares femmes citées dans la généalogie de Jésus.</a:t>
            </a:r>
            <a:endParaRPr lang="fr-FR" sz="2400" dirty="0">
              <a:effectLst/>
              <a:latin typeface="Calibri" panose="020F0502020204030204" pitchFamily="34" charset="0"/>
              <a:ea typeface="Calibri" panose="020F0502020204030204" pitchFamily="34" charset="0"/>
            </a:endParaRPr>
          </a:p>
        </p:txBody>
      </p:sp>
      <p:sp>
        <p:nvSpPr>
          <p:cNvPr id="25" name="Rectangle : coins arrondis 24">
            <a:extLst>
              <a:ext uri="{FF2B5EF4-FFF2-40B4-BE49-F238E27FC236}">
                <a16:creationId xmlns:a16="http://schemas.microsoft.com/office/drawing/2014/main" id="{E66257F5-C386-7B04-55B8-41EDF8ED7964}"/>
              </a:ext>
            </a:extLst>
          </p:cNvPr>
          <p:cNvSpPr/>
          <p:nvPr/>
        </p:nvSpPr>
        <p:spPr>
          <a:xfrm>
            <a:off x="2060342" y="248422"/>
            <a:ext cx="4714799" cy="3206430"/>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dirty="0">
                <a:solidFill>
                  <a:schemeClr val="tx1"/>
                </a:solidFill>
                <a:effectLst/>
                <a:latin typeface="Times New Roman" panose="02020603050405020304" pitchFamily="18" charset="0"/>
                <a:ea typeface="Calibri" panose="020F0502020204030204" pitchFamily="34" charset="0"/>
              </a:rPr>
              <a:t>Deutéronome 25, 5-10</a:t>
            </a:r>
            <a:r>
              <a:rPr lang="fr-FR" sz="2400" dirty="0">
                <a:solidFill>
                  <a:schemeClr val="tx1"/>
                </a:solidFill>
                <a:effectLst/>
                <a:latin typeface="Times New Roman" panose="02020603050405020304" pitchFamily="18" charset="0"/>
                <a:ea typeface="Calibri" panose="020F0502020204030204" pitchFamily="34" charset="0"/>
              </a:rPr>
              <a:t> Dans la bible, la veuve est une personne sans ressources. Elle est dépendante, attend un « </a:t>
            </a:r>
            <a:r>
              <a:rPr lang="fr-FR" sz="2400" dirty="0" err="1">
                <a:solidFill>
                  <a:schemeClr val="tx1"/>
                </a:solidFill>
                <a:effectLst/>
                <a:latin typeface="Times New Roman" panose="02020603050405020304" pitchFamily="18" charset="0"/>
                <a:ea typeface="Calibri" panose="020F0502020204030204" pitchFamily="34" charset="0"/>
              </a:rPr>
              <a:t>goel</a:t>
            </a:r>
            <a:r>
              <a:rPr lang="fr-FR" sz="2400" dirty="0">
                <a:solidFill>
                  <a:schemeClr val="tx1"/>
                </a:solidFill>
                <a:effectLst/>
                <a:latin typeface="Times New Roman" panose="02020603050405020304" pitchFamily="18" charset="0"/>
                <a:ea typeface="Calibri" panose="020F0502020204030204" pitchFamily="34" charset="0"/>
              </a:rPr>
              <a:t> </a:t>
            </a:r>
            <a:r>
              <a:rPr lang="fr-FR" sz="2400" baseline="30000" dirty="0">
                <a:solidFill>
                  <a:schemeClr val="tx1"/>
                </a:solidFill>
                <a:effectLst/>
                <a:latin typeface="Times New Roman" panose="02020603050405020304" pitchFamily="18" charset="0"/>
                <a:ea typeface="Calibri" panose="020F0502020204030204" pitchFamily="34" charset="0"/>
              </a:rPr>
              <a:t>hébreu</a:t>
            </a:r>
            <a:r>
              <a:rPr lang="fr-FR" sz="2400" dirty="0">
                <a:solidFill>
                  <a:schemeClr val="tx1"/>
                </a:solidFill>
                <a:effectLst/>
                <a:latin typeface="Times New Roman" panose="02020603050405020304" pitchFamily="18" charset="0"/>
                <a:ea typeface="Calibri" panose="020F0502020204030204" pitchFamily="34" charset="0"/>
              </a:rPr>
              <a:t> », un « </a:t>
            </a:r>
            <a:r>
              <a:rPr lang="fr-FR" sz="2400" dirty="0" err="1">
                <a:solidFill>
                  <a:schemeClr val="tx1"/>
                </a:solidFill>
                <a:effectLst/>
                <a:latin typeface="Times New Roman" panose="02020603050405020304" pitchFamily="18" charset="0"/>
                <a:ea typeface="Calibri" panose="020F0502020204030204" pitchFamily="34" charset="0"/>
              </a:rPr>
              <a:t>racheteur</a:t>
            </a:r>
            <a:r>
              <a:rPr lang="fr-FR" sz="2400" dirty="0">
                <a:solidFill>
                  <a:schemeClr val="tx1"/>
                </a:solidFill>
                <a:effectLst/>
                <a:latin typeface="Times New Roman" panose="02020603050405020304" pitchFamily="18" charset="0"/>
                <a:ea typeface="Calibri" panose="020F0502020204030204" pitchFamily="34" charset="0"/>
              </a:rPr>
              <a:t> », ou « rédempteur », une personne qui doit la sauver de la mendicité. </a:t>
            </a:r>
            <a:endParaRPr lang="fr-FR" sz="2400" dirty="0">
              <a:solidFill>
                <a:schemeClr val="tx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0463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820C6A5-9428-C8F3-BC05-1673E745524D}"/>
              </a:ext>
            </a:extLst>
          </p:cNvPr>
          <p:cNvSpPr txBox="1"/>
          <p:nvPr/>
        </p:nvSpPr>
        <p:spPr>
          <a:xfrm>
            <a:off x="117628" y="0"/>
            <a:ext cx="912181"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veuves</a:t>
            </a:r>
            <a:endParaRPr lang="fr-FR" dirty="0"/>
          </a:p>
        </p:txBody>
      </p:sp>
      <p:sp>
        <p:nvSpPr>
          <p:cNvPr id="3" name="Rectangle : coins arrondis 2">
            <a:extLst>
              <a:ext uri="{FF2B5EF4-FFF2-40B4-BE49-F238E27FC236}">
                <a16:creationId xmlns:a16="http://schemas.microsoft.com/office/drawing/2014/main" id="{4282C29E-4A9E-8E9A-C6C5-58E2AB1DDFD9}"/>
              </a:ext>
            </a:extLst>
          </p:cNvPr>
          <p:cNvSpPr/>
          <p:nvPr/>
        </p:nvSpPr>
        <p:spPr>
          <a:xfrm>
            <a:off x="683286" y="3023755"/>
            <a:ext cx="6737110" cy="1904295"/>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rPr>
              <a:t>Remarquons que ces femmes sont actives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dans leur dépendance,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elles sont dans une attente active,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comme le peuple qui attend activement un sauveur.  </a:t>
            </a:r>
            <a:endParaRPr lang="fr-FR" sz="2400" dirty="0">
              <a:solidFill>
                <a:schemeClr val="tx1"/>
              </a:solidFill>
              <a:effectLst/>
              <a:latin typeface="Calibri" panose="020F0502020204030204" pitchFamily="34" charset="0"/>
              <a:ea typeface="Calibri" panose="020F0502020204030204" pitchFamily="34" charset="0"/>
            </a:endParaRPr>
          </a:p>
        </p:txBody>
      </p:sp>
      <p:sp>
        <p:nvSpPr>
          <p:cNvPr id="2" name="Rectangle : coins arrondis 1">
            <a:extLst>
              <a:ext uri="{FF2B5EF4-FFF2-40B4-BE49-F238E27FC236}">
                <a16:creationId xmlns:a16="http://schemas.microsoft.com/office/drawing/2014/main" id="{0EED048B-29B0-EB39-8049-C64CE9CCC791}"/>
              </a:ext>
            </a:extLst>
          </p:cNvPr>
          <p:cNvSpPr/>
          <p:nvPr/>
        </p:nvSpPr>
        <p:spPr>
          <a:xfrm>
            <a:off x="2157274" y="5110008"/>
            <a:ext cx="8374602" cy="1364383"/>
          </a:xfrm>
          <a:prstGeom prst="roundRect">
            <a:avLst/>
          </a:prstGeom>
          <a:noFill/>
          <a:ln w="76200">
            <a:solidFill>
              <a:srgbClr val="F390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Saint Ignace de Loyola écrit : « </a:t>
            </a:r>
            <a:r>
              <a:rPr lang="fr-FR" sz="2400" i="1" dirty="0">
                <a:solidFill>
                  <a:schemeClr val="tx1"/>
                </a:solidFill>
                <a:latin typeface="Times New Roman" panose="02020603050405020304" pitchFamily="18" charset="0"/>
                <a:cs typeface="Times New Roman" panose="02020603050405020304" pitchFamily="18" charset="0"/>
              </a:rPr>
              <a:t>Agis comme si tout dépendait de toi, en sachant qu'en réalité tout dépend de Dieu </a:t>
            </a:r>
            <a:r>
              <a:rPr lang="fr-FR" sz="2400" dirty="0">
                <a:solidFill>
                  <a:schemeClr val="tx1"/>
                </a:solidFill>
                <a:latin typeface="Times New Roman" panose="02020603050405020304" pitchFamily="18" charset="0"/>
                <a:cs typeface="Times New Roman" panose="02020603050405020304" pitchFamily="18" charset="0"/>
              </a:rPr>
              <a:t>».</a:t>
            </a:r>
          </a:p>
          <a:p>
            <a:pPr algn="ctr"/>
            <a:r>
              <a:rPr lang="fr-FR" sz="2400" dirty="0">
                <a:solidFill>
                  <a:schemeClr val="tx1"/>
                </a:solidFill>
                <a:latin typeface="Times New Roman" panose="02020603050405020304" pitchFamily="18" charset="0"/>
                <a:cs typeface="Times New Roman" panose="02020603050405020304" pitchFamily="18" charset="0"/>
              </a:rPr>
              <a:t>Sommes-nous comme ces veuves dans une attente active ? </a:t>
            </a:r>
          </a:p>
        </p:txBody>
      </p:sp>
      <p:pic>
        <p:nvPicPr>
          <p:cNvPr id="7" name="Image 6">
            <a:extLst>
              <a:ext uri="{FF2B5EF4-FFF2-40B4-BE49-F238E27FC236}">
                <a16:creationId xmlns:a16="http://schemas.microsoft.com/office/drawing/2014/main" id="{CC0894D8-F956-4F84-F346-72750352E9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1024" y="-102648"/>
            <a:ext cx="2112562" cy="4151944"/>
          </a:xfrm>
          <a:prstGeom prst="rect">
            <a:avLst/>
          </a:prstGeom>
        </p:spPr>
      </p:pic>
      <p:sp>
        <p:nvSpPr>
          <p:cNvPr id="8" name="Rectangle : coins arrondis 7">
            <a:extLst>
              <a:ext uri="{FF2B5EF4-FFF2-40B4-BE49-F238E27FC236}">
                <a16:creationId xmlns:a16="http://schemas.microsoft.com/office/drawing/2014/main" id="{CA6F5D96-ED2B-704E-61A0-A95B0A168F05}"/>
              </a:ext>
            </a:extLst>
          </p:cNvPr>
          <p:cNvSpPr/>
          <p:nvPr/>
        </p:nvSpPr>
        <p:spPr>
          <a:xfrm>
            <a:off x="683285" y="153749"/>
            <a:ext cx="6200681" cy="2688047"/>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 veuve est une figure.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Elle évoque la communauté,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le peuple en attente,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en espérance d’un sauveur.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C’est toute la symbolique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 l’Alliance de Dieu avec son peuple.</a:t>
            </a:r>
          </a:p>
        </p:txBody>
      </p:sp>
      <p:sp>
        <p:nvSpPr>
          <p:cNvPr id="13" name="Espace réservé du numéro de diapositive 12">
            <a:extLst>
              <a:ext uri="{FF2B5EF4-FFF2-40B4-BE49-F238E27FC236}">
                <a16:creationId xmlns:a16="http://schemas.microsoft.com/office/drawing/2014/main" id="{0C3E3C34-264C-5B11-7177-23830D9EBB6B}"/>
              </a:ext>
            </a:extLst>
          </p:cNvPr>
          <p:cNvSpPr>
            <a:spLocks noGrp="1"/>
          </p:cNvSpPr>
          <p:nvPr>
            <p:ph type="sldNum" sz="quarter" idx="12"/>
          </p:nvPr>
        </p:nvSpPr>
        <p:spPr/>
        <p:txBody>
          <a:bodyPr/>
          <a:lstStyle/>
          <a:p>
            <a:fld id="{9E268824-B363-4558-82B1-76DB5ADEB9CB}" type="slidenum">
              <a:rPr lang="fr-FR" smtClean="0"/>
              <a:t>27</a:t>
            </a:fld>
            <a:endParaRPr lang="fr-FR"/>
          </a:p>
        </p:txBody>
      </p:sp>
    </p:spTree>
    <p:extLst>
      <p:ext uri="{BB962C8B-B14F-4D97-AF65-F5344CB8AC3E}">
        <p14:creationId xmlns:p14="http://schemas.microsoft.com/office/powerpoint/2010/main" val="212832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05771EC6-8A96-1223-1DA3-C4EEDF383097}"/>
              </a:ext>
            </a:extLst>
          </p:cNvPr>
          <p:cNvGrpSpPr/>
          <p:nvPr/>
        </p:nvGrpSpPr>
        <p:grpSpPr>
          <a:xfrm>
            <a:off x="2975888" y="2226182"/>
            <a:ext cx="6425564" cy="2709801"/>
            <a:chOff x="2975888" y="2226182"/>
            <a:chExt cx="6425564" cy="2709801"/>
          </a:xfrm>
        </p:grpSpPr>
        <p:sp>
          <p:nvSpPr>
            <p:cNvPr id="3" name="ZoneTexte 2">
              <a:extLst>
                <a:ext uri="{FF2B5EF4-FFF2-40B4-BE49-F238E27FC236}">
                  <a16:creationId xmlns:a16="http://schemas.microsoft.com/office/drawing/2014/main" id="{F10B7376-7F13-7DEF-2089-DA061DC2361D}"/>
                </a:ext>
              </a:extLst>
            </p:cNvPr>
            <p:cNvSpPr txBox="1"/>
            <p:nvPr/>
          </p:nvSpPr>
          <p:spPr>
            <a:xfrm>
              <a:off x="3306932" y="2457697"/>
              <a:ext cx="6094520" cy="2246769"/>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Times New Roman" panose="02020603050405020304" pitchFamily="18" charset="0"/>
                </a:rPr>
                <a:t>41</a:t>
              </a:r>
              <a:r>
                <a:rPr lang="fr-FR" sz="2800" dirty="0">
                  <a:effectLst/>
                  <a:latin typeface="Times New Roman" panose="02020603050405020304" pitchFamily="18" charset="0"/>
                  <a:ea typeface="Times New Roman" panose="02020603050405020304" pitchFamily="18" charset="0"/>
                </a:rPr>
                <a:t> </a:t>
              </a:r>
              <a:r>
                <a:rPr lang="fr-FR" sz="2800" dirty="0">
                  <a:solidFill>
                    <a:srgbClr val="FF0000"/>
                  </a:solidFill>
                  <a:effectLst/>
                  <a:latin typeface="Times New Roman" panose="02020603050405020304" pitchFamily="18" charset="0"/>
                  <a:ea typeface="Times New Roman" panose="02020603050405020304" pitchFamily="18" charset="0"/>
                </a:rPr>
                <a:t>Jésus</a:t>
              </a:r>
              <a:r>
                <a:rPr lang="fr-FR" sz="2800" dirty="0">
                  <a:effectLst/>
                  <a:latin typeface="Times New Roman" panose="02020603050405020304" pitchFamily="18" charset="0"/>
                  <a:ea typeface="Times New Roman" panose="02020603050405020304" pitchFamily="18" charset="0"/>
                </a:rPr>
                <a:t> </a:t>
              </a:r>
              <a:r>
                <a:rPr lang="fr-FR" sz="2800" dirty="0">
                  <a:solidFill>
                    <a:srgbClr val="FF0000"/>
                  </a:solidFill>
                  <a:effectLst/>
                  <a:latin typeface="Times New Roman" panose="02020603050405020304" pitchFamily="18" charset="0"/>
                  <a:ea typeface="Times New Roman" panose="02020603050405020304" pitchFamily="18" charset="0"/>
                </a:rPr>
                <a:t>s’était assis </a:t>
              </a:r>
              <a:r>
                <a:rPr lang="fr-FR" sz="2800" dirty="0">
                  <a:effectLst/>
                  <a:latin typeface="Times New Roman" panose="02020603050405020304" pitchFamily="18" charset="0"/>
                  <a:ea typeface="Times New Roman" panose="02020603050405020304" pitchFamily="18" charset="0"/>
                </a:rPr>
                <a:t>dans le Temple </a:t>
              </a:r>
            </a:p>
            <a:p>
              <a:r>
                <a:rPr lang="fr-FR" sz="2800" dirty="0">
                  <a:effectLst/>
                  <a:latin typeface="Times New Roman" panose="02020603050405020304" pitchFamily="18" charset="0"/>
                  <a:ea typeface="Times New Roman" panose="02020603050405020304" pitchFamily="18" charset="0"/>
                </a:rPr>
                <a:t>en face de la salle du trésor, et regardait comment la foule y mettait de l’argent. Beaucoup de riches y mettaient de grosses sommes.</a:t>
              </a:r>
            </a:p>
          </p:txBody>
        </p:sp>
        <p:sp>
          <p:nvSpPr>
            <p:cNvPr id="4" name="Rectangle : coins arrondis 3">
              <a:extLst>
                <a:ext uri="{FF2B5EF4-FFF2-40B4-BE49-F238E27FC236}">
                  <a16:creationId xmlns:a16="http://schemas.microsoft.com/office/drawing/2014/main" id="{3EF3C3EA-B686-CBBD-D704-E5D92DF08B81}"/>
                </a:ext>
              </a:extLst>
            </p:cNvPr>
            <p:cNvSpPr/>
            <p:nvPr/>
          </p:nvSpPr>
          <p:spPr>
            <a:xfrm>
              <a:off x="2975888" y="2226182"/>
              <a:ext cx="6425564" cy="2709801"/>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08CD6B39-7832-CBC3-8A6A-E16F369EEE35}"/>
              </a:ext>
            </a:extLst>
          </p:cNvPr>
          <p:cNvSpPr>
            <a:spLocks noGrp="1"/>
          </p:cNvSpPr>
          <p:nvPr>
            <p:ph type="sldNum" sz="quarter" idx="12"/>
          </p:nvPr>
        </p:nvSpPr>
        <p:spPr/>
        <p:txBody>
          <a:bodyPr/>
          <a:lstStyle/>
          <a:p>
            <a:fld id="{9E268824-B363-4558-82B1-76DB5ADEB9CB}" type="slidenum">
              <a:rPr lang="fr-FR" smtClean="0"/>
              <a:t>28</a:t>
            </a:fld>
            <a:endParaRPr lang="fr-FR"/>
          </a:p>
        </p:txBody>
      </p:sp>
    </p:spTree>
    <p:extLst>
      <p:ext uri="{BB962C8B-B14F-4D97-AF65-F5344CB8AC3E}">
        <p14:creationId xmlns:p14="http://schemas.microsoft.com/office/powerpoint/2010/main" val="1765202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5024066-14E5-774C-DDB5-84555B96AA96}"/>
              </a:ext>
            </a:extLst>
          </p:cNvPr>
          <p:cNvSpPr txBox="1"/>
          <p:nvPr/>
        </p:nvSpPr>
        <p:spPr>
          <a:xfrm>
            <a:off x="90996" y="26286"/>
            <a:ext cx="1212703"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Jésus assis</a:t>
            </a:r>
            <a:endParaRPr lang="fr-FR" dirty="0"/>
          </a:p>
        </p:txBody>
      </p:sp>
      <p:sp>
        <p:nvSpPr>
          <p:cNvPr id="2" name="Rectangle : coins arrondis 1">
            <a:extLst>
              <a:ext uri="{FF2B5EF4-FFF2-40B4-BE49-F238E27FC236}">
                <a16:creationId xmlns:a16="http://schemas.microsoft.com/office/drawing/2014/main" id="{4A702230-0529-32AF-A6D3-8F018A0A2F89}"/>
              </a:ext>
            </a:extLst>
          </p:cNvPr>
          <p:cNvSpPr/>
          <p:nvPr/>
        </p:nvSpPr>
        <p:spPr>
          <a:xfrm>
            <a:off x="5015305" y="1797324"/>
            <a:ext cx="4966895" cy="183364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Tout le monde est centré sur le trésor. Jésus, lui, est assis, en position d’enseignant, à côté du trésor. </a:t>
            </a:r>
            <a:br>
              <a:rPr lang="fr-FR" sz="2400" dirty="0">
                <a:solidFill>
                  <a:schemeClr val="tx1"/>
                </a:solidFill>
                <a:latin typeface="Times New Roman" panose="02020603050405020304" pitchFamily="18" charset="0"/>
                <a:cs typeface="Times New Roman" panose="02020603050405020304" pitchFamily="18" charset="0"/>
              </a:rPr>
            </a:br>
            <a:r>
              <a:rPr lang="fr-FR" sz="2400" dirty="0">
                <a:solidFill>
                  <a:schemeClr val="tx1"/>
                </a:solidFill>
                <a:latin typeface="Times New Roman" panose="02020603050405020304" pitchFamily="18" charset="0"/>
                <a:cs typeface="Times New Roman" panose="02020603050405020304" pitchFamily="18" charset="0"/>
              </a:rPr>
              <a:t>Il ne parle pas, il regarde. </a:t>
            </a:r>
          </a:p>
        </p:txBody>
      </p:sp>
      <p:pic>
        <p:nvPicPr>
          <p:cNvPr id="13" name="Image 12">
            <a:extLst>
              <a:ext uri="{FF2B5EF4-FFF2-40B4-BE49-F238E27FC236}">
                <a16:creationId xmlns:a16="http://schemas.microsoft.com/office/drawing/2014/main" id="{B5F2BD9C-77E3-41F8-D060-BF53AE3431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747" y="668963"/>
            <a:ext cx="3208027" cy="5981712"/>
          </a:xfrm>
          <a:prstGeom prst="rect">
            <a:avLst/>
          </a:prstGeom>
        </p:spPr>
      </p:pic>
      <p:sp>
        <p:nvSpPr>
          <p:cNvPr id="4" name="Espace réservé du numéro de diapositive 3">
            <a:extLst>
              <a:ext uri="{FF2B5EF4-FFF2-40B4-BE49-F238E27FC236}">
                <a16:creationId xmlns:a16="http://schemas.microsoft.com/office/drawing/2014/main" id="{900EA5F9-F894-5BDF-C89A-271BDEFC7FEC}"/>
              </a:ext>
            </a:extLst>
          </p:cNvPr>
          <p:cNvSpPr>
            <a:spLocks noGrp="1"/>
          </p:cNvSpPr>
          <p:nvPr>
            <p:ph type="sldNum" sz="quarter" idx="12"/>
          </p:nvPr>
        </p:nvSpPr>
        <p:spPr/>
        <p:txBody>
          <a:bodyPr/>
          <a:lstStyle/>
          <a:p>
            <a:fld id="{9E268824-B363-4558-82B1-76DB5ADEB9CB}" type="slidenum">
              <a:rPr lang="fr-FR" smtClean="0"/>
              <a:t>29</a:t>
            </a:fld>
            <a:endParaRPr lang="fr-FR"/>
          </a:p>
        </p:txBody>
      </p:sp>
    </p:spTree>
    <p:extLst>
      <p:ext uri="{BB962C8B-B14F-4D97-AF65-F5344CB8AC3E}">
        <p14:creationId xmlns:p14="http://schemas.microsoft.com/office/powerpoint/2010/main" val="2990360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98C324-FF8F-362C-58C9-9A6C635E7B8F}"/>
              </a:ext>
            </a:extLst>
          </p:cNvPr>
          <p:cNvSpPr txBox="1"/>
          <p:nvPr/>
        </p:nvSpPr>
        <p:spPr>
          <a:xfrm>
            <a:off x="441158" y="578182"/>
            <a:ext cx="11309683" cy="2861296"/>
          </a:xfrm>
          <a:prstGeom prst="rect">
            <a:avLst/>
          </a:prstGeom>
          <a:noFill/>
        </p:spPr>
        <p:txBody>
          <a:bodyPr wrap="square">
            <a:spAutoFit/>
          </a:bodyPr>
          <a:lstStyle/>
          <a:p>
            <a:pPr>
              <a:lnSpc>
                <a:spcPct val="115000"/>
              </a:lnSpc>
              <a:spcAft>
                <a:spcPts val="100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Marc 13</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400" b="1" dirty="0">
                <a:solidFill>
                  <a:srgbClr val="FF0000"/>
                </a:solidFill>
                <a:effectLst/>
                <a:latin typeface="Times New Roman" panose="02020603050405020304" pitchFamily="18" charset="0"/>
                <a:ea typeface="Times New Roman" panose="02020603050405020304" pitchFamily="18" charset="0"/>
              </a:rPr>
              <a:t>01</a:t>
            </a:r>
            <a:r>
              <a:rPr lang="fr-FR" sz="2400" dirty="0">
                <a:effectLst/>
                <a:latin typeface="Times New Roman" panose="02020603050405020304" pitchFamily="18" charset="0"/>
                <a:ea typeface="Times New Roman" panose="02020603050405020304" pitchFamily="18" charset="0"/>
              </a:rPr>
              <a:t> </a:t>
            </a:r>
            <a:r>
              <a:rPr lang="fr-FR" sz="2400" dirty="0">
                <a:solidFill>
                  <a:srgbClr val="333333"/>
                </a:solidFill>
                <a:effectLst/>
                <a:latin typeface="Times New Roman" panose="02020603050405020304" pitchFamily="18" charset="0"/>
                <a:ea typeface="Times New Roman" panose="02020603050405020304" pitchFamily="18" charset="0"/>
              </a:rPr>
              <a:t> Comme Jésus sortait du Temple, un de ses disciples lui dit : « Maître, regarde : quelles belles pierres ! quelles constructions ! »</a:t>
            </a:r>
            <a:endParaRPr lang="fr-FR" sz="2400" dirty="0">
              <a:effectLst/>
              <a:latin typeface="Times New Roman" panose="02020603050405020304" pitchFamily="18" charset="0"/>
              <a:ea typeface="Times New Roman" panose="02020603050405020304" pitchFamily="18" charset="0"/>
            </a:endParaRPr>
          </a:p>
          <a:p>
            <a:r>
              <a:rPr lang="fr-FR" sz="2400" b="1" dirty="0">
                <a:solidFill>
                  <a:srgbClr val="FF0000"/>
                </a:solidFill>
                <a:effectLst/>
                <a:latin typeface="Times New Roman" panose="02020603050405020304" pitchFamily="18" charset="0"/>
                <a:ea typeface="Times New Roman" panose="02020603050405020304" pitchFamily="18" charset="0"/>
              </a:rPr>
              <a:t>02</a:t>
            </a:r>
            <a:r>
              <a:rPr lang="fr-FR" sz="2400" dirty="0">
                <a:effectLst/>
                <a:latin typeface="Times New Roman" panose="02020603050405020304" pitchFamily="18" charset="0"/>
                <a:ea typeface="Times New Roman" panose="02020603050405020304" pitchFamily="18" charset="0"/>
              </a:rPr>
              <a:t> </a:t>
            </a:r>
            <a:r>
              <a:rPr lang="fr-FR" sz="2400" dirty="0">
                <a:solidFill>
                  <a:srgbClr val="333333"/>
                </a:solidFill>
                <a:effectLst/>
                <a:latin typeface="Times New Roman" panose="02020603050405020304" pitchFamily="18" charset="0"/>
                <a:ea typeface="Times New Roman" panose="02020603050405020304" pitchFamily="18" charset="0"/>
              </a:rPr>
              <a:t>Mais Jésus lui dit : « Tu vois ces grandes constructions ? </a:t>
            </a:r>
            <a:r>
              <a:rPr lang="fr-FR" sz="2400" dirty="0">
                <a:solidFill>
                  <a:srgbClr val="FF0000"/>
                </a:solidFill>
                <a:effectLst/>
                <a:latin typeface="Times New Roman" panose="02020603050405020304" pitchFamily="18" charset="0"/>
                <a:ea typeface="Times New Roman" panose="02020603050405020304" pitchFamily="18" charset="0"/>
              </a:rPr>
              <a:t>Il ne restera pas ici pierre sur pierre </a:t>
            </a:r>
            <a:r>
              <a:rPr lang="fr-FR" sz="2400" dirty="0">
                <a:solidFill>
                  <a:srgbClr val="333333"/>
                </a:solidFill>
                <a:effectLst/>
                <a:latin typeface="Times New Roman" panose="02020603050405020304" pitchFamily="18" charset="0"/>
                <a:ea typeface="Times New Roman" panose="02020603050405020304" pitchFamily="18" charset="0"/>
              </a:rPr>
              <a:t>; tout sera détruit. »</a:t>
            </a:r>
            <a:endParaRPr lang="fr-FR" sz="2400" dirty="0">
              <a:effectLst/>
              <a:latin typeface="Times New Roman" panose="02020603050405020304" pitchFamily="18" charset="0"/>
              <a:ea typeface="Times New Roman" panose="02020603050405020304" pitchFamily="18" charset="0"/>
            </a:endParaRPr>
          </a:p>
          <a:p>
            <a:r>
              <a:rPr lang="fr-FR" sz="2400" dirty="0">
                <a:solidFill>
                  <a:srgbClr val="333333"/>
                </a:solidFill>
                <a:effectLst/>
                <a:latin typeface="Times New Roman" panose="02020603050405020304" pitchFamily="18" charset="0"/>
                <a:ea typeface="Times New Roman" panose="02020603050405020304" pitchFamily="18" charset="0"/>
              </a:rPr>
              <a:t> </a:t>
            </a:r>
            <a:endParaRPr lang="fr-FR" sz="2400" dirty="0">
              <a:effectLst/>
              <a:latin typeface="Times New Roman" panose="02020603050405020304" pitchFamily="18" charset="0"/>
              <a:ea typeface="Times New Roman" panose="02020603050405020304" pitchFamily="18" charset="0"/>
            </a:endParaRPr>
          </a:p>
          <a:p>
            <a:endParaRPr lang="fr-FR" sz="2400" dirty="0">
              <a:effectLst/>
              <a:latin typeface="Times New Roman" panose="02020603050405020304" pitchFamily="18" charset="0"/>
              <a:ea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F9006CE6-61B4-7BCA-6796-D5B2C006A6CE}"/>
              </a:ext>
            </a:extLst>
          </p:cNvPr>
          <p:cNvSpPr>
            <a:spLocks noGrp="1"/>
          </p:cNvSpPr>
          <p:nvPr>
            <p:ph type="sldNum" sz="quarter" idx="12"/>
          </p:nvPr>
        </p:nvSpPr>
        <p:spPr/>
        <p:txBody>
          <a:bodyPr/>
          <a:lstStyle/>
          <a:p>
            <a:fld id="{9E268824-B363-4558-82B1-76DB5ADEB9CB}" type="slidenum">
              <a:rPr lang="fr-FR" smtClean="0"/>
              <a:t>3</a:t>
            </a:fld>
            <a:endParaRPr lang="fr-FR"/>
          </a:p>
        </p:txBody>
      </p:sp>
    </p:spTree>
    <p:extLst>
      <p:ext uri="{BB962C8B-B14F-4D97-AF65-F5344CB8AC3E}">
        <p14:creationId xmlns:p14="http://schemas.microsoft.com/office/powerpoint/2010/main" val="1050448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D3A2539-DACD-8631-D245-D543DAB74165}"/>
              </a:ext>
            </a:extLst>
          </p:cNvPr>
          <p:cNvSpPr txBox="1"/>
          <p:nvPr/>
        </p:nvSpPr>
        <p:spPr>
          <a:xfrm>
            <a:off x="127265" y="121613"/>
            <a:ext cx="1312236"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Jésus assis</a:t>
            </a:r>
            <a:endParaRPr lang="fr-FR" dirty="0"/>
          </a:p>
        </p:txBody>
      </p:sp>
      <p:sp>
        <p:nvSpPr>
          <p:cNvPr id="3" name="Rectangle : coins arrondis 2">
            <a:extLst>
              <a:ext uri="{FF2B5EF4-FFF2-40B4-BE49-F238E27FC236}">
                <a16:creationId xmlns:a16="http://schemas.microsoft.com/office/drawing/2014/main" id="{4696BD84-D34A-FFE7-6127-72F10DE22332}"/>
              </a:ext>
            </a:extLst>
          </p:cNvPr>
          <p:cNvSpPr/>
          <p:nvPr/>
        </p:nvSpPr>
        <p:spPr>
          <a:xfrm>
            <a:off x="3595457" y="1482571"/>
            <a:ext cx="7980847" cy="1946429"/>
          </a:xfrm>
          <a:prstGeom prst="roundRect">
            <a:avLst/>
          </a:pr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dirty="0">
                <a:solidFill>
                  <a:schemeClr val="tx1"/>
                </a:solidFill>
                <a:latin typeface="Times New Roman" panose="02020603050405020304" pitchFamily="18" charset="0"/>
                <a:cs typeface="Times New Roman" panose="02020603050405020304" pitchFamily="18" charset="0"/>
              </a:rPr>
              <a:t>Jésus, tout au long de l’Evangile porte un regard attentif sur les personnes. </a:t>
            </a:r>
          </a:p>
          <a:p>
            <a:r>
              <a:rPr lang="fr-FR" sz="2400" b="1" dirty="0">
                <a:solidFill>
                  <a:schemeClr val="tx1"/>
                </a:solidFill>
                <a:latin typeface="Times New Roman" panose="02020603050405020304" pitchFamily="18" charset="0"/>
                <a:cs typeface="Times New Roman" panose="02020603050405020304" pitchFamily="18" charset="0"/>
              </a:rPr>
              <a:t>Marc 10, 21 </a:t>
            </a:r>
            <a:r>
              <a:rPr lang="fr-FR" sz="2400" i="1" dirty="0">
                <a:solidFill>
                  <a:schemeClr val="tx1"/>
                </a:solidFill>
                <a:latin typeface="Times New Roman" panose="02020603050405020304" pitchFamily="18" charset="0"/>
                <a:cs typeface="Times New Roman" panose="02020603050405020304" pitchFamily="18" charset="0"/>
              </a:rPr>
              <a:t>Jésus, l’</a:t>
            </a:r>
            <a:r>
              <a:rPr lang="fr-FR" sz="2400" i="1" baseline="30000" dirty="0">
                <a:solidFill>
                  <a:schemeClr val="tx1"/>
                </a:solidFill>
                <a:latin typeface="Times New Roman" panose="02020603050405020304" pitchFamily="18" charset="0"/>
                <a:cs typeface="Times New Roman" panose="02020603050405020304" pitchFamily="18" charset="0"/>
              </a:rPr>
              <a:t>le jeune homme riche</a:t>
            </a:r>
            <a:r>
              <a:rPr lang="fr-FR" sz="2400" i="1" dirty="0">
                <a:solidFill>
                  <a:schemeClr val="tx1"/>
                </a:solidFill>
                <a:latin typeface="Times New Roman" panose="02020603050405020304" pitchFamily="18" charset="0"/>
                <a:cs typeface="Times New Roman" panose="02020603050405020304" pitchFamily="18" charset="0"/>
              </a:rPr>
              <a:t> ayant regardé, l’aima… </a:t>
            </a:r>
          </a:p>
          <a:p>
            <a:r>
              <a:rPr lang="fr-FR" sz="2400" i="1" dirty="0">
                <a:solidFill>
                  <a:schemeClr val="tx1"/>
                </a:solidFill>
                <a:latin typeface="Times New Roman" panose="02020603050405020304" pitchFamily="18" charset="0"/>
                <a:cs typeface="Times New Roman" panose="02020603050405020304" pitchFamily="18" charset="0"/>
              </a:rPr>
              <a:t>Ici, il regarde la foule qui offre au temple, qui fait son offrande à Dieu. </a:t>
            </a:r>
          </a:p>
        </p:txBody>
      </p:sp>
      <p:pic>
        <p:nvPicPr>
          <p:cNvPr id="9" name="Image 8">
            <a:extLst>
              <a:ext uri="{FF2B5EF4-FFF2-40B4-BE49-F238E27FC236}">
                <a16:creationId xmlns:a16="http://schemas.microsoft.com/office/drawing/2014/main" id="{75CB6A72-001D-C3F2-9650-E011028480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747" y="668963"/>
            <a:ext cx="3208027" cy="5981712"/>
          </a:xfrm>
          <a:prstGeom prst="rect">
            <a:avLst/>
          </a:prstGeom>
        </p:spPr>
      </p:pic>
      <p:sp>
        <p:nvSpPr>
          <p:cNvPr id="2" name="Espace réservé du numéro de diapositive 1">
            <a:extLst>
              <a:ext uri="{FF2B5EF4-FFF2-40B4-BE49-F238E27FC236}">
                <a16:creationId xmlns:a16="http://schemas.microsoft.com/office/drawing/2014/main" id="{88D7FF67-E089-642E-797D-CAB247EC5044}"/>
              </a:ext>
            </a:extLst>
          </p:cNvPr>
          <p:cNvSpPr>
            <a:spLocks noGrp="1"/>
          </p:cNvSpPr>
          <p:nvPr>
            <p:ph type="sldNum" sz="quarter" idx="12"/>
          </p:nvPr>
        </p:nvSpPr>
        <p:spPr/>
        <p:txBody>
          <a:bodyPr/>
          <a:lstStyle/>
          <a:p>
            <a:fld id="{9E268824-B363-4558-82B1-76DB5ADEB9CB}" type="slidenum">
              <a:rPr lang="fr-FR" smtClean="0"/>
              <a:t>30</a:t>
            </a:fld>
            <a:endParaRPr lang="fr-FR"/>
          </a:p>
        </p:txBody>
      </p:sp>
    </p:spTree>
    <p:extLst>
      <p:ext uri="{BB962C8B-B14F-4D97-AF65-F5344CB8AC3E}">
        <p14:creationId xmlns:p14="http://schemas.microsoft.com/office/powerpoint/2010/main" val="3958187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45D8974-7DA8-879F-E446-5BCCB33EAD0B}"/>
              </a:ext>
            </a:extLst>
          </p:cNvPr>
          <p:cNvSpPr txBox="1"/>
          <p:nvPr/>
        </p:nvSpPr>
        <p:spPr>
          <a:xfrm>
            <a:off x="127264" y="121613"/>
            <a:ext cx="1303183"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Jésus assis</a:t>
            </a:r>
            <a:endParaRPr lang="fr-FR" dirty="0"/>
          </a:p>
        </p:txBody>
      </p:sp>
      <p:sp>
        <p:nvSpPr>
          <p:cNvPr id="2" name="Rectangle : coins arrondis 1">
            <a:extLst>
              <a:ext uri="{FF2B5EF4-FFF2-40B4-BE49-F238E27FC236}">
                <a16:creationId xmlns:a16="http://schemas.microsoft.com/office/drawing/2014/main" id="{BBD5A9E3-EB0E-97C0-0746-AB9FA9E39A15}"/>
              </a:ext>
            </a:extLst>
          </p:cNvPr>
          <p:cNvSpPr/>
          <p:nvPr/>
        </p:nvSpPr>
        <p:spPr>
          <a:xfrm>
            <a:off x="4028452" y="883522"/>
            <a:ext cx="7429870" cy="2061980"/>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Jésus prend le temps de regarder la foule qui offre. </a:t>
            </a:r>
            <a:br>
              <a:rPr lang="fr-FR" sz="2400" dirty="0">
                <a:solidFill>
                  <a:schemeClr val="tx1"/>
                </a:solidFill>
                <a:latin typeface="Times New Roman" panose="02020603050405020304" pitchFamily="18" charset="0"/>
                <a:cs typeface="Times New Roman" panose="02020603050405020304" pitchFamily="18" charset="0"/>
              </a:rPr>
            </a:br>
            <a:r>
              <a:rPr lang="fr-FR" sz="2400" dirty="0">
                <a:solidFill>
                  <a:schemeClr val="tx1"/>
                </a:solidFill>
                <a:latin typeface="Times New Roman" panose="02020603050405020304" pitchFamily="18" charset="0"/>
                <a:cs typeface="Times New Roman" panose="02020603050405020304" pitchFamily="18" charset="0"/>
              </a:rPr>
              <a:t>Il sait qu’offrir à Dieu, c’est le reconnaitre </a:t>
            </a:r>
            <a:br>
              <a:rPr lang="fr-FR" sz="2400" dirty="0">
                <a:solidFill>
                  <a:schemeClr val="tx1"/>
                </a:solidFill>
                <a:latin typeface="Times New Roman" panose="02020603050405020304" pitchFamily="18" charset="0"/>
                <a:cs typeface="Times New Roman" panose="02020603050405020304" pitchFamily="18" charset="0"/>
              </a:rPr>
            </a:br>
            <a:r>
              <a:rPr lang="fr-FR" sz="2400" dirty="0">
                <a:solidFill>
                  <a:schemeClr val="tx1"/>
                </a:solidFill>
                <a:latin typeface="Times New Roman" panose="02020603050405020304" pitchFamily="18" charset="0"/>
                <a:cs typeface="Times New Roman" panose="02020603050405020304" pitchFamily="18" charset="0"/>
              </a:rPr>
              <a:t>comme celui qui donne, </a:t>
            </a:r>
            <a:br>
              <a:rPr lang="fr-FR" sz="2400" dirty="0">
                <a:solidFill>
                  <a:schemeClr val="tx1"/>
                </a:solidFill>
                <a:latin typeface="Times New Roman" panose="02020603050405020304" pitchFamily="18" charset="0"/>
                <a:cs typeface="Times New Roman" panose="02020603050405020304" pitchFamily="18" charset="0"/>
              </a:rPr>
            </a:br>
            <a:r>
              <a:rPr lang="fr-FR" sz="2400" dirty="0">
                <a:solidFill>
                  <a:schemeClr val="tx1"/>
                </a:solidFill>
                <a:latin typeface="Times New Roman" panose="02020603050405020304" pitchFamily="18" charset="0"/>
                <a:cs typeface="Times New Roman" panose="02020603050405020304" pitchFamily="18" charset="0"/>
              </a:rPr>
              <a:t>permet de donner et permet de donner encore. </a:t>
            </a:r>
          </a:p>
        </p:txBody>
      </p:sp>
      <p:sp>
        <p:nvSpPr>
          <p:cNvPr id="3" name="Rectangle : coins arrondis 2">
            <a:extLst>
              <a:ext uri="{FF2B5EF4-FFF2-40B4-BE49-F238E27FC236}">
                <a16:creationId xmlns:a16="http://schemas.microsoft.com/office/drawing/2014/main" id="{12BF93D9-09F6-2BA6-CF9C-4788C48FE0E2}"/>
              </a:ext>
            </a:extLst>
          </p:cNvPr>
          <p:cNvSpPr/>
          <p:nvPr/>
        </p:nvSpPr>
        <p:spPr>
          <a:xfrm>
            <a:off x="3848306" y="4912416"/>
            <a:ext cx="7429870" cy="1121587"/>
          </a:xfrm>
          <a:prstGeom prst="roundRect">
            <a:avLst/>
          </a:prstGeom>
          <a:noFill/>
          <a:ln w="76200">
            <a:solidFill>
              <a:srgbClr val="F390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Ce regard de Jésus est en lui-même un enseignement. </a:t>
            </a:r>
          </a:p>
          <a:p>
            <a:pPr algn="ctr"/>
            <a:r>
              <a:rPr lang="fr-FR" sz="2400" dirty="0">
                <a:solidFill>
                  <a:schemeClr val="tx1"/>
                </a:solidFill>
                <a:latin typeface="Times New Roman" panose="02020603050405020304" pitchFamily="18" charset="0"/>
                <a:cs typeface="Times New Roman" panose="02020603050405020304" pitchFamily="18" charset="0"/>
              </a:rPr>
              <a:t>Que va enseigner Jésus après avoir longuement regardé ? </a:t>
            </a:r>
          </a:p>
        </p:txBody>
      </p:sp>
      <p:pic>
        <p:nvPicPr>
          <p:cNvPr id="11" name="Image 10">
            <a:extLst>
              <a:ext uri="{FF2B5EF4-FFF2-40B4-BE49-F238E27FC236}">
                <a16:creationId xmlns:a16="http://schemas.microsoft.com/office/drawing/2014/main" id="{4716D029-A3A4-5499-7542-4FEE8B600D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8970" y="121613"/>
            <a:ext cx="2569336" cy="4790803"/>
          </a:xfrm>
          <a:prstGeom prst="rect">
            <a:avLst/>
          </a:prstGeom>
        </p:spPr>
      </p:pic>
      <p:sp>
        <p:nvSpPr>
          <p:cNvPr id="5" name="Espace réservé du numéro de diapositive 4">
            <a:extLst>
              <a:ext uri="{FF2B5EF4-FFF2-40B4-BE49-F238E27FC236}">
                <a16:creationId xmlns:a16="http://schemas.microsoft.com/office/drawing/2014/main" id="{0AAC7F18-C083-67AD-F4BE-D70997EA1957}"/>
              </a:ext>
            </a:extLst>
          </p:cNvPr>
          <p:cNvSpPr>
            <a:spLocks noGrp="1"/>
          </p:cNvSpPr>
          <p:nvPr>
            <p:ph type="sldNum" sz="quarter" idx="12"/>
          </p:nvPr>
        </p:nvSpPr>
        <p:spPr/>
        <p:txBody>
          <a:bodyPr/>
          <a:lstStyle/>
          <a:p>
            <a:fld id="{9E268824-B363-4558-82B1-76DB5ADEB9CB}" type="slidenum">
              <a:rPr lang="fr-FR" smtClean="0"/>
              <a:t>31</a:t>
            </a:fld>
            <a:endParaRPr lang="fr-FR"/>
          </a:p>
        </p:txBody>
      </p:sp>
    </p:spTree>
    <p:extLst>
      <p:ext uri="{BB962C8B-B14F-4D97-AF65-F5344CB8AC3E}">
        <p14:creationId xmlns:p14="http://schemas.microsoft.com/office/powerpoint/2010/main" val="54543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3A9B5BA9-639F-6EE0-75A6-755611479D53}"/>
              </a:ext>
            </a:extLst>
          </p:cNvPr>
          <p:cNvGrpSpPr/>
          <p:nvPr/>
        </p:nvGrpSpPr>
        <p:grpSpPr>
          <a:xfrm>
            <a:off x="2975888" y="2226182"/>
            <a:ext cx="6425564" cy="2709801"/>
            <a:chOff x="2975888" y="2226182"/>
            <a:chExt cx="6425564" cy="2709801"/>
          </a:xfrm>
        </p:grpSpPr>
        <p:sp>
          <p:nvSpPr>
            <p:cNvPr id="3" name="ZoneTexte 2">
              <a:extLst>
                <a:ext uri="{FF2B5EF4-FFF2-40B4-BE49-F238E27FC236}">
                  <a16:creationId xmlns:a16="http://schemas.microsoft.com/office/drawing/2014/main" id="{DA5AF15E-FF08-CB1F-41D4-68374DAE7BC6}"/>
                </a:ext>
              </a:extLst>
            </p:cNvPr>
            <p:cNvSpPr txBox="1"/>
            <p:nvPr/>
          </p:nvSpPr>
          <p:spPr>
            <a:xfrm>
              <a:off x="3048740" y="2356995"/>
              <a:ext cx="6094520" cy="2246769"/>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Times New Roman" panose="02020603050405020304" pitchFamily="18" charset="0"/>
                </a:rPr>
                <a:t>41</a:t>
              </a:r>
              <a:r>
                <a:rPr lang="fr-FR" sz="2800" dirty="0">
                  <a:effectLst/>
                  <a:latin typeface="Times New Roman" panose="02020603050405020304" pitchFamily="18" charset="0"/>
                  <a:ea typeface="Times New Roman" panose="02020603050405020304" pitchFamily="18" charset="0"/>
                </a:rPr>
                <a:t> Jésus s’était assis dans le </a:t>
              </a:r>
              <a:r>
                <a:rPr lang="fr-FR" sz="2800" dirty="0">
                  <a:solidFill>
                    <a:srgbClr val="FF0000"/>
                  </a:solidFill>
                  <a:effectLst/>
                  <a:latin typeface="Times New Roman" panose="02020603050405020304" pitchFamily="18" charset="0"/>
                  <a:ea typeface="Times New Roman" panose="02020603050405020304" pitchFamily="18" charset="0"/>
                </a:rPr>
                <a:t>Temple </a:t>
              </a:r>
            </a:p>
            <a:p>
              <a:r>
                <a:rPr lang="fr-FR" sz="2800" dirty="0">
                  <a:effectLst/>
                  <a:latin typeface="Times New Roman" panose="02020603050405020304" pitchFamily="18" charset="0"/>
                  <a:ea typeface="Times New Roman" panose="02020603050405020304" pitchFamily="18" charset="0"/>
                </a:rPr>
                <a:t>en face de la salle du trésor, et regardait comment la foule y mettait de l’argent. Beaucoup de riches </a:t>
              </a:r>
            </a:p>
            <a:p>
              <a:r>
                <a:rPr lang="fr-FR" sz="2800" dirty="0">
                  <a:effectLst/>
                  <a:latin typeface="Times New Roman" panose="02020603050405020304" pitchFamily="18" charset="0"/>
                  <a:ea typeface="Times New Roman" panose="02020603050405020304" pitchFamily="18" charset="0"/>
                </a:rPr>
                <a:t>y mettaient de grosses sommes.</a:t>
              </a:r>
            </a:p>
          </p:txBody>
        </p:sp>
        <p:sp>
          <p:nvSpPr>
            <p:cNvPr id="4" name="Rectangle : coins arrondis 3">
              <a:extLst>
                <a:ext uri="{FF2B5EF4-FFF2-40B4-BE49-F238E27FC236}">
                  <a16:creationId xmlns:a16="http://schemas.microsoft.com/office/drawing/2014/main" id="{DB05EF32-6573-028C-E25A-9E727D67D111}"/>
                </a:ext>
              </a:extLst>
            </p:cNvPr>
            <p:cNvSpPr/>
            <p:nvPr/>
          </p:nvSpPr>
          <p:spPr>
            <a:xfrm>
              <a:off x="2975888" y="2226182"/>
              <a:ext cx="6425564" cy="2709801"/>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Espace réservé du numéro de diapositive 4">
            <a:extLst>
              <a:ext uri="{FF2B5EF4-FFF2-40B4-BE49-F238E27FC236}">
                <a16:creationId xmlns:a16="http://schemas.microsoft.com/office/drawing/2014/main" id="{F8CEF5C3-4E39-1484-F520-53ADE90B509C}"/>
              </a:ext>
            </a:extLst>
          </p:cNvPr>
          <p:cNvSpPr>
            <a:spLocks noGrp="1"/>
          </p:cNvSpPr>
          <p:nvPr>
            <p:ph type="sldNum" sz="quarter" idx="12"/>
          </p:nvPr>
        </p:nvSpPr>
        <p:spPr/>
        <p:txBody>
          <a:bodyPr/>
          <a:lstStyle/>
          <a:p>
            <a:fld id="{9E268824-B363-4558-82B1-76DB5ADEB9CB}" type="slidenum">
              <a:rPr lang="fr-FR" smtClean="0"/>
              <a:t>32</a:t>
            </a:fld>
            <a:endParaRPr lang="fr-FR"/>
          </a:p>
        </p:txBody>
      </p:sp>
    </p:spTree>
    <p:extLst>
      <p:ext uri="{BB962C8B-B14F-4D97-AF65-F5344CB8AC3E}">
        <p14:creationId xmlns:p14="http://schemas.microsoft.com/office/powerpoint/2010/main" val="1175110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50F4271-9D50-8CB8-9FA1-FC925CD2E7F6}"/>
              </a:ext>
            </a:extLst>
          </p:cNvPr>
          <p:cNvSpPr txBox="1"/>
          <p:nvPr/>
        </p:nvSpPr>
        <p:spPr>
          <a:xfrm>
            <a:off x="0" y="26286"/>
            <a:ext cx="965447"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Temple</a:t>
            </a:r>
            <a:endParaRPr lang="fr-FR" dirty="0"/>
          </a:p>
        </p:txBody>
      </p:sp>
      <p:sp>
        <p:nvSpPr>
          <p:cNvPr id="2" name="Rectangle : coins arrondis 1">
            <a:extLst>
              <a:ext uri="{FF2B5EF4-FFF2-40B4-BE49-F238E27FC236}">
                <a16:creationId xmlns:a16="http://schemas.microsoft.com/office/drawing/2014/main" id="{CE99DFB2-B939-4B20-6D36-0D6E17D08E92}"/>
              </a:ext>
            </a:extLst>
          </p:cNvPr>
          <p:cNvSpPr/>
          <p:nvPr/>
        </p:nvSpPr>
        <p:spPr>
          <a:xfrm>
            <a:off x="6096000" y="5159066"/>
            <a:ext cx="4821684" cy="755731"/>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0000"/>
                </a:solidFill>
                <a:effectLst/>
                <a:latin typeface="Times New Roman" panose="02020603050405020304" pitchFamily="18" charset="0"/>
                <a:ea typeface="Calibri" panose="020F0502020204030204" pitchFamily="34" charset="0"/>
              </a:rPr>
              <a:t>Quelle est l’importance du temple ? </a:t>
            </a:r>
            <a:endParaRPr lang="fr-FR" sz="2400" dirty="0"/>
          </a:p>
        </p:txBody>
      </p:sp>
      <p:pic>
        <p:nvPicPr>
          <p:cNvPr id="13" name="Image 12">
            <a:extLst>
              <a:ext uri="{FF2B5EF4-FFF2-40B4-BE49-F238E27FC236}">
                <a16:creationId xmlns:a16="http://schemas.microsoft.com/office/drawing/2014/main" id="{8EF51756-9A02-A5B6-5045-537DA7CEBDDE}"/>
              </a:ext>
            </a:extLst>
          </p:cNvPr>
          <p:cNvPicPr>
            <a:picLocks noChangeAspect="1"/>
          </p:cNvPicPr>
          <p:nvPr/>
        </p:nvPicPr>
        <p:blipFill rotWithShape="1">
          <a:blip r:embed="rId2">
            <a:extLst>
              <a:ext uri="{28A0092B-C50C-407E-A947-70E740481C1C}">
                <a14:useLocalDpi xmlns:a14="http://schemas.microsoft.com/office/drawing/2010/main" val="0"/>
              </a:ext>
            </a:extLst>
          </a:blip>
          <a:srcRect l="46593" r="23864" b="39100"/>
          <a:stretch/>
        </p:blipFill>
        <p:spPr>
          <a:xfrm>
            <a:off x="1164987" y="710146"/>
            <a:ext cx="4348017" cy="3246859"/>
          </a:xfrm>
          <a:prstGeom prst="rect">
            <a:avLst/>
          </a:prstGeom>
        </p:spPr>
      </p:pic>
      <p:sp>
        <p:nvSpPr>
          <p:cNvPr id="4" name="Espace réservé du numéro de diapositive 3">
            <a:extLst>
              <a:ext uri="{FF2B5EF4-FFF2-40B4-BE49-F238E27FC236}">
                <a16:creationId xmlns:a16="http://schemas.microsoft.com/office/drawing/2014/main" id="{32DD36A2-82BE-C6E5-9067-2A5D868F7C78}"/>
              </a:ext>
            </a:extLst>
          </p:cNvPr>
          <p:cNvSpPr>
            <a:spLocks noGrp="1"/>
          </p:cNvSpPr>
          <p:nvPr>
            <p:ph type="sldNum" sz="quarter" idx="12"/>
          </p:nvPr>
        </p:nvSpPr>
        <p:spPr/>
        <p:txBody>
          <a:bodyPr/>
          <a:lstStyle/>
          <a:p>
            <a:fld id="{9E268824-B363-4558-82B1-76DB5ADEB9CB}" type="slidenum">
              <a:rPr lang="fr-FR" smtClean="0"/>
              <a:t>33</a:t>
            </a:fld>
            <a:endParaRPr lang="fr-FR"/>
          </a:p>
        </p:txBody>
      </p:sp>
    </p:spTree>
    <p:extLst>
      <p:ext uri="{BB962C8B-B14F-4D97-AF65-F5344CB8AC3E}">
        <p14:creationId xmlns:p14="http://schemas.microsoft.com/office/powerpoint/2010/main" val="1971543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A538A22-879C-19C7-5614-914178A3A5F6}"/>
              </a:ext>
            </a:extLst>
          </p:cNvPr>
          <p:cNvSpPr txBox="1"/>
          <p:nvPr/>
        </p:nvSpPr>
        <p:spPr>
          <a:xfrm>
            <a:off x="0" y="26286"/>
            <a:ext cx="965447"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Temple</a:t>
            </a:r>
            <a:endParaRPr lang="fr-FR" dirty="0"/>
          </a:p>
        </p:txBody>
      </p:sp>
      <p:sp>
        <p:nvSpPr>
          <p:cNvPr id="2" name="Rectangle : coins arrondis 1">
            <a:extLst>
              <a:ext uri="{FF2B5EF4-FFF2-40B4-BE49-F238E27FC236}">
                <a16:creationId xmlns:a16="http://schemas.microsoft.com/office/drawing/2014/main" id="{AFA8C058-8E04-477E-FC77-ADAA0CCEFD3D}"/>
              </a:ext>
            </a:extLst>
          </p:cNvPr>
          <p:cNvSpPr/>
          <p:nvPr/>
        </p:nvSpPr>
        <p:spPr>
          <a:xfrm>
            <a:off x="5263074" y="987050"/>
            <a:ext cx="6695051" cy="1951158"/>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Le temple est un lieu très important dans la bible ; il est le lieu des offrandes, des sacrifices.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Il est le lieu de la présence de Dieu.</a:t>
            </a:r>
          </a:p>
        </p:txBody>
      </p:sp>
      <p:pic>
        <p:nvPicPr>
          <p:cNvPr id="14" name="Image 13">
            <a:extLst>
              <a:ext uri="{FF2B5EF4-FFF2-40B4-BE49-F238E27FC236}">
                <a16:creationId xmlns:a16="http://schemas.microsoft.com/office/drawing/2014/main" id="{584C588A-968D-D1E6-7CB1-71A28F1ACD44}"/>
              </a:ext>
            </a:extLst>
          </p:cNvPr>
          <p:cNvPicPr>
            <a:picLocks noChangeAspect="1"/>
          </p:cNvPicPr>
          <p:nvPr/>
        </p:nvPicPr>
        <p:blipFill rotWithShape="1">
          <a:blip r:embed="rId2">
            <a:extLst>
              <a:ext uri="{28A0092B-C50C-407E-A947-70E740481C1C}">
                <a14:useLocalDpi xmlns:a14="http://schemas.microsoft.com/office/drawing/2010/main" val="0"/>
              </a:ext>
            </a:extLst>
          </a:blip>
          <a:srcRect l="46593" r="23864" b="39100"/>
          <a:stretch/>
        </p:blipFill>
        <p:spPr>
          <a:xfrm>
            <a:off x="1259519" y="742197"/>
            <a:ext cx="3596566" cy="2685716"/>
          </a:xfrm>
          <a:prstGeom prst="rect">
            <a:avLst/>
          </a:prstGeom>
        </p:spPr>
      </p:pic>
      <p:sp>
        <p:nvSpPr>
          <p:cNvPr id="3" name="Espace réservé du numéro de diapositive 2">
            <a:extLst>
              <a:ext uri="{FF2B5EF4-FFF2-40B4-BE49-F238E27FC236}">
                <a16:creationId xmlns:a16="http://schemas.microsoft.com/office/drawing/2014/main" id="{6F3B2EBF-536C-B63B-8070-4C31C8EA03B5}"/>
              </a:ext>
            </a:extLst>
          </p:cNvPr>
          <p:cNvSpPr>
            <a:spLocks noGrp="1"/>
          </p:cNvSpPr>
          <p:nvPr>
            <p:ph type="sldNum" sz="quarter" idx="12"/>
          </p:nvPr>
        </p:nvSpPr>
        <p:spPr/>
        <p:txBody>
          <a:bodyPr/>
          <a:lstStyle/>
          <a:p>
            <a:fld id="{9E268824-B363-4558-82B1-76DB5ADEB9CB}" type="slidenum">
              <a:rPr lang="fr-FR" smtClean="0"/>
              <a:t>34</a:t>
            </a:fld>
            <a:endParaRPr lang="fr-FR"/>
          </a:p>
        </p:txBody>
      </p:sp>
      <p:sp>
        <p:nvSpPr>
          <p:cNvPr id="5" name="Rectangle : coins arrondis 4">
            <a:extLst>
              <a:ext uri="{FF2B5EF4-FFF2-40B4-BE49-F238E27FC236}">
                <a16:creationId xmlns:a16="http://schemas.microsoft.com/office/drawing/2014/main" id="{0C5E2C2B-0A92-5386-E147-10516CBA18C2}"/>
              </a:ext>
            </a:extLst>
          </p:cNvPr>
          <p:cNvSpPr/>
          <p:nvPr/>
        </p:nvSpPr>
        <p:spPr>
          <a:xfrm>
            <a:off x="1259520" y="3919793"/>
            <a:ext cx="9090194" cy="2066897"/>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Jean 2, 19</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Jésus répondit : </a:t>
            </a:r>
            <a:b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Détruisez ce sanctuaire </a:t>
            </a:r>
            <a:r>
              <a:rPr lang="fr-FR" sz="2400" i="1"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temple</a:t>
            </a:r>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et en trois jours je le relèverai. »</a:t>
            </a:r>
          </a:p>
          <a:p>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C’est une annonce de la résurrection de son Corps, temple de Dieu.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Il ne parlait pas du temple de pierre mais de son Corps de ressuscité. </a:t>
            </a:r>
            <a:endParaRPr lang="fr-FR"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083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BF310C9-2DF5-17D5-61C9-5016619B71EF}"/>
              </a:ext>
            </a:extLst>
          </p:cNvPr>
          <p:cNvSpPr txBox="1"/>
          <p:nvPr/>
        </p:nvSpPr>
        <p:spPr>
          <a:xfrm>
            <a:off x="0" y="26286"/>
            <a:ext cx="965447"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Temple</a:t>
            </a:r>
            <a:endParaRPr lang="fr-FR" dirty="0"/>
          </a:p>
        </p:txBody>
      </p:sp>
      <p:sp>
        <p:nvSpPr>
          <p:cNvPr id="2" name="Rectangle : coins arrondis 1">
            <a:extLst>
              <a:ext uri="{FF2B5EF4-FFF2-40B4-BE49-F238E27FC236}">
                <a16:creationId xmlns:a16="http://schemas.microsoft.com/office/drawing/2014/main" id="{5E39D731-C6B6-8365-7479-EA445ACCA396}"/>
              </a:ext>
            </a:extLst>
          </p:cNvPr>
          <p:cNvSpPr/>
          <p:nvPr/>
        </p:nvSpPr>
        <p:spPr>
          <a:xfrm>
            <a:off x="1361695" y="3354554"/>
            <a:ext cx="5826668" cy="2139938"/>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De quel trésor dans le Temple, </a:t>
            </a:r>
            <a:br>
              <a:rPr lang="fr-FR" sz="2400" dirty="0">
                <a:solidFill>
                  <a:schemeClr val="tx1"/>
                </a:solidFill>
                <a:latin typeface="Times New Roman" panose="02020603050405020304" pitchFamily="18" charset="0"/>
                <a:cs typeface="Times New Roman" panose="02020603050405020304" pitchFamily="18" charset="0"/>
              </a:rPr>
            </a:br>
            <a:r>
              <a:rPr lang="fr-FR" sz="2400" dirty="0">
                <a:solidFill>
                  <a:schemeClr val="tx1"/>
                </a:solidFill>
                <a:latin typeface="Times New Roman" panose="02020603050405020304" pitchFamily="18" charset="0"/>
                <a:cs typeface="Times New Roman" panose="02020603050405020304" pitchFamily="18" charset="0"/>
              </a:rPr>
              <a:t>lieu de l’offrande, du sacrifice, </a:t>
            </a:r>
            <a:br>
              <a:rPr lang="fr-FR" sz="2400" dirty="0">
                <a:solidFill>
                  <a:schemeClr val="tx1"/>
                </a:solidFill>
                <a:latin typeface="Times New Roman" panose="02020603050405020304" pitchFamily="18" charset="0"/>
                <a:cs typeface="Times New Roman" panose="02020603050405020304" pitchFamily="18" charset="0"/>
              </a:rPr>
            </a:br>
            <a:r>
              <a:rPr lang="fr-FR" sz="2400" dirty="0">
                <a:solidFill>
                  <a:schemeClr val="tx1"/>
                </a:solidFill>
                <a:latin typeface="Times New Roman" panose="02020603050405020304" pitchFamily="18" charset="0"/>
                <a:cs typeface="Times New Roman" panose="02020603050405020304" pitchFamily="18" charset="0"/>
              </a:rPr>
              <a:t>Marc parle-t-il ?</a:t>
            </a:r>
          </a:p>
          <a:p>
            <a:pPr algn="ctr"/>
            <a:r>
              <a:rPr lang="fr-FR" sz="2400" dirty="0">
                <a:solidFill>
                  <a:schemeClr val="tx1"/>
                </a:solidFill>
                <a:latin typeface="Times New Roman" panose="02020603050405020304" pitchFamily="18" charset="0"/>
                <a:cs typeface="Times New Roman" panose="02020603050405020304" pitchFamily="18" charset="0"/>
              </a:rPr>
              <a:t>Jésus annoncerait-il un autre Temple, </a:t>
            </a:r>
            <a:br>
              <a:rPr lang="fr-FR" sz="2400" dirty="0">
                <a:solidFill>
                  <a:schemeClr val="tx1"/>
                </a:solidFill>
                <a:latin typeface="Times New Roman" panose="02020603050405020304" pitchFamily="18" charset="0"/>
                <a:cs typeface="Times New Roman" panose="02020603050405020304" pitchFamily="18" charset="0"/>
              </a:rPr>
            </a:br>
            <a:r>
              <a:rPr lang="fr-FR" sz="2400" dirty="0">
                <a:solidFill>
                  <a:schemeClr val="tx1"/>
                </a:solidFill>
                <a:latin typeface="Times New Roman" panose="02020603050405020304" pitchFamily="18" charset="0"/>
                <a:cs typeface="Times New Roman" panose="02020603050405020304" pitchFamily="18" charset="0"/>
              </a:rPr>
              <a:t>une présence de Dieu autre, nouvelle ? </a:t>
            </a:r>
          </a:p>
        </p:txBody>
      </p:sp>
      <p:pic>
        <p:nvPicPr>
          <p:cNvPr id="9" name="Image 8">
            <a:extLst>
              <a:ext uri="{FF2B5EF4-FFF2-40B4-BE49-F238E27FC236}">
                <a16:creationId xmlns:a16="http://schemas.microsoft.com/office/drawing/2014/main" id="{16236C71-4279-9DBC-83B0-077249220A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47314" y="210952"/>
            <a:ext cx="3514351" cy="4684786"/>
          </a:xfrm>
          <a:prstGeom prst="rect">
            <a:avLst/>
          </a:prstGeom>
        </p:spPr>
      </p:pic>
      <p:sp>
        <p:nvSpPr>
          <p:cNvPr id="3" name="Espace réservé du numéro de diapositive 2">
            <a:extLst>
              <a:ext uri="{FF2B5EF4-FFF2-40B4-BE49-F238E27FC236}">
                <a16:creationId xmlns:a16="http://schemas.microsoft.com/office/drawing/2014/main" id="{EFA5DA3F-8B04-C68A-B796-9517266886C2}"/>
              </a:ext>
            </a:extLst>
          </p:cNvPr>
          <p:cNvSpPr>
            <a:spLocks noGrp="1"/>
          </p:cNvSpPr>
          <p:nvPr>
            <p:ph type="sldNum" sz="quarter" idx="12"/>
          </p:nvPr>
        </p:nvSpPr>
        <p:spPr/>
        <p:txBody>
          <a:bodyPr/>
          <a:lstStyle/>
          <a:p>
            <a:fld id="{9E268824-B363-4558-82B1-76DB5ADEB9CB}" type="slidenum">
              <a:rPr lang="fr-FR" smtClean="0"/>
              <a:t>35</a:t>
            </a:fld>
            <a:endParaRPr lang="fr-FR"/>
          </a:p>
        </p:txBody>
      </p:sp>
    </p:spTree>
    <p:extLst>
      <p:ext uri="{BB962C8B-B14F-4D97-AF65-F5344CB8AC3E}">
        <p14:creationId xmlns:p14="http://schemas.microsoft.com/office/powerpoint/2010/main" val="3730299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08559C00-2DFF-3A2F-7EF2-19CC4462D542}"/>
              </a:ext>
            </a:extLst>
          </p:cNvPr>
          <p:cNvGrpSpPr/>
          <p:nvPr/>
        </p:nvGrpSpPr>
        <p:grpSpPr>
          <a:xfrm>
            <a:off x="2975888" y="2226182"/>
            <a:ext cx="6425564" cy="2709801"/>
            <a:chOff x="2975888" y="2226182"/>
            <a:chExt cx="6425564" cy="2709801"/>
          </a:xfrm>
        </p:grpSpPr>
        <p:sp>
          <p:nvSpPr>
            <p:cNvPr id="3" name="ZoneTexte 2">
              <a:extLst>
                <a:ext uri="{FF2B5EF4-FFF2-40B4-BE49-F238E27FC236}">
                  <a16:creationId xmlns:a16="http://schemas.microsoft.com/office/drawing/2014/main" id="{958B4650-AFF3-4326-214A-5A32438C5D18}"/>
                </a:ext>
              </a:extLst>
            </p:cNvPr>
            <p:cNvSpPr txBox="1"/>
            <p:nvPr/>
          </p:nvSpPr>
          <p:spPr>
            <a:xfrm>
              <a:off x="3048740" y="2356995"/>
              <a:ext cx="6094520" cy="2246769"/>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Times New Roman" panose="02020603050405020304" pitchFamily="18" charset="0"/>
                </a:rPr>
                <a:t>41</a:t>
              </a:r>
              <a:r>
                <a:rPr lang="fr-FR" sz="2800" dirty="0">
                  <a:effectLst/>
                  <a:latin typeface="Times New Roman" panose="02020603050405020304" pitchFamily="18" charset="0"/>
                  <a:ea typeface="Times New Roman" panose="02020603050405020304" pitchFamily="18" charset="0"/>
                </a:rPr>
                <a:t> Jésus s’était assis dans le Temple</a:t>
              </a:r>
              <a:r>
                <a:rPr lang="fr-FR" sz="2800" dirty="0">
                  <a:solidFill>
                    <a:srgbClr val="FF0000"/>
                  </a:solidFill>
                  <a:effectLst/>
                  <a:latin typeface="Times New Roman" panose="02020603050405020304" pitchFamily="18" charset="0"/>
                  <a:ea typeface="Times New Roman" panose="02020603050405020304" pitchFamily="18" charset="0"/>
                </a:rPr>
                <a:t> </a:t>
              </a:r>
            </a:p>
            <a:p>
              <a:r>
                <a:rPr lang="fr-FR" sz="2800" dirty="0">
                  <a:solidFill>
                    <a:srgbClr val="FF0000"/>
                  </a:solidFill>
                  <a:effectLst/>
                  <a:latin typeface="Times New Roman" panose="02020603050405020304" pitchFamily="18" charset="0"/>
                  <a:ea typeface="Times New Roman" panose="02020603050405020304" pitchFamily="18" charset="0"/>
                </a:rPr>
                <a:t>en</a:t>
              </a:r>
              <a:r>
                <a:rPr lang="fr-FR" sz="2800" dirty="0">
                  <a:effectLst/>
                  <a:latin typeface="Times New Roman" panose="02020603050405020304" pitchFamily="18" charset="0"/>
                  <a:ea typeface="Times New Roman" panose="02020603050405020304" pitchFamily="18" charset="0"/>
                </a:rPr>
                <a:t> </a:t>
              </a:r>
              <a:r>
                <a:rPr lang="fr-FR" sz="2800" dirty="0">
                  <a:solidFill>
                    <a:srgbClr val="FF0000"/>
                  </a:solidFill>
                  <a:effectLst/>
                  <a:latin typeface="Times New Roman" panose="02020603050405020304" pitchFamily="18" charset="0"/>
                  <a:ea typeface="Times New Roman" panose="02020603050405020304" pitchFamily="18" charset="0"/>
                </a:rPr>
                <a:t>face de la salle du trésor</a:t>
              </a:r>
              <a:r>
                <a:rPr lang="fr-FR" sz="2800" dirty="0">
                  <a:effectLst/>
                  <a:latin typeface="Times New Roman" panose="02020603050405020304" pitchFamily="18" charset="0"/>
                  <a:ea typeface="Times New Roman" panose="02020603050405020304" pitchFamily="18" charset="0"/>
                </a:rPr>
                <a:t>, et regardait comment la foule y mettait de l’argent. Beaucoup de riches </a:t>
              </a:r>
            </a:p>
            <a:p>
              <a:r>
                <a:rPr lang="fr-FR" sz="2800" dirty="0">
                  <a:effectLst/>
                  <a:latin typeface="Times New Roman" panose="02020603050405020304" pitchFamily="18" charset="0"/>
                  <a:ea typeface="Times New Roman" panose="02020603050405020304" pitchFamily="18" charset="0"/>
                </a:rPr>
                <a:t>y mettaient de grosses sommes.</a:t>
              </a:r>
            </a:p>
          </p:txBody>
        </p:sp>
        <p:sp>
          <p:nvSpPr>
            <p:cNvPr id="4" name="Rectangle : coins arrondis 3">
              <a:extLst>
                <a:ext uri="{FF2B5EF4-FFF2-40B4-BE49-F238E27FC236}">
                  <a16:creationId xmlns:a16="http://schemas.microsoft.com/office/drawing/2014/main" id="{CDB83FF8-619B-11FC-ECA1-F1D8F4DB277C}"/>
                </a:ext>
              </a:extLst>
            </p:cNvPr>
            <p:cNvSpPr/>
            <p:nvPr/>
          </p:nvSpPr>
          <p:spPr>
            <a:xfrm>
              <a:off x="2975888" y="2226182"/>
              <a:ext cx="6425564" cy="2709801"/>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Espace réservé du numéro de diapositive 4">
            <a:extLst>
              <a:ext uri="{FF2B5EF4-FFF2-40B4-BE49-F238E27FC236}">
                <a16:creationId xmlns:a16="http://schemas.microsoft.com/office/drawing/2014/main" id="{722785D6-EEC2-B22F-2B08-FBDDB8FF5B3A}"/>
              </a:ext>
            </a:extLst>
          </p:cNvPr>
          <p:cNvSpPr>
            <a:spLocks noGrp="1"/>
          </p:cNvSpPr>
          <p:nvPr>
            <p:ph type="sldNum" sz="quarter" idx="12"/>
          </p:nvPr>
        </p:nvSpPr>
        <p:spPr/>
        <p:txBody>
          <a:bodyPr/>
          <a:lstStyle/>
          <a:p>
            <a:fld id="{9E268824-B363-4558-82B1-76DB5ADEB9CB}" type="slidenum">
              <a:rPr lang="fr-FR" smtClean="0"/>
              <a:t>36</a:t>
            </a:fld>
            <a:endParaRPr lang="fr-FR"/>
          </a:p>
        </p:txBody>
      </p:sp>
    </p:spTree>
    <p:extLst>
      <p:ext uri="{BB962C8B-B14F-4D97-AF65-F5344CB8AC3E}">
        <p14:creationId xmlns:p14="http://schemas.microsoft.com/office/powerpoint/2010/main" val="1929928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CEEC0B7-C4E1-ABEA-B672-0E4F18458F95}"/>
              </a:ext>
            </a:extLst>
          </p:cNvPr>
          <p:cNvSpPr txBox="1"/>
          <p:nvPr/>
        </p:nvSpPr>
        <p:spPr>
          <a:xfrm>
            <a:off x="72427" y="89660"/>
            <a:ext cx="2969537"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En face de la salle du trésor</a:t>
            </a:r>
            <a:endParaRPr lang="fr-FR" dirty="0"/>
          </a:p>
        </p:txBody>
      </p:sp>
      <p:sp>
        <p:nvSpPr>
          <p:cNvPr id="3" name="Rectangle : coins arrondis 2">
            <a:extLst>
              <a:ext uri="{FF2B5EF4-FFF2-40B4-BE49-F238E27FC236}">
                <a16:creationId xmlns:a16="http://schemas.microsoft.com/office/drawing/2014/main" id="{CCCB1D8E-067B-5AB4-999F-F7CBF56F0D39}"/>
              </a:ext>
            </a:extLst>
          </p:cNvPr>
          <p:cNvSpPr/>
          <p:nvPr/>
        </p:nvSpPr>
        <p:spPr>
          <a:xfrm>
            <a:off x="4062030" y="2623867"/>
            <a:ext cx="7017302" cy="280889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Suivant les traductions, Jésus se situe : </a:t>
            </a:r>
          </a:p>
          <a:p>
            <a:pPr algn="ctr"/>
            <a:r>
              <a:rPr lang="fr-FR" sz="2400" dirty="0">
                <a:solidFill>
                  <a:schemeClr val="tx1"/>
                </a:solidFill>
                <a:latin typeface="Times New Roman" panose="02020603050405020304" pitchFamily="18" charset="0"/>
                <a:cs typeface="Times New Roman" panose="02020603050405020304" pitchFamily="18" charset="0"/>
              </a:rPr>
              <a:t>devant le Trésor </a:t>
            </a:r>
            <a:r>
              <a:rPr lang="fr-FR" sz="2400" baseline="30000" dirty="0" err="1">
                <a:solidFill>
                  <a:schemeClr val="tx1"/>
                </a:solidFill>
                <a:latin typeface="Times New Roman" panose="02020603050405020304" pitchFamily="18" charset="0"/>
                <a:cs typeface="Times New Roman" panose="02020603050405020304" pitchFamily="18" charset="0"/>
              </a:rPr>
              <a:t>Interlinaire</a:t>
            </a:r>
            <a:endParaRPr lang="fr-FR" sz="2400" baseline="30000" dirty="0">
              <a:solidFill>
                <a:schemeClr val="tx1"/>
              </a:solidFill>
              <a:latin typeface="Times New Roman" panose="02020603050405020304" pitchFamily="18" charset="0"/>
              <a:cs typeface="Times New Roman" panose="02020603050405020304" pitchFamily="18" charset="0"/>
            </a:endParaRPr>
          </a:p>
          <a:p>
            <a:pPr algn="ctr"/>
            <a:r>
              <a:rPr lang="fr-FR" sz="2400" dirty="0">
                <a:solidFill>
                  <a:schemeClr val="tx1"/>
                </a:solidFill>
                <a:latin typeface="Times New Roman" panose="02020603050405020304" pitchFamily="18" charset="0"/>
                <a:cs typeface="Times New Roman" panose="02020603050405020304" pitchFamily="18" charset="0"/>
              </a:rPr>
              <a:t>ou </a:t>
            </a:r>
          </a:p>
          <a:p>
            <a:pPr algn="ctr"/>
            <a:r>
              <a:rPr lang="fr-FR" sz="2400" dirty="0">
                <a:solidFill>
                  <a:schemeClr val="tx1"/>
                </a:solidFill>
                <a:latin typeface="Times New Roman" panose="02020603050405020304" pitchFamily="18" charset="0"/>
                <a:cs typeface="Times New Roman" panose="02020603050405020304" pitchFamily="18" charset="0"/>
              </a:rPr>
              <a:t>face au Trésor </a:t>
            </a:r>
            <a:r>
              <a:rPr lang="fr-FR" sz="2400" baseline="30000" dirty="0">
                <a:solidFill>
                  <a:schemeClr val="tx1"/>
                </a:solidFill>
                <a:latin typeface="Times New Roman" panose="02020603050405020304" pitchFamily="18" charset="0"/>
                <a:cs typeface="Times New Roman" panose="02020603050405020304" pitchFamily="18" charset="0"/>
              </a:rPr>
              <a:t>F Boyer  </a:t>
            </a:r>
          </a:p>
          <a:p>
            <a:pPr algn="ctr"/>
            <a:r>
              <a:rPr lang="fr-FR" sz="2400" dirty="0">
                <a:solidFill>
                  <a:schemeClr val="tx1"/>
                </a:solidFill>
                <a:latin typeface="Times New Roman" panose="02020603050405020304" pitchFamily="18" charset="0"/>
                <a:cs typeface="Times New Roman" panose="02020603050405020304" pitchFamily="18" charset="0"/>
              </a:rPr>
              <a:t>Historiquement, on a des descriptions </a:t>
            </a:r>
          </a:p>
          <a:p>
            <a:pPr algn="ctr"/>
            <a:r>
              <a:rPr lang="fr-FR" sz="2400" dirty="0">
                <a:solidFill>
                  <a:schemeClr val="tx1"/>
                </a:solidFill>
                <a:latin typeface="Times New Roman" panose="02020603050405020304" pitchFamily="18" charset="0"/>
                <a:cs typeface="Times New Roman" panose="02020603050405020304" pitchFamily="18" charset="0"/>
              </a:rPr>
              <a:t>de la richesse déployée dans le temple, </a:t>
            </a:r>
          </a:p>
          <a:p>
            <a:pPr algn="ctr"/>
            <a:r>
              <a:rPr lang="fr-FR" sz="2400" dirty="0">
                <a:solidFill>
                  <a:schemeClr val="tx1"/>
                </a:solidFill>
                <a:latin typeface="Times New Roman" panose="02020603050405020304" pitchFamily="18" charset="0"/>
                <a:cs typeface="Times New Roman" panose="02020603050405020304" pitchFamily="18" charset="0"/>
              </a:rPr>
              <a:t>mais on ne sait pas trop bien où était ce Trésor. </a:t>
            </a:r>
          </a:p>
        </p:txBody>
      </p:sp>
      <p:sp>
        <p:nvSpPr>
          <p:cNvPr id="2" name="Rectangle : coins arrondis 1">
            <a:extLst>
              <a:ext uri="{FF2B5EF4-FFF2-40B4-BE49-F238E27FC236}">
                <a16:creationId xmlns:a16="http://schemas.microsoft.com/office/drawing/2014/main" id="{AF045149-2427-B7F3-2F7F-F1A01B6F33DE}"/>
              </a:ext>
            </a:extLst>
          </p:cNvPr>
          <p:cNvSpPr/>
          <p:nvPr/>
        </p:nvSpPr>
        <p:spPr>
          <a:xfrm>
            <a:off x="4062030" y="541697"/>
            <a:ext cx="7017302" cy="176792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Deux mots en grec pour composer le mot trésor :</a:t>
            </a:r>
          </a:p>
          <a:p>
            <a:pPr algn="ctr"/>
            <a:r>
              <a:rPr lang="fr-FR" sz="2400" dirty="0">
                <a:solidFill>
                  <a:schemeClr val="tx1"/>
                </a:solidFill>
                <a:latin typeface="Times New Roman" panose="02020603050405020304" pitchFamily="18" charset="0"/>
                <a:cs typeface="Times New Roman" panose="02020603050405020304" pitchFamily="18" charset="0"/>
              </a:rPr>
              <a:t>-Gaza trésor royal </a:t>
            </a:r>
          </a:p>
          <a:p>
            <a:pPr algn="ctr"/>
            <a:r>
              <a:rPr lang="fr-FR" sz="2400" dirty="0">
                <a:solidFill>
                  <a:schemeClr val="tx1"/>
                </a:solidFill>
                <a:latin typeface="Times New Roman" panose="02020603050405020304" pitchFamily="18" charset="0"/>
                <a:cs typeface="Times New Roman" panose="02020603050405020304" pitchFamily="18" charset="0"/>
              </a:rPr>
              <a:t>-</a:t>
            </a:r>
            <a:r>
              <a:rPr lang="fr-FR" sz="2400" dirty="0" err="1">
                <a:solidFill>
                  <a:schemeClr val="tx1"/>
                </a:solidFill>
                <a:latin typeface="Times New Roman" panose="02020603050405020304" pitchFamily="18" charset="0"/>
                <a:cs typeface="Times New Roman" panose="02020603050405020304" pitchFamily="18" charset="0"/>
              </a:rPr>
              <a:t>Phulake</a:t>
            </a:r>
            <a:r>
              <a:rPr lang="fr-FR" sz="2400" dirty="0">
                <a:solidFill>
                  <a:schemeClr val="tx1"/>
                </a:solidFill>
                <a:latin typeface="Times New Roman" panose="02020603050405020304" pitchFamily="18" charset="0"/>
                <a:cs typeface="Times New Roman" panose="02020603050405020304" pitchFamily="18" charset="0"/>
              </a:rPr>
              <a:t> garder, surveiller</a:t>
            </a:r>
          </a:p>
          <a:p>
            <a:pPr algn="ctr"/>
            <a:r>
              <a:rPr lang="fr-FR" sz="2400" dirty="0">
                <a:solidFill>
                  <a:schemeClr val="tx1"/>
                </a:solidFill>
                <a:latin typeface="Times New Roman" panose="02020603050405020304" pitchFamily="18" charset="0"/>
                <a:cs typeface="Times New Roman" panose="02020603050405020304" pitchFamily="18" charset="0"/>
              </a:rPr>
              <a:t>Autrement dit, il s’agit de garder le trésor. </a:t>
            </a:r>
          </a:p>
        </p:txBody>
      </p:sp>
      <p:pic>
        <p:nvPicPr>
          <p:cNvPr id="14" name="Image 13">
            <a:extLst>
              <a:ext uri="{FF2B5EF4-FFF2-40B4-BE49-F238E27FC236}">
                <a16:creationId xmlns:a16="http://schemas.microsoft.com/office/drawing/2014/main" id="{DD056A9A-143F-344F-0C3A-654C3B93E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338" y="765302"/>
            <a:ext cx="2151710" cy="3017270"/>
          </a:xfrm>
          <a:prstGeom prst="rect">
            <a:avLst/>
          </a:prstGeom>
        </p:spPr>
      </p:pic>
      <p:sp>
        <p:nvSpPr>
          <p:cNvPr id="4" name="Espace réservé du numéro de diapositive 3">
            <a:extLst>
              <a:ext uri="{FF2B5EF4-FFF2-40B4-BE49-F238E27FC236}">
                <a16:creationId xmlns:a16="http://schemas.microsoft.com/office/drawing/2014/main" id="{9A10DBA6-9F01-AF8D-C8DC-96089E53D99E}"/>
              </a:ext>
            </a:extLst>
          </p:cNvPr>
          <p:cNvSpPr>
            <a:spLocks noGrp="1"/>
          </p:cNvSpPr>
          <p:nvPr>
            <p:ph type="sldNum" sz="quarter" idx="12"/>
          </p:nvPr>
        </p:nvSpPr>
        <p:spPr/>
        <p:txBody>
          <a:bodyPr/>
          <a:lstStyle/>
          <a:p>
            <a:fld id="{9E268824-B363-4558-82B1-76DB5ADEB9CB}" type="slidenum">
              <a:rPr lang="fr-FR" smtClean="0"/>
              <a:t>37</a:t>
            </a:fld>
            <a:endParaRPr lang="fr-FR"/>
          </a:p>
        </p:txBody>
      </p:sp>
      <p:sp>
        <p:nvSpPr>
          <p:cNvPr id="10" name="Rectangle : coins arrondis 9">
            <a:extLst>
              <a:ext uri="{FF2B5EF4-FFF2-40B4-BE49-F238E27FC236}">
                <a16:creationId xmlns:a16="http://schemas.microsoft.com/office/drawing/2014/main" id="{8646DD7E-223A-2AF9-9F16-0D8F0794094E}"/>
              </a:ext>
            </a:extLst>
          </p:cNvPr>
          <p:cNvSpPr/>
          <p:nvPr/>
        </p:nvSpPr>
        <p:spPr>
          <a:xfrm>
            <a:off x="2152481" y="5747003"/>
            <a:ext cx="9095527" cy="69138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a:solidFill>
                  <a:srgbClr val="000000"/>
                </a:solidFill>
                <a:effectLst/>
                <a:latin typeface="Times New Roman" panose="02020603050405020304" pitchFamily="18" charset="0"/>
                <a:ea typeface="Calibri" panose="020F0502020204030204" pitchFamily="34" charset="0"/>
              </a:rPr>
              <a:t>De quel trésor dans le Temple, lieu de l’offrande, parle-t-on ?</a:t>
            </a:r>
            <a:endParaRPr lang="fr-FR" sz="2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19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E22A3F5-D8D8-C0C0-05FF-541132EADD7B}"/>
              </a:ext>
            </a:extLst>
          </p:cNvPr>
          <p:cNvSpPr txBox="1"/>
          <p:nvPr/>
        </p:nvSpPr>
        <p:spPr>
          <a:xfrm>
            <a:off x="153909" y="26286"/>
            <a:ext cx="2940778"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En face de la salle du trésor</a:t>
            </a:r>
            <a:endParaRPr lang="fr-FR" dirty="0"/>
          </a:p>
        </p:txBody>
      </p:sp>
      <p:sp>
        <p:nvSpPr>
          <p:cNvPr id="2" name="Rectangle : coins arrondis 1">
            <a:extLst>
              <a:ext uri="{FF2B5EF4-FFF2-40B4-BE49-F238E27FC236}">
                <a16:creationId xmlns:a16="http://schemas.microsoft.com/office/drawing/2014/main" id="{D7B6108E-6EA8-CE02-C30C-1FC3B09D7562}"/>
              </a:ext>
            </a:extLst>
          </p:cNvPr>
          <p:cNvSpPr/>
          <p:nvPr/>
        </p:nvSpPr>
        <p:spPr>
          <a:xfrm>
            <a:off x="357208" y="685744"/>
            <a:ext cx="3889157" cy="2501955"/>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 salle du Trésor </a:t>
            </a:r>
            <a:b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est le lieu du don à Dieu.</a:t>
            </a:r>
            <a:br>
              <a:rPr lang="fr-FR" sz="2400" dirty="0">
                <a:latin typeface="Times New Roman" panose="02020603050405020304" pitchFamily="18" charset="0"/>
                <a:ea typeface="Calibri" panose="020F0502020204030204" pitchFamily="34" charset="0"/>
                <a:cs typeface="Times New Roman" panose="02020603050405020304" pitchFamily="18" charset="0"/>
              </a:rPr>
            </a:br>
            <a:r>
              <a:rPr lang="fr-F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Matthieu 6, 21</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 là où est ton trésor, </a:t>
            </a:r>
            <a:b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 aussi sera ton cœur.</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Image 7">
            <a:extLst>
              <a:ext uri="{FF2B5EF4-FFF2-40B4-BE49-F238E27FC236}">
                <a16:creationId xmlns:a16="http://schemas.microsoft.com/office/drawing/2014/main" id="{A63F9922-E6DF-5BE1-BBE4-5FC13D7C7BD1}"/>
              </a:ext>
            </a:extLst>
          </p:cNvPr>
          <p:cNvPicPr>
            <a:picLocks noChangeAspect="1"/>
          </p:cNvPicPr>
          <p:nvPr/>
        </p:nvPicPr>
        <p:blipFill rotWithShape="1">
          <a:blip r:embed="rId2">
            <a:extLst>
              <a:ext uri="{28A0092B-C50C-407E-A947-70E740481C1C}">
                <a14:useLocalDpi xmlns:a14="http://schemas.microsoft.com/office/drawing/2010/main" val="0"/>
              </a:ext>
            </a:extLst>
          </a:blip>
          <a:srcRect l="46593" r="23864" b="39100"/>
          <a:stretch/>
        </p:blipFill>
        <p:spPr>
          <a:xfrm>
            <a:off x="4761046" y="917635"/>
            <a:ext cx="2940778" cy="2196010"/>
          </a:xfrm>
          <a:prstGeom prst="rect">
            <a:avLst/>
          </a:prstGeom>
        </p:spPr>
      </p:pic>
      <p:sp>
        <p:nvSpPr>
          <p:cNvPr id="5" name="Espace réservé du numéro de diapositive 4">
            <a:extLst>
              <a:ext uri="{FF2B5EF4-FFF2-40B4-BE49-F238E27FC236}">
                <a16:creationId xmlns:a16="http://schemas.microsoft.com/office/drawing/2014/main" id="{E471FF41-AA0A-7F79-BBE4-AA9E4994BA65}"/>
              </a:ext>
            </a:extLst>
          </p:cNvPr>
          <p:cNvSpPr>
            <a:spLocks noGrp="1"/>
          </p:cNvSpPr>
          <p:nvPr>
            <p:ph type="sldNum" sz="quarter" idx="12"/>
          </p:nvPr>
        </p:nvSpPr>
        <p:spPr/>
        <p:txBody>
          <a:bodyPr/>
          <a:lstStyle/>
          <a:p>
            <a:fld id="{9E268824-B363-4558-82B1-76DB5ADEB9CB}" type="slidenum">
              <a:rPr lang="fr-FR" smtClean="0"/>
              <a:t>38</a:t>
            </a:fld>
            <a:endParaRPr lang="fr-FR"/>
          </a:p>
        </p:txBody>
      </p:sp>
      <p:sp>
        <p:nvSpPr>
          <p:cNvPr id="9" name="Rectangle : coins arrondis 8">
            <a:extLst>
              <a:ext uri="{FF2B5EF4-FFF2-40B4-BE49-F238E27FC236}">
                <a16:creationId xmlns:a16="http://schemas.microsoft.com/office/drawing/2014/main" id="{75B3F8E9-8A39-85D6-D6F7-4161E4C5C0FB}"/>
              </a:ext>
            </a:extLst>
          </p:cNvPr>
          <p:cNvSpPr/>
          <p:nvPr/>
        </p:nvSpPr>
        <p:spPr>
          <a:xfrm>
            <a:off x="322888" y="3744355"/>
            <a:ext cx="5584234" cy="2809487"/>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Luc 18, 22</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À ces mots Jésus lui dit : </a:t>
            </a:r>
            <a:b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Une seule chose te fait encore défaut : vends tout ce que tu as, </a:t>
            </a:r>
            <a:b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distribue-le aux pauvres </a:t>
            </a:r>
            <a:b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et tu auras un trésor dans les cieux. </a:t>
            </a:r>
            <a:b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Puis viens, suis-moi.</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 coins arrondis 11">
            <a:extLst>
              <a:ext uri="{FF2B5EF4-FFF2-40B4-BE49-F238E27FC236}">
                <a16:creationId xmlns:a16="http://schemas.microsoft.com/office/drawing/2014/main" id="{E53AD517-70AB-0FCE-C93C-C3AF24419577}"/>
              </a:ext>
            </a:extLst>
          </p:cNvPr>
          <p:cNvSpPr/>
          <p:nvPr/>
        </p:nvSpPr>
        <p:spPr>
          <a:xfrm>
            <a:off x="6781126" y="3744355"/>
            <a:ext cx="4932285" cy="2737365"/>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Jean 8, 20</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Il prononça ces paroles alors qu’il enseignait dans le Temple, à la salle du Trésor. </a:t>
            </a:r>
            <a:b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Et personne ne l’arrêta, parce que son heure n’était pas encore venue.</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64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A08837B-4BE8-E0D1-9B4C-7642BC0A35A7}"/>
              </a:ext>
            </a:extLst>
          </p:cNvPr>
          <p:cNvSpPr txBox="1"/>
          <p:nvPr/>
        </p:nvSpPr>
        <p:spPr>
          <a:xfrm>
            <a:off x="99589" y="0"/>
            <a:ext cx="2987644"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En face de la salle du trésor</a:t>
            </a:r>
            <a:endParaRPr lang="fr-FR" dirty="0"/>
          </a:p>
        </p:txBody>
      </p:sp>
      <p:sp>
        <p:nvSpPr>
          <p:cNvPr id="2" name="Rectangle : coins arrondis 1">
            <a:extLst>
              <a:ext uri="{FF2B5EF4-FFF2-40B4-BE49-F238E27FC236}">
                <a16:creationId xmlns:a16="http://schemas.microsoft.com/office/drawing/2014/main" id="{C48F0DAD-1906-D274-6C44-2C5AFC68254A}"/>
              </a:ext>
            </a:extLst>
          </p:cNvPr>
          <p:cNvSpPr/>
          <p:nvPr/>
        </p:nvSpPr>
        <p:spPr>
          <a:xfrm>
            <a:off x="5029212" y="1785511"/>
            <a:ext cx="6559094" cy="2495176"/>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Avec Jésus, y aurait-il un autre trésor à chercher ? </a:t>
            </a:r>
          </a:p>
          <a:p>
            <a:pPr algn="ctr"/>
            <a:r>
              <a:rPr lang="fr-FR" sz="2400" dirty="0">
                <a:solidFill>
                  <a:schemeClr val="tx1"/>
                </a:solidFill>
                <a:latin typeface="Times New Roman" panose="02020603050405020304" pitchFamily="18" charset="0"/>
                <a:cs typeface="Times New Roman" panose="02020603050405020304" pitchFamily="18" charset="0"/>
              </a:rPr>
              <a:t>Un trésor dans les cieux ? </a:t>
            </a:r>
          </a:p>
          <a:p>
            <a:pPr algn="ctr"/>
            <a:r>
              <a:rPr lang="fr-FR" sz="2400" dirty="0">
                <a:solidFill>
                  <a:schemeClr val="tx1"/>
                </a:solidFill>
                <a:latin typeface="Times New Roman" panose="02020603050405020304" pitchFamily="18" charset="0"/>
                <a:cs typeface="Times New Roman" panose="02020603050405020304" pitchFamily="18" charset="0"/>
              </a:rPr>
              <a:t>Un trésor intérieur ?</a:t>
            </a:r>
          </a:p>
          <a:p>
            <a:pPr algn="ctr"/>
            <a:r>
              <a:rPr lang="fr-FR" sz="2400" dirty="0">
                <a:solidFill>
                  <a:schemeClr val="tx1"/>
                </a:solidFill>
                <a:latin typeface="Times New Roman" panose="02020603050405020304" pitchFamily="18" charset="0"/>
                <a:cs typeface="Times New Roman" panose="02020603050405020304" pitchFamily="18" charset="0"/>
              </a:rPr>
              <a:t>Un trésor accessible à tous. </a:t>
            </a:r>
          </a:p>
          <a:p>
            <a:pPr algn="ctr"/>
            <a:r>
              <a:rPr lang="fr-FR" sz="2400" dirty="0">
                <a:solidFill>
                  <a:schemeClr val="tx1"/>
                </a:solidFill>
                <a:latin typeface="Times New Roman" panose="02020603050405020304" pitchFamily="18" charset="0"/>
                <a:cs typeface="Times New Roman" panose="02020603050405020304" pitchFamily="18" charset="0"/>
              </a:rPr>
              <a:t>Un trésor à garder. </a:t>
            </a:r>
          </a:p>
        </p:txBody>
      </p:sp>
      <p:sp>
        <p:nvSpPr>
          <p:cNvPr id="3" name="Rectangle : coins arrondis 2">
            <a:extLst>
              <a:ext uri="{FF2B5EF4-FFF2-40B4-BE49-F238E27FC236}">
                <a16:creationId xmlns:a16="http://schemas.microsoft.com/office/drawing/2014/main" id="{2DA9F57D-D249-90BC-099A-471A8B1F36A4}"/>
              </a:ext>
            </a:extLst>
          </p:cNvPr>
          <p:cNvSpPr/>
          <p:nvPr/>
        </p:nvSpPr>
        <p:spPr>
          <a:xfrm>
            <a:off x="3503609" y="4996142"/>
            <a:ext cx="4456497" cy="688432"/>
          </a:xfrm>
          <a:prstGeom prst="roundRect">
            <a:avLst/>
          </a:prstGeom>
          <a:noFill/>
          <a:ln w="76200">
            <a:solidFill>
              <a:srgbClr val="F390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Quel est ce trésor pour nous ? </a:t>
            </a:r>
          </a:p>
        </p:txBody>
      </p:sp>
      <p:pic>
        <p:nvPicPr>
          <p:cNvPr id="12" name="Image 11">
            <a:extLst>
              <a:ext uri="{FF2B5EF4-FFF2-40B4-BE49-F238E27FC236}">
                <a16:creationId xmlns:a16="http://schemas.microsoft.com/office/drawing/2014/main" id="{0EAF2860-EABF-18C2-E1E7-1BF1BDEF06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6468" y="883327"/>
            <a:ext cx="4268182" cy="3943036"/>
          </a:xfrm>
          <a:prstGeom prst="rect">
            <a:avLst/>
          </a:prstGeom>
        </p:spPr>
      </p:pic>
      <p:sp>
        <p:nvSpPr>
          <p:cNvPr id="5" name="Espace réservé du numéro de diapositive 4">
            <a:extLst>
              <a:ext uri="{FF2B5EF4-FFF2-40B4-BE49-F238E27FC236}">
                <a16:creationId xmlns:a16="http://schemas.microsoft.com/office/drawing/2014/main" id="{7E9D054B-7E06-18FC-3BF1-E03832502691}"/>
              </a:ext>
            </a:extLst>
          </p:cNvPr>
          <p:cNvSpPr>
            <a:spLocks noGrp="1"/>
          </p:cNvSpPr>
          <p:nvPr>
            <p:ph type="sldNum" sz="quarter" idx="12"/>
          </p:nvPr>
        </p:nvSpPr>
        <p:spPr/>
        <p:txBody>
          <a:bodyPr/>
          <a:lstStyle/>
          <a:p>
            <a:fld id="{9E268824-B363-4558-82B1-76DB5ADEB9CB}" type="slidenum">
              <a:rPr lang="fr-FR" smtClean="0"/>
              <a:t>39</a:t>
            </a:fld>
            <a:endParaRPr lang="fr-FR"/>
          </a:p>
        </p:txBody>
      </p:sp>
    </p:spTree>
    <p:extLst>
      <p:ext uri="{BB962C8B-B14F-4D97-AF65-F5344CB8AC3E}">
        <p14:creationId xmlns:p14="http://schemas.microsoft.com/office/powerpoint/2010/main" val="315442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BD277C14-7C46-108C-B92D-2D45176B18F1}"/>
              </a:ext>
            </a:extLst>
          </p:cNvPr>
          <p:cNvGrpSpPr/>
          <p:nvPr/>
        </p:nvGrpSpPr>
        <p:grpSpPr>
          <a:xfrm>
            <a:off x="3576697" y="1068074"/>
            <a:ext cx="8278135" cy="2676153"/>
            <a:chOff x="2982897" y="1260389"/>
            <a:chExt cx="8258367" cy="3134058"/>
          </a:xfrm>
        </p:grpSpPr>
        <p:sp>
          <p:nvSpPr>
            <p:cNvPr id="2" name="Rectangle : coins arrondis 1">
              <a:extLst>
                <a:ext uri="{FF2B5EF4-FFF2-40B4-BE49-F238E27FC236}">
                  <a16:creationId xmlns:a16="http://schemas.microsoft.com/office/drawing/2014/main" id="{49922028-2CA5-F3F6-9CA5-74B041B97922}"/>
                </a:ext>
              </a:extLst>
            </p:cNvPr>
            <p:cNvSpPr/>
            <p:nvPr/>
          </p:nvSpPr>
          <p:spPr>
            <a:xfrm>
              <a:off x="2982897" y="1260389"/>
              <a:ext cx="8258367" cy="3134058"/>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2BBBAA56-F54A-9226-4C64-0439FB757529}"/>
                </a:ext>
              </a:extLst>
            </p:cNvPr>
            <p:cNvSpPr txBox="1"/>
            <p:nvPr/>
          </p:nvSpPr>
          <p:spPr>
            <a:xfrm>
              <a:off x="3114583" y="1520704"/>
              <a:ext cx="7499088" cy="2703291"/>
            </a:xfrm>
            <a:prstGeom prst="rect">
              <a:avLst/>
            </a:prstGeom>
            <a:noFill/>
          </p:spPr>
          <p:txBody>
            <a:bodyPr wrap="square">
              <a:spAutoFit/>
            </a:bodyPr>
            <a:lstStyle/>
            <a:p>
              <a:r>
                <a:rPr lang="fr-FR" sz="2400" b="1" dirty="0">
                  <a:solidFill>
                    <a:srgbClr val="FF0000"/>
                  </a:solidFill>
                  <a:effectLst/>
                  <a:latin typeface="Times New Roman" panose="02020603050405020304" pitchFamily="18" charset="0"/>
                  <a:ea typeface="Times New Roman" panose="02020603050405020304" pitchFamily="18" charset="0"/>
                </a:rPr>
                <a:t>38</a:t>
              </a:r>
              <a:r>
                <a:rPr lang="fr-FR" sz="2400" dirty="0">
                  <a:effectLst/>
                  <a:latin typeface="Times New Roman" panose="02020603050405020304" pitchFamily="18" charset="0"/>
                  <a:ea typeface="Times New Roman" panose="02020603050405020304" pitchFamily="18" charset="0"/>
                </a:rPr>
                <a:t> Dans son </a:t>
              </a:r>
              <a:r>
                <a:rPr lang="fr-FR" sz="2400" dirty="0">
                  <a:solidFill>
                    <a:srgbClr val="FF0000"/>
                  </a:solidFill>
                  <a:effectLst/>
                  <a:latin typeface="Times New Roman" panose="02020603050405020304" pitchFamily="18" charset="0"/>
                  <a:ea typeface="Times New Roman" panose="02020603050405020304" pitchFamily="18" charset="0"/>
                </a:rPr>
                <a:t>enseignement</a:t>
              </a:r>
              <a:r>
                <a:rPr lang="fr-FR" sz="2400" dirty="0">
                  <a:effectLst/>
                  <a:latin typeface="Times New Roman" panose="02020603050405020304" pitchFamily="18" charset="0"/>
                  <a:ea typeface="Times New Roman" panose="02020603050405020304" pitchFamily="18" charset="0"/>
                </a:rPr>
                <a:t>, il</a:t>
              </a:r>
              <a:r>
                <a:rPr lang="fr-FR" sz="2400" baseline="30000" dirty="0">
                  <a:effectLst/>
                  <a:latin typeface="Times New Roman" panose="02020603050405020304" pitchFamily="18" charset="0"/>
                  <a:ea typeface="Times New Roman" panose="02020603050405020304" pitchFamily="18" charset="0"/>
                </a:rPr>
                <a:t> Jésus</a:t>
              </a:r>
              <a:r>
                <a:rPr lang="fr-FR" sz="2400" dirty="0">
                  <a:effectLst/>
                  <a:latin typeface="Times New Roman" panose="02020603050405020304" pitchFamily="18" charset="0"/>
                  <a:ea typeface="Times New Roman" panose="02020603050405020304" pitchFamily="18" charset="0"/>
                </a:rPr>
                <a:t> disait : </a:t>
              </a:r>
              <a:br>
                <a:rPr lang="fr-FR" sz="2400" dirty="0">
                  <a:effectLst/>
                  <a:latin typeface="Times New Roman" panose="02020603050405020304" pitchFamily="18" charset="0"/>
                  <a:ea typeface="Times New Roman" panose="02020603050405020304" pitchFamily="18" charset="0"/>
                </a:rPr>
              </a:br>
              <a:r>
                <a:rPr lang="fr-FR" sz="2400" dirty="0">
                  <a:effectLst/>
                  <a:latin typeface="Times New Roman" panose="02020603050405020304" pitchFamily="18" charset="0"/>
                  <a:ea typeface="Times New Roman" panose="02020603050405020304" pitchFamily="18" charset="0"/>
                </a:rPr>
                <a:t>« Méfiez-vous des scribes </a:t>
              </a:r>
              <a:r>
                <a:rPr lang="fr-FR" sz="2400" baseline="30000" dirty="0">
                  <a:effectLst/>
                  <a:latin typeface="Times New Roman" panose="02020603050405020304" pitchFamily="18" charset="0"/>
                  <a:ea typeface="Times New Roman" panose="02020603050405020304" pitchFamily="18" charset="0"/>
                </a:rPr>
                <a:t>lettrés</a:t>
              </a:r>
              <a:r>
                <a:rPr lang="fr-FR" sz="2400" dirty="0">
                  <a:effectLst/>
                  <a:latin typeface="Times New Roman" panose="02020603050405020304" pitchFamily="18" charset="0"/>
                  <a:ea typeface="Times New Roman" panose="02020603050405020304" pitchFamily="18" charset="0"/>
                </a:rPr>
                <a:t>, qui tiennent à se promener </a:t>
              </a:r>
            </a:p>
            <a:p>
              <a:r>
                <a:rPr lang="fr-FR" sz="2400" dirty="0">
                  <a:effectLst/>
                  <a:latin typeface="Times New Roman" panose="02020603050405020304" pitchFamily="18" charset="0"/>
                  <a:ea typeface="Times New Roman" panose="02020603050405020304" pitchFamily="18" charset="0"/>
                </a:rPr>
                <a:t>en vêtements d’apparat</a:t>
              </a:r>
              <a:r>
                <a:rPr lang="fr-FR" sz="2400" baseline="30000" dirty="0">
                  <a:effectLst/>
                  <a:latin typeface="Times New Roman" panose="02020603050405020304" pitchFamily="18" charset="0"/>
                  <a:ea typeface="Times New Roman" panose="02020603050405020304" pitchFamily="18" charset="0"/>
                </a:rPr>
                <a:t> grandes robes</a:t>
              </a:r>
              <a:r>
                <a:rPr lang="fr-FR" sz="2400" dirty="0">
                  <a:effectLst/>
                  <a:latin typeface="Times New Roman" panose="02020603050405020304" pitchFamily="18" charset="0"/>
                  <a:ea typeface="Times New Roman" panose="02020603050405020304" pitchFamily="18" charset="0"/>
                </a:rPr>
                <a:t> </a:t>
              </a:r>
              <a:br>
                <a:rPr lang="fr-FR" sz="2400" dirty="0">
                  <a:effectLst/>
                  <a:latin typeface="Times New Roman" panose="02020603050405020304" pitchFamily="18" charset="0"/>
                  <a:ea typeface="Times New Roman" panose="02020603050405020304" pitchFamily="18" charset="0"/>
                </a:rPr>
              </a:br>
              <a:r>
                <a:rPr lang="fr-FR" sz="2400" dirty="0">
                  <a:effectLst/>
                  <a:latin typeface="Times New Roman" panose="02020603050405020304" pitchFamily="18" charset="0"/>
                  <a:ea typeface="Times New Roman" panose="02020603050405020304" pitchFamily="18" charset="0"/>
                </a:rPr>
                <a:t>et qui aiment les salutations sur les places publiques,</a:t>
              </a:r>
            </a:p>
            <a:p>
              <a:r>
                <a:rPr lang="fr-FR" sz="2400" b="1" dirty="0">
                  <a:solidFill>
                    <a:srgbClr val="FF0000"/>
                  </a:solidFill>
                  <a:effectLst/>
                  <a:latin typeface="Times New Roman" panose="02020603050405020304" pitchFamily="18" charset="0"/>
                  <a:ea typeface="Times New Roman" panose="02020603050405020304" pitchFamily="18" charset="0"/>
                </a:rPr>
                <a:t>39</a:t>
              </a:r>
              <a:r>
                <a:rPr lang="fr-FR" sz="2400" dirty="0">
                  <a:effectLst/>
                  <a:latin typeface="Times New Roman" panose="02020603050405020304" pitchFamily="18" charset="0"/>
                  <a:ea typeface="Times New Roman" panose="02020603050405020304" pitchFamily="18" charset="0"/>
                </a:rPr>
                <a:t> les sièges d’honneur dans les synagogues, </a:t>
              </a:r>
              <a:br>
                <a:rPr lang="fr-FR" sz="2400" dirty="0">
                  <a:effectLst/>
                  <a:latin typeface="Times New Roman" panose="02020603050405020304" pitchFamily="18" charset="0"/>
                  <a:ea typeface="Times New Roman" panose="02020603050405020304" pitchFamily="18" charset="0"/>
                </a:rPr>
              </a:br>
              <a:r>
                <a:rPr lang="fr-FR" sz="2400" dirty="0">
                  <a:effectLst/>
                  <a:latin typeface="Times New Roman" panose="02020603050405020304" pitchFamily="18" charset="0"/>
                  <a:ea typeface="Times New Roman" panose="02020603050405020304" pitchFamily="18" charset="0"/>
                </a:rPr>
                <a:t>et les places d’honneur dans les dîners.</a:t>
              </a:r>
            </a:p>
          </p:txBody>
        </p:sp>
      </p:grpSp>
      <p:pic>
        <p:nvPicPr>
          <p:cNvPr id="9" name="Image 8">
            <a:extLst>
              <a:ext uri="{FF2B5EF4-FFF2-40B4-BE49-F238E27FC236}">
                <a16:creationId xmlns:a16="http://schemas.microsoft.com/office/drawing/2014/main" id="{7B355845-EBAE-37DA-944A-F3B8FEC25C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608" y="1696817"/>
            <a:ext cx="3471352" cy="5253579"/>
          </a:xfrm>
          <a:prstGeom prst="rect">
            <a:avLst/>
          </a:prstGeom>
        </p:spPr>
      </p:pic>
      <p:sp>
        <p:nvSpPr>
          <p:cNvPr id="3" name="Espace réservé du numéro de diapositive 2">
            <a:extLst>
              <a:ext uri="{FF2B5EF4-FFF2-40B4-BE49-F238E27FC236}">
                <a16:creationId xmlns:a16="http://schemas.microsoft.com/office/drawing/2014/main" id="{06D2554A-5919-5E6C-52F6-A529A2FF1B87}"/>
              </a:ext>
            </a:extLst>
          </p:cNvPr>
          <p:cNvSpPr>
            <a:spLocks noGrp="1"/>
          </p:cNvSpPr>
          <p:nvPr>
            <p:ph type="sldNum" sz="quarter" idx="12"/>
          </p:nvPr>
        </p:nvSpPr>
        <p:spPr/>
        <p:txBody>
          <a:bodyPr/>
          <a:lstStyle/>
          <a:p>
            <a:fld id="{9E268824-B363-4558-82B1-76DB5ADEB9CB}" type="slidenum">
              <a:rPr lang="fr-FR" smtClean="0"/>
              <a:t>4</a:t>
            </a:fld>
            <a:endParaRPr lang="fr-FR"/>
          </a:p>
        </p:txBody>
      </p:sp>
    </p:spTree>
    <p:extLst>
      <p:ext uri="{BB962C8B-B14F-4D97-AF65-F5344CB8AC3E}">
        <p14:creationId xmlns:p14="http://schemas.microsoft.com/office/powerpoint/2010/main" val="2138400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90D45F47-36D5-1828-AFA7-E083E304B0BA}"/>
              </a:ext>
            </a:extLst>
          </p:cNvPr>
          <p:cNvGrpSpPr/>
          <p:nvPr/>
        </p:nvGrpSpPr>
        <p:grpSpPr>
          <a:xfrm>
            <a:off x="2975888" y="2226182"/>
            <a:ext cx="6425564" cy="2709801"/>
            <a:chOff x="2975888" y="2226182"/>
            <a:chExt cx="6425564" cy="2709801"/>
          </a:xfrm>
        </p:grpSpPr>
        <p:sp>
          <p:nvSpPr>
            <p:cNvPr id="3" name="ZoneTexte 2">
              <a:extLst>
                <a:ext uri="{FF2B5EF4-FFF2-40B4-BE49-F238E27FC236}">
                  <a16:creationId xmlns:a16="http://schemas.microsoft.com/office/drawing/2014/main" id="{E86BE9A4-24F0-C4AE-3350-B406CD141A8B}"/>
                </a:ext>
              </a:extLst>
            </p:cNvPr>
            <p:cNvSpPr txBox="1"/>
            <p:nvPr/>
          </p:nvSpPr>
          <p:spPr>
            <a:xfrm>
              <a:off x="3048740" y="2356995"/>
              <a:ext cx="6094520" cy="2246769"/>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Times New Roman" panose="02020603050405020304" pitchFamily="18" charset="0"/>
                </a:rPr>
                <a:t>41</a:t>
              </a:r>
              <a:r>
                <a:rPr lang="fr-FR" sz="2800" dirty="0">
                  <a:effectLst/>
                  <a:latin typeface="Times New Roman" panose="02020603050405020304" pitchFamily="18" charset="0"/>
                  <a:ea typeface="Times New Roman" panose="02020603050405020304" pitchFamily="18" charset="0"/>
                </a:rPr>
                <a:t> Jésus s’était assis dans le Temple</a:t>
              </a:r>
              <a:r>
                <a:rPr lang="fr-FR" sz="2800" dirty="0">
                  <a:solidFill>
                    <a:srgbClr val="FF0000"/>
                  </a:solidFill>
                  <a:effectLst/>
                  <a:latin typeface="Times New Roman" panose="02020603050405020304" pitchFamily="18" charset="0"/>
                  <a:ea typeface="Times New Roman" panose="02020603050405020304" pitchFamily="18" charset="0"/>
                </a:rPr>
                <a:t> </a:t>
              </a:r>
              <a:br>
                <a:rPr lang="fr-FR" sz="2800" dirty="0">
                  <a:solidFill>
                    <a:srgbClr val="FF0000"/>
                  </a:solidFill>
                  <a:effectLst/>
                  <a:latin typeface="Times New Roman" panose="02020603050405020304" pitchFamily="18" charset="0"/>
                  <a:ea typeface="Times New Roman" panose="02020603050405020304" pitchFamily="18" charset="0"/>
                </a:rPr>
              </a:br>
              <a:r>
                <a:rPr lang="fr-FR" sz="2800" dirty="0">
                  <a:effectLst/>
                  <a:latin typeface="Times New Roman" panose="02020603050405020304" pitchFamily="18" charset="0"/>
                  <a:ea typeface="Times New Roman" panose="02020603050405020304" pitchFamily="18" charset="0"/>
                </a:rPr>
                <a:t>en face de la salle du trésor, et regardait comment la foule y </a:t>
              </a:r>
              <a:r>
                <a:rPr lang="fr-FR" sz="2800" dirty="0">
                  <a:solidFill>
                    <a:srgbClr val="FF0000"/>
                  </a:solidFill>
                  <a:effectLst/>
                  <a:latin typeface="Times New Roman" panose="02020603050405020304" pitchFamily="18" charset="0"/>
                  <a:ea typeface="Times New Roman" panose="02020603050405020304" pitchFamily="18" charset="0"/>
                </a:rPr>
                <a:t>mettait de l’argent</a:t>
              </a:r>
              <a:r>
                <a:rPr lang="fr-FR" sz="2800" dirty="0">
                  <a:effectLst/>
                  <a:latin typeface="Times New Roman" panose="02020603050405020304" pitchFamily="18" charset="0"/>
                  <a:ea typeface="Times New Roman" panose="02020603050405020304" pitchFamily="18" charset="0"/>
                </a:rPr>
                <a:t>. Beaucoup de riches y mettaient de grosses sommes.</a:t>
              </a:r>
            </a:p>
          </p:txBody>
        </p:sp>
        <p:sp>
          <p:nvSpPr>
            <p:cNvPr id="4" name="Rectangle : coins arrondis 3">
              <a:extLst>
                <a:ext uri="{FF2B5EF4-FFF2-40B4-BE49-F238E27FC236}">
                  <a16:creationId xmlns:a16="http://schemas.microsoft.com/office/drawing/2014/main" id="{5DD30D95-3787-31FB-FDAA-524EB9F610D7}"/>
                </a:ext>
              </a:extLst>
            </p:cNvPr>
            <p:cNvSpPr/>
            <p:nvPr/>
          </p:nvSpPr>
          <p:spPr>
            <a:xfrm>
              <a:off x="2975888" y="2226182"/>
              <a:ext cx="6425564" cy="2709801"/>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Espace réservé du numéro de diapositive 4">
            <a:extLst>
              <a:ext uri="{FF2B5EF4-FFF2-40B4-BE49-F238E27FC236}">
                <a16:creationId xmlns:a16="http://schemas.microsoft.com/office/drawing/2014/main" id="{4926C1A5-5344-FA03-A9EE-622EB425E202}"/>
              </a:ext>
            </a:extLst>
          </p:cNvPr>
          <p:cNvSpPr>
            <a:spLocks noGrp="1"/>
          </p:cNvSpPr>
          <p:nvPr>
            <p:ph type="sldNum" sz="quarter" idx="12"/>
          </p:nvPr>
        </p:nvSpPr>
        <p:spPr/>
        <p:txBody>
          <a:bodyPr/>
          <a:lstStyle/>
          <a:p>
            <a:fld id="{9E268824-B363-4558-82B1-76DB5ADEB9CB}" type="slidenum">
              <a:rPr lang="fr-FR" smtClean="0"/>
              <a:t>40</a:t>
            </a:fld>
            <a:endParaRPr lang="fr-FR"/>
          </a:p>
        </p:txBody>
      </p:sp>
    </p:spTree>
    <p:extLst>
      <p:ext uri="{BB962C8B-B14F-4D97-AF65-F5344CB8AC3E}">
        <p14:creationId xmlns:p14="http://schemas.microsoft.com/office/powerpoint/2010/main" val="882447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A879260-B5AA-4D9D-2E99-AD890EADDDDD}"/>
              </a:ext>
            </a:extLst>
          </p:cNvPr>
          <p:cNvSpPr txBox="1"/>
          <p:nvPr/>
        </p:nvSpPr>
        <p:spPr>
          <a:xfrm>
            <a:off x="0" y="26286"/>
            <a:ext cx="2305975"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mettait de l’argent</a:t>
            </a:r>
            <a:endParaRPr lang="fr-FR" dirty="0"/>
          </a:p>
        </p:txBody>
      </p:sp>
      <p:sp>
        <p:nvSpPr>
          <p:cNvPr id="2" name="Rectangle : coins arrondis 1">
            <a:extLst>
              <a:ext uri="{FF2B5EF4-FFF2-40B4-BE49-F238E27FC236}">
                <a16:creationId xmlns:a16="http://schemas.microsoft.com/office/drawing/2014/main" id="{137E4258-7B56-71A5-57B7-8686F430C547}"/>
              </a:ext>
            </a:extLst>
          </p:cNvPr>
          <p:cNvSpPr/>
          <p:nvPr/>
        </p:nvSpPr>
        <p:spPr>
          <a:xfrm>
            <a:off x="5513564" y="734734"/>
            <a:ext cx="6453535" cy="2061732"/>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Littéralement : </a:t>
            </a:r>
          </a:p>
          <a:p>
            <a:pPr algn="ctr"/>
            <a:r>
              <a:rPr lang="fr-FR" sz="2400" dirty="0">
                <a:solidFill>
                  <a:schemeClr val="tx1"/>
                </a:solidFill>
                <a:latin typeface="Times New Roman" panose="02020603050405020304" pitchFamily="18" charset="0"/>
                <a:cs typeface="Times New Roman" panose="02020603050405020304" pitchFamily="18" charset="0"/>
              </a:rPr>
              <a:t>la foule « jette » </a:t>
            </a:r>
            <a:r>
              <a:rPr lang="fr-FR" sz="2400" baseline="30000" dirty="0">
                <a:solidFill>
                  <a:schemeClr val="tx1"/>
                </a:solidFill>
                <a:latin typeface="Times New Roman" panose="02020603050405020304" pitchFamily="18" charset="0"/>
                <a:cs typeface="Times New Roman" panose="02020603050405020304" pitchFamily="18" charset="0"/>
              </a:rPr>
              <a:t>interlinéaire</a:t>
            </a:r>
            <a:r>
              <a:rPr lang="fr-FR" sz="2400" dirty="0">
                <a:solidFill>
                  <a:schemeClr val="tx1"/>
                </a:solidFill>
                <a:latin typeface="Times New Roman" panose="02020603050405020304" pitchFamily="18" charset="0"/>
                <a:cs typeface="Times New Roman" panose="02020603050405020304" pitchFamily="18" charset="0"/>
              </a:rPr>
              <a:t> ou « lance » </a:t>
            </a:r>
            <a:r>
              <a:rPr lang="fr-FR" sz="2400" baseline="30000" dirty="0">
                <a:solidFill>
                  <a:schemeClr val="tx1"/>
                </a:solidFill>
                <a:latin typeface="Times New Roman" panose="02020603050405020304" pitchFamily="18" charset="0"/>
                <a:cs typeface="Times New Roman" panose="02020603050405020304" pitchFamily="18" charset="0"/>
              </a:rPr>
              <a:t>F Boyer </a:t>
            </a:r>
          </a:p>
          <a:p>
            <a:pPr algn="ctr"/>
            <a:r>
              <a:rPr lang="fr-FR" sz="2400" dirty="0">
                <a:solidFill>
                  <a:schemeClr val="tx1"/>
                </a:solidFill>
                <a:latin typeface="Times New Roman" panose="02020603050405020304" pitchFamily="18" charset="0"/>
                <a:cs typeface="Times New Roman" panose="02020603050405020304" pitchFamily="18" charset="0"/>
              </a:rPr>
              <a:t>Pourquoi cette expression forte « jeter » ? </a:t>
            </a:r>
          </a:p>
          <a:p>
            <a:pPr algn="ctr"/>
            <a:r>
              <a:rPr lang="fr-FR" sz="2400" dirty="0">
                <a:solidFill>
                  <a:schemeClr val="tx1"/>
                </a:solidFill>
                <a:latin typeface="Times New Roman" panose="02020603050405020304" pitchFamily="18" charset="0"/>
                <a:cs typeface="Times New Roman" panose="02020603050405020304" pitchFamily="18" charset="0"/>
              </a:rPr>
              <a:t>Cette expression « jeter » se trouve </a:t>
            </a:r>
          </a:p>
          <a:p>
            <a:pPr algn="ctr"/>
            <a:r>
              <a:rPr lang="fr-FR" sz="2400" dirty="0">
                <a:solidFill>
                  <a:schemeClr val="tx1"/>
                </a:solidFill>
                <a:latin typeface="Times New Roman" panose="02020603050405020304" pitchFamily="18" charset="0"/>
                <a:cs typeface="Times New Roman" panose="02020603050405020304" pitchFamily="18" charset="0"/>
              </a:rPr>
              <a:t>7 fois en 4 versets chez Marc. </a:t>
            </a:r>
          </a:p>
        </p:txBody>
      </p:sp>
      <p:sp>
        <p:nvSpPr>
          <p:cNvPr id="3" name="Rectangle : coins arrondis 2">
            <a:extLst>
              <a:ext uri="{FF2B5EF4-FFF2-40B4-BE49-F238E27FC236}">
                <a16:creationId xmlns:a16="http://schemas.microsoft.com/office/drawing/2014/main" id="{FFC224A1-6795-36DB-D8D9-6D93EFD4A3CA}"/>
              </a:ext>
            </a:extLst>
          </p:cNvPr>
          <p:cNvSpPr/>
          <p:nvPr/>
        </p:nvSpPr>
        <p:spPr>
          <a:xfrm>
            <a:off x="2419261" y="4576189"/>
            <a:ext cx="7353477" cy="1283074"/>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Les riches mettent beaucoup d’argent. </a:t>
            </a:r>
          </a:p>
          <a:p>
            <a:pPr algn="ctr"/>
            <a:r>
              <a:rPr lang="fr-FR" sz="2400" dirty="0">
                <a:solidFill>
                  <a:schemeClr val="tx1"/>
                </a:solidFill>
                <a:latin typeface="Times New Roman" panose="02020603050405020304" pitchFamily="18" charset="0"/>
                <a:cs typeface="Times New Roman" panose="02020603050405020304" pitchFamily="18" charset="0"/>
              </a:rPr>
              <a:t>C’est normal de donner beaucoup, s’ils ont beaucoup. </a:t>
            </a:r>
          </a:p>
        </p:txBody>
      </p:sp>
      <p:pic>
        <p:nvPicPr>
          <p:cNvPr id="14" name="Image 13">
            <a:extLst>
              <a:ext uri="{FF2B5EF4-FFF2-40B4-BE49-F238E27FC236}">
                <a16:creationId xmlns:a16="http://schemas.microsoft.com/office/drawing/2014/main" id="{22434F04-35C8-6421-82FD-861409492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987" y="687836"/>
            <a:ext cx="4734245" cy="3107380"/>
          </a:xfrm>
          <a:prstGeom prst="rect">
            <a:avLst/>
          </a:prstGeom>
        </p:spPr>
      </p:pic>
      <p:sp>
        <p:nvSpPr>
          <p:cNvPr id="4" name="Espace réservé du numéro de diapositive 3">
            <a:extLst>
              <a:ext uri="{FF2B5EF4-FFF2-40B4-BE49-F238E27FC236}">
                <a16:creationId xmlns:a16="http://schemas.microsoft.com/office/drawing/2014/main" id="{10618810-BA50-5075-3680-EDCF45BEC4AF}"/>
              </a:ext>
            </a:extLst>
          </p:cNvPr>
          <p:cNvSpPr>
            <a:spLocks noGrp="1"/>
          </p:cNvSpPr>
          <p:nvPr>
            <p:ph type="sldNum" sz="quarter" idx="12"/>
          </p:nvPr>
        </p:nvSpPr>
        <p:spPr/>
        <p:txBody>
          <a:bodyPr/>
          <a:lstStyle/>
          <a:p>
            <a:fld id="{9E268824-B363-4558-82B1-76DB5ADEB9CB}" type="slidenum">
              <a:rPr lang="fr-FR" smtClean="0"/>
              <a:t>41</a:t>
            </a:fld>
            <a:endParaRPr lang="fr-FR"/>
          </a:p>
        </p:txBody>
      </p:sp>
    </p:spTree>
    <p:extLst>
      <p:ext uri="{BB962C8B-B14F-4D97-AF65-F5344CB8AC3E}">
        <p14:creationId xmlns:p14="http://schemas.microsoft.com/office/powerpoint/2010/main" val="220650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103113-44D3-05B1-F2AA-5D2217332157}"/>
              </a:ext>
            </a:extLst>
          </p:cNvPr>
          <p:cNvSpPr txBox="1"/>
          <p:nvPr/>
        </p:nvSpPr>
        <p:spPr>
          <a:xfrm>
            <a:off x="0" y="26286"/>
            <a:ext cx="2305975"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mettait de l’argent</a:t>
            </a:r>
            <a:endParaRPr lang="fr-FR" dirty="0"/>
          </a:p>
        </p:txBody>
      </p:sp>
      <p:sp>
        <p:nvSpPr>
          <p:cNvPr id="2" name="Rectangle : coins arrondis 1">
            <a:extLst>
              <a:ext uri="{FF2B5EF4-FFF2-40B4-BE49-F238E27FC236}">
                <a16:creationId xmlns:a16="http://schemas.microsoft.com/office/drawing/2014/main" id="{57406B9B-6459-615C-CB85-363FAD6B88EF}"/>
              </a:ext>
            </a:extLst>
          </p:cNvPr>
          <p:cNvSpPr/>
          <p:nvPr/>
        </p:nvSpPr>
        <p:spPr>
          <a:xfrm>
            <a:off x="285859" y="961604"/>
            <a:ext cx="9873920" cy="1722615"/>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dirty="0">
                <a:solidFill>
                  <a:schemeClr val="tx1"/>
                </a:solidFill>
                <a:latin typeface="Times New Roman" panose="02020603050405020304" pitchFamily="18" charset="0"/>
                <a:cs typeface="Times New Roman" panose="02020603050405020304" pitchFamily="18" charset="0"/>
              </a:rPr>
              <a:t>Deutéronome 26, 01-11 </a:t>
            </a:r>
            <a:r>
              <a:rPr lang="fr-FR" sz="2000" i="1" dirty="0">
                <a:solidFill>
                  <a:schemeClr val="tx1"/>
                </a:solidFill>
                <a:latin typeface="Times New Roman" panose="02020603050405020304" pitchFamily="18" charset="0"/>
                <a:cs typeface="Times New Roman" panose="02020603050405020304" pitchFamily="18" charset="0"/>
              </a:rPr>
              <a:t>Et maintenant voici que j’apporte les prémices des fruits du sol </a:t>
            </a:r>
            <a:br>
              <a:rPr lang="fr-FR" sz="2000" i="1" dirty="0">
                <a:solidFill>
                  <a:schemeClr val="tx1"/>
                </a:solidFill>
                <a:latin typeface="Times New Roman" panose="02020603050405020304" pitchFamily="18" charset="0"/>
                <a:cs typeface="Times New Roman" panose="02020603050405020304" pitchFamily="18" charset="0"/>
              </a:rPr>
            </a:br>
            <a:r>
              <a:rPr lang="fr-FR" sz="2000" i="1" dirty="0">
                <a:solidFill>
                  <a:schemeClr val="tx1"/>
                </a:solidFill>
                <a:latin typeface="Times New Roman" panose="02020603050405020304" pitchFamily="18" charset="0"/>
                <a:cs typeface="Times New Roman" panose="02020603050405020304" pitchFamily="18" charset="0"/>
              </a:rPr>
              <a:t>que tu m’as donné, Seigneur. </a:t>
            </a:r>
          </a:p>
          <a:p>
            <a:r>
              <a:rPr lang="fr-FR" sz="2000" dirty="0">
                <a:solidFill>
                  <a:schemeClr val="tx1"/>
                </a:solidFill>
                <a:latin typeface="Times New Roman" panose="02020603050405020304" pitchFamily="18" charset="0"/>
                <a:cs typeface="Times New Roman" panose="02020603050405020304" pitchFamily="18" charset="0"/>
              </a:rPr>
              <a:t>Les fruits tirés de la terre donnée par le Seigneur. </a:t>
            </a:r>
          </a:p>
          <a:p>
            <a:r>
              <a:rPr lang="fr-FR" sz="2000" dirty="0">
                <a:solidFill>
                  <a:schemeClr val="tx1"/>
                </a:solidFill>
                <a:latin typeface="Times New Roman" panose="02020603050405020304" pitchFamily="18" charset="0"/>
                <a:cs typeface="Times New Roman" panose="02020603050405020304" pitchFamily="18" charset="0"/>
              </a:rPr>
              <a:t>Rendre à Dieu ce qui lui appartient est un des aspects qui s’inscrit dans la première Alliance.</a:t>
            </a:r>
          </a:p>
        </p:txBody>
      </p:sp>
      <p:sp>
        <p:nvSpPr>
          <p:cNvPr id="5" name="Espace réservé du numéro de diapositive 4">
            <a:extLst>
              <a:ext uri="{FF2B5EF4-FFF2-40B4-BE49-F238E27FC236}">
                <a16:creationId xmlns:a16="http://schemas.microsoft.com/office/drawing/2014/main" id="{0414BC1B-DD7C-3E21-033A-9C8873800200}"/>
              </a:ext>
            </a:extLst>
          </p:cNvPr>
          <p:cNvSpPr>
            <a:spLocks noGrp="1"/>
          </p:cNvSpPr>
          <p:nvPr>
            <p:ph type="sldNum" sz="quarter" idx="12"/>
          </p:nvPr>
        </p:nvSpPr>
        <p:spPr/>
        <p:txBody>
          <a:bodyPr/>
          <a:lstStyle/>
          <a:p>
            <a:fld id="{9E268824-B363-4558-82B1-76DB5ADEB9CB}" type="slidenum">
              <a:rPr lang="fr-FR" smtClean="0"/>
              <a:t>42</a:t>
            </a:fld>
            <a:endParaRPr lang="fr-FR"/>
          </a:p>
        </p:txBody>
      </p:sp>
      <p:sp>
        <p:nvSpPr>
          <p:cNvPr id="8" name="Rectangle : coins arrondis 7">
            <a:extLst>
              <a:ext uri="{FF2B5EF4-FFF2-40B4-BE49-F238E27FC236}">
                <a16:creationId xmlns:a16="http://schemas.microsoft.com/office/drawing/2014/main" id="{556F493B-EB0B-B531-4B3F-546AFA9EF907}"/>
              </a:ext>
            </a:extLst>
          </p:cNvPr>
          <p:cNvSpPr/>
          <p:nvPr/>
        </p:nvSpPr>
        <p:spPr>
          <a:xfrm>
            <a:off x="285859" y="3002244"/>
            <a:ext cx="3394379" cy="3034414"/>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dirty="0">
                <a:solidFill>
                  <a:schemeClr val="tx1"/>
                </a:solidFill>
                <a:latin typeface="Times New Roman" panose="02020603050405020304" pitchFamily="18" charset="0"/>
                <a:cs typeface="Times New Roman" panose="02020603050405020304" pitchFamily="18" charset="0"/>
              </a:rPr>
              <a:t>Luc 2, 22-40 </a:t>
            </a:r>
            <a:r>
              <a:rPr lang="fr-FR" sz="2000" dirty="0">
                <a:solidFill>
                  <a:schemeClr val="tx1"/>
                </a:solidFill>
                <a:latin typeface="Times New Roman" panose="02020603050405020304" pitchFamily="18" charset="0"/>
                <a:cs typeface="Times New Roman" panose="02020603050405020304" pitchFamily="18" charset="0"/>
              </a:rPr>
              <a:t>Marie et Joseph vont au temple offrir deux tourterelles lors de la naissance de Jésus, geste qui signifie l’offrande de l’enfant à Dieu. </a:t>
            </a:r>
            <a:br>
              <a:rPr lang="fr-FR" sz="2000" dirty="0">
                <a:solidFill>
                  <a:schemeClr val="tx1"/>
                </a:solidFill>
                <a:latin typeface="Times New Roman" panose="02020603050405020304" pitchFamily="18" charset="0"/>
                <a:cs typeface="Times New Roman" panose="02020603050405020304" pitchFamily="18" charset="0"/>
              </a:rPr>
            </a:br>
            <a:r>
              <a:rPr lang="fr-FR" sz="2000" dirty="0">
                <a:solidFill>
                  <a:schemeClr val="tx1"/>
                </a:solidFill>
                <a:latin typeface="Times New Roman" panose="02020603050405020304" pitchFamily="18" charset="0"/>
                <a:cs typeface="Times New Roman" panose="02020603050405020304" pitchFamily="18" charset="0"/>
              </a:rPr>
              <a:t>Ce fils qui leur a été donné appartient à Dieu.</a:t>
            </a:r>
          </a:p>
        </p:txBody>
      </p:sp>
      <p:grpSp>
        <p:nvGrpSpPr>
          <p:cNvPr id="7" name="Groupe 6">
            <a:extLst>
              <a:ext uri="{FF2B5EF4-FFF2-40B4-BE49-F238E27FC236}">
                <a16:creationId xmlns:a16="http://schemas.microsoft.com/office/drawing/2014/main" id="{8926E58E-9D26-059A-70D4-CC7F46B66E73}"/>
              </a:ext>
            </a:extLst>
          </p:cNvPr>
          <p:cNvGrpSpPr/>
          <p:nvPr/>
        </p:nvGrpSpPr>
        <p:grpSpPr>
          <a:xfrm>
            <a:off x="4018119" y="579515"/>
            <a:ext cx="7982477" cy="5457143"/>
            <a:chOff x="4018119" y="579515"/>
            <a:chExt cx="7982477" cy="5457143"/>
          </a:xfrm>
        </p:grpSpPr>
        <p:sp>
          <p:nvSpPr>
            <p:cNvPr id="11" name="Rectangle : coins arrondis 10">
              <a:extLst>
                <a:ext uri="{FF2B5EF4-FFF2-40B4-BE49-F238E27FC236}">
                  <a16:creationId xmlns:a16="http://schemas.microsoft.com/office/drawing/2014/main" id="{D359CDCF-64E7-82FC-37DE-0954F4645A71}"/>
                </a:ext>
              </a:extLst>
            </p:cNvPr>
            <p:cNvSpPr/>
            <p:nvPr/>
          </p:nvSpPr>
          <p:spPr>
            <a:xfrm>
              <a:off x="4018119" y="2953918"/>
              <a:ext cx="6210213" cy="3034414"/>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dirty="0">
                  <a:solidFill>
                    <a:schemeClr val="tx1"/>
                  </a:solidFill>
                  <a:latin typeface="Times New Roman" panose="02020603050405020304" pitchFamily="18" charset="0"/>
                  <a:cs typeface="Times New Roman" panose="02020603050405020304" pitchFamily="18" charset="0"/>
                </a:rPr>
                <a:t>Dans la liturgie chrétienne</a:t>
              </a:r>
              <a:r>
                <a:rPr lang="fr-FR" sz="2000" dirty="0">
                  <a:solidFill>
                    <a:schemeClr val="tx1"/>
                  </a:solidFill>
                  <a:latin typeface="Times New Roman" panose="02020603050405020304" pitchFamily="18" charset="0"/>
                  <a:cs typeface="Times New Roman" panose="02020603050405020304" pitchFamily="18" charset="0"/>
                </a:rPr>
                <a:t>, lors de la procession des offrandes, nous offrons à Dieu ce qu’il a donné. Nous le bénissons, nous l’adorons et nous reconnaissons qu’il nous donne le pain de Vie, maintenant et toujours. Nous nous associons au don qu’a fait le Christ de sa vie au Père. Et l’offrande du Christ lui-même est manifestée dans le pain et le vin apportés en procession et à la suite duquel nos offrandes et celles de nos vies. »</a:t>
              </a:r>
            </a:p>
          </p:txBody>
        </p:sp>
        <p:pic>
          <p:nvPicPr>
            <p:cNvPr id="6" name="Image 5" descr="Une image contenant Visage humain, dessin humoristique&#10;&#10;Description générée automatiquement">
              <a:extLst>
                <a:ext uri="{FF2B5EF4-FFF2-40B4-BE49-F238E27FC236}">
                  <a16:creationId xmlns:a16="http://schemas.microsoft.com/office/drawing/2014/main" id="{5239330C-BF9F-CACC-1D79-A1D965315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977" y="579515"/>
              <a:ext cx="1647619" cy="5457143"/>
            </a:xfrm>
            <a:prstGeom prst="rect">
              <a:avLst/>
            </a:prstGeom>
          </p:spPr>
        </p:pic>
      </p:grpSp>
    </p:spTree>
    <p:extLst>
      <p:ext uri="{BB962C8B-B14F-4D97-AF65-F5344CB8AC3E}">
        <p14:creationId xmlns:p14="http://schemas.microsoft.com/office/powerpoint/2010/main" val="181515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39110F1-1CD2-CE08-4904-3077656CC965}"/>
              </a:ext>
            </a:extLst>
          </p:cNvPr>
          <p:cNvSpPr txBox="1"/>
          <p:nvPr/>
        </p:nvSpPr>
        <p:spPr>
          <a:xfrm>
            <a:off x="0" y="26286"/>
            <a:ext cx="2305975"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mettait de l’argent</a:t>
            </a:r>
            <a:endParaRPr lang="fr-FR" dirty="0"/>
          </a:p>
        </p:txBody>
      </p:sp>
      <p:sp>
        <p:nvSpPr>
          <p:cNvPr id="2" name="Rectangle : coins arrondis 1">
            <a:extLst>
              <a:ext uri="{FF2B5EF4-FFF2-40B4-BE49-F238E27FC236}">
                <a16:creationId xmlns:a16="http://schemas.microsoft.com/office/drawing/2014/main" id="{657BE139-BF55-BF7B-15C6-A84BC62C1EF4}"/>
              </a:ext>
            </a:extLst>
          </p:cNvPr>
          <p:cNvSpPr/>
          <p:nvPr/>
        </p:nvSpPr>
        <p:spPr>
          <a:xfrm>
            <a:off x="1473604" y="1221180"/>
            <a:ext cx="9419297" cy="2778606"/>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Pourquoi lancer, ou jeter son offrande ? </a:t>
            </a:r>
          </a:p>
          <a:p>
            <a:pPr algn="ctr"/>
            <a:r>
              <a:rPr lang="fr-FR" sz="2400" dirty="0">
                <a:solidFill>
                  <a:schemeClr val="tx1"/>
                </a:solidFill>
                <a:latin typeface="Times New Roman" panose="02020603050405020304" pitchFamily="18" charset="0"/>
                <a:cs typeface="Times New Roman" panose="02020603050405020304" pitchFamily="18" charset="0"/>
              </a:rPr>
              <a:t>Le don, est l’offrande de ce que nous avons reçu.</a:t>
            </a:r>
          </a:p>
          <a:p>
            <a:pPr algn="ctr"/>
            <a:r>
              <a:rPr lang="fr-FR" sz="2400" dirty="0">
                <a:solidFill>
                  <a:schemeClr val="tx1"/>
                </a:solidFill>
                <a:latin typeface="Times New Roman" panose="02020603050405020304" pitchFamily="18" charset="0"/>
                <a:cs typeface="Times New Roman" panose="02020603050405020304" pitchFamily="18" charset="0"/>
              </a:rPr>
              <a:t>Il faut « se jeter » à l’eau, « se jeter » soi-même dans son don, </a:t>
            </a:r>
            <a:br>
              <a:rPr lang="fr-FR" sz="2400" dirty="0">
                <a:solidFill>
                  <a:schemeClr val="tx1"/>
                </a:solidFill>
                <a:latin typeface="Times New Roman" panose="02020603050405020304" pitchFamily="18" charset="0"/>
                <a:cs typeface="Times New Roman" panose="02020603050405020304" pitchFamily="18" charset="0"/>
              </a:rPr>
            </a:br>
            <a:r>
              <a:rPr lang="fr-FR" sz="2400" dirty="0">
                <a:solidFill>
                  <a:schemeClr val="tx1"/>
                </a:solidFill>
                <a:latin typeface="Times New Roman" panose="02020603050405020304" pitchFamily="18" charset="0"/>
                <a:cs typeface="Times New Roman" panose="02020603050405020304" pitchFamily="18" charset="0"/>
              </a:rPr>
              <a:t>« se jeter » dans l’Amour de Dieu. </a:t>
            </a:r>
          </a:p>
          <a:p>
            <a:pPr algn="ctr"/>
            <a:r>
              <a:rPr lang="fr-FR" sz="2400" dirty="0">
                <a:solidFill>
                  <a:schemeClr val="tx1"/>
                </a:solidFill>
                <a:latin typeface="Times New Roman" panose="02020603050405020304" pitchFamily="18" charset="0"/>
                <a:cs typeface="Times New Roman" panose="02020603050405020304" pitchFamily="18" charset="0"/>
              </a:rPr>
              <a:t>Martin Steffens dit : « </a:t>
            </a:r>
            <a:r>
              <a:rPr lang="fr-FR" sz="2400" i="1" dirty="0">
                <a:solidFill>
                  <a:schemeClr val="tx1"/>
                </a:solidFill>
                <a:latin typeface="Times New Roman" panose="02020603050405020304" pitchFamily="18" charset="0"/>
                <a:cs typeface="Times New Roman" panose="02020603050405020304" pitchFamily="18" charset="0"/>
              </a:rPr>
              <a:t>il ne dépend que de nous de jeter nos soucis </a:t>
            </a:r>
            <a:br>
              <a:rPr lang="fr-FR" sz="2400" i="1" dirty="0">
                <a:solidFill>
                  <a:schemeClr val="tx1"/>
                </a:solidFill>
                <a:latin typeface="Times New Roman" panose="02020603050405020304" pitchFamily="18" charset="0"/>
                <a:cs typeface="Times New Roman" panose="02020603050405020304" pitchFamily="18" charset="0"/>
              </a:rPr>
            </a:br>
            <a:r>
              <a:rPr lang="fr-FR" sz="2400" i="1" dirty="0">
                <a:solidFill>
                  <a:schemeClr val="tx1"/>
                </a:solidFill>
                <a:latin typeface="Times New Roman" panose="02020603050405020304" pitchFamily="18" charset="0"/>
                <a:cs typeface="Times New Roman" panose="02020603050405020304" pitchFamily="18" charset="0"/>
              </a:rPr>
              <a:t>dans l’insouciance divine. </a:t>
            </a:r>
            <a:br>
              <a:rPr lang="fr-FR" sz="2400" i="1" dirty="0">
                <a:solidFill>
                  <a:schemeClr val="tx1"/>
                </a:solidFill>
                <a:latin typeface="Times New Roman" panose="02020603050405020304" pitchFamily="18" charset="0"/>
                <a:cs typeface="Times New Roman" panose="02020603050405020304" pitchFamily="18" charset="0"/>
              </a:rPr>
            </a:br>
            <a:r>
              <a:rPr lang="fr-FR" sz="2400" i="1" dirty="0">
                <a:solidFill>
                  <a:schemeClr val="tx1"/>
                </a:solidFill>
                <a:latin typeface="Times New Roman" panose="02020603050405020304" pitchFamily="18" charset="0"/>
                <a:cs typeface="Times New Roman" panose="02020603050405020304" pitchFamily="18" charset="0"/>
              </a:rPr>
              <a:t>C'est-à-dire, se jeter soi-même, se fier, entrer dans la confiance. </a:t>
            </a:r>
            <a:r>
              <a:rPr lang="fr-FR" sz="2400" dirty="0">
                <a:solidFill>
                  <a:schemeClr val="tx1"/>
                </a:solidFill>
                <a:latin typeface="Times New Roman" panose="02020603050405020304" pitchFamily="18" charset="0"/>
                <a:cs typeface="Times New Roman" panose="02020603050405020304" pitchFamily="18" charset="0"/>
              </a:rPr>
              <a:t>»</a:t>
            </a:r>
          </a:p>
        </p:txBody>
      </p:sp>
      <p:sp>
        <p:nvSpPr>
          <p:cNvPr id="3" name="Rectangle : coins arrondis 2">
            <a:extLst>
              <a:ext uri="{FF2B5EF4-FFF2-40B4-BE49-F238E27FC236}">
                <a16:creationId xmlns:a16="http://schemas.microsoft.com/office/drawing/2014/main" id="{A0A78663-85D3-70D6-EE21-39CBD4762F02}"/>
              </a:ext>
            </a:extLst>
          </p:cNvPr>
          <p:cNvSpPr/>
          <p:nvPr/>
        </p:nvSpPr>
        <p:spPr>
          <a:xfrm>
            <a:off x="1473604" y="4829453"/>
            <a:ext cx="9419297" cy="701335"/>
          </a:xfrm>
          <a:prstGeom prst="roundRect">
            <a:avLst/>
          </a:prstGeom>
          <a:noFill/>
          <a:ln w="76200">
            <a:solidFill>
              <a:srgbClr val="F390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latin typeface="Times New Roman" panose="02020603050405020304" pitchFamily="18" charset="0"/>
                <a:cs typeface="Times New Roman" panose="02020603050405020304" pitchFamily="18" charset="0"/>
              </a:rPr>
              <a:t>Et si nos dons étaient signe du don de soi, de notre vie offerte à Dieu ? </a:t>
            </a:r>
          </a:p>
        </p:txBody>
      </p:sp>
      <p:sp>
        <p:nvSpPr>
          <p:cNvPr id="5" name="Espace réservé du numéro de diapositive 4">
            <a:extLst>
              <a:ext uri="{FF2B5EF4-FFF2-40B4-BE49-F238E27FC236}">
                <a16:creationId xmlns:a16="http://schemas.microsoft.com/office/drawing/2014/main" id="{21A757EA-FF2C-09A5-F71F-342C920A6C4F}"/>
              </a:ext>
            </a:extLst>
          </p:cNvPr>
          <p:cNvSpPr>
            <a:spLocks noGrp="1"/>
          </p:cNvSpPr>
          <p:nvPr>
            <p:ph type="sldNum" sz="quarter" idx="12"/>
          </p:nvPr>
        </p:nvSpPr>
        <p:spPr/>
        <p:txBody>
          <a:bodyPr/>
          <a:lstStyle/>
          <a:p>
            <a:fld id="{9E268824-B363-4558-82B1-76DB5ADEB9CB}" type="slidenum">
              <a:rPr lang="fr-FR" smtClean="0"/>
              <a:t>43</a:t>
            </a:fld>
            <a:endParaRPr lang="fr-FR"/>
          </a:p>
        </p:txBody>
      </p:sp>
    </p:spTree>
    <p:extLst>
      <p:ext uri="{BB962C8B-B14F-4D97-AF65-F5344CB8AC3E}">
        <p14:creationId xmlns:p14="http://schemas.microsoft.com/office/powerpoint/2010/main" val="313255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7A13C3EF-1777-4676-825C-C0500E297F21}"/>
              </a:ext>
            </a:extLst>
          </p:cNvPr>
          <p:cNvGrpSpPr/>
          <p:nvPr/>
        </p:nvGrpSpPr>
        <p:grpSpPr>
          <a:xfrm>
            <a:off x="2151566" y="1800426"/>
            <a:ext cx="8418898" cy="3257148"/>
            <a:chOff x="2691062" y="1945165"/>
            <a:chExt cx="6452197" cy="3257148"/>
          </a:xfrm>
        </p:grpSpPr>
        <p:sp>
          <p:nvSpPr>
            <p:cNvPr id="3" name="ZoneTexte 2">
              <a:extLst>
                <a:ext uri="{FF2B5EF4-FFF2-40B4-BE49-F238E27FC236}">
                  <a16:creationId xmlns:a16="http://schemas.microsoft.com/office/drawing/2014/main" id="{F53C93CA-FF46-F6A0-4CFC-B84144A260DA}"/>
                </a:ext>
              </a:extLst>
            </p:cNvPr>
            <p:cNvSpPr txBox="1"/>
            <p:nvPr/>
          </p:nvSpPr>
          <p:spPr>
            <a:xfrm>
              <a:off x="2869900" y="2155325"/>
              <a:ext cx="6094520" cy="2554545"/>
            </a:xfrm>
            <a:prstGeom prst="rect">
              <a:avLst/>
            </a:prstGeom>
            <a:noFill/>
          </p:spPr>
          <p:txBody>
            <a:bodyPr wrap="square">
              <a:spAutoFit/>
            </a:bodyPr>
            <a:lstStyle/>
            <a:p>
              <a:r>
                <a:rPr lang="fr-FR" sz="3200" b="1" dirty="0">
                  <a:solidFill>
                    <a:srgbClr val="FF0000"/>
                  </a:solidFill>
                  <a:effectLst/>
                  <a:latin typeface="Times New Roman" panose="02020603050405020304" pitchFamily="18" charset="0"/>
                  <a:ea typeface="Times New Roman" panose="02020603050405020304" pitchFamily="18" charset="0"/>
                </a:rPr>
                <a:t>42</a:t>
              </a:r>
              <a:r>
                <a:rPr lang="fr-FR" sz="3200" dirty="0">
                  <a:effectLst/>
                  <a:latin typeface="Times New Roman" panose="02020603050405020304" pitchFamily="18" charset="0"/>
                  <a:ea typeface="Times New Roman" panose="02020603050405020304" pitchFamily="18" charset="0"/>
                </a:rPr>
                <a:t> Une pauvre veuve s’avança </a:t>
              </a:r>
            </a:p>
            <a:p>
              <a:r>
                <a:rPr lang="fr-FR" sz="3200" dirty="0">
                  <a:effectLst/>
                  <a:latin typeface="Times New Roman" panose="02020603050405020304" pitchFamily="18" charset="0"/>
                  <a:ea typeface="Times New Roman" panose="02020603050405020304" pitchFamily="18" charset="0"/>
                </a:rPr>
                <a:t>et mit </a:t>
              </a:r>
              <a:r>
                <a:rPr lang="fr-FR" sz="3200" dirty="0">
                  <a:solidFill>
                    <a:srgbClr val="FF0000"/>
                  </a:solidFill>
                  <a:effectLst/>
                  <a:latin typeface="Times New Roman" panose="02020603050405020304" pitchFamily="18" charset="0"/>
                  <a:ea typeface="Times New Roman" panose="02020603050405020304" pitchFamily="18" charset="0"/>
                </a:rPr>
                <a:t>deux petites pièces de monnaie</a:t>
              </a:r>
              <a:r>
                <a:rPr lang="fr-FR" sz="3200" dirty="0">
                  <a:effectLst/>
                  <a:latin typeface="Times New Roman" panose="02020603050405020304" pitchFamily="18" charset="0"/>
                  <a:ea typeface="Times New Roman" panose="02020603050405020304" pitchFamily="18" charset="0"/>
                </a:rPr>
                <a:t>.</a:t>
              </a:r>
            </a:p>
            <a:p>
              <a:r>
                <a:rPr lang="fr-FR" sz="3200" b="1" dirty="0">
                  <a:solidFill>
                    <a:srgbClr val="FF0000"/>
                  </a:solidFill>
                  <a:effectLst/>
                  <a:latin typeface="Times New Roman" panose="02020603050405020304" pitchFamily="18" charset="0"/>
                  <a:ea typeface="Times New Roman" panose="02020603050405020304" pitchFamily="18" charset="0"/>
                </a:rPr>
                <a:t>43</a:t>
              </a:r>
              <a:r>
                <a:rPr lang="fr-FR" sz="3200" dirty="0">
                  <a:effectLst/>
                  <a:latin typeface="Times New Roman" panose="02020603050405020304" pitchFamily="18" charset="0"/>
                  <a:ea typeface="Times New Roman" panose="02020603050405020304" pitchFamily="18" charset="0"/>
                </a:rPr>
                <a:t> Jésus appela ses disciples et leur déclara : « Amen, je vous le dis : cette pauvre veuve </a:t>
              </a:r>
            </a:p>
            <a:p>
              <a:r>
                <a:rPr lang="fr-FR" sz="3200" dirty="0">
                  <a:effectLst/>
                  <a:latin typeface="Times New Roman" panose="02020603050405020304" pitchFamily="18" charset="0"/>
                  <a:ea typeface="Times New Roman" panose="02020603050405020304" pitchFamily="18" charset="0"/>
                </a:rPr>
                <a:t>a mis dans le Trésor plus que tous les autres.</a:t>
              </a:r>
            </a:p>
          </p:txBody>
        </p:sp>
        <p:sp>
          <p:nvSpPr>
            <p:cNvPr id="4" name="Rectangle : coins arrondis 3">
              <a:extLst>
                <a:ext uri="{FF2B5EF4-FFF2-40B4-BE49-F238E27FC236}">
                  <a16:creationId xmlns:a16="http://schemas.microsoft.com/office/drawing/2014/main" id="{0EE00D76-6144-3AE7-6169-9D79050C5555}"/>
                </a:ext>
              </a:extLst>
            </p:cNvPr>
            <p:cNvSpPr/>
            <p:nvPr/>
          </p:nvSpPr>
          <p:spPr>
            <a:xfrm>
              <a:off x="2691062" y="1945165"/>
              <a:ext cx="6452197" cy="3257148"/>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49216339-7A67-26A5-0EA2-4FE5FD47FCBE}"/>
              </a:ext>
            </a:extLst>
          </p:cNvPr>
          <p:cNvSpPr>
            <a:spLocks noGrp="1"/>
          </p:cNvSpPr>
          <p:nvPr>
            <p:ph type="sldNum" sz="quarter" idx="12"/>
          </p:nvPr>
        </p:nvSpPr>
        <p:spPr/>
        <p:txBody>
          <a:bodyPr/>
          <a:lstStyle/>
          <a:p>
            <a:fld id="{9E268824-B363-4558-82B1-76DB5ADEB9CB}" type="slidenum">
              <a:rPr lang="fr-FR" smtClean="0"/>
              <a:t>44</a:t>
            </a:fld>
            <a:endParaRPr lang="fr-FR"/>
          </a:p>
        </p:txBody>
      </p:sp>
    </p:spTree>
    <p:extLst>
      <p:ext uri="{BB962C8B-B14F-4D97-AF65-F5344CB8AC3E}">
        <p14:creationId xmlns:p14="http://schemas.microsoft.com/office/powerpoint/2010/main" val="627711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152F661-D250-69E0-A984-57C29B264E06}"/>
              </a:ext>
            </a:extLst>
          </p:cNvPr>
          <p:cNvSpPr txBox="1"/>
          <p:nvPr/>
        </p:nvSpPr>
        <p:spPr>
          <a:xfrm>
            <a:off x="0" y="26286"/>
            <a:ext cx="3140476"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deux petites pièces de monnaie</a:t>
            </a:r>
            <a:endParaRPr lang="fr-FR" dirty="0"/>
          </a:p>
        </p:txBody>
      </p:sp>
      <p:sp>
        <p:nvSpPr>
          <p:cNvPr id="2" name="Rectangle : coins arrondis 1">
            <a:extLst>
              <a:ext uri="{FF2B5EF4-FFF2-40B4-BE49-F238E27FC236}">
                <a16:creationId xmlns:a16="http://schemas.microsoft.com/office/drawing/2014/main" id="{185B7436-6EAF-E7EF-8537-378FCA7D68EE}"/>
              </a:ext>
            </a:extLst>
          </p:cNvPr>
          <p:cNvSpPr/>
          <p:nvPr/>
        </p:nvSpPr>
        <p:spPr>
          <a:xfrm>
            <a:off x="5894861" y="2177213"/>
            <a:ext cx="5912440" cy="398891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Lepta</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épluchures, piécettes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 cadran </a:t>
            </a:r>
            <a:r>
              <a:rPr lang="fr-FR" sz="2400" baseline="30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Interlinaire</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Quadrants, les plus petites pièces en circulation</a:t>
            </a:r>
            <a:r>
              <a:rPr lang="fr-FR" sz="2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F Boyer </a:t>
            </a:r>
            <a:br>
              <a:rPr lang="fr-FR" sz="2400" baseline="30000" dirty="0">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Deux liards un quart de sou </a:t>
            </a:r>
            <a:r>
              <a:rPr lang="fr-FR" sz="2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Sr Jeanne d’arc </a:t>
            </a:r>
            <a:br>
              <a:rPr lang="fr-FR" sz="2400" baseline="30000" dirty="0">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 quart d’as</a:t>
            </a:r>
            <a:r>
              <a:rPr lang="fr-FR" sz="2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D’Hamonville </a:t>
            </a:r>
            <a:br>
              <a:rPr lang="fr-FR" sz="2400" baseline="30000" dirty="0">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Comme le sou aujourd’hui, </a:t>
            </a:r>
            <a:r>
              <a:rPr lang="fr-F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lepta</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avait une valeur de « rien du tout ».</a:t>
            </a:r>
            <a:endParaRPr lang="fr-FR" sz="2400" dirty="0">
              <a:latin typeface="Times New Roman" panose="02020603050405020304" pitchFamily="18" charset="0"/>
              <a:cs typeface="Times New Roman" panose="02020603050405020304" pitchFamily="18" charset="0"/>
            </a:endParaRPr>
          </a:p>
        </p:txBody>
      </p:sp>
      <p:pic>
        <p:nvPicPr>
          <p:cNvPr id="13" name="Image 12">
            <a:extLst>
              <a:ext uri="{FF2B5EF4-FFF2-40B4-BE49-F238E27FC236}">
                <a16:creationId xmlns:a16="http://schemas.microsoft.com/office/drawing/2014/main" id="{FE0A178C-13DB-87BB-827C-CFEE83061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777" y="472700"/>
            <a:ext cx="4598692" cy="3018408"/>
          </a:xfrm>
          <a:prstGeom prst="rect">
            <a:avLst/>
          </a:prstGeom>
        </p:spPr>
      </p:pic>
      <p:sp>
        <p:nvSpPr>
          <p:cNvPr id="4" name="Espace réservé du numéro de diapositive 3">
            <a:extLst>
              <a:ext uri="{FF2B5EF4-FFF2-40B4-BE49-F238E27FC236}">
                <a16:creationId xmlns:a16="http://schemas.microsoft.com/office/drawing/2014/main" id="{33676485-FA1B-E3EE-12F8-6AF8A2179B72}"/>
              </a:ext>
            </a:extLst>
          </p:cNvPr>
          <p:cNvSpPr>
            <a:spLocks noGrp="1"/>
          </p:cNvSpPr>
          <p:nvPr>
            <p:ph type="sldNum" sz="quarter" idx="12"/>
          </p:nvPr>
        </p:nvSpPr>
        <p:spPr/>
        <p:txBody>
          <a:bodyPr/>
          <a:lstStyle/>
          <a:p>
            <a:fld id="{9E268824-B363-4558-82B1-76DB5ADEB9CB}" type="slidenum">
              <a:rPr lang="fr-FR" smtClean="0"/>
              <a:t>45</a:t>
            </a:fld>
            <a:endParaRPr lang="fr-FR"/>
          </a:p>
        </p:txBody>
      </p:sp>
    </p:spTree>
    <p:extLst>
      <p:ext uri="{BB962C8B-B14F-4D97-AF65-F5344CB8AC3E}">
        <p14:creationId xmlns:p14="http://schemas.microsoft.com/office/powerpoint/2010/main" val="429276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3A05D8F-DCDB-6495-D586-1AE57ACFD597}"/>
              </a:ext>
            </a:extLst>
          </p:cNvPr>
          <p:cNvSpPr txBox="1"/>
          <p:nvPr/>
        </p:nvSpPr>
        <p:spPr>
          <a:xfrm>
            <a:off x="64363" y="130490"/>
            <a:ext cx="3122721"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deux petites pièces de monnaie</a:t>
            </a:r>
            <a:endParaRPr lang="fr-FR" dirty="0"/>
          </a:p>
        </p:txBody>
      </p:sp>
      <p:sp>
        <p:nvSpPr>
          <p:cNvPr id="2" name="Rectangle : coins arrondis 1">
            <a:extLst>
              <a:ext uri="{FF2B5EF4-FFF2-40B4-BE49-F238E27FC236}">
                <a16:creationId xmlns:a16="http://schemas.microsoft.com/office/drawing/2014/main" id="{484302C3-77F6-9B73-5E2A-C5772FA037A0}"/>
              </a:ext>
            </a:extLst>
          </p:cNvPr>
          <p:cNvSpPr/>
          <p:nvPr/>
        </p:nvSpPr>
        <p:spPr>
          <a:xfrm>
            <a:off x="4678532" y="1509204"/>
            <a:ext cx="6771795" cy="3515557"/>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 même expression </a:t>
            </a:r>
            <a:r>
              <a:rPr lang="fr-F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lepta</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 retrouve dans un autre passage.  </a:t>
            </a:r>
            <a:b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Rois 19, 12</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Élie sur la montagne rencontre Dieu dans un souffle de brise légère (traduit par </a:t>
            </a:r>
            <a:r>
              <a:rPr lang="fr-F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lepta</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 Septante </a:t>
            </a:r>
            <a:r>
              <a:rPr lang="fr-FR" sz="2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(LXX, latin : </a:t>
            </a:r>
            <a:r>
              <a:rPr lang="fr-FR" sz="2400" baseline="30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Septuaginta</a:t>
            </a:r>
            <a:r>
              <a:rPr lang="fr-FR" sz="2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l'ensemble des plus anciennes traductions de l'intégralité de la Bible hébraïque d'alors en grec </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traduit </a:t>
            </a:r>
            <a:r>
              <a:rPr lang="fr-F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lepta</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par « le bruit de rien du tout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3" name="Groupe 12">
            <a:extLst>
              <a:ext uri="{FF2B5EF4-FFF2-40B4-BE49-F238E27FC236}">
                <a16:creationId xmlns:a16="http://schemas.microsoft.com/office/drawing/2014/main" id="{C7E36186-CB59-9C9C-E533-EA8E562532AD}"/>
              </a:ext>
            </a:extLst>
          </p:cNvPr>
          <p:cNvGrpSpPr/>
          <p:nvPr/>
        </p:nvGrpSpPr>
        <p:grpSpPr>
          <a:xfrm>
            <a:off x="811118" y="1197041"/>
            <a:ext cx="3635801" cy="4771748"/>
            <a:chOff x="642442" y="1418982"/>
            <a:chExt cx="3635801" cy="4771748"/>
          </a:xfrm>
        </p:grpSpPr>
        <p:pic>
          <p:nvPicPr>
            <p:cNvPr id="10" name="Image 9">
              <a:extLst>
                <a:ext uri="{FF2B5EF4-FFF2-40B4-BE49-F238E27FC236}">
                  <a16:creationId xmlns:a16="http://schemas.microsoft.com/office/drawing/2014/main" id="{2D824E06-B23D-A93C-AEA4-E6F8C9FDB5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442" y="1418982"/>
              <a:ext cx="3635801" cy="4771748"/>
            </a:xfrm>
            <a:prstGeom prst="rect">
              <a:avLst/>
            </a:prstGeom>
          </p:spPr>
        </p:pic>
        <p:pic>
          <p:nvPicPr>
            <p:cNvPr id="12" name="Image 11">
              <a:extLst>
                <a:ext uri="{FF2B5EF4-FFF2-40B4-BE49-F238E27FC236}">
                  <a16:creationId xmlns:a16="http://schemas.microsoft.com/office/drawing/2014/main" id="{AC1F76B8-E418-773D-C2C9-E6531E9E3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4948" y="4183171"/>
              <a:ext cx="1130810" cy="1350267"/>
            </a:xfrm>
            <a:prstGeom prst="rect">
              <a:avLst/>
            </a:prstGeom>
          </p:spPr>
        </p:pic>
      </p:grpSp>
      <p:sp>
        <p:nvSpPr>
          <p:cNvPr id="3" name="Espace réservé du numéro de diapositive 2">
            <a:extLst>
              <a:ext uri="{FF2B5EF4-FFF2-40B4-BE49-F238E27FC236}">
                <a16:creationId xmlns:a16="http://schemas.microsoft.com/office/drawing/2014/main" id="{CC113D45-75AC-5C22-9678-DCB96B45BD5C}"/>
              </a:ext>
            </a:extLst>
          </p:cNvPr>
          <p:cNvSpPr>
            <a:spLocks noGrp="1"/>
          </p:cNvSpPr>
          <p:nvPr>
            <p:ph type="sldNum" sz="quarter" idx="12"/>
          </p:nvPr>
        </p:nvSpPr>
        <p:spPr/>
        <p:txBody>
          <a:bodyPr/>
          <a:lstStyle/>
          <a:p>
            <a:fld id="{9E268824-B363-4558-82B1-76DB5ADEB9CB}" type="slidenum">
              <a:rPr lang="fr-FR" smtClean="0"/>
              <a:t>46</a:t>
            </a:fld>
            <a:endParaRPr lang="fr-FR"/>
          </a:p>
        </p:txBody>
      </p:sp>
    </p:spTree>
    <p:extLst>
      <p:ext uri="{BB962C8B-B14F-4D97-AF65-F5344CB8AC3E}">
        <p14:creationId xmlns:p14="http://schemas.microsoft.com/office/powerpoint/2010/main" val="1214686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BE45F7A-CFAF-4F60-AA43-CD99AEE2CCF8}"/>
              </a:ext>
            </a:extLst>
          </p:cNvPr>
          <p:cNvSpPr txBox="1"/>
          <p:nvPr/>
        </p:nvSpPr>
        <p:spPr>
          <a:xfrm>
            <a:off x="64363" y="130490"/>
            <a:ext cx="3122721"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deux petites pièces de monnaie</a:t>
            </a:r>
            <a:endParaRPr lang="fr-FR" dirty="0"/>
          </a:p>
        </p:txBody>
      </p:sp>
      <p:sp>
        <p:nvSpPr>
          <p:cNvPr id="2" name="Rectangle : coins arrondis 1">
            <a:extLst>
              <a:ext uri="{FF2B5EF4-FFF2-40B4-BE49-F238E27FC236}">
                <a16:creationId xmlns:a16="http://schemas.microsoft.com/office/drawing/2014/main" id="{261C7DB8-4287-BF5F-685D-E212BB7AE8BB}"/>
              </a:ext>
            </a:extLst>
          </p:cNvPr>
          <p:cNvSpPr/>
          <p:nvPr/>
        </p:nvSpPr>
        <p:spPr>
          <a:xfrm>
            <a:off x="719091" y="706216"/>
            <a:ext cx="6359936" cy="3137816"/>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 veuve dépose « presque rien »,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comme le souffle d’une brise légère.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Et pourtant, dans ce souffle, </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Elie a reconnu la présence de Dieu. </a:t>
            </a:r>
          </a:p>
          <a:p>
            <a:r>
              <a:rPr lang="fr-FR"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Elle, la veuve est celle qui a perdu son amour et a trouvé un nouvel amour, celui qui peut la sauver. »</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D’Hamonville</a:t>
            </a:r>
            <a:endParaRPr lang="fr-FR" sz="2400" dirty="0">
              <a:solidFill>
                <a:schemeClr val="tx1"/>
              </a:solidFill>
              <a:latin typeface="Times New Roman" panose="02020603050405020304" pitchFamily="18" charset="0"/>
              <a:cs typeface="Times New Roman" panose="02020603050405020304" pitchFamily="18" charset="0"/>
            </a:endParaRPr>
          </a:p>
        </p:txBody>
      </p:sp>
      <p:sp>
        <p:nvSpPr>
          <p:cNvPr id="3" name="Rectangle : coins arrondis 2">
            <a:extLst>
              <a:ext uri="{FF2B5EF4-FFF2-40B4-BE49-F238E27FC236}">
                <a16:creationId xmlns:a16="http://schemas.microsoft.com/office/drawing/2014/main" id="{A19FBCC4-F9C9-25B3-B7A4-AE7D59A126EE}"/>
              </a:ext>
            </a:extLst>
          </p:cNvPr>
          <p:cNvSpPr/>
          <p:nvPr/>
        </p:nvSpPr>
        <p:spPr>
          <a:xfrm>
            <a:off x="4829453" y="4519156"/>
            <a:ext cx="6028678" cy="1632628"/>
          </a:xfrm>
          <a:prstGeom prst="roundRect">
            <a:avLst/>
          </a:prstGeom>
          <a:noFill/>
          <a:ln w="76200">
            <a:solidFill>
              <a:srgbClr val="F390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Quel est ce presque rien que je peux offrir ? Ce presque rien qui est signe </a:t>
            </a:r>
            <a:b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de toute ma vie offerte ?</a:t>
            </a:r>
            <a:endParaRPr lang="fr-FR" dirty="0"/>
          </a:p>
        </p:txBody>
      </p:sp>
      <p:sp>
        <p:nvSpPr>
          <p:cNvPr id="5" name="Espace réservé du numéro de diapositive 4">
            <a:extLst>
              <a:ext uri="{FF2B5EF4-FFF2-40B4-BE49-F238E27FC236}">
                <a16:creationId xmlns:a16="http://schemas.microsoft.com/office/drawing/2014/main" id="{F865C882-6EE7-DEC8-2517-D7428FDC1D49}"/>
              </a:ext>
            </a:extLst>
          </p:cNvPr>
          <p:cNvSpPr>
            <a:spLocks noGrp="1"/>
          </p:cNvSpPr>
          <p:nvPr>
            <p:ph type="sldNum" sz="quarter" idx="12"/>
          </p:nvPr>
        </p:nvSpPr>
        <p:spPr/>
        <p:txBody>
          <a:bodyPr/>
          <a:lstStyle/>
          <a:p>
            <a:fld id="{9E268824-B363-4558-82B1-76DB5ADEB9CB}" type="slidenum">
              <a:rPr lang="fr-FR" smtClean="0"/>
              <a:t>47</a:t>
            </a:fld>
            <a:endParaRPr lang="fr-FR"/>
          </a:p>
        </p:txBody>
      </p:sp>
    </p:spTree>
    <p:extLst>
      <p:ext uri="{BB962C8B-B14F-4D97-AF65-F5344CB8AC3E}">
        <p14:creationId xmlns:p14="http://schemas.microsoft.com/office/powerpoint/2010/main" val="186471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18E47B89-AE2D-4F01-FC1B-AF17E2290670}"/>
              </a:ext>
            </a:extLst>
          </p:cNvPr>
          <p:cNvGrpSpPr/>
          <p:nvPr/>
        </p:nvGrpSpPr>
        <p:grpSpPr>
          <a:xfrm>
            <a:off x="2406030" y="2062093"/>
            <a:ext cx="7579542" cy="2409324"/>
            <a:chOff x="2922622" y="2769909"/>
            <a:chExt cx="6219158" cy="2612147"/>
          </a:xfrm>
        </p:grpSpPr>
        <p:sp>
          <p:nvSpPr>
            <p:cNvPr id="6" name="ZoneTexte 5">
              <a:extLst>
                <a:ext uri="{FF2B5EF4-FFF2-40B4-BE49-F238E27FC236}">
                  <a16:creationId xmlns:a16="http://schemas.microsoft.com/office/drawing/2014/main" id="{C5D9BE77-3D3B-23DE-A859-1DBFDCB72824}"/>
                </a:ext>
              </a:extLst>
            </p:cNvPr>
            <p:cNvSpPr txBox="1"/>
            <p:nvPr/>
          </p:nvSpPr>
          <p:spPr>
            <a:xfrm>
              <a:off x="3020627" y="2827511"/>
              <a:ext cx="5715000" cy="2062103"/>
            </a:xfrm>
            <a:prstGeom prst="rect">
              <a:avLst/>
            </a:prstGeom>
            <a:noFill/>
          </p:spPr>
          <p:txBody>
            <a:bodyPr wrap="square">
              <a:spAutoFit/>
            </a:bodyPr>
            <a:lstStyle/>
            <a:p>
              <a:r>
                <a:rPr lang="fr-FR" sz="3200" b="1" dirty="0">
                  <a:solidFill>
                    <a:srgbClr val="FF0000"/>
                  </a:solidFill>
                  <a:effectLst/>
                  <a:latin typeface="Times New Roman" panose="02020603050405020304" pitchFamily="18" charset="0"/>
                  <a:ea typeface="Times New Roman" panose="02020603050405020304" pitchFamily="18" charset="0"/>
                </a:rPr>
                <a:t>44</a:t>
              </a:r>
              <a:r>
                <a:rPr lang="fr-FR" sz="3200" dirty="0">
                  <a:effectLst/>
                  <a:latin typeface="Times New Roman" panose="02020603050405020304" pitchFamily="18" charset="0"/>
                  <a:ea typeface="Times New Roman" panose="02020603050405020304" pitchFamily="18" charset="0"/>
                </a:rPr>
                <a:t> Car tous, ils ont pris sur leur </a:t>
              </a:r>
              <a:r>
                <a:rPr lang="fr-FR" sz="3200" dirty="0">
                  <a:solidFill>
                    <a:srgbClr val="FF0000"/>
                  </a:solidFill>
                  <a:effectLst/>
                  <a:latin typeface="Times New Roman" panose="02020603050405020304" pitchFamily="18" charset="0"/>
                  <a:ea typeface="Times New Roman" panose="02020603050405020304" pitchFamily="18" charset="0"/>
                </a:rPr>
                <a:t>superflu</a:t>
              </a:r>
              <a:r>
                <a:rPr lang="fr-FR" sz="3200" dirty="0">
                  <a:effectLst/>
                  <a:latin typeface="Times New Roman" panose="02020603050405020304" pitchFamily="18" charset="0"/>
                  <a:ea typeface="Times New Roman" panose="02020603050405020304" pitchFamily="18" charset="0"/>
                </a:rPr>
                <a:t>, mais elle, elle a pris sur son indigence : </a:t>
              </a:r>
            </a:p>
            <a:p>
              <a:r>
                <a:rPr lang="fr-FR" sz="3200" dirty="0">
                  <a:effectLst/>
                  <a:latin typeface="Times New Roman" panose="02020603050405020304" pitchFamily="18" charset="0"/>
                  <a:ea typeface="Times New Roman" panose="02020603050405020304" pitchFamily="18" charset="0"/>
                </a:rPr>
                <a:t>elle a mis tout ce qu’elle possédait, </a:t>
              </a:r>
            </a:p>
            <a:p>
              <a:r>
                <a:rPr lang="fr-FR" sz="3200" dirty="0">
                  <a:effectLst/>
                  <a:latin typeface="Times New Roman" panose="02020603050405020304" pitchFamily="18" charset="0"/>
                  <a:ea typeface="Times New Roman" panose="02020603050405020304" pitchFamily="18" charset="0"/>
                </a:rPr>
                <a:t>tout ce qu’elle avait pour vivre. </a:t>
              </a:r>
            </a:p>
          </p:txBody>
        </p:sp>
        <p:sp>
          <p:nvSpPr>
            <p:cNvPr id="7" name="Rectangle : coins arrondis 6">
              <a:extLst>
                <a:ext uri="{FF2B5EF4-FFF2-40B4-BE49-F238E27FC236}">
                  <a16:creationId xmlns:a16="http://schemas.microsoft.com/office/drawing/2014/main" id="{10231288-CB6A-8175-5632-2D3901102493}"/>
                </a:ext>
              </a:extLst>
            </p:cNvPr>
            <p:cNvSpPr/>
            <p:nvPr/>
          </p:nvSpPr>
          <p:spPr>
            <a:xfrm>
              <a:off x="2922622" y="2769909"/>
              <a:ext cx="6219158" cy="2612147"/>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2BC6F8FA-A508-96B2-51DB-954B6AD6D5C3}"/>
              </a:ext>
            </a:extLst>
          </p:cNvPr>
          <p:cNvSpPr>
            <a:spLocks noGrp="1"/>
          </p:cNvSpPr>
          <p:nvPr>
            <p:ph type="sldNum" sz="quarter" idx="12"/>
          </p:nvPr>
        </p:nvSpPr>
        <p:spPr/>
        <p:txBody>
          <a:bodyPr/>
          <a:lstStyle/>
          <a:p>
            <a:fld id="{9E268824-B363-4558-82B1-76DB5ADEB9CB}" type="slidenum">
              <a:rPr lang="fr-FR" smtClean="0"/>
              <a:t>48</a:t>
            </a:fld>
            <a:endParaRPr lang="fr-FR"/>
          </a:p>
        </p:txBody>
      </p:sp>
    </p:spTree>
    <p:extLst>
      <p:ext uri="{BB962C8B-B14F-4D97-AF65-F5344CB8AC3E}">
        <p14:creationId xmlns:p14="http://schemas.microsoft.com/office/powerpoint/2010/main" val="2632989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2F836EA-D663-3AF7-FF2A-273980B51542}"/>
              </a:ext>
            </a:extLst>
          </p:cNvPr>
          <p:cNvSpPr txBox="1"/>
          <p:nvPr/>
        </p:nvSpPr>
        <p:spPr>
          <a:xfrm>
            <a:off x="135384" y="26286"/>
            <a:ext cx="1045346"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superflu</a:t>
            </a:r>
            <a:endParaRPr lang="fr-FR" dirty="0"/>
          </a:p>
        </p:txBody>
      </p:sp>
      <p:sp>
        <p:nvSpPr>
          <p:cNvPr id="2" name="Rectangle : coins arrondis 1">
            <a:extLst>
              <a:ext uri="{FF2B5EF4-FFF2-40B4-BE49-F238E27FC236}">
                <a16:creationId xmlns:a16="http://schemas.microsoft.com/office/drawing/2014/main" id="{41357E60-1800-DDFF-858B-9D08E893E8FF}"/>
              </a:ext>
            </a:extLst>
          </p:cNvPr>
          <p:cNvSpPr/>
          <p:nvPr/>
        </p:nvSpPr>
        <p:spPr>
          <a:xfrm>
            <a:off x="1337569" y="3036163"/>
            <a:ext cx="9516862" cy="186431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Superflu : ce mot a été transcrit différemment selon les traducteurs. </a:t>
            </a:r>
          </a:p>
          <a:p>
            <a:pP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Abondance </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aseline="30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Nouis</a:t>
            </a:r>
            <a:r>
              <a:rPr lang="fr-FR"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Leur surplus</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Sr Jeanne d’arc</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Ce qu’ils avaient en trop </a:t>
            </a:r>
            <a:r>
              <a:rPr lang="fr-FR" sz="2400" baseline="30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F </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Boyer</a:t>
            </a:r>
            <a:r>
              <a:rPr lang="fr-FR"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Les riches donnent du </a:t>
            </a:r>
            <a:r>
              <a:rPr lang="fr-FR"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Khalkon</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littéralement du « cuivre » </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D’Hamonville</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solidFill>
                <a:schemeClr val="tx1"/>
              </a:solidFill>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10D9C892-E512-93A4-1C42-31AD4D229C03}"/>
              </a:ext>
            </a:extLst>
          </p:cNvPr>
          <p:cNvSpPr>
            <a:spLocks noGrp="1"/>
          </p:cNvSpPr>
          <p:nvPr>
            <p:ph type="sldNum" sz="quarter" idx="12"/>
          </p:nvPr>
        </p:nvSpPr>
        <p:spPr/>
        <p:txBody>
          <a:bodyPr/>
          <a:lstStyle/>
          <a:p>
            <a:fld id="{9E268824-B363-4558-82B1-76DB5ADEB9CB}" type="slidenum">
              <a:rPr lang="fr-FR" smtClean="0"/>
              <a:t>49</a:t>
            </a:fld>
            <a:endParaRPr lang="fr-FR"/>
          </a:p>
        </p:txBody>
      </p:sp>
    </p:spTree>
    <p:extLst>
      <p:ext uri="{BB962C8B-B14F-4D97-AF65-F5344CB8AC3E}">
        <p14:creationId xmlns:p14="http://schemas.microsoft.com/office/powerpoint/2010/main" val="1392464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28EFB01-9583-28C7-319B-D81097E5E163}"/>
              </a:ext>
            </a:extLst>
          </p:cNvPr>
          <p:cNvSpPr/>
          <p:nvPr/>
        </p:nvSpPr>
        <p:spPr>
          <a:xfrm>
            <a:off x="5246180" y="1183250"/>
            <a:ext cx="5392943" cy="102713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rPr>
              <a:t>Le mot grec ancien signifie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enseignement ou doctrine. </a:t>
            </a:r>
            <a:endParaRPr lang="fr-FR" sz="2400" dirty="0">
              <a:solidFill>
                <a:schemeClr val="tx1"/>
              </a:solidFill>
              <a:effectLst/>
              <a:latin typeface="Calibri" panose="020F0502020204030204" pitchFamily="34" charset="0"/>
              <a:ea typeface="Calibri" panose="020F0502020204030204" pitchFamily="34" charset="0"/>
            </a:endParaRPr>
          </a:p>
        </p:txBody>
      </p:sp>
      <p:sp>
        <p:nvSpPr>
          <p:cNvPr id="6" name="Rectangle : coins arrondis 5">
            <a:extLst>
              <a:ext uri="{FF2B5EF4-FFF2-40B4-BE49-F238E27FC236}">
                <a16:creationId xmlns:a16="http://schemas.microsoft.com/office/drawing/2014/main" id="{76CF5E58-F485-2E74-4C46-23CC7E516115}"/>
              </a:ext>
            </a:extLst>
          </p:cNvPr>
          <p:cNvSpPr/>
          <p:nvPr/>
        </p:nvSpPr>
        <p:spPr>
          <a:xfrm>
            <a:off x="5246181" y="3429000"/>
            <a:ext cx="5392942" cy="211012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effectLst/>
                <a:latin typeface="Times New Roman" panose="02020603050405020304" pitchFamily="18" charset="0"/>
                <a:ea typeface="Calibri" panose="020F0502020204030204" pitchFamily="34" charset="0"/>
              </a:rPr>
              <a:t>La </a:t>
            </a:r>
            <a:r>
              <a:rPr lang="fr-FR" sz="2400" dirty="0" err="1">
                <a:solidFill>
                  <a:schemeClr val="tx1"/>
                </a:solidFill>
                <a:effectLst/>
                <a:latin typeface="Times New Roman" panose="02020603050405020304" pitchFamily="18" charset="0"/>
                <a:ea typeface="Calibri" panose="020F0502020204030204" pitchFamily="34" charset="0"/>
              </a:rPr>
              <a:t>didaché</a:t>
            </a:r>
            <a:r>
              <a:rPr lang="fr-FR" sz="2400" dirty="0">
                <a:solidFill>
                  <a:schemeClr val="tx1"/>
                </a:solidFill>
                <a:effectLst/>
                <a:latin typeface="Times New Roman" panose="02020603050405020304" pitchFamily="18" charset="0"/>
                <a:ea typeface="Calibri" panose="020F0502020204030204" pitchFamily="34" charset="0"/>
              </a:rPr>
              <a:t> ou </a:t>
            </a:r>
            <a:r>
              <a:rPr lang="fr-FR" sz="2400" dirty="0" err="1">
                <a:solidFill>
                  <a:schemeClr val="tx1"/>
                </a:solidFill>
                <a:effectLst/>
                <a:latin typeface="Times New Roman" panose="02020603050405020304" pitchFamily="18" charset="0"/>
                <a:ea typeface="Calibri" panose="020F0502020204030204" pitchFamily="34" charset="0"/>
              </a:rPr>
              <a:t>didakè</a:t>
            </a:r>
            <a:r>
              <a:rPr lang="fr-FR" sz="2400" baseline="30000" dirty="0">
                <a:solidFill>
                  <a:schemeClr val="tx1"/>
                </a:solidFill>
                <a:effectLst/>
                <a:latin typeface="Times New Roman" panose="02020603050405020304" pitchFamily="18" charset="0"/>
                <a:ea typeface="Calibri" panose="020F0502020204030204" pitchFamily="34" charset="0"/>
              </a:rPr>
              <a:t> Grec</a:t>
            </a:r>
            <a:r>
              <a:rPr lang="fr-FR" sz="2400" dirty="0">
                <a:solidFill>
                  <a:schemeClr val="tx1"/>
                </a:solidFill>
                <a:effectLst/>
                <a:latin typeface="Times New Roman" panose="02020603050405020304" pitchFamily="18" charset="0"/>
                <a:ea typeface="Calibri" panose="020F0502020204030204" pitchFamily="34" charset="0"/>
              </a:rPr>
              <a:t> est un document manuscrit du christianisme primitif de la fin du 1</a:t>
            </a:r>
            <a:r>
              <a:rPr lang="fr-FR" sz="2400" baseline="30000" dirty="0">
                <a:solidFill>
                  <a:schemeClr val="tx1"/>
                </a:solidFill>
                <a:effectLst/>
                <a:latin typeface="Times New Roman" panose="02020603050405020304" pitchFamily="18" charset="0"/>
                <a:ea typeface="Calibri" panose="020F0502020204030204" pitchFamily="34" charset="0"/>
              </a:rPr>
              <a:t>er</a:t>
            </a:r>
            <a:r>
              <a:rPr lang="fr-FR" sz="2400" dirty="0">
                <a:solidFill>
                  <a:schemeClr val="tx1"/>
                </a:solidFill>
                <a:effectLst/>
                <a:latin typeface="Times New Roman" panose="02020603050405020304" pitchFamily="18" charset="0"/>
                <a:ea typeface="Calibri" panose="020F0502020204030204" pitchFamily="34" charset="0"/>
              </a:rPr>
              <a:t> siècle (Enseignement des 12 apôtres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ou doctrine). </a:t>
            </a:r>
            <a:endParaRPr lang="fr-FR" sz="2400" dirty="0">
              <a:solidFill>
                <a:schemeClr val="tx1"/>
              </a:solidFill>
            </a:endParaRPr>
          </a:p>
        </p:txBody>
      </p:sp>
      <p:sp>
        <p:nvSpPr>
          <p:cNvPr id="20" name="ZoneTexte 19">
            <a:extLst>
              <a:ext uri="{FF2B5EF4-FFF2-40B4-BE49-F238E27FC236}">
                <a16:creationId xmlns:a16="http://schemas.microsoft.com/office/drawing/2014/main" id="{A2F311B8-9627-196E-4AB8-8A73409ED94D}"/>
              </a:ext>
            </a:extLst>
          </p:cNvPr>
          <p:cNvSpPr txBox="1"/>
          <p:nvPr/>
        </p:nvSpPr>
        <p:spPr>
          <a:xfrm>
            <a:off x="164032" y="114329"/>
            <a:ext cx="149432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enseignement</a:t>
            </a:r>
            <a:endParaRPr lang="fr-FR" dirty="0"/>
          </a:p>
        </p:txBody>
      </p:sp>
      <p:pic>
        <p:nvPicPr>
          <p:cNvPr id="21" name="Image 20">
            <a:extLst>
              <a:ext uri="{FF2B5EF4-FFF2-40B4-BE49-F238E27FC236}">
                <a16:creationId xmlns:a16="http://schemas.microsoft.com/office/drawing/2014/main" id="{6AA08316-9211-D4D8-7C76-326BECC2DA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608" y="1696817"/>
            <a:ext cx="3471352" cy="5253579"/>
          </a:xfrm>
          <a:prstGeom prst="rect">
            <a:avLst/>
          </a:prstGeom>
        </p:spPr>
      </p:pic>
      <p:sp>
        <p:nvSpPr>
          <p:cNvPr id="8" name="Espace réservé du numéro de diapositive 7">
            <a:extLst>
              <a:ext uri="{FF2B5EF4-FFF2-40B4-BE49-F238E27FC236}">
                <a16:creationId xmlns:a16="http://schemas.microsoft.com/office/drawing/2014/main" id="{26DB3054-4550-0DF9-3E19-76468F6EF31A}"/>
              </a:ext>
            </a:extLst>
          </p:cNvPr>
          <p:cNvSpPr>
            <a:spLocks noGrp="1"/>
          </p:cNvSpPr>
          <p:nvPr>
            <p:ph type="sldNum" sz="quarter" idx="12"/>
          </p:nvPr>
        </p:nvSpPr>
        <p:spPr/>
        <p:txBody>
          <a:bodyPr/>
          <a:lstStyle/>
          <a:p>
            <a:fld id="{9E268824-B363-4558-82B1-76DB5ADEB9CB}" type="slidenum">
              <a:rPr lang="fr-FR" smtClean="0"/>
              <a:t>5</a:t>
            </a:fld>
            <a:endParaRPr lang="fr-FR"/>
          </a:p>
        </p:txBody>
      </p:sp>
    </p:spTree>
    <p:extLst>
      <p:ext uri="{BB962C8B-B14F-4D97-AF65-F5344CB8AC3E}">
        <p14:creationId xmlns:p14="http://schemas.microsoft.com/office/powerpoint/2010/main" val="427260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9B27C08-306D-B23E-E589-04CF27C55BED}"/>
              </a:ext>
            </a:extLst>
          </p:cNvPr>
          <p:cNvSpPr txBox="1"/>
          <p:nvPr/>
        </p:nvSpPr>
        <p:spPr>
          <a:xfrm>
            <a:off x="135384" y="26286"/>
            <a:ext cx="1045346"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superflu</a:t>
            </a:r>
            <a:endParaRPr lang="fr-FR" dirty="0"/>
          </a:p>
        </p:txBody>
      </p:sp>
      <p:sp>
        <p:nvSpPr>
          <p:cNvPr id="2" name="Rectangle : coins arrondis 1">
            <a:extLst>
              <a:ext uri="{FF2B5EF4-FFF2-40B4-BE49-F238E27FC236}">
                <a16:creationId xmlns:a16="http://schemas.microsoft.com/office/drawing/2014/main" id="{6DE0D1B4-7E91-71B1-B616-AA5BDCFFA4E7}"/>
              </a:ext>
            </a:extLst>
          </p:cNvPr>
          <p:cNvSpPr/>
          <p:nvPr/>
        </p:nvSpPr>
        <p:spPr>
          <a:xfrm>
            <a:off x="321463" y="1009665"/>
            <a:ext cx="4543500" cy="5080417"/>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dirty="0">
                <a:solidFill>
                  <a:schemeClr val="tx1"/>
                </a:solidFill>
                <a:effectLst/>
                <a:latin typeface="Times New Roman" panose="02020603050405020304" pitchFamily="18" charset="0"/>
                <a:ea typeface="Calibri" panose="020F0502020204030204" pitchFamily="34" charset="0"/>
              </a:rPr>
              <a:t>Tobie 4, 16 </a:t>
            </a:r>
            <a:r>
              <a:rPr lang="fr-FR" sz="2000" i="1" dirty="0">
                <a:solidFill>
                  <a:schemeClr val="tx1"/>
                </a:solidFill>
                <a:effectLst/>
                <a:latin typeface="Times New Roman" panose="02020603050405020304" pitchFamily="18" charset="0"/>
                <a:ea typeface="Calibri" panose="020F0502020204030204" pitchFamily="34" charset="0"/>
              </a:rPr>
              <a:t>Donne de ton pain aux affamés et de tes vêtements à ceux qui sont nus. En outre, fais l’aumône de tout ton superflu.</a:t>
            </a:r>
            <a:endParaRPr lang="fr-FR" sz="20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2000" b="1" dirty="0">
                <a:solidFill>
                  <a:schemeClr val="tx1"/>
                </a:solidFill>
                <a:effectLst/>
                <a:latin typeface="Times New Roman" panose="02020603050405020304" pitchFamily="18" charset="0"/>
                <a:ea typeface="Calibri" panose="020F0502020204030204" pitchFamily="34" charset="0"/>
              </a:rPr>
              <a:t>Tobie 4, 08-10</a:t>
            </a:r>
            <a:r>
              <a:rPr lang="fr-FR" sz="2000" dirty="0">
                <a:solidFill>
                  <a:schemeClr val="tx1"/>
                </a:solidFill>
                <a:effectLst/>
                <a:latin typeface="Times New Roman" panose="02020603050405020304" pitchFamily="18" charset="0"/>
                <a:ea typeface="Calibri" panose="020F0502020204030204" pitchFamily="34" charset="0"/>
              </a:rPr>
              <a:t> </a:t>
            </a:r>
            <a:r>
              <a:rPr lang="fr-FR" sz="2000" i="1" dirty="0">
                <a:solidFill>
                  <a:schemeClr val="tx1"/>
                </a:solidFill>
                <a:effectLst/>
                <a:latin typeface="Times New Roman" panose="02020603050405020304" pitchFamily="18" charset="0"/>
                <a:ea typeface="Calibri" panose="020F0502020204030204" pitchFamily="34" charset="0"/>
              </a:rPr>
              <a:t>Mon fils, agis suivant ce que tu as : si tu es dans l’abondance, donne davantage ; mais si tu as peu, donne selon le peu que tu as. Quand tu fais l’aumône, mon fils, n’aie aucun doute : tu te constitues un beau trésor pour les jours de détresse, car l’aumône délivre de la mort et empêche d’aller dans les ténèbres.</a:t>
            </a:r>
            <a:endParaRPr lang="fr-FR" sz="2000" dirty="0">
              <a:solidFill>
                <a:schemeClr val="tx1"/>
              </a:solidFill>
              <a:effectLst/>
              <a:latin typeface="Calibri" panose="020F0502020204030204" pitchFamily="34" charset="0"/>
              <a:ea typeface="Calibri" panose="020F0502020204030204" pitchFamily="34" charset="0"/>
            </a:endParaRPr>
          </a:p>
        </p:txBody>
      </p:sp>
      <p:sp>
        <p:nvSpPr>
          <p:cNvPr id="5" name="Espace réservé du numéro de diapositive 4">
            <a:extLst>
              <a:ext uri="{FF2B5EF4-FFF2-40B4-BE49-F238E27FC236}">
                <a16:creationId xmlns:a16="http://schemas.microsoft.com/office/drawing/2014/main" id="{133D5F96-3170-C377-98A0-B4DAEEAD5CD2}"/>
              </a:ext>
            </a:extLst>
          </p:cNvPr>
          <p:cNvSpPr>
            <a:spLocks noGrp="1"/>
          </p:cNvSpPr>
          <p:nvPr>
            <p:ph type="sldNum" sz="quarter" idx="12"/>
          </p:nvPr>
        </p:nvSpPr>
        <p:spPr/>
        <p:txBody>
          <a:bodyPr/>
          <a:lstStyle/>
          <a:p>
            <a:fld id="{9E268824-B363-4558-82B1-76DB5ADEB9CB}" type="slidenum">
              <a:rPr lang="fr-FR" smtClean="0"/>
              <a:t>50</a:t>
            </a:fld>
            <a:endParaRPr lang="fr-FR"/>
          </a:p>
        </p:txBody>
      </p:sp>
      <p:sp>
        <p:nvSpPr>
          <p:cNvPr id="7" name="Rectangle : coins arrondis 6">
            <a:extLst>
              <a:ext uri="{FF2B5EF4-FFF2-40B4-BE49-F238E27FC236}">
                <a16:creationId xmlns:a16="http://schemas.microsoft.com/office/drawing/2014/main" id="{7E931A92-B7E9-971A-89CB-47422D08DFE8}"/>
              </a:ext>
            </a:extLst>
          </p:cNvPr>
          <p:cNvSpPr/>
          <p:nvPr/>
        </p:nvSpPr>
        <p:spPr>
          <a:xfrm>
            <a:off x="5255581" y="779969"/>
            <a:ext cx="6614956" cy="2222175"/>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Le livre des Actes des apôtres raconte comment Paul et d’autres apôtres ont été sauvés lors de la traversée de la mer : </a:t>
            </a:r>
            <a:br>
              <a:rPr lang="fr-F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Actes 27, 18</a:t>
            </a:r>
            <a:r>
              <a:rPr lang="fr-F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0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Le lendemain, comme la tempête nous secouait avec violence, on a jeté le superflu par-dessus bord.</a:t>
            </a:r>
            <a:br>
              <a:rPr lang="fr-FR"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fr-F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Le fait de jeter son superflu sauve. </a:t>
            </a:r>
          </a:p>
        </p:txBody>
      </p:sp>
      <p:sp>
        <p:nvSpPr>
          <p:cNvPr id="11" name="Rectangle : coins arrondis 10">
            <a:extLst>
              <a:ext uri="{FF2B5EF4-FFF2-40B4-BE49-F238E27FC236}">
                <a16:creationId xmlns:a16="http://schemas.microsoft.com/office/drawing/2014/main" id="{8C600153-F0BB-94D4-D076-9E133EB8ECB1}"/>
              </a:ext>
            </a:extLst>
          </p:cNvPr>
          <p:cNvSpPr/>
          <p:nvPr/>
        </p:nvSpPr>
        <p:spPr>
          <a:xfrm>
            <a:off x="5255581" y="3222594"/>
            <a:ext cx="6702640" cy="3133757"/>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1800" i="1" dirty="0">
                <a:solidFill>
                  <a:srgbClr val="333333"/>
                </a:solidFill>
                <a:effectLst/>
                <a:latin typeface="Times New Roman" panose="02020603050405020304" pitchFamily="18" charset="0"/>
                <a:ea typeface="Calibri" panose="020F0502020204030204" pitchFamily="34" charset="0"/>
              </a:rPr>
              <a:t> </a:t>
            </a:r>
            <a:r>
              <a:rPr lang="fr-FR" sz="2000" dirty="0">
                <a:solidFill>
                  <a:schemeClr val="tx1"/>
                </a:solidFill>
                <a:effectLst/>
                <a:latin typeface="Times New Roman" panose="02020603050405020304" pitchFamily="18" charset="0"/>
                <a:ea typeface="Calibri" panose="020F0502020204030204" pitchFamily="34" charset="0"/>
              </a:rPr>
              <a:t>Saint Paul recommande dans sa lettre aux Corinthiens de donner avec son cœur.</a:t>
            </a:r>
            <a:endParaRPr lang="fr-FR" sz="2000" dirty="0">
              <a:solidFill>
                <a:schemeClr val="tx1"/>
              </a:solidFill>
              <a:effectLst/>
              <a:latin typeface="Calibri" panose="020F0502020204030204" pitchFamily="34" charset="0"/>
              <a:ea typeface="Calibri" panose="020F0502020204030204" pitchFamily="34" charset="0"/>
            </a:endParaRPr>
          </a:p>
          <a:p>
            <a:r>
              <a:rPr lang="fr-FR" sz="2000" b="1" dirty="0">
                <a:solidFill>
                  <a:schemeClr val="tx1"/>
                </a:solidFill>
                <a:effectLst/>
                <a:latin typeface="Times New Roman" panose="02020603050405020304" pitchFamily="18" charset="0"/>
                <a:ea typeface="Calibri" panose="020F0502020204030204" pitchFamily="34" charset="0"/>
              </a:rPr>
              <a:t>2 Corinthiens 9, 7-8</a:t>
            </a:r>
            <a:r>
              <a:rPr lang="fr-FR" sz="2000" i="1" dirty="0">
                <a:solidFill>
                  <a:schemeClr val="tx1"/>
                </a:solidFill>
                <a:effectLst/>
                <a:latin typeface="Times New Roman" panose="02020603050405020304" pitchFamily="18" charset="0"/>
                <a:ea typeface="Calibri" panose="020F0502020204030204" pitchFamily="34" charset="0"/>
              </a:rPr>
              <a:t> Que chacun donne comme il a décidé dans son cœur, sans regret et sans contrainte, car Dieu aime celui qui donne joyeusement. Et Dieu est assez puissant pour vous donner toute grâce en abondance, afin que vous ayez, en toute chose et toujours, tout ce qu’il vous faut, et même que vous ayez en abondance de quoi faire toute sorte de bien.</a:t>
            </a:r>
            <a:endParaRPr lang="fr-F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960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6FD9714-0B34-F83F-4E6F-A60E1F7D994C}"/>
              </a:ext>
            </a:extLst>
          </p:cNvPr>
          <p:cNvSpPr txBox="1"/>
          <p:nvPr/>
        </p:nvSpPr>
        <p:spPr>
          <a:xfrm>
            <a:off x="135384" y="26286"/>
            <a:ext cx="1045346"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superflu</a:t>
            </a:r>
            <a:endParaRPr lang="fr-FR" dirty="0"/>
          </a:p>
        </p:txBody>
      </p:sp>
      <p:sp>
        <p:nvSpPr>
          <p:cNvPr id="2" name="Rectangle : coins arrondis 1">
            <a:extLst>
              <a:ext uri="{FF2B5EF4-FFF2-40B4-BE49-F238E27FC236}">
                <a16:creationId xmlns:a16="http://schemas.microsoft.com/office/drawing/2014/main" id="{A6FC4203-1DBB-CCFC-E6D0-AA0DE64EEAF6}"/>
              </a:ext>
            </a:extLst>
          </p:cNvPr>
          <p:cNvSpPr/>
          <p:nvPr/>
        </p:nvSpPr>
        <p:spPr>
          <a:xfrm>
            <a:off x="862614" y="1429305"/>
            <a:ext cx="10278862" cy="1048644"/>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rPr>
              <a:t>Dans le Premier Testament, donner son superflu, donner toujours davantage,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c’est se constituer un trésor.</a:t>
            </a:r>
            <a:endParaRPr lang="fr-FR" sz="2400" dirty="0">
              <a:solidFill>
                <a:schemeClr val="tx1"/>
              </a:solidFill>
              <a:effectLst/>
              <a:latin typeface="Calibri" panose="020F0502020204030204" pitchFamily="34" charset="0"/>
              <a:ea typeface="Calibri" panose="020F0502020204030204" pitchFamily="34" charset="0"/>
            </a:endParaRPr>
          </a:p>
        </p:txBody>
      </p:sp>
      <p:sp>
        <p:nvSpPr>
          <p:cNvPr id="12" name="Espace réservé du numéro de diapositive 11">
            <a:extLst>
              <a:ext uri="{FF2B5EF4-FFF2-40B4-BE49-F238E27FC236}">
                <a16:creationId xmlns:a16="http://schemas.microsoft.com/office/drawing/2014/main" id="{8041DF4B-9508-C23F-18EC-8817C2651942}"/>
              </a:ext>
            </a:extLst>
          </p:cNvPr>
          <p:cNvSpPr>
            <a:spLocks noGrp="1"/>
          </p:cNvSpPr>
          <p:nvPr>
            <p:ph type="sldNum" sz="quarter" idx="12"/>
          </p:nvPr>
        </p:nvSpPr>
        <p:spPr/>
        <p:txBody>
          <a:bodyPr/>
          <a:lstStyle/>
          <a:p>
            <a:fld id="{9E268824-B363-4558-82B1-76DB5ADEB9CB}" type="slidenum">
              <a:rPr lang="fr-FR" smtClean="0"/>
              <a:t>51</a:t>
            </a:fld>
            <a:endParaRPr lang="fr-FR"/>
          </a:p>
        </p:txBody>
      </p:sp>
      <p:sp>
        <p:nvSpPr>
          <p:cNvPr id="13" name="Rectangle : coins arrondis 12">
            <a:extLst>
              <a:ext uri="{FF2B5EF4-FFF2-40B4-BE49-F238E27FC236}">
                <a16:creationId xmlns:a16="http://schemas.microsoft.com/office/drawing/2014/main" id="{37422348-57B9-D255-2527-6AF922A7988C}"/>
              </a:ext>
            </a:extLst>
          </p:cNvPr>
          <p:cNvSpPr/>
          <p:nvPr/>
        </p:nvSpPr>
        <p:spPr>
          <a:xfrm>
            <a:off x="862614" y="3142116"/>
            <a:ext cx="10278862" cy="3116641"/>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rPr>
              <a:t>Dans l’évangile, donner son superflu sauve. Mais il s’agit de donner par amour. </a:t>
            </a:r>
            <a:br>
              <a:rPr lang="fr-FR" sz="2400" dirty="0">
                <a:solidFill>
                  <a:schemeClr val="tx1"/>
                </a:solidFill>
                <a:latin typeface="Calibri" panose="020F0502020204030204" pitchFamily="34"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Jésus dénonce, non pas les riches,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mais les riches qui sont détachés de l’acte du don. </a:t>
            </a:r>
            <a:br>
              <a:rPr lang="fr-FR" sz="2400" dirty="0">
                <a:solidFill>
                  <a:schemeClr val="tx1"/>
                </a:solidFill>
                <a:effectLst/>
                <a:latin typeface="Times New Roman" panose="02020603050405020304" pitchFamily="18" charset="0"/>
                <a:ea typeface="Calibri" panose="020F0502020204030204" pitchFamily="34" charset="0"/>
              </a:rPr>
            </a:br>
            <a:r>
              <a:rPr lang="fr-FR" sz="2400" i="1" dirty="0">
                <a:solidFill>
                  <a:schemeClr val="tx1"/>
                </a:solidFill>
                <a:effectLst/>
                <a:latin typeface="Times New Roman" panose="02020603050405020304" pitchFamily="18" charset="0"/>
                <a:ea typeface="Calibri" panose="020F0502020204030204" pitchFamily="34" charset="0"/>
              </a:rPr>
              <a:t>Ils donnent du cuivre, qui résonne, sonne creux. </a:t>
            </a:r>
            <a:br>
              <a:rPr lang="fr-FR" sz="2400" dirty="0">
                <a:solidFill>
                  <a:schemeClr val="tx1"/>
                </a:solidFill>
                <a:latin typeface="Calibri" panose="020F0502020204030204" pitchFamily="34" charset="0"/>
                <a:ea typeface="Calibri" panose="020F0502020204030204" pitchFamily="34" charset="0"/>
              </a:rPr>
            </a:br>
            <a:r>
              <a:rPr lang="fr-FR" sz="2400" i="1" dirty="0">
                <a:solidFill>
                  <a:schemeClr val="tx1"/>
                </a:solidFill>
                <a:latin typeface="Times New Roman" panose="02020603050405020304" pitchFamily="18" charset="0"/>
              </a:rPr>
              <a:t>Jeter le superflu, ce n’est pas vraiment donner </a:t>
            </a:r>
            <a:r>
              <a:rPr lang="fr-FR" sz="2400" i="1" baseline="30000" dirty="0">
                <a:solidFill>
                  <a:schemeClr val="tx1"/>
                </a:solidFill>
                <a:latin typeface="Times New Roman" panose="02020603050405020304" pitchFamily="18" charset="0"/>
              </a:rPr>
              <a:t>David-Marc D'Hamonville</a:t>
            </a:r>
            <a:r>
              <a:rPr lang="fr-FR" sz="2400" i="1" dirty="0">
                <a:solidFill>
                  <a:schemeClr val="tx1"/>
                </a:solidFill>
                <a:latin typeface="Times New Roman" panose="02020603050405020304" pitchFamily="18" charset="0"/>
              </a:rPr>
              <a:t>.</a:t>
            </a:r>
            <a:br>
              <a:rPr lang="fr-FR" sz="2400" i="1" dirty="0">
                <a:solidFill>
                  <a:schemeClr val="tx1"/>
                </a:solidFill>
                <a:latin typeface="Times New Roman" panose="02020603050405020304" pitchFamily="18" charset="0"/>
              </a:rPr>
            </a:br>
            <a:r>
              <a:rPr lang="fr-FR" sz="2400" dirty="0">
                <a:solidFill>
                  <a:schemeClr val="tx1"/>
                </a:solidFill>
                <a:latin typeface="Times New Roman" panose="02020603050405020304" pitchFamily="18" charset="0"/>
              </a:rPr>
              <a:t>Ils ne sont pas vraiment présents dans leur don. </a:t>
            </a:r>
          </a:p>
        </p:txBody>
      </p:sp>
    </p:spTree>
    <p:extLst>
      <p:ext uri="{BB962C8B-B14F-4D97-AF65-F5344CB8AC3E}">
        <p14:creationId xmlns:p14="http://schemas.microsoft.com/office/powerpoint/2010/main" val="396473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38B275A5-25B7-8140-A17A-8113BB136ADC}"/>
              </a:ext>
            </a:extLst>
          </p:cNvPr>
          <p:cNvGrpSpPr/>
          <p:nvPr/>
        </p:nvGrpSpPr>
        <p:grpSpPr>
          <a:xfrm>
            <a:off x="1800572" y="2429040"/>
            <a:ext cx="7908402" cy="2612147"/>
            <a:chOff x="2768548" y="2769909"/>
            <a:chExt cx="6219158" cy="2612147"/>
          </a:xfrm>
        </p:grpSpPr>
        <p:sp>
          <p:nvSpPr>
            <p:cNvPr id="3" name="ZoneTexte 2">
              <a:extLst>
                <a:ext uri="{FF2B5EF4-FFF2-40B4-BE49-F238E27FC236}">
                  <a16:creationId xmlns:a16="http://schemas.microsoft.com/office/drawing/2014/main" id="{B0B361A8-78DF-563C-BD69-9DD521259E7F}"/>
                </a:ext>
              </a:extLst>
            </p:cNvPr>
            <p:cNvSpPr txBox="1"/>
            <p:nvPr/>
          </p:nvSpPr>
          <p:spPr>
            <a:xfrm>
              <a:off x="3020627" y="3044930"/>
              <a:ext cx="5715000" cy="2062103"/>
            </a:xfrm>
            <a:prstGeom prst="rect">
              <a:avLst/>
            </a:prstGeom>
            <a:noFill/>
          </p:spPr>
          <p:txBody>
            <a:bodyPr wrap="square">
              <a:spAutoFit/>
            </a:bodyPr>
            <a:lstStyle/>
            <a:p>
              <a:r>
                <a:rPr lang="fr-FR" sz="3200" b="1" dirty="0">
                  <a:solidFill>
                    <a:srgbClr val="FF0000"/>
                  </a:solidFill>
                  <a:effectLst/>
                  <a:latin typeface="Times New Roman" panose="02020603050405020304" pitchFamily="18" charset="0"/>
                  <a:ea typeface="Times New Roman" panose="02020603050405020304" pitchFamily="18" charset="0"/>
                </a:rPr>
                <a:t>44</a:t>
              </a:r>
              <a:r>
                <a:rPr lang="fr-FR" sz="3200" dirty="0">
                  <a:effectLst/>
                  <a:latin typeface="Times New Roman" panose="02020603050405020304" pitchFamily="18" charset="0"/>
                  <a:ea typeface="Times New Roman" panose="02020603050405020304" pitchFamily="18" charset="0"/>
                </a:rPr>
                <a:t> Car tous, ils ont pris sur leur superflu, mais elle, elle a pris sur son </a:t>
              </a:r>
              <a:r>
                <a:rPr lang="fr-FR" sz="3200" dirty="0">
                  <a:solidFill>
                    <a:srgbClr val="FF0000"/>
                  </a:solidFill>
                  <a:effectLst/>
                  <a:latin typeface="Times New Roman" panose="02020603050405020304" pitchFamily="18" charset="0"/>
                  <a:ea typeface="Times New Roman" panose="02020603050405020304" pitchFamily="18" charset="0"/>
                </a:rPr>
                <a:t>indigence</a:t>
              </a:r>
              <a:r>
                <a:rPr lang="fr-FR" sz="3200" dirty="0">
                  <a:effectLst/>
                  <a:latin typeface="Times New Roman" panose="02020603050405020304" pitchFamily="18" charset="0"/>
                  <a:ea typeface="Times New Roman" panose="02020603050405020304" pitchFamily="18" charset="0"/>
                </a:rPr>
                <a:t> : elle a mis tout ce qu’elle possédait, </a:t>
              </a:r>
              <a:br>
                <a:rPr lang="fr-FR" sz="3200" dirty="0">
                  <a:effectLst/>
                  <a:latin typeface="Times New Roman" panose="02020603050405020304" pitchFamily="18" charset="0"/>
                  <a:ea typeface="Times New Roman" panose="02020603050405020304" pitchFamily="18" charset="0"/>
                </a:rPr>
              </a:br>
              <a:r>
                <a:rPr lang="fr-FR" sz="3200" dirty="0">
                  <a:effectLst/>
                  <a:latin typeface="Times New Roman" panose="02020603050405020304" pitchFamily="18" charset="0"/>
                  <a:ea typeface="Times New Roman" panose="02020603050405020304" pitchFamily="18" charset="0"/>
                </a:rPr>
                <a:t>tout ce qu’elle avait pour vivre. </a:t>
              </a:r>
            </a:p>
          </p:txBody>
        </p:sp>
        <p:sp>
          <p:nvSpPr>
            <p:cNvPr id="4" name="Rectangle : coins arrondis 3">
              <a:extLst>
                <a:ext uri="{FF2B5EF4-FFF2-40B4-BE49-F238E27FC236}">
                  <a16:creationId xmlns:a16="http://schemas.microsoft.com/office/drawing/2014/main" id="{837D883F-494D-46A1-57E9-C51455754EA8}"/>
                </a:ext>
              </a:extLst>
            </p:cNvPr>
            <p:cNvSpPr/>
            <p:nvPr/>
          </p:nvSpPr>
          <p:spPr>
            <a:xfrm>
              <a:off x="2768548" y="2769909"/>
              <a:ext cx="6219158" cy="2612147"/>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26D33B68-F0DC-2593-C3D2-654E14350137}"/>
              </a:ext>
            </a:extLst>
          </p:cNvPr>
          <p:cNvSpPr>
            <a:spLocks noGrp="1"/>
          </p:cNvSpPr>
          <p:nvPr>
            <p:ph type="sldNum" sz="quarter" idx="12"/>
          </p:nvPr>
        </p:nvSpPr>
        <p:spPr/>
        <p:txBody>
          <a:bodyPr/>
          <a:lstStyle/>
          <a:p>
            <a:fld id="{9E268824-B363-4558-82B1-76DB5ADEB9CB}" type="slidenum">
              <a:rPr lang="fr-FR" smtClean="0"/>
              <a:t>52</a:t>
            </a:fld>
            <a:endParaRPr lang="fr-FR"/>
          </a:p>
        </p:txBody>
      </p:sp>
    </p:spTree>
    <p:extLst>
      <p:ext uri="{BB962C8B-B14F-4D97-AF65-F5344CB8AC3E}">
        <p14:creationId xmlns:p14="http://schemas.microsoft.com/office/powerpoint/2010/main" val="3381212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A204702-9C0C-699D-F6DE-530FC649B2E7}"/>
              </a:ext>
            </a:extLst>
          </p:cNvPr>
          <p:cNvSpPr txBox="1"/>
          <p:nvPr/>
        </p:nvSpPr>
        <p:spPr>
          <a:xfrm>
            <a:off x="862511" y="366242"/>
            <a:ext cx="4267941"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Indigence</a:t>
            </a:r>
            <a:endParaRPr lang="fr-FR" dirty="0"/>
          </a:p>
        </p:txBody>
      </p:sp>
      <p:sp>
        <p:nvSpPr>
          <p:cNvPr id="2" name="Rectangle : coins arrondis 1">
            <a:extLst>
              <a:ext uri="{FF2B5EF4-FFF2-40B4-BE49-F238E27FC236}">
                <a16:creationId xmlns:a16="http://schemas.microsoft.com/office/drawing/2014/main" id="{5F864B28-3608-7437-6394-2CA288DA0E94}"/>
              </a:ext>
            </a:extLst>
          </p:cNvPr>
          <p:cNvSpPr/>
          <p:nvPr/>
        </p:nvSpPr>
        <p:spPr>
          <a:xfrm>
            <a:off x="767029" y="2244452"/>
            <a:ext cx="7622369" cy="296674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 mot indigence a été transcrit différemment </a:t>
            </a:r>
            <a:b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selon les traducteurs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Elle a mis de son manque </a:t>
            </a:r>
            <a:r>
              <a:rPr lang="fr-FR" sz="2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Sœur Jeanne d’Arc</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 sa pénurie </a:t>
            </a:r>
            <a:r>
              <a:rPr lang="fr-FR" sz="2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Marie </a:t>
            </a:r>
            <a:r>
              <a:rPr lang="fr-FR" sz="2400" baseline="30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Balmary</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FR" sz="2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 ce qui va lui manquer</a:t>
            </a:r>
            <a:r>
              <a:rPr lang="fr-FR" sz="2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D’Hamonville</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FR" sz="2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p:txBody>
      </p:sp>
      <p:pic>
        <p:nvPicPr>
          <p:cNvPr id="4" name="Image 3" descr="Une image contenant cœur, Saint-Valentin, rouge, créativité&#10;&#10;Description générée automatiquement">
            <a:extLst>
              <a:ext uri="{FF2B5EF4-FFF2-40B4-BE49-F238E27FC236}">
                <a16:creationId xmlns:a16="http://schemas.microsoft.com/office/drawing/2014/main" id="{22CCC838-1F23-2B2A-C4FD-7CB97E7B5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58612">
            <a:off x="8925289" y="501773"/>
            <a:ext cx="2061866" cy="2034020"/>
          </a:xfrm>
          <a:prstGeom prst="rect">
            <a:avLst/>
          </a:prstGeom>
        </p:spPr>
      </p:pic>
      <p:sp>
        <p:nvSpPr>
          <p:cNvPr id="6" name="Espace réservé du numéro de diapositive 5">
            <a:extLst>
              <a:ext uri="{FF2B5EF4-FFF2-40B4-BE49-F238E27FC236}">
                <a16:creationId xmlns:a16="http://schemas.microsoft.com/office/drawing/2014/main" id="{C5DD18B0-65F7-43F3-E380-CE0478851EED}"/>
              </a:ext>
            </a:extLst>
          </p:cNvPr>
          <p:cNvSpPr>
            <a:spLocks noGrp="1"/>
          </p:cNvSpPr>
          <p:nvPr>
            <p:ph type="sldNum" sz="quarter" idx="12"/>
          </p:nvPr>
        </p:nvSpPr>
        <p:spPr/>
        <p:txBody>
          <a:bodyPr/>
          <a:lstStyle/>
          <a:p>
            <a:fld id="{9E268824-B363-4558-82B1-76DB5ADEB9CB}" type="slidenum">
              <a:rPr lang="fr-FR" smtClean="0"/>
              <a:t>53</a:t>
            </a:fld>
            <a:endParaRPr lang="fr-FR"/>
          </a:p>
        </p:txBody>
      </p:sp>
    </p:spTree>
    <p:extLst>
      <p:ext uri="{BB962C8B-B14F-4D97-AF65-F5344CB8AC3E}">
        <p14:creationId xmlns:p14="http://schemas.microsoft.com/office/powerpoint/2010/main" val="27206313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BDA7178A-0069-B1F3-FFE7-CBA55CBDFAAF}"/>
              </a:ext>
            </a:extLst>
          </p:cNvPr>
          <p:cNvSpPr/>
          <p:nvPr/>
        </p:nvSpPr>
        <p:spPr>
          <a:xfrm>
            <a:off x="498491" y="3190615"/>
            <a:ext cx="11131257" cy="1269508"/>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a:solidFill>
                  <a:srgbClr val="000000"/>
                </a:solidFill>
                <a:effectLst/>
                <a:latin typeface="Times New Roman" panose="02020603050405020304" pitchFamily="18" charset="0"/>
                <a:ea typeface="Times New Roman" panose="02020603050405020304" pitchFamily="18" charset="0"/>
              </a:rPr>
              <a:t>1 Rois 17 </a:t>
            </a:r>
            <a:r>
              <a:rPr lang="fr-FR" sz="2400" dirty="0">
                <a:solidFill>
                  <a:srgbClr val="000000"/>
                </a:solidFill>
                <a:effectLst/>
                <a:latin typeface="Times New Roman" panose="02020603050405020304" pitchFamily="18" charset="0"/>
                <a:ea typeface="Times New Roman" panose="02020603050405020304" pitchFamily="18" charset="0"/>
              </a:rPr>
              <a:t>Élie passe, et la veuve de Sarepta pétrit pour lui sa dernière poignée de farine.</a:t>
            </a:r>
            <a:endParaRPr lang="fr-FR" sz="2400" dirty="0">
              <a:effectLst/>
              <a:latin typeface="Times New Roman" panose="02020603050405020304" pitchFamily="18" charset="0"/>
              <a:ea typeface="Times New Roman" panose="02020603050405020304" pitchFamily="18" charset="0"/>
            </a:endParaRPr>
          </a:p>
          <a:p>
            <a:r>
              <a:rPr lang="fr-FR" sz="2400" dirty="0">
                <a:solidFill>
                  <a:srgbClr val="000000"/>
                </a:solidFill>
                <a:effectLst/>
                <a:latin typeface="Times New Roman" panose="02020603050405020304" pitchFamily="18" charset="0"/>
                <a:ea typeface="Times New Roman" panose="02020603050405020304" pitchFamily="18" charset="0"/>
              </a:rPr>
              <a:t>La veuve donne toute sa confiance, va jusqu’au dépouillement complet pour l’autre. </a:t>
            </a:r>
            <a:endParaRPr lang="fr-FR" sz="2400" dirty="0">
              <a:effectLst/>
              <a:latin typeface="Times New Roman" panose="02020603050405020304" pitchFamily="18" charset="0"/>
              <a:ea typeface="Times New Roman" panose="02020603050405020304" pitchFamily="18" charset="0"/>
            </a:endParaRPr>
          </a:p>
        </p:txBody>
      </p:sp>
      <p:sp>
        <p:nvSpPr>
          <p:cNvPr id="12" name="ZoneTexte 11">
            <a:extLst>
              <a:ext uri="{FF2B5EF4-FFF2-40B4-BE49-F238E27FC236}">
                <a16:creationId xmlns:a16="http://schemas.microsoft.com/office/drawing/2014/main" id="{E3017A11-3703-8022-C918-D685563ECFF1}"/>
              </a:ext>
            </a:extLst>
          </p:cNvPr>
          <p:cNvSpPr txBox="1"/>
          <p:nvPr/>
        </p:nvSpPr>
        <p:spPr>
          <a:xfrm>
            <a:off x="852138" y="219289"/>
            <a:ext cx="4267941"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Indigence</a:t>
            </a:r>
            <a:endParaRPr lang="fr-FR" dirty="0"/>
          </a:p>
        </p:txBody>
      </p:sp>
      <p:pic>
        <p:nvPicPr>
          <p:cNvPr id="4" name="Image 3" descr="Une image contenant cœur, Saint-Valentin, rouge, créativité&#10;&#10;Description générée automatiquement">
            <a:extLst>
              <a:ext uri="{FF2B5EF4-FFF2-40B4-BE49-F238E27FC236}">
                <a16:creationId xmlns:a16="http://schemas.microsoft.com/office/drawing/2014/main" id="{CE90EDB5-92FE-1CAE-9618-509061EC6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85899">
            <a:off x="8922299" y="637342"/>
            <a:ext cx="1490212" cy="1470086"/>
          </a:xfrm>
          <a:prstGeom prst="rect">
            <a:avLst/>
          </a:prstGeom>
        </p:spPr>
      </p:pic>
      <p:sp>
        <p:nvSpPr>
          <p:cNvPr id="5" name="Espace réservé du numéro de diapositive 4">
            <a:extLst>
              <a:ext uri="{FF2B5EF4-FFF2-40B4-BE49-F238E27FC236}">
                <a16:creationId xmlns:a16="http://schemas.microsoft.com/office/drawing/2014/main" id="{89C7F2E0-3997-276A-8686-529796FE4197}"/>
              </a:ext>
            </a:extLst>
          </p:cNvPr>
          <p:cNvSpPr>
            <a:spLocks noGrp="1"/>
          </p:cNvSpPr>
          <p:nvPr>
            <p:ph type="sldNum" sz="quarter" idx="12"/>
          </p:nvPr>
        </p:nvSpPr>
        <p:spPr/>
        <p:txBody>
          <a:bodyPr/>
          <a:lstStyle/>
          <a:p>
            <a:fld id="{9E268824-B363-4558-82B1-76DB5ADEB9CB}" type="slidenum">
              <a:rPr lang="fr-FR" smtClean="0"/>
              <a:t>54</a:t>
            </a:fld>
            <a:endParaRPr lang="fr-FR"/>
          </a:p>
        </p:txBody>
      </p:sp>
    </p:spTree>
    <p:extLst>
      <p:ext uri="{BB962C8B-B14F-4D97-AF65-F5344CB8AC3E}">
        <p14:creationId xmlns:p14="http://schemas.microsoft.com/office/powerpoint/2010/main" val="2041254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88C61C06-D2D0-B638-613F-D428E47EED8F}"/>
              </a:ext>
            </a:extLst>
          </p:cNvPr>
          <p:cNvSpPr/>
          <p:nvPr/>
        </p:nvSpPr>
        <p:spPr>
          <a:xfrm>
            <a:off x="347953" y="1436449"/>
            <a:ext cx="7592889" cy="2552229"/>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rPr>
              <a:t>Que veut dire « donner de son manque, de sa pénurie » ? Serait-ce donner ce qui est vital, toute sa vie ?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Le manque est le lieu du désir. Le manque devient alors richesse : il est plus riche que tous les superflus des autres.</a:t>
            </a:r>
            <a:endParaRPr lang="fr-FR" sz="2400" dirty="0">
              <a:solidFill>
                <a:schemeClr val="tx1"/>
              </a:solidFill>
              <a:effectLst/>
              <a:latin typeface="Calibri" panose="020F0502020204030204" pitchFamily="34" charset="0"/>
              <a:ea typeface="Calibri" panose="020F0502020204030204" pitchFamily="34" charset="0"/>
            </a:endParaRPr>
          </a:p>
        </p:txBody>
      </p:sp>
      <p:sp>
        <p:nvSpPr>
          <p:cNvPr id="3" name="Rectangle : coins arrondis 2">
            <a:extLst>
              <a:ext uri="{FF2B5EF4-FFF2-40B4-BE49-F238E27FC236}">
                <a16:creationId xmlns:a16="http://schemas.microsoft.com/office/drawing/2014/main" id="{602D1E3E-0007-CB3B-52B9-96726600B3E4}"/>
              </a:ext>
            </a:extLst>
          </p:cNvPr>
          <p:cNvSpPr/>
          <p:nvPr/>
        </p:nvSpPr>
        <p:spPr>
          <a:xfrm>
            <a:off x="3375659" y="4794144"/>
            <a:ext cx="5440681" cy="1071318"/>
          </a:xfrm>
          <a:prstGeom prst="roundRect">
            <a:avLst/>
          </a:prstGeom>
          <a:noFill/>
          <a:ln w="76200">
            <a:solidFill>
              <a:srgbClr val="F390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Que pouvons-nous donner ?</a:t>
            </a:r>
          </a:p>
          <a:p>
            <a:pPr algn="ctr"/>
            <a:r>
              <a:rPr lang="fr-FR" sz="2400" dirty="0">
                <a:solidFill>
                  <a:schemeClr val="tx1"/>
                </a:solidFill>
                <a:latin typeface="Times New Roman" panose="02020603050405020304" pitchFamily="18" charset="0"/>
                <a:cs typeface="Times New Roman" panose="02020603050405020304" pitchFamily="18" charset="0"/>
              </a:rPr>
              <a:t>Pouvons-nous donner de notre manque ? </a:t>
            </a:r>
          </a:p>
        </p:txBody>
      </p:sp>
      <p:sp>
        <p:nvSpPr>
          <p:cNvPr id="11" name="ZoneTexte 10">
            <a:extLst>
              <a:ext uri="{FF2B5EF4-FFF2-40B4-BE49-F238E27FC236}">
                <a16:creationId xmlns:a16="http://schemas.microsoft.com/office/drawing/2014/main" id="{0C9BB271-BC31-B6B7-D975-50B59C49F47A}"/>
              </a:ext>
            </a:extLst>
          </p:cNvPr>
          <p:cNvSpPr txBox="1"/>
          <p:nvPr/>
        </p:nvSpPr>
        <p:spPr>
          <a:xfrm>
            <a:off x="760396" y="261651"/>
            <a:ext cx="4267941"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Indigence</a:t>
            </a:r>
            <a:endParaRPr lang="fr-FR" dirty="0"/>
          </a:p>
        </p:txBody>
      </p:sp>
      <p:pic>
        <p:nvPicPr>
          <p:cNvPr id="4" name="Image 3" descr="Une image contenant cœur, Saint-Valentin, rouge, créativité&#10;&#10;Description générée automatiquement">
            <a:extLst>
              <a:ext uri="{FF2B5EF4-FFF2-40B4-BE49-F238E27FC236}">
                <a16:creationId xmlns:a16="http://schemas.microsoft.com/office/drawing/2014/main" id="{F38F79F5-C473-1BC4-404C-2CD2603A6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63110">
            <a:off x="8720015" y="814278"/>
            <a:ext cx="2061866" cy="2034020"/>
          </a:xfrm>
          <a:prstGeom prst="rect">
            <a:avLst/>
          </a:prstGeom>
        </p:spPr>
      </p:pic>
      <p:sp>
        <p:nvSpPr>
          <p:cNvPr id="5" name="Espace réservé du numéro de diapositive 4">
            <a:extLst>
              <a:ext uri="{FF2B5EF4-FFF2-40B4-BE49-F238E27FC236}">
                <a16:creationId xmlns:a16="http://schemas.microsoft.com/office/drawing/2014/main" id="{67E3B7EA-8D5A-1261-39B9-76F3CE07E7F0}"/>
              </a:ext>
            </a:extLst>
          </p:cNvPr>
          <p:cNvSpPr>
            <a:spLocks noGrp="1"/>
          </p:cNvSpPr>
          <p:nvPr>
            <p:ph type="sldNum" sz="quarter" idx="12"/>
          </p:nvPr>
        </p:nvSpPr>
        <p:spPr/>
        <p:txBody>
          <a:bodyPr/>
          <a:lstStyle/>
          <a:p>
            <a:fld id="{9E268824-B363-4558-82B1-76DB5ADEB9CB}" type="slidenum">
              <a:rPr lang="fr-FR" smtClean="0"/>
              <a:t>55</a:t>
            </a:fld>
            <a:endParaRPr lang="fr-FR"/>
          </a:p>
        </p:txBody>
      </p:sp>
    </p:spTree>
    <p:extLst>
      <p:ext uri="{BB962C8B-B14F-4D97-AF65-F5344CB8AC3E}">
        <p14:creationId xmlns:p14="http://schemas.microsoft.com/office/powerpoint/2010/main" val="27091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38B275A5-25B7-8140-A17A-8113BB136ADC}"/>
              </a:ext>
            </a:extLst>
          </p:cNvPr>
          <p:cNvGrpSpPr/>
          <p:nvPr/>
        </p:nvGrpSpPr>
        <p:grpSpPr>
          <a:xfrm>
            <a:off x="3090357" y="2688922"/>
            <a:ext cx="7736786" cy="2612147"/>
            <a:chOff x="2768548" y="2769909"/>
            <a:chExt cx="6219158" cy="2612147"/>
          </a:xfrm>
        </p:grpSpPr>
        <p:sp>
          <p:nvSpPr>
            <p:cNvPr id="3" name="ZoneTexte 2">
              <a:extLst>
                <a:ext uri="{FF2B5EF4-FFF2-40B4-BE49-F238E27FC236}">
                  <a16:creationId xmlns:a16="http://schemas.microsoft.com/office/drawing/2014/main" id="{B0B361A8-78DF-563C-BD69-9DD521259E7F}"/>
                </a:ext>
              </a:extLst>
            </p:cNvPr>
            <p:cNvSpPr txBox="1"/>
            <p:nvPr/>
          </p:nvSpPr>
          <p:spPr>
            <a:xfrm>
              <a:off x="3020627" y="3044930"/>
              <a:ext cx="5715000" cy="2062103"/>
            </a:xfrm>
            <a:prstGeom prst="rect">
              <a:avLst/>
            </a:prstGeom>
            <a:noFill/>
          </p:spPr>
          <p:txBody>
            <a:bodyPr wrap="square">
              <a:spAutoFit/>
            </a:bodyPr>
            <a:lstStyle/>
            <a:p>
              <a:r>
                <a:rPr lang="fr-FR" sz="3200" b="1" dirty="0">
                  <a:solidFill>
                    <a:srgbClr val="FF0000"/>
                  </a:solidFill>
                  <a:effectLst/>
                  <a:latin typeface="Times New Roman" panose="02020603050405020304" pitchFamily="18" charset="0"/>
                  <a:ea typeface="Times New Roman" panose="02020603050405020304" pitchFamily="18" charset="0"/>
                </a:rPr>
                <a:t>44</a:t>
              </a:r>
              <a:r>
                <a:rPr lang="fr-FR" sz="3200" dirty="0">
                  <a:effectLst/>
                  <a:latin typeface="Times New Roman" panose="02020603050405020304" pitchFamily="18" charset="0"/>
                  <a:ea typeface="Times New Roman" panose="02020603050405020304" pitchFamily="18" charset="0"/>
                </a:rPr>
                <a:t> Car tous, ils ont pris sur leur superflu, mais elle, elle a pris sur son indigence : elle a mis tout ce qu’elle possédait, </a:t>
              </a:r>
              <a:br>
                <a:rPr lang="fr-FR" sz="3200" dirty="0">
                  <a:effectLst/>
                  <a:latin typeface="Times New Roman" panose="02020603050405020304" pitchFamily="18" charset="0"/>
                  <a:ea typeface="Times New Roman" panose="02020603050405020304" pitchFamily="18" charset="0"/>
                </a:rPr>
              </a:br>
              <a:r>
                <a:rPr lang="fr-FR" sz="3200" dirty="0">
                  <a:solidFill>
                    <a:srgbClr val="FF0000"/>
                  </a:solidFill>
                  <a:effectLst/>
                  <a:latin typeface="Times New Roman" panose="02020603050405020304" pitchFamily="18" charset="0"/>
                  <a:ea typeface="Times New Roman" panose="02020603050405020304" pitchFamily="18" charset="0"/>
                </a:rPr>
                <a:t>tout ce qu’elle avait pour vivre. </a:t>
              </a:r>
            </a:p>
          </p:txBody>
        </p:sp>
        <p:sp>
          <p:nvSpPr>
            <p:cNvPr id="4" name="Rectangle : coins arrondis 3">
              <a:extLst>
                <a:ext uri="{FF2B5EF4-FFF2-40B4-BE49-F238E27FC236}">
                  <a16:creationId xmlns:a16="http://schemas.microsoft.com/office/drawing/2014/main" id="{837D883F-494D-46A1-57E9-C51455754EA8}"/>
                </a:ext>
              </a:extLst>
            </p:cNvPr>
            <p:cNvSpPr/>
            <p:nvPr/>
          </p:nvSpPr>
          <p:spPr>
            <a:xfrm>
              <a:off x="2768548" y="2769909"/>
              <a:ext cx="6219158" cy="2612147"/>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26D33B68-F0DC-2593-C3D2-654E14350137}"/>
              </a:ext>
            </a:extLst>
          </p:cNvPr>
          <p:cNvSpPr>
            <a:spLocks noGrp="1"/>
          </p:cNvSpPr>
          <p:nvPr>
            <p:ph type="sldNum" sz="quarter" idx="12"/>
          </p:nvPr>
        </p:nvSpPr>
        <p:spPr/>
        <p:txBody>
          <a:bodyPr/>
          <a:lstStyle/>
          <a:p>
            <a:fld id="{9E268824-B363-4558-82B1-76DB5ADEB9CB}" type="slidenum">
              <a:rPr lang="fr-FR" smtClean="0"/>
              <a:t>56</a:t>
            </a:fld>
            <a:endParaRPr lang="fr-FR"/>
          </a:p>
        </p:txBody>
      </p:sp>
    </p:spTree>
    <p:extLst>
      <p:ext uri="{BB962C8B-B14F-4D97-AF65-F5344CB8AC3E}">
        <p14:creationId xmlns:p14="http://schemas.microsoft.com/office/powerpoint/2010/main" val="34470715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A204702-9C0C-699D-F6DE-530FC649B2E7}"/>
              </a:ext>
            </a:extLst>
          </p:cNvPr>
          <p:cNvSpPr txBox="1"/>
          <p:nvPr/>
        </p:nvSpPr>
        <p:spPr>
          <a:xfrm>
            <a:off x="642113" y="266487"/>
            <a:ext cx="4267941"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Times New Roman" panose="02020603050405020304" pitchFamily="18" charset="0"/>
              </a:rPr>
              <a:t>tout ce qu’elle avait pour vivre</a:t>
            </a:r>
            <a:endParaRPr lang="fr-FR" dirty="0"/>
          </a:p>
        </p:txBody>
      </p:sp>
      <p:sp>
        <p:nvSpPr>
          <p:cNvPr id="2" name="Rectangle : coins arrondis 1">
            <a:extLst>
              <a:ext uri="{FF2B5EF4-FFF2-40B4-BE49-F238E27FC236}">
                <a16:creationId xmlns:a16="http://schemas.microsoft.com/office/drawing/2014/main" id="{5F864B28-3608-7437-6394-2CA288DA0E94}"/>
              </a:ext>
            </a:extLst>
          </p:cNvPr>
          <p:cNvSpPr/>
          <p:nvPr/>
        </p:nvSpPr>
        <p:spPr>
          <a:xfrm>
            <a:off x="1423014" y="2445682"/>
            <a:ext cx="6094487" cy="196663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Holos</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tout, entier, complètement.</a:t>
            </a:r>
          </a:p>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Bios : vie, la subsistance.</a:t>
            </a:r>
          </a:p>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Ce qui lui était vital </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 Boyer</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 3" descr="Une image contenant cœur, Saint-Valentin, rouge, créativité&#10;&#10;Description générée automatiquement">
            <a:extLst>
              <a:ext uri="{FF2B5EF4-FFF2-40B4-BE49-F238E27FC236}">
                <a16:creationId xmlns:a16="http://schemas.microsoft.com/office/drawing/2014/main" id="{22CCC838-1F23-2B2A-C4FD-7CB97E7B5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58612">
            <a:off x="8925289" y="501773"/>
            <a:ext cx="2061866" cy="2034020"/>
          </a:xfrm>
          <a:prstGeom prst="rect">
            <a:avLst/>
          </a:prstGeom>
        </p:spPr>
      </p:pic>
      <p:sp>
        <p:nvSpPr>
          <p:cNvPr id="6" name="Espace réservé du numéro de diapositive 5">
            <a:extLst>
              <a:ext uri="{FF2B5EF4-FFF2-40B4-BE49-F238E27FC236}">
                <a16:creationId xmlns:a16="http://schemas.microsoft.com/office/drawing/2014/main" id="{C5DD18B0-65F7-43F3-E380-CE0478851EED}"/>
              </a:ext>
            </a:extLst>
          </p:cNvPr>
          <p:cNvSpPr>
            <a:spLocks noGrp="1"/>
          </p:cNvSpPr>
          <p:nvPr>
            <p:ph type="sldNum" sz="quarter" idx="12"/>
          </p:nvPr>
        </p:nvSpPr>
        <p:spPr/>
        <p:txBody>
          <a:bodyPr/>
          <a:lstStyle/>
          <a:p>
            <a:fld id="{9E268824-B363-4558-82B1-76DB5ADEB9CB}" type="slidenum">
              <a:rPr lang="fr-FR" smtClean="0"/>
              <a:t>57</a:t>
            </a:fld>
            <a:endParaRPr lang="fr-FR"/>
          </a:p>
        </p:txBody>
      </p:sp>
    </p:spTree>
    <p:extLst>
      <p:ext uri="{BB962C8B-B14F-4D97-AF65-F5344CB8AC3E}">
        <p14:creationId xmlns:p14="http://schemas.microsoft.com/office/powerpoint/2010/main" val="1509862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BDA7178A-0069-B1F3-FFE7-CBA55CBDFAAF}"/>
              </a:ext>
            </a:extLst>
          </p:cNvPr>
          <p:cNvSpPr/>
          <p:nvPr/>
        </p:nvSpPr>
        <p:spPr>
          <a:xfrm>
            <a:off x="443620" y="683449"/>
            <a:ext cx="11304760" cy="4579226"/>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dirty="0">
                <a:solidFill>
                  <a:schemeClr val="tx1"/>
                </a:solidFill>
                <a:effectLst/>
                <a:latin typeface="Times New Roman" panose="02020603050405020304" pitchFamily="18" charset="0"/>
                <a:ea typeface="Calibri" panose="020F0502020204030204" pitchFamily="34" charset="0"/>
              </a:rPr>
              <a:t>On retrouve l’expression tout </a:t>
            </a:r>
            <a:r>
              <a:rPr lang="fr-FR" sz="2000" baseline="30000" dirty="0" err="1">
                <a:solidFill>
                  <a:schemeClr val="tx1"/>
                </a:solidFill>
                <a:effectLst/>
                <a:latin typeface="Times New Roman" panose="02020603050405020304" pitchFamily="18" charset="0"/>
                <a:ea typeface="Calibri" panose="020F0502020204030204" pitchFamily="34" charset="0"/>
              </a:rPr>
              <a:t>hollos</a:t>
            </a:r>
            <a:r>
              <a:rPr lang="fr-FR" sz="2000" dirty="0">
                <a:solidFill>
                  <a:schemeClr val="tx1"/>
                </a:solidFill>
                <a:effectLst/>
                <a:latin typeface="Times New Roman" panose="02020603050405020304" pitchFamily="18" charset="0"/>
                <a:ea typeface="Calibri" panose="020F0502020204030204" pitchFamily="34" charset="0"/>
              </a:rPr>
              <a:t> </a:t>
            </a:r>
            <a:br>
              <a:rPr lang="fr-FR" sz="2000" dirty="0">
                <a:solidFill>
                  <a:schemeClr val="tx1"/>
                </a:solidFill>
                <a:effectLst/>
                <a:latin typeface="Times New Roman" panose="02020603050405020304" pitchFamily="18" charset="0"/>
                <a:ea typeface="Calibri" panose="020F0502020204030204" pitchFamily="34" charset="0"/>
              </a:rPr>
            </a:br>
            <a:r>
              <a:rPr lang="fr-FR" sz="2000" b="1" dirty="0">
                <a:solidFill>
                  <a:schemeClr val="tx1"/>
                </a:solidFill>
                <a:effectLst/>
                <a:latin typeface="Times New Roman" panose="02020603050405020304" pitchFamily="18" charset="0"/>
                <a:ea typeface="Calibri" panose="020F0502020204030204" pitchFamily="34" charset="0"/>
              </a:rPr>
              <a:t>Marc 12, 28-33</a:t>
            </a:r>
            <a:r>
              <a:rPr lang="fr-FR" sz="2000" b="1" dirty="0">
                <a:solidFill>
                  <a:schemeClr val="tx1"/>
                </a:solidFill>
                <a:latin typeface="Calibri" panose="020F0502020204030204" pitchFamily="34" charset="0"/>
                <a:ea typeface="Calibri" panose="020F0502020204030204" pitchFamily="34" charset="0"/>
              </a:rPr>
              <a:t> </a:t>
            </a:r>
            <a:r>
              <a:rPr lang="fr-FR" sz="2000" i="1" dirty="0">
                <a:solidFill>
                  <a:schemeClr val="tx1"/>
                </a:solidFill>
                <a:effectLst/>
                <a:latin typeface="Times New Roman" panose="02020603050405020304" pitchFamily="18" charset="0"/>
                <a:ea typeface="Times New Roman" panose="02020603050405020304" pitchFamily="18" charset="0"/>
              </a:rPr>
              <a:t>Un scribe qui avait entendu la discussion, et remarqué que Jésus avait bien répondu, s’avança pour lui demander : « Quel est le premier de tous les commandements ? »</a:t>
            </a:r>
            <a:br>
              <a:rPr lang="fr-FR" sz="2000" dirty="0">
                <a:solidFill>
                  <a:schemeClr val="tx1"/>
                </a:solidFill>
                <a:latin typeface="Times New Roman" panose="02020603050405020304" pitchFamily="18" charset="0"/>
                <a:ea typeface="Times New Roman" panose="02020603050405020304" pitchFamily="18" charset="0"/>
              </a:rPr>
            </a:br>
            <a:r>
              <a:rPr lang="fr-FR" sz="2000" i="1" dirty="0">
                <a:solidFill>
                  <a:schemeClr val="tx1"/>
                </a:solidFill>
                <a:effectLst/>
                <a:latin typeface="Times New Roman" panose="02020603050405020304" pitchFamily="18" charset="0"/>
                <a:ea typeface="Times New Roman" panose="02020603050405020304" pitchFamily="18" charset="0"/>
              </a:rPr>
              <a:t>Jésus lui fit cette réponse : « Voici le premier : Écoute, Israël : le Seigneur notre Dieu est l’unique Seigneur. </a:t>
            </a:r>
            <a:br>
              <a:rPr lang="fr-FR" sz="2000" dirty="0">
                <a:solidFill>
                  <a:schemeClr val="tx1"/>
                </a:solidFill>
                <a:latin typeface="Times New Roman" panose="02020603050405020304" pitchFamily="18" charset="0"/>
                <a:ea typeface="Times New Roman" panose="02020603050405020304" pitchFamily="18" charset="0"/>
              </a:rPr>
            </a:br>
            <a:r>
              <a:rPr lang="fr-FR" sz="2000" i="1" dirty="0">
                <a:solidFill>
                  <a:schemeClr val="tx1"/>
                </a:solidFill>
                <a:effectLst/>
                <a:latin typeface="Times New Roman" panose="02020603050405020304" pitchFamily="18" charset="0"/>
                <a:ea typeface="Calibri" panose="020F0502020204030204" pitchFamily="34" charset="0"/>
              </a:rPr>
              <a:t>Tu aimeras le Seigneur ton Dieu de tout ton cœur, de toute ton âme, de tout ton esprit et de toute ta force. Et voici le second : Tu aimeras ton prochain comme toi-même. Il n’y a pas de commandement plus grand que ceux-là. »</a:t>
            </a:r>
            <a:br>
              <a:rPr lang="fr-FR" sz="2000" i="1" dirty="0">
                <a:solidFill>
                  <a:schemeClr val="tx1"/>
                </a:solidFill>
                <a:effectLst/>
                <a:latin typeface="Times New Roman" panose="02020603050405020304" pitchFamily="18" charset="0"/>
                <a:ea typeface="Calibri" panose="020F0502020204030204" pitchFamily="34" charset="0"/>
              </a:rPr>
            </a:br>
            <a:r>
              <a:rPr lang="fr-FR" sz="2000" i="1" dirty="0">
                <a:solidFill>
                  <a:schemeClr val="tx1"/>
                </a:solidFill>
                <a:effectLst/>
                <a:latin typeface="Times New Roman" panose="02020603050405020304" pitchFamily="18" charset="0"/>
                <a:ea typeface="Calibri" panose="020F0502020204030204" pitchFamily="34" charset="0"/>
              </a:rPr>
              <a:t>Le scribe reprit : « Fort bien, Maître, tu as dit vrai : Dieu est l’Unique et il n’y en a pas d’autre que lui.</a:t>
            </a:r>
            <a:br>
              <a:rPr lang="fr-FR" sz="2000" dirty="0">
                <a:solidFill>
                  <a:schemeClr val="tx1"/>
                </a:solidFill>
                <a:latin typeface="Calibri" panose="020F0502020204030204" pitchFamily="34" charset="0"/>
                <a:ea typeface="Calibri" panose="020F0502020204030204" pitchFamily="34" charset="0"/>
              </a:rPr>
            </a:br>
            <a:r>
              <a:rPr lang="fr-FR" sz="2000" i="1" dirty="0">
                <a:solidFill>
                  <a:schemeClr val="tx1"/>
                </a:solidFill>
                <a:effectLst/>
                <a:latin typeface="Times New Roman" panose="02020603050405020304" pitchFamily="18" charset="0"/>
                <a:ea typeface="Calibri" panose="020F0502020204030204" pitchFamily="34" charset="0"/>
              </a:rPr>
              <a:t>L’aimer de tout son cœur, de toute son intelligence, de toute sa force, et aimer son prochain comme soi-même, vaut mieux que toute offrande d’holocaustes et de sacrifices. »</a:t>
            </a:r>
            <a:br>
              <a:rPr lang="fr-FR" sz="2000" dirty="0">
                <a:solidFill>
                  <a:schemeClr val="tx1"/>
                </a:solidFill>
                <a:latin typeface="Calibri" panose="020F0502020204030204" pitchFamily="34" charset="0"/>
                <a:ea typeface="Calibri" panose="020F0502020204030204" pitchFamily="34" charset="0"/>
              </a:rPr>
            </a:br>
            <a:r>
              <a:rPr lang="fr-FR" sz="2000" i="1" dirty="0">
                <a:solidFill>
                  <a:schemeClr val="tx1"/>
                </a:solidFill>
                <a:effectLst/>
                <a:latin typeface="Times New Roman" panose="02020603050405020304" pitchFamily="18" charset="0"/>
                <a:ea typeface="Calibri" panose="020F0502020204030204" pitchFamily="34" charset="0"/>
              </a:rPr>
              <a:t>Jésus, voyant qu’il avait fait une remarque judicieuse, lui dit : « Tu n’es pas loin du royaume de Dieu. »</a:t>
            </a:r>
            <a:endParaRPr lang="fr-FR" sz="2000" dirty="0">
              <a:solidFill>
                <a:schemeClr val="tx1"/>
              </a:solidFill>
              <a:effectLst/>
              <a:latin typeface="Calibri" panose="020F0502020204030204" pitchFamily="34" charset="0"/>
              <a:ea typeface="Calibri" panose="020F0502020204030204" pitchFamily="34" charset="0"/>
            </a:endParaRPr>
          </a:p>
        </p:txBody>
      </p:sp>
      <p:sp>
        <p:nvSpPr>
          <p:cNvPr id="12" name="ZoneTexte 11">
            <a:extLst>
              <a:ext uri="{FF2B5EF4-FFF2-40B4-BE49-F238E27FC236}">
                <a16:creationId xmlns:a16="http://schemas.microsoft.com/office/drawing/2014/main" id="{E3017A11-3703-8022-C918-D685563ECFF1}"/>
              </a:ext>
            </a:extLst>
          </p:cNvPr>
          <p:cNvSpPr txBox="1"/>
          <p:nvPr/>
        </p:nvSpPr>
        <p:spPr>
          <a:xfrm>
            <a:off x="548701" y="53290"/>
            <a:ext cx="4267941"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Times New Roman" panose="02020603050405020304" pitchFamily="18" charset="0"/>
              </a:rPr>
              <a:t>tout ce qu’elle avait pour vivre</a:t>
            </a:r>
            <a:endParaRPr lang="fr-FR" dirty="0"/>
          </a:p>
        </p:txBody>
      </p:sp>
      <p:pic>
        <p:nvPicPr>
          <p:cNvPr id="4" name="Image 3" descr="Une image contenant cœur, Saint-Valentin, rouge, créativité&#10;&#10;Description générée automatiquement">
            <a:extLst>
              <a:ext uri="{FF2B5EF4-FFF2-40B4-BE49-F238E27FC236}">
                <a16:creationId xmlns:a16="http://schemas.microsoft.com/office/drawing/2014/main" id="{CE90EDB5-92FE-1CAE-9618-509061EC6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23564">
            <a:off x="10608694" y="83373"/>
            <a:ext cx="1490212" cy="1470086"/>
          </a:xfrm>
          <a:prstGeom prst="rect">
            <a:avLst/>
          </a:prstGeom>
        </p:spPr>
      </p:pic>
    </p:spTree>
    <p:extLst>
      <p:ext uri="{BB962C8B-B14F-4D97-AF65-F5344CB8AC3E}">
        <p14:creationId xmlns:p14="http://schemas.microsoft.com/office/powerpoint/2010/main" val="446018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BDA7178A-0069-B1F3-FFE7-CBA55CBDFAAF}"/>
              </a:ext>
            </a:extLst>
          </p:cNvPr>
          <p:cNvSpPr/>
          <p:nvPr/>
        </p:nvSpPr>
        <p:spPr>
          <a:xfrm>
            <a:off x="1280962" y="1572649"/>
            <a:ext cx="6665383" cy="4196560"/>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dirty="0">
                <a:solidFill>
                  <a:schemeClr val="tx1"/>
                </a:solidFill>
                <a:effectLst/>
                <a:latin typeface="Times New Roman" panose="02020603050405020304" pitchFamily="18" charset="0"/>
                <a:ea typeface="Calibri" panose="020F0502020204030204" pitchFamily="34" charset="0"/>
              </a:rPr>
              <a:t>Le jeune homme riche connait les commandements </a:t>
            </a:r>
            <a:br>
              <a:rPr lang="fr-FR" sz="2000" dirty="0">
                <a:solidFill>
                  <a:schemeClr val="tx1"/>
                </a:solidFill>
                <a:effectLst/>
                <a:latin typeface="Times New Roman" panose="02020603050405020304" pitchFamily="18" charset="0"/>
                <a:ea typeface="Calibri" panose="020F0502020204030204" pitchFamily="34" charset="0"/>
              </a:rPr>
            </a:br>
            <a:r>
              <a:rPr lang="fr-FR" sz="2000" dirty="0">
                <a:solidFill>
                  <a:schemeClr val="tx1"/>
                </a:solidFill>
                <a:effectLst/>
                <a:latin typeface="Times New Roman" panose="02020603050405020304" pitchFamily="18" charset="0"/>
                <a:ea typeface="Calibri" panose="020F0502020204030204" pitchFamily="34" charset="0"/>
              </a:rPr>
              <a:t>mais ne va pas se séparer de sa richesse. </a:t>
            </a:r>
            <a:endParaRPr lang="fr-FR" sz="20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2000" dirty="0">
                <a:solidFill>
                  <a:schemeClr val="tx1"/>
                </a:solidFill>
                <a:effectLst/>
                <a:latin typeface="Times New Roman" panose="02020603050405020304" pitchFamily="18" charset="0"/>
                <a:ea typeface="Calibri" panose="020F0502020204030204" pitchFamily="34" charset="0"/>
              </a:rPr>
              <a:t>La veuve donne tout, elle donne toute sa vie. </a:t>
            </a:r>
            <a:endParaRPr lang="fr-FR" sz="20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2000" dirty="0">
                <a:solidFill>
                  <a:schemeClr val="tx1"/>
                </a:solidFill>
                <a:effectLst/>
                <a:latin typeface="Times New Roman" panose="02020603050405020304" pitchFamily="18" charset="0"/>
                <a:ea typeface="Calibri" panose="020F0502020204030204" pitchFamily="34" charset="0"/>
              </a:rPr>
              <a:t>Jésus également donne toute sa vie</a:t>
            </a:r>
            <a:r>
              <a:rPr lang="fr-F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spcAft>
                <a:spcPts val="1000"/>
              </a:spcAft>
            </a:pPr>
            <a:r>
              <a:rPr lang="fr-FR"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Jean 10, 17-18 </a:t>
            </a:r>
            <a:r>
              <a:rPr lang="fr-FR" sz="20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Voici pourquoi le Père m’aime : parce que je donne ma vie, pour la recevoir de nouveau. Nul ne peut me l’enlever : je la donne de moi-même. J’ai le pouvoir de la donner, j’ai aussi le pouvoir de la recevoir de nouveau : voilà le commandement que j’ai reçu de mon Père.</a:t>
            </a:r>
            <a:endParaRPr lang="fr-F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E3017A11-3703-8022-C918-D685563ECFF1}"/>
              </a:ext>
            </a:extLst>
          </p:cNvPr>
          <p:cNvSpPr txBox="1"/>
          <p:nvPr/>
        </p:nvSpPr>
        <p:spPr>
          <a:xfrm>
            <a:off x="548701" y="53290"/>
            <a:ext cx="4267941"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Times New Roman" panose="02020603050405020304" pitchFamily="18" charset="0"/>
              </a:rPr>
              <a:t>tout ce qu’elle avait pour vivre</a:t>
            </a:r>
            <a:endParaRPr lang="fr-FR" dirty="0"/>
          </a:p>
        </p:txBody>
      </p:sp>
      <p:pic>
        <p:nvPicPr>
          <p:cNvPr id="4" name="Image 3" descr="Une image contenant cœur, Saint-Valentin, rouge, créativité&#10;&#10;Description générée automatiquement">
            <a:extLst>
              <a:ext uri="{FF2B5EF4-FFF2-40B4-BE49-F238E27FC236}">
                <a16:creationId xmlns:a16="http://schemas.microsoft.com/office/drawing/2014/main" id="{CE90EDB5-92FE-1CAE-9618-509061EC6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63495">
            <a:off x="9461314" y="1610741"/>
            <a:ext cx="1490212" cy="1470086"/>
          </a:xfrm>
          <a:prstGeom prst="rect">
            <a:avLst/>
          </a:prstGeom>
        </p:spPr>
      </p:pic>
      <p:sp>
        <p:nvSpPr>
          <p:cNvPr id="5" name="Espace réservé du numéro de diapositive 4">
            <a:extLst>
              <a:ext uri="{FF2B5EF4-FFF2-40B4-BE49-F238E27FC236}">
                <a16:creationId xmlns:a16="http://schemas.microsoft.com/office/drawing/2014/main" id="{89C7F2E0-3997-276A-8686-529796FE4197}"/>
              </a:ext>
            </a:extLst>
          </p:cNvPr>
          <p:cNvSpPr>
            <a:spLocks noGrp="1"/>
          </p:cNvSpPr>
          <p:nvPr>
            <p:ph type="sldNum" sz="quarter" idx="12"/>
          </p:nvPr>
        </p:nvSpPr>
        <p:spPr/>
        <p:txBody>
          <a:bodyPr/>
          <a:lstStyle/>
          <a:p>
            <a:fld id="{9E268824-B363-4558-82B1-76DB5ADEB9CB}" type="slidenum">
              <a:rPr lang="fr-FR" smtClean="0"/>
              <a:t>59</a:t>
            </a:fld>
            <a:endParaRPr lang="fr-FR"/>
          </a:p>
        </p:txBody>
      </p:sp>
    </p:spTree>
    <p:extLst>
      <p:ext uri="{BB962C8B-B14F-4D97-AF65-F5344CB8AC3E}">
        <p14:creationId xmlns:p14="http://schemas.microsoft.com/office/powerpoint/2010/main" val="556341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798D532-8130-4EDD-060D-29C763A4AFDF}"/>
              </a:ext>
            </a:extLst>
          </p:cNvPr>
          <p:cNvSpPr txBox="1"/>
          <p:nvPr/>
        </p:nvSpPr>
        <p:spPr>
          <a:xfrm>
            <a:off x="164032" y="114329"/>
            <a:ext cx="149432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enseignement</a:t>
            </a:r>
            <a:endParaRPr lang="fr-FR" dirty="0"/>
          </a:p>
        </p:txBody>
      </p:sp>
      <p:sp>
        <p:nvSpPr>
          <p:cNvPr id="5" name="Rectangle : coins arrondis 4">
            <a:extLst>
              <a:ext uri="{FF2B5EF4-FFF2-40B4-BE49-F238E27FC236}">
                <a16:creationId xmlns:a16="http://schemas.microsoft.com/office/drawing/2014/main" id="{AF309B4F-4F62-4812-1BA9-590BF8142417}"/>
              </a:ext>
            </a:extLst>
          </p:cNvPr>
          <p:cNvSpPr/>
          <p:nvPr/>
        </p:nvSpPr>
        <p:spPr>
          <a:xfrm>
            <a:off x="4331446" y="2223436"/>
            <a:ext cx="7498569" cy="1513767"/>
          </a:xfrm>
          <a:prstGeom prst="roundRect">
            <a:avLst/>
          </a:pr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dirty="0">
                <a:solidFill>
                  <a:schemeClr val="tx1"/>
                </a:solidFill>
              </a:rPr>
              <a:t>Au verset 41, Jésus est assis. </a:t>
            </a:r>
          </a:p>
          <a:p>
            <a:r>
              <a:rPr lang="fr-FR" sz="2400" dirty="0">
                <a:solidFill>
                  <a:schemeClr val="tx1"/>
                </a:solidFill>
              </a:rPr>
              <a:t>Quand ils enseignaient, les docteurs de la Loi étaient assis et le peuple écoutait, debout. </a:t>
            </a:r>
          </a:p>
        </p:txBody>
      </p:sp>
      <p:pic>
        <p:nvPicPr>
          <p:cNvPr id="8" name="Image 7">
            <a:extLst>
              <a:ext uri="{FF2B5EF4-FFF2-40B4-BE49-F238E27FC236}">
                <a16:creationId xmlns:a16="http://schemas.microsoft.com/office/drawing/2014/main" id="{73FF930A-FDF8-AB28-C0AF-6797B8CCCD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1985" y="1604421"/>
            <a:ext cx="3471352" cy="5253579"/>
          </a:xfrm>
          <a:prstGeom prst="rect">
            <a:avLst/>
          </a:prstGeom>
        </p:spPr>
      </p:pic>
      <p:sp>
        <p:nvSpPr>
          <p:cNvPr id="3" name="Espace réservé du numéro de diapositive 2">
            <a:extLst>
              <a:ext uri="{FF2B5EF4-FFF2-40B4-BE49-F238E27FC236}">
                <a16:creationId xmlns:a16="http://schemas.microsoft.com/office/drawing/2014/main" id="{9A3B89CC-C15F-C7A7-01A6-6CAA81145F11}"/>
              </a:ext>
            </a:extLst>
          </p:cNvPr>
          <p:cNvSpPr>
            <a:spLocks noGrp="1"/>
          </p:cNvSpPr>
          <p:nvPr>
            <p:ph type="sldNum" sz="quarter" idx="12"/>
          </p:nvPr>
        </p:nvSpPr>
        <p:spPr/>
        <p:txBody>
          <a:bodyPr/>
          <a:lstStyle/>
          <a:p>
            <a:fld id="{9E268824-B363-4558-82B1-76DB5ADEB9CB}" type="slidenum">
              <a:rPr lang="fr-FR" smtClean="0"/>
              <a:t>6</a:t>
            </a:fld>
            <a:endParaRPr lang="fr-FR"/>
          </a:p>
        </p:txBody>
      </p:sp>
      <p:sp>
        <p:nvSpPr>
          <p:cNvPr id="7" name="Rectangle : coins arrondis 6">
            <a:extLst>
              <a:ext uri="{FF2B5EF4-FFF2-40B4-BE49-F238E27FC236}">
                <a16:creationId xmlns:a16="http://schemas.microsoft.com/office/drawing/2014/main" id="{62DBB32B-4EE0-3840-6BA2-C96FC3E22BF5}"/>
              </a:ext>
            </a:extLst>
          </p:cNvPr>
          <p:cNvSpPr/>
          <p:nvPr/>
        </p:nvSpPr>
        <p:spPr>
          <a:xfrm>
            <a:off x="4331446" y="4563107"/>
            <a:ext cx="7498569" cy="967338"/>
          </a:xfrm>
          <a:prstGeom prst="roundRect">
            <a:avLst/>
          </a:pr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Marc 4, 1-2a </a:t>
            </a:r>
            <a:r>
              <a:rPr lang="fr-FR" sz="2400" dirty="0">
                <a:solidFill>
                  <a:schemeClr val="tx1"/>
                </a:solidFill>
              </a:rPr>
              <a:t>Jésus est assis dans la barque et il enseigne. </a:t>
            </a:r>
          </a:p>
        </p:txBody>
      </p:sp>
    </p:spTree>
    <p:extLst>
      <p:ext uri="{BB962C8B-B14F-4D97-AF65-F5344CB8AC3E}">
        <p14:creationId xmlns:p14="http://schemas.microsoft.com/office/powerpoint/2010/main" val="396386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88C61C06-D2D0-B638-613F-D428E47EED8F}"/>
              </a:ext>
            </a:extLst>
          </p:cNvPr>
          <p:cNvSpPr/>
          <p:nvPr/>
        </p:nvSpPr>
        <p:spPr>
          <a:xfrm>
            <a:off x="183456" y="813751"/>
            <a:ext cx="9539041" cy="3112529"/>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dirty="0">
                <a:solidFill>
                  <a:schemeClr val="tx1"/>
                </a:solidFill>
                <a:effectLst/>
                <a:latin typeface="Times New Roman" panose="02020603050405020304" pitchFamily="18" charset="0"/>
                <a:ea typeface="Calibri" panose="020F0502020204030204" pitchFamily="34" charset="0"/>
              </a:rPr>
              <a:t>Contrairement aux riches, la veuve est liée à l’acte même de donner. Elle s’est donnée. </a:t>
            </a:r>
            <a:br>
              <a:rPr lang="fr-FR" sz="2000" dirty="0">
                <a:solidFill>
                  <a:schemeClr val="tx1"/>
                </a:solidFill>
                <a:effectLst/>
                <a:latin typeface="Times New Roman" panose="02020603050405020304" pitchFamily="18" charset="0"/>
                <a:ea typeface="Calibri" panose="020F0502020204030204" pitchFamily="34" charset="0"/>
              </a:rPr>
            </a:br>
            <a:r>
              <a:rPr lang="fr-FR" sz="2000" dirty="0">
                <a:solidFill>
                  <a:schemeClr val="tx1"/>
                </a:solidFill>
                <a:effectLst/>
                <a:latin typeface="Times New Roman" panose="02020603050405020304" pitchFamily="18" charset="0"/>
                <a:ea typeface="Calibri" panose="020F0502020204030204" pitchFamily="34" charset="0"/>
              </a:rPr>
              <a:t>Il s’agit de déposer sa vie en Dieu, en Celui qui donne le premier. </a:t>
            </a:r>
            <a:br>
              <a:rPr lang="fr-FR" sz="2000" dirty="0">
                <a:solidFill>
                  <a:schemeClr val="tx1"/>
                </a:solidFill>
                <a:effectLst/>
                <a:latin typeface="Times New Roman" panose="02020603050405020304" pitchFamily="18" charset="0"/>
                <a:ea typeface="Calibri" panose="020F0502020204030204" pitchFamily="34" charset="0"/>
              </a:rPr>
            </a:br>
            <a:r>
              <a:rPr lang="fr-FR" sz="2000" dirty="0">
                <a:solidFill>
                  <a:schemeClr val="tx1"/>
                </a:solidFill>
                <a:effectLst/>
                <a:latin typeface="Times New Roman" panose="02020603050405020304" pitchFamily="18" charset="0"/>
                <a:ea typeface="Calibri" panose="020F0502020204030204" pitchFamily="34" charset="0"/>
              </a:rPr>
              <a:t>Savoir reconnaître que c’est lui qui donne. Savoir en retour lui offrir ce qu’il donne.</a:t>
            </a:r>
          </a:p>
          <a:p>
            <a:pPr>
              <a:lnSpc>
                <a:spcPct val="115000"/>
              </a:lnSpc>
              <a:spcAft>
                <a:spcPts val="1000"/>
              </a:spcAft>
            </a:pPr>
            <a:r>
              <a:rPr lang="fr-FR" sz="2000" dirty="0">
                <a:solidFill>
                  <a:schemeClr val="tx1"/>
                </a:solidFill>
                <a:effectLst/>
                <a:latin typeface="Times New Roman" panose="02020603050405020304" pitchFamily="18" charset="0"/>
                <a:ea typeface="Calibri" panose="020F0502020204030204" pitchFamily="34" charset="0"/>
              </a:rPr>
              <a:t>Le Christ est allé jusqu’au bout de ce don. Il a donné sa vie, accepté le sacrifice, non pas le sacrifice comme on le pense habituellement, un peu volontariste ou masochiste. </a:t>
            </a:r>
            <a:br>
              <a:rPr lang="fr-FR" sz="2000" b="1" dirty="0">
                <a:solidFill>
                  <a:schemeClr val="tx1"/>
                </a:solidFill>
                <a:effectLst/>
                <a:latin typeface="Times New Roman" panose="02020603050405020304" pitchFamily="18" charset="0"/>
                <a:ea typeface="Calibri" panose="020F0502020204030204" pitchFamily="34" charset="0"/>
              </a:rPr>
            </a:br>
            <a:r>
              <a:rPr lang="fr-FR" sz="2000" b="1" dirty="0">
                <a:solidFill>
                  <a:schemeClr val="tx1"/>
                </a:solidFill>
                <a:effectLst/>
                <a:latin typeface="Times New Roman" panose="02020603050405020304" pitchFamily="18" charset="0"/>
                <a:ea typeface="Calibri" panose="020F0502020204030204" pitchFamily="34" charset="0"/>
              </a:rPr>
              <a:t>Son sacrifice </a:t>
            </a:r>
            <a:r>
              <a:rPr lang="fr-FR" sz="2000" dirty="0">
                <a:solidFill>
                  <a:schemeClr val="tx1"/>
                </a:solidFill>
                <a:effectLst/>
                <a:latin typeface="Times New Roman" panose="02020603050405020304" pitchFamily="18" charset="0"/>
                <a:ea typeface="Calibri" panose="020F0502020204030204" pitchFamily="34" charset="0"/>
              </a:rPr>
              <a:t>est signe d’adhésion à Dieu. Adhérer à Dieu, c’est adhérer à la Vie, à la Vie plus forte que la mort. C’est, à la suite du Christ, offrir son humanité. </a:t>
            </a:r>
          </a:p>
        </p:txBody>
      </p:sp>
      <p:sp>
        <p:nvSpPr>
          <p:cNvPr id="3" name="Rectangle : coins arrondis 2">
            <a:extLst>
              <a:ext uri="{FF2B5EF4-FFF2-40B4-BE49-F238E27FC236}">
                <a16:creationId xmlns:a16="http://schemas.microsoft.com/office/drawing/2014/main" id="{602D1E3E-0007-CB3B-52B9-96726600B3E4}"/>
              </a:ext>
            </a:extLst>
          </p:cNvPr>
          <p:cNvSpPr/>
          <p:nvPr/>
        </p:nvSpPr>
        <p:spPr>
          <a:xfrm>
            <a:off x="183456" y="4497354"/>
            <a:ext cx="10935001" cy="1749697"/>
          </a:xfrm>
          <a:prstGeom prst="roundRect">
            <a:avLst/>
          </a:prstGeom>
          <a:noFill/>
          <a:ln w="76200">
            <a:solidFill>
              <a:srgbClr val="F390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dirty="0">
                <a:solidFill>
                  <a:schemeClr val="tx1"/>
                </a:solidFill>
                <a:effectLst/>
                <a:latin typeface="Times New Roman" panose="02020603050405020304" pitchFamily="18" charset="0"/>
                <a:ea typeface="Calibri" panose="020F0502020204030204" pitchFamily="34" charset="0"/>
              </a:rPr>
              <a:t>C’est parce que je reconnais que tout me vient de Dieu que je peux à mon tour donner et me donner !</a:t>
            </a:r>
            <a:br>
              <a:rPr lang="fr-FR" sz="2000" dirty="0">
                <a:solidFill>
                  <a:schemeClr val="tx1"/>
                </a:solidFill>
                <a:effectLst/>
                <a:latin typeface="Times New Roman" panose="02020603050405020304" pitchFamily="18" charset="0"/>
                <a:ea typeface="Calibri" panose="020F0502020204030204" pitchFamily="34" charset="0"/>
              </a:rPr>
            </a:br>
            <a:r>
              <a:rPr lang="fr-FR" sz="2000" dirty="0">
                <a:solidFill>
                  <a:schemeClr val="tx1"/>
                </a:solidFill>
                <a:effectLst/>
                <a:latin typeface="Times New Roman" panose="02020603050405020304" pitchFamily="18" charset="0"/>
                <a:ea typeface="Calibri" panose="020F0502020204030204" pitchFamily="34" charset="0"/>
              </a:rPr>
              <a:t>Sommes-nous comme la veuve, présents dans notre don ? </a:t>
            </a:r>
            <a:br>
              <a:rPr lang="fr-FR" sz="2000" dirty="0">
                <a:solidFill>
                  <a:schemeClr val="tx1"/>
                </a:solidFill>
                <a:effectLst/>
                <a:latin typeface="Times New Roman" panose="02020603050405020304" pitchFamily="18" charset="0"/>
                <a:ea typeface="Calibri" panose="020F0502020204030204" pitchFamily="34" charset="0"/>
              </a:rPr>
            </a:br>
            <a:r>
              <a:rPr lang="fr-FR" sz="2000" dirty="0">
                <a:solidFill>
                  <a:schemeClr val="tx1"/>
                </a:solidFill>
                <a:effectLst/>
                <a:latin typeface="Times New Roman" panose="02020603050405020304" pitchFamily="18" charset="0"/>
                <a:ea typeface="Calibri" panose="020F0502020204030204" pitchFamily="34" charset="0"/>
              </a:rPr>
              <a:t>Un don gratuit parce que nous avons reçu !</a:t>
            </a:r>
            <a:br>
              <a:rPr lang="fr-FR" sz="2000" dirty="0">
                <a:solidFill>
                  <a:schemeClr val="tx1"/>
                </a:solidFill>
                <a:effectLst/>
                <a:latin typeface="Times New Roman" panose="02020603050405020304" pitchFamily="18" charset="0"/>
                <a:ea typeface="Calibri" panose="020F0502020204030204" pitchFamily="34" charset="0"/>
              </a:rPr>
            </a:br>
            <a:r>
              <a:rPr lang="fr-FR" sz="2000" dirty="0">
                <a:solidFill>
                  <a:schemeClr val="tx1"/>
                </a:solidFill>
                <a:effectLst/>
                <a:latin typeface="Times New Roman" panose="02020603050405020304" pitchFamily="18" charset="0"/>
                <a:ea typeface="Calibri" panose="020F0502020204030204" pitchFamily="34" charset="0"/>
              </a:rPr>
              <a:t>Nous avons reçu la Vie qui nous a été offerte. </a:t>
            </a:r>
          </a:p>
        </p:txBody>
      </p:sp>
      <p:sp>
        <p:nvSpPr>
          <p:cNvPr id="11" name="ZoneTexte 10">
            <a:extLst>
              <a:ext uri="{FF2B5EF4-FFF2-40B4-BE49-F238E27FC236}">
                <a16:creationId xmlns:a16="http://schemas.microsoft.com/office/drawing/2014/main" id="{0C9BB271-BC31-B6B7-D975-50B59C49F47A}"/>
              </a:ext>
            </a:extLst>
          </p:cNvPr>
          <p:cNvSpPr txBox="1"/>
          <p:nvPr/>
        </p:nvSpPr>
        <p:spPr>
          <a:xfrm>
            <a:off x="0" y="70654"/>
            <a:ext cx="4267941"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Times New Roman" panose="02020603050405020304" pitchFamily="18" charset="0"/>
              </a:rPr>
              <a:t>tout ce qu’elle avait pour vivre</a:t>
            </a:r>
            <a:endParaRPr lang="fr-FR" dirty="0"/>
          </a:p>
        </p:txBody>
      </p:sp>
      <p:pic>
        <p:nvPicPr>
          <p:cNvPr id="4" name="Image 3" descr="Une image contenant cœur, Saint-Valentin, rouge, créativité&#10;&#10;Description générée automatiquement">
            <a:extLst>
              <a:ext uri="{FF2B5EF4-FFF2-40B4-BE49-F238E27FC236}">
                <a16:creationId xmlns:a16="http://schemas.microsoft.com/office/drawing/2014/main" id="{F38F79F5-C473-1BC4-404C-2CD2603A6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63110">
            <a:off x="9618754" y="676699"/>
            <a:ext cx="2061866" cy="2034020"/>
          </a:xfrm>
          <a:prstGeom prst="rect">
            <a:avLst/>
          </a:prstGeom>
        </p:spPr>
      </p:pic>
      <p:sp>
        <p:nvSpPr>
          <p:cNvPr id="5" name="Espace réservé du numéro de diapositive 4">
            <a:extLst>
              <a:ext uri="{FF2B5EF4-FFF2-40B4-BE49-F238E27FC236}">
                <a16:creationId xmlns:a16="http://schemas.microsoft.com/office/drawing/2014/main" id="{67E3B7EA-8D5A-1261-39B9-76F3CE07E7F0}"/>
              </a:ext>
            </a:extLst>
          </p:cNvPr>
          <p:cNvSpPr>
            <a:spLocks noGrp="1"/>
          </p:cNvSpPr>
          <p:nvPr>
            <p:ph type="sldNum" sz="quarter" idx="12"/>
          </p:nvPr>
        </p:nvSpPr>
        <p:spPr/>
        <p:txBody>
          <a:bodyPr/>
          <a:lstStyle/>
          <a:p>
            <a:fld id="{9E268824-B363-4558-82B1-76DB5ADEB9CB}" type="slidenum">
              <a:rPr lang="fr-FR" smtClean="0"/>
              <a:t>60</a:t>
            </a:fld>
            <a:endParaRPr lang="fr-FR"/>
          </a:p>
        </p:txBody>
      </p:sp>
    </p:spTree>
    <p:extLst>
      <p:ext uri="{BB962C8B-B14F-4D97-AF65-F5344CB8AC3E}">
        <p14:creationId xmlns:p14="http://schemas.microsoft.com/office/powerpoint/2010/main" val="16612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837D883F-494D-46A1-57E9-C51455754EA8}"/>
              </a:ext>
            </a:extLst>
          </p:cNvPr>
          <p:cNvSpPr/>
          <p:nvPr/>
        </p:nvSpPr>
        <p:spPr>
          <a:xfrm>
            <a:off x="1623527" y="2688922"/>
            <a:ext cx="9375232" cy="2612147"/>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latin typeface="Times New Roman" panose="02020603050405020304" pitchFamily="18" charset="0"/>
                <a:cs typeface="Times New Roman" panose="02020603050405020304" pitchFamily="18" charset="0"/>
              </a:rPr>
              <a:t>Chapitre 13</a:t>
            </a:r>
          </a:p>
          <a:p>
            <a:r>
              <a:rPr lang="fr-FR" sz="2400" b="1" dirty="0">
                <a:solidFill>
                  <a:schemeClr val="tx1"/>
                </a:solidFill>
                <a:latin typeface="Times New Roman" panose="02020603050405020304" pitchFamily="18" charset="0"/>
                <a:cs typeface="Times New Roman" panose="02020603050405020304" pitchFamily="18" charset="0"/>
              </a:rPr>
              <a:t>01</a:t>
            </a:r>
            <a:r>
              <a:rPr lang="fr-FR" sz="2400" dirty="0">
                <a:solidFill>
                  <a:schemeClr val="tx1"/>
                </a:solidFill>
                <a:latin typeface="Times New Roman" panose="02020603050405020304" pitchFamily="18" charset="0"/>
                <a:cs typeface="Times New Roman" panose="02020603050405020304" pitchFamily="18" charset="0"/>
              </a:rPr>
              <a:t> Comme Jésus sortait du Temple, un de ses disciples lui dit : « Maître, regarde : quelles belles pierres ! quelles constructions ! »</a:t>
            </a:r>
          </a:p>
          <a:p>
            <a:r>
              <a:rPr lang="fr-FR" sz="2400" b="1" dirty="0">
                <a:solidFill>
                  <a:schemeClr val="tx1"/>
                </a:solidFill>
                <a:latin typeface="Times New Roman" panose="02020603050405020304" pitchFamily="18" charset="0"/>
                <a:cs typeface="Times New Roman" panose="02020603050405020304" pitchFamily="18" charset="0"/>
              </a:rPr>
              <a:t>02</a:t>
            </a:r>
            <a:r>
              <a:rPr lang="fr-FR" sz="2400" dirty="0">
                <a:solidFill>
                  <a:schemeClr val="tx1"/>
                </a:solidFill>
                <a:latin typeface="Times New Roman" panose="02020603050405020304" pitchFamily="18" charset="0"/>
                <a:cs typeface="Times New Roman" panose="02020603050405020304" pitchFamily="18" charset="0"/>
              </a:rPr>
              <a:t> Mais Jésus lui dit : « Tu vois ces grandes constructions ? </a:t>
            </a:r>
            <a:r>
              <a:rPr lang="fr-FR" sz="2400" dirty="0">
                <a:solidFill>
                  <a:srgbClr val="FF0000"/>
                </a:solidFill>
                <a:latin typeface="Times New Roman" panose="02020603050405020304" pitchFamily="18" charset="0"/>
                <a:cs typeface="Times New Roman" panose="02020603050405020304" pitchFamily="18" charset="0"/>
              </a:rPr>
              <a:t>Il ne restera pas ici pierre sur pierre</a:t>
            </a:r>
            <a:r>
              <a:rPr lang="fr-FR" sz="2400" dirty="0">
                <a:solidFill>
                  <a:schemeClr val="tx1"/>
                </a:solidFill>
                <a:latin typeface="Times New Roman" panose="02020603050405020304" pitchFamily="18" charset="0"/>
                <a:cs typeface="Times New Roman" panose="02020603050405020304" pitchFamily="18" charset="0"/>
              </a:rPr>
              <a:t> ; tout sera détruit. »</a:t>
            </a:r>
          </a:p>
        </p:txBody>
      </p:sp>
      <p:sp>
        <p:nvSpPr>
          <p:cNvPr id="2" name="Espace réservé du numéro de diapositive 1">
            <a:extLst>
              <a:ext uri="{FF2B5EF4-FFF2-40B4-BE49-F238E27FC236}">
                <a16:creationId xmlns:a16="http://schemas.microsoft.com/office/drawing/2014/main" id="{26D33B68-F0DC-2593-C3D2-654E14350137}"/>
              </a:ext>
            </a:extLst>
          </p:cNvPr>
          <p:cNvSpPr>
            <a:spLocks noGrp="1"/>
          </p:cNvSpPr>
          <p:nvPr>
            <p:ph type="sldNum" sz="quarter" idx="12"/>
          </p:nvPr>
        </p:nvSpPr>
        <p:spPr/>
        <p:txBody>
          <a:bodyPr/>
          <a:lstStyle/>
          <a:p>
            <a:fld id="{9E268824-B363-4558-82B1-76DB5ADEB9CB}" type="slidenum">
              <a:rPr lang="fr-FR" smtClean="0"/>
              <a:t>61</a:t>
            </a:fld>
            <a:endParaRPr lang="fr-FR"/>
          </a:p>
        </p:txBody>
      </p:sp>
    </p:spTree>
    <p:extLst>
      <p:ext uri="{BB962C8B-B14F-4D97-AF65-F5344CB8AC3E}">
        <p14:creationId xmlns:p14="http://schemas.microsoft.com/office/powerpoint/2010/main" val="2579054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A204702-9C0C-699D-F6DE-530FC649B2E7}"/>
              </a:ext>
            </a:extLst>
          </p:cNvPr>
          <p:cNvSpPr txBox="1"/>
          <p:nvPr/>
        </p:nvSpPr>
        <p:spPr>
          <a:xfrm>
            <a:off x="890503" y="375572"/>
            <a:ext cx="4267941" cy="369332"/>
          </a:xfrm>
          <a:prstGeom prst="rect">
            <a:avLst/>
          </a:prstGeom>
          <a:noFill/>
        </p:spPr>
        <p:txBody>
          <a:bodyPr wrap="square">
            <a:spAutoFit/>
          </a:bodyPr>
          <a:lstStyle/>
          <a:p>
            <a:r>
              <a:rPr lang="fr-FR" sz="1800">
                <a:solidFill>
                  <a:srgbClr val="FF0000"/>
                </a:solidFill>
                <a:latin typeface="Times New Roman" panose="02020603050405020304" pitchFamily="18" charset="0"/>
                <a:cs typeface="Times New Roman" panose="02020603050405020304" pitchFamily="18" charset="0"/>
              </a:rPr>
              <a:t>Il ne restera pas ici pierre sur pierre</a:t>
            </a:r>
            <a:endParaRPr lang="fr-FR" dirty="0"/>
          </a:p>
        </p:txBody>
      </p:sp>
      <p:sp>
        <p:nvSpPr>
          <p:cNvPr id="2" name="Rectangle : coins arrondis 1">
            <a:extLst>
              <a:ext uri="{FF2B5EF4-FFF2-40B4-BE49-F238E27FC236}">
                <a16:creationId xmlns:a16="http://schemas.microsoft.com/office/drawing/2014/main" id="{5F864B28-3608-7437-6394-2CA288DA0E94}"/>
              </a:ext>
            </a:extLst>
          </p:cNvPr>
          <p:cNvSpPr/>
          <p:nvPr/>
        </p:nvSpPr>
        <p:spPr>
          <a:xfrm>
            <a:off x="1114583" y="4441371"/>
            <a:ext cx="8087722" cy="136871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a:solidFill>
                  <a:srgbClr val="000000"/>
                </a:solidFill>
                <a:effectLst/>
                <a:latin typeface="Times New Roman" panose="02020603050405020304" pitchFamily="18" charset="0"/>
                <a:ea typeface="Calibri" panose="020F0502020204030204" pitchFamily="34" charset="0"/>
              </a:rPr>
              <a:t>Pourquoi Jésus, après avoir vu cette veuve déposer des piécettes dans le trésor, annonce-t-il la destruction du temple ? </a:t>
            </a:r>
            <a:endParaRPr lang="fr-FR" sz="2000">
              <a:effectLst/>
              <a:latin typeface="Calibri" panose="020F0502020204030204" pitchFamily="34" charset="0"/>
              <a:ea typeface="Calibri" panose="020F0502020204030204" pitchFamily="34" charset="0"/>
            </a:endParaRPr>
          </a:p>
        </p:txBody>
      </p:sp>
      <p:sp>
        <p:nvSpPr>
          <p:cNvPr id="6" name="Espace réservé du numéro de diapositive 5">
            <a:extLst>
              <a:ext uri="{FF2B5EF4-FFF2-40B4-BE49-F238E27FC236}">
                <a16:creationId xmlns:a16="http://schemas.microsoft.com/office/drawing/2014/main" id="{C5DD18B0-65F7-43F3-E380-CE0478851EED}"/>
              </a:ext>
            </a:extLst>
          </p:cNvPr>
          <p:cNvSpPr>
            <a:spLocks noGrp="1"/>
          </p:cNvSpPr>
          <p:nvPr>
            <p:ph type="sldNum" sz="quarter" idx="12"/>
          </p:nvPr>
        </p:nvSpPr>
        <p:spPr/>
        <p:txBody>
          <a:bodyPr/>
          <a:lstStyle/>
          <a:p>
            <a:fld id="{9E268824-B363-4558-82B1-76DB5ADEB9CB}" type="slidenum">
              <a:rPr lang="fr-FR" smtClean="0"/>
              <a:t>62</a:t>
            </a:fld>
            <a:endParaRPr lang="fr-FR"/>
          </a:p>
        </p:txBody>
      </p:sp>
      <p:pic>
        <p:nvPicPr>
          <p:cNvPr id="3" name="Image 2">
            <a:extLst>
              <a:ext uri="{FF2B5EF4-FFF2-40B4-BE49-F238E27FC236}">
                <a16:creationId xmlns:a16="http://schemas.microsoft.com/office/drawing/2014/main" id="{5C480A3B-178C-5AFC-57E8-5598DEB61B7F}"/>
              </a:ext>
            </a:extLst>
          </p:cNvPr>
          <p:cNvPicPr>
            <a:picLocks noChangeAspect="1"/>
          </p:cNvPicPr>
          <p:nvPr/>
        </p:nvPicPr>
        <p:blipFill rotWithShape="1">
          <a:blip r:embed="rId2">
            <a:extLst>
              <a:ext uri="{28A0092B-C50C-407E-A947-70E740481C1C}">
                <a14:useLocalDpi xmlns:a14="http://schemas.microsoft.com/office/drawing/2010/main" val="0"/>
              </a:ext>
            </a:extLst>
          </a:blip>
          <a:srcRect l="46593" r="23864" b="39100"/>
          <a:stretch/>
        </p:blipFill>
        <p:spPr>
          <a:xfrm>
            <a:off x="7545276" y="832772"/>
            <a:ext cx="2940778" cy="2196010"/>
          </a:xfrm>
          <a:prstGeom prst="rect">
            <a:avLst/>
          </a:prstGeom>
        </p:spPr>
      </p:pic>
    </p:spTree>
    <p:extLst>
      <p:ext uri="{BB962C8B-B14F-4D97-AF65-F5344CB8AC3E}">
        <p14:creationId xmlns:p14="http://schemas.microsoft.com/office/powerpoint/2010/main" val="23153368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BDA7178A-0069-B1F3-FFE7-CBA55CBDFAAF}"/>
              </a:ext>
            </a:extLst>
          </p:cNvPr>
          <p:cNvSpPr/>
          <p:nvPr/>
        </p:nvSpPr>
        <p:spPr>
          <a:xfrm>
            <a:off x="1067658" y="3429000"/>
            <a:ext cx="10436987" cy="1987875"/>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a:solidFill>
                  <a:srgbClr val="000000"/>
                </a:solidFill>
                <a:effectLst/>
                <a:latin typeface="Times New Roman" panose="02020603050405020304" pitchFamily="18" charset="0"/>
                <a:ea typeface="Times New Roman" panose="02020603050405020304" pitchFamily="18" charset="0"/>
              </a:rPr>
              <a:t>Jean 2, 15-22 </a:t>
            </a:r>
          </a:p>
          <a:p>
            <a:r>
              <a:rPr lang="fr-FR" sz="2400" i="1" dirty="0">
                <a:solidFill>
                  <a:srgbClr val="000000"/>
                </a:solidFill>
                <a:effectLst/>
                <a:latin typeface="Times New Roman" panose="02020603050405020304" pitchFamily="18" charset="0"/>
                <a:ea typeface="Times New Roman" panose="02020603050405020304" pitchFamily="18" charset="0"/>
              </a:rPr>
              <a:t>Jésus leur répondit : « Détruisez ce sanctuaire, et en trois jours je le relèverai. »  Les Juifs lui répliquèrent : « Il a fallu quarante-six ans pour bâtir ce sanctuaire, et toi, en trois jours tu le relèverais ! » Mais lui parlait du sanctuaire de son corps.</a:t>
            </a:r>
          </a:p>
        </p:txBody>
      </p:sp>
      <p:sp>
        <p:nvSpPr>
          <p:cNvPr id="12" name="ZoneTexte 11">
            <a:extLst>
              <a:ext uri="{FF2B5EF4-FFF2-40B4-BE49-F238E27FC236}">
                <a16:creationId xmlns:a16="http://schemas.microsoft.com/office/drawing/2014/main" id="{E3017A11-3703-8022-C918-D685563ECFF1}"/>
              </a:ext>
            </a:extLst>
          </p:cNvPr>
          <p:cNvSpPr txBox="1"/>
          <p:nvPr/>
        </p:nvSpPr>
        <p:spPr>
          <a:xfrm>
            <a:off x="852138" y="219289"/>
            <a:ext cx="4267941" cy="369332"/>
          </a:xfrm>
          <a:prstGeom prst="rect">
            <a:avLst/>
          </a:prstGeom>
          <a:noFill/>
        </p:spPr>
        <p:txBody>
          <a:bodyPr wrap="square">
            <a:spAutoFit/>
          </a:bodyPr>
          <a:lstStyle/>
          <a:p>
            <a:r>
              <a:rPr lang="fr-FR" sz="1800">
                <a:solidFill>
                  <a:srgbClr val="FF0000"/>
                </a:solidFill>
                <a:latin typeface="Times New Roman" panose="02020603050405020304" pitchFamily="18" charset="0"/>
                <a:cs typeface="Times New Roman" panose="02020603050405020304" pitchFamily="18" charset="0"/>
              </a:rPr>
              <a:t>Il ne restera pas ici pierre sur pierre</a:t>
            </a:r>
            <a:endParaRPr lang="fr-FR" dirty="0"/>
          </a:p>
        </p:txBody>
      </p:sp>
      <p:sp>
        <p:nvSpPr>
          <p:cNvPr id="5" name="Espace réservé du numéro de diapositive 4">
            <a:extLst>
              <a:ext uri="{FF2B5EF4-FFF2-40B4-BE49-F238E27FC236}">
                <a16:creationId xmlns:a16="http://schemas.microsoft.com/office/drawing/2014/main" id="{89C7F2E0-3997-276A-8686-529796FE4197}"/>
              </a:ext>
            </a:extLst>
          </p:cNvPr>
          <p:cNvSpPr>
            <a:spLocks noGrp="1"/>
          </p:cNvSpPr>
          <p:nvPr>
            <p:ph type="sldNum" sz="quarter" idx="12"/>
          </p:nvPr>
        </p:nvSpPr>
        <p:spPr/>
        <p:txBody>
          <a:bodyPr/>
          <a:lstStyle/>
          <a:p>
            <a:fld id="{9E268824-B363-4558-82B1-76DB5ADEB9CB}" type="slidenum">
              <a:rPr lang="fr-FR" smtClean="0"/>
              <a:t>63</a:t>
            </a:fld>
            <a:endParaRPr lang="fr-FR"/>
          </a:p>
        </p:txBody>
      </p:sp>
      <p:pic>
        <p:nvPicPr>
          <p:cNvPr id="3" name="Image 2">
            <a:extLst>
              <a:ext uri="{FF2B5EF4-FFF2-40B4-BE49-F238E27FC236}">
                <a16:creationId xmlns:a16="http://schemas.microsoft.com/office/drawing/2014/main" id="{BB7B32B3-E7E3-ECF8-9DA8-69692F023BCB}"/>
              </a:ext>
            </a:extLst>
          </p:cNvPr>
          <p:cNvPicPr>
            <a:picLocks noChangeAspect="1"/>
          </p:cNvPicPr>
          <p:nvPr/>
        </p:nvPicPr>
        <p:blipFill rotWithShape="1">
          <a:blip r:embed="rId2">
            <a:extLst>
              <a:ext uri="{28A0092B-C50C-407E-A947-70E740481C1C}">
                <a14:useLocalDpi xmlns:a14="http://schemas.microsoft.com/office/drawing/2010/main" val="0"/>
              </a:ext>
            </a:extLst>
          </a:blip>
          <a:srcRect l="46593" r="23864" b="39100"/>
          <a:stretch/>
        </p:blipFill>
        <p:spPr>
          <a:xfrm>
            <a:off x="7395985" y="588621"/>
            <a:ext cx="2940778" cy="2196010"/>
          </a:xfrm>
          <a:prstGeom prst="rect">
            <a:avLst/>
          </a:prstGeom>
        </p:spPr>
      </p:pic>
    </p:spTree>
    <p:extLst>
      <p:ext uri="{BB962C8B-B14F-4D97-AF65-F5344CB8AC3E}">
        <p14:creationId xmlns:p14="http://schemas.microsoft.com/office/powerpoint/2010/main" val="24069915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88C61C06-D2D0-B638-613F-D428E47EED8F}"/>
              </a:ext>
            </a:extLst>
          </p:cNvPr>
          <p:cNvSpPr/>
          <p:nvPr/>
        </p:nvSpPr>
        <p:spPr>
          <a:xfrm>
            <a:off x="553226" y="3374366"/>
            <a:ext cx="10923426" cy="2757196"/>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La veuve a donné toute sa vie pour un temple qui va être détruit. Cela parait absurde. </a:t>
            </a:r>
            <a:endParaRPr lang="fr-FR" sz="2000" dirty="0">
              <a:effectLst/>
              <a:latin typeface="Calibri" panose="020F0502020204030204" pitchFamily="34" charset="0"/>
              <a:ea typeface="Calibri" panose="020F0502020204030204" pitchFamily="34" charset="0"/>
            </a:endParaRPr>
          </a:p>
          <a:p>
            <a:r>
              <a:rPr lang="fr-FR" sz="2400" dirty="0">
                <a:solidFill>
                  <a:srgbClr val="000000"/>
                </a:solidFill>
                <a:effectLst/>
                <a:latin typeface="Times New Roman" panose="02020603050405020304" pitchFamily="18" charset="0"/>
                <a:ea typeface="Calibri" panose="020F0502020204030204" pitchFamily="34" charset="0"/>
              </a:rPr>
              <a:t>Jésus également donne toute sa vie. Il est lui-même le Temple dont il ne restera pas pierre sur pierre. Il est le nouveau Temple, la présence de Dieu, par sa vie donnée. </a:t>
            </a:r>
            <a:br>
              <a:rPr lang="fr-FR" sz="2400" dirty="0">
                <a:solidFill>
                  <a:srgbClr val="000000"/>
                </a:solidFill>
                <a:effectLst/>
                <a:latin typeface="Times New Roman" panose="02020603050405020304" pitchFamily="18" charset="0"/>
                <a:ea typeface="Calibri" panose="020F0502020204030204" pitchFamily="34" charset="0"/>
              </a:rPr>
            </a:br>
            <a:r>
              <a:rPr lang="fr-FR" sz="2400" dirty="0">
                <a:solidFill>
                  <a:srgbClr val="000000"/>
                </a:solidFill>
                <a:effectLst/>
                <a:latin typeface="Times New Roman" panose="02020603050405020304" pitchFamily="18" charset="0"/>
                <a:ea typeface="Calibri" panose="020F0502020204030204" pitchFamily="34" charset="0"/>
              </a:rPr>
              <a:t>Marc profile le scandale de la croix, acte qui apparemment est absurde, qui est un échec. Et pourtant, à travers cet échec le Salut est donné.</a:t>
            </a:r>
            <a:br>
              <a:rPr lang="fr-FR" sz="2400" dirty="0">
                <a:solidFill>
                  <a:srgbClr val="000000"/>
                </a:solidFill>
                <a:effectLst/>
                <a:latin typeface="Times New Roman" panose="02020603050405020304" pitchFamily="18" charset="0"/>
                <a:ea typeface="Calibri" panose="020F0502020204030204" pitchFamily="34" charset="0"/>
              </a:rPr>
            </a:br>
            <a:r>
              <a:rPr lang="fr-FR" sz="2400" dirty="0">
                <a:solidFill>
                  <a:srgbClr val="000000"/>
                </a:solidFill>
                <a:effectLst/>
                <a:latin typeface="Times New Roman" panose="02020603050405020304" pitchFamily="18" charset="0"/>
                <a:ea typeface="Calibri" panose="020F0502020204030204" pitchFamily="34" charset="0"/>
              </a:rPr>
              <a:t>Mort et résurrection, sont chemin d’accès à la Vie véritable, Vie pleine, Vie Vivante. </a:t>
            </a:r>
            <a:endParaRPr lang="fr-FR" sz="2400" dirty="0">
              <a:solidFill>
                <a:schemeClr val="tx1"/>
              </a:solidFill>
              <a:effectLst/>
              <a:latin typeface="Calibri" panose="020F0502020204030204" pitchFamily="34" charset="0"/>
              <a:ea typeface="Calibri" panose="020F0502020204030204" pitchFamily="34" charset="0"/>
            </a:endParaRPr>
          </a:p>
        </p:txBody>
      </p:sp>
      <p:sp>
        <p:nvSpPr>
          <p:cNvPr id="11" name="ZoneTexte 10">
            <a:extLst>
              <a:ext uri="{FF2B5EF4-FFF2-40B4-BE49-F238E27FC236}">
                <a16:creationId xmlns:a16="http://schemas.microsoft.com/office/drawing/2014/main" id="{0C9BB271-BC31-B6B7-D975-50B59C49F47A}"/>
              </a:ext>
            </a:extLst>
          </p:cNvPr>
          <p:cNvSpPr txBox="1"/>
          <p:nvPr/>
        </p:nvSpPr>
        <p:spPr>
          <a:xfrm>
            <a:off x="760396" y="261651"/>
            <a:ext cx="4267941" cy="369332"/>
          </a:xfrm>
          <a:prstGeom prst="rect">
            <a:avLst/>
          </a:prstGeom>
          <a:noFill/>
        </p:spPr>
        <p:txBody>
          <a:bodyPr wrap="square">
            <a:spAutoFit/>
          </a:bodyPr>
          <a:lstStyle/>
          <a:p>
            <a:r>
              <a:rPr lang="fr-FR" sz="1800">
                <a:solidFill>
                  <a:srgbClr val="FF0000"/>
                </a:solidFill>
                <a:latin typeface="Times New Roman" panose="02020603050405020304" pitchFamily="18" charset="0"/>
                <a:cs typeface="Times New Roman" panose="02020603050405020304" pitchFamily="18" charset="0"/>
              </a:rPr>
              <a:t>Il ne restera pas ici pierre sur pierre</a:t>
            </a:r>
            <a:endParaRPr lang="fr-FR" dirty="0"/>
          </a:p>
        </p:txBody>
      </p:sp>
      <p:sp>
        <p:nvSpPr>
          <p:cNvPr id="5" name="Espace réservé du numéro de diapositive 4">
            <a:extLst>
              <a:ext uri="{FF2B5EF4-FFF2-40B4-BE49-F238E27FC236}">
                <a16:creationId xmlns:a16="http://schemas.microsoft.com/office/drawing/2014/main" id="{67E3B7EA-8D5A-1261-39B9-76F3CE07E7F0}"/>
              </a:ext>
            </a:extLst>
          </p:cNvPr>
          <p:cNvSpPr>
            <a:spLocks noGrp="1"/>
          </p:cNvSpPr>
          <p:nvPr>
            <p:ph type="sldNum" sz="quarter" idx="12"/>
          </p:nvPr>
        </p:nvSpPr>
        <p:spPr/>
        <p:txBody>
          <a:bodyPr/>
          <a:lstStyle/>
          <a:p>
            <a:fld id="{9E268824-B363-4558-82B1-76DB5ADEB9CB}" type="slidenum">
              <a:rPr lang="fr-FR" smtClean="0"/>
              <a:t>64</a:t>
            </a:fld>
            <a:endParaRPr lang="fr-FR"/>
          </a:p>
        </p:txBody>
      </p:sp>
      <p:pic>
        <p:nvPicPr>
          <p:cNvPr id="6" name="Image 5">
            <a:extLst>
              <a:ext uri="{FF2B5EF4-FFF2-40B4-BE49-F238E27FC236}">
                <a16:creationId xmlns:a16="http://schemas.microsoft.com/office/drawing/2014/main" id="{CA47535F-39C9-01F2-C1BB-6066B7149F9C}"/>
              </a:ext>
            </a:extLst>
          </p:cNvPr>
          <p:cNvPicPr>
            <a:picLocks noChangeAspect="1"/>
          </p:cNvPicPr>
          <p:nvPr/>
        </p:nvPicPr>
        <p:blipFill rotWithShape="1">
          <a:blip r:embed="rId2">
            <a:extLst>
              <a:ext uri="{28A0092B-C50C-407E-A947-70E740481C1C}">
                <a14:useLocalDpi xmlns:a14="http://schemas.microsoft.com/office/drawing/2010/main" val="0"/>
              </a:ext>
            </a:extLst>
          </a:blip>
          <a:srcRect l="46593" r="23864" b="39100"/>
          <a:stretch/>
        </p:blipFill>
        <p:spPr>
          <a:xfrm>
            <a:off x="7618938" y="630983"/>
            <a:ext cx="2940778" cy="2196010"/>
          </a:xfrm>
          <a:prstGeom prst="rect">
            <a:avLst/>
          </a:prstGeom>
        </p:spPr>
      </p:pic>
    </p:spTree>
    <p:extLst>
      <p:ext uri="{BB962C8B-B14F-4D97-AF65-F5344CB8AC3E}">
        <p14:creationId xmlns:p14="http://schemas.microsoft.com/office/powerpoint/2010/main" val="42433154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76E22D3-92B0-A791-C9B8-5F1BA6D96712}"/>
              </a:ext>
            </a:extLst>
          </p:cNvPr>
          <p:cNvSpPr txBox="1"/>
          <p:nvPr/>
        </p:nvSpPr>
        <p:spPr>
          <a:xfrm>
            <a:off x="783336" y="405624"/>
            <a:ext cx="10625328" cy="6729791"/>
          </a:xfrm>
          <a:prstGeom prst="rect">
            <a:avLst/>
          </a:prstGeom>
          <a:noFill/>
        </p:spPr>
        <p:txBody>
          <a:bodyPr wrap="square">
            <a:spAutoFit/>
          </a:bodyPr>
          <a:lstStyle/>
          <a:p>
            <a:pPr algn="ctr">
              <a:tabLst>
                <a:tab pos="1628775" algn="l"/>
              </a:tabLs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Synthèse finale</a:t>
            </a:r>
          </a:p>
          <a:p>
            <a:pPr algn="ctr">
              <a:tabLst>
                <a:tab pos="1628775" algn="l"/>
              </a:tabLs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dirty="0">
                <a:solidFill>
                  <a:srgbClr val="196B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2000" dirty="0">
                <a:effectLst/>
                <a:latin typeface="Times New Roman" panose="02020603050405020304" pitchFamily="18" charset="0"/>
                <a:ea typeface="Calibri" panose="020F0502020204030204" pitchFamily="34" charset="0"/>
              </a:rPr>
              <a:t>Dans le contexte du récit de l’obole de la veuve, Jésus monte vers Jérusalem. La polémique s’accentue contre lui. Il va vers sa mort. Au cœur de ce contexte dramatique, il redéfinit l'essentiel de la foi : « Tu aimeras le Seigneur ton Dieu et aime ton prochain comme toi-même ». </a:t>
            </a:r>
          </a:p>
          <a:p>
            <a:pPr>
              <a:lnSpc>
                <a:spcPct val="115000"/>
              </a:lnSpc>
              <a:spcAft>
                <a:spcPts val="1000"/>
              </a:spcAft>
            </a:pPr>
            <a:r>
              <a:rPr lang="fr-FR" sz="2000" dirty="0">
                <a:effectLst/>
                <a:latin typeface="Times New Roman" panose="02020603050405020304" pitchFamily="18" charset="0"/>
                <a:ea typeface="Calibri" panose="020F0502020204030204" pitchFamily="34" charset="0"/>
              </a:rPr>
              <a:t>« Aime et fais ce que tu veux » dit saint Augustin. Il ne s’agit pas de faire n’importe quoi. Il faut prendre le mot « aime » dans le sens biblique « agapè », amour de Dieu. Aime de l’Amour même de Dieu ! </a:t>
            </a:r>
            <a:br>
              <a:rPr lang="fr-FR" sz="2000" dirty="0">
                <a:effectLst/>
                <a:latin typeface="Times New Roman" panose="02020603050405020304" pitchFamily="18" charset="0"/>
                <a:ea typeface="Calibri" panose="020F0502020204030204" pitchFamily="34" charset="0"/>
              </a:rPr>
            </a:br>
            <a:r>
              <a:rPr lang="fr-FR" sz="2000" dirty="0">
                <a:effectLst/>
                <a:latin typeface="Times New Roman" panose="02020603050405020304" pitchFamily="18" charset="0"/>
                <a:ea typeface="Calibri" panose="020F0502020204030204" pitchFamily="34" charset="0"/>
              </a:rPr>
              <a:t>Le geste de la veuve se comprend dans ce contexte. Cette petite scène va avoir valeur de révélation. </a:t>
            </a:r>
            <a:br>
              <a:rPr lang="fr-FR" sz="2000" dirty="0">
                <a:effectLst/>
                <a:latin typeface="Times New Roman" panose="02020603050405020304" pitchFamily="18" charset="0"/>
                <a:ea typeface="Calibri" panose="020F0502020204030204" pitchFamily="34" charset="0"/>
              </a:rPr>
            </a:br>
            <a:r>
              <a:rPr lang="fr-FR" sz="2000" dirty="0">
                <a:effectLst/>
                <a:latin typeface="Times New Roman" panose="02020603050405020304" pitchFamily="18" charset="0"/>
                <a:ea typeface="Calibri" panose="020F0502020204030204" pitchFamily="34" charset="0"/>
              </a:rPr>
              <a:t>Jésus ne condamne pas le don des riches, il ne donne pas non plus de leçon de morale. Il ne s’agit pas de condamnation des riches ou de louange de la veuve, mais plutôt d’un changement de logique. Jésus invite chacun à déplacer son regard et à progresser d’un don à l’autre. Un petit don qui vaut tout, va devenir un seuil vers un autre don, qui est le don de soi, l’investissement de sa vie tout entière. </a:t>
            </a:r>
          </a:p>
          <a:p>
            <a:pPr>
              <a:lnSpc>
                <a:spcPct val="115000"/>
              </a:lnSpc>
              <a:spcAft>
                <a:spcPts val="1000"/>
              </a:spcAft>
            </a:pPr>
            <a:r>
              <a:rPr lang="fr-FR" sz="2000" dirty="0">
                <a:effectLst/>
                <a:latin typeface="Times New Roman" panose="02020603050405020304" pitchFamily="18" charset="0"/>
                <a:ea typeface="Calibri" panose="020F0502020204030204" pitchFamily="34" charset="0"/>
              </a:rPr>
              <a:t>La veuve, signe d’attente et d’espérance, accomplit un geste sans parole : un geste prophétique. Elle donne, et en donnant, elle a tout donné, même ce qu’elle n’a pas. Et en donnant, en se donnant, elle reçoit. Ce texte devient signe du Royaume.</a:t>
            </a:r>
            <a:br>
              <a:rPr lang="fr-FR" sz="2000" dirty="0">
                <a:effectLst/>
                <a:latin typeface="Times New Roman" panose="02020603050405020304" pitchFamily="18" charset="0"/>
                <a:ea typeface="Calibri" panose="020F0502020204030204" pitchFamily="34" charset="0"/>
              </a:rPr>
            </a:br>
            <a:br>
              <a:rPr lang="fr-FR" sz="2000" dirty="0">
                <a:effectLst/>
                <a:latin typeface="Times New Roman" panose="02020603050405020304" pitchFamily="18" charset="0"/>
                <a:ea typeface="Calibri" panose="020F0502020204030204" pitchFamily="34" charset="0"/>
              </a:rPr>
            </a:br>
            <a:endParaRPr lang="fr-FR" sz="2000" dirty="0">
              <a:effectLst/>
              <a:latin typeface="Calibri" panose="020F0502020204030204" pitchFamily="34" charset="0"/>
              <a:ea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7F929724-7DF3-CF50-2C85-3899C026BD71}"/>
              </a:ext>
            </a:extLst>
          </p:cNvPr>
          <p:cNvSpPr>
            <a:spLocks noGrp="1"/>
          </p:cNvSpPr>
          <p:nvPr>
            <p:ph type="sldNum" sz="quarter" idx="12"/>
          </p:nvPr>
        </p:nvSpPr>
        <p:spPr/>
        <p:txBody>
          <a:bodyPr/>
          <a:lstStyle/>
          <a:p>
            <a:fld id="{9E268824-B363-4558-82B1-76DB5ADEB9CB}" type="slidenum">
              <a:rPr lang="fr-FR" smtClean="0"/>
              <a:t>65</a:t>
            </a:fld>
            <a:endParaRPr lang="fr-FR"/>
          </a:p>
        </p:txBody>
      </p:sp>
    </p:spTree>
    <p:extLst>
      <p:ext uri="{BB962C8B-B14F-4D97-AF65-F5344CB8AC3E}">
        <p14:creationId xmlns:p14="http://schemas.microsoft.com/office/powerpoint/2010/main" val="149263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76E22D3-92B0-A791-C9B8-5F1BA6D96712}"/>
              </a:ext>
            </a:extLst>
          </p:cNvPr>
          <p:cNvSpPr txBox="1"/>
          <p:nvPr/>
        </p:nvSpPr>
        <p:spPr>
          <a:xfrm>
            <a:off x="666764" y="1394669"/>
            <a:ext cx="11285749" cy="4671151"/>
          </a:xfrm>
          <a:prstGeom prst="rect">
            <a:avLst/>
          </a:prstGeom>
          <a:noFill/>
        </p:spPr>
        <p:txBody>
          <a:bodyPr wrap="square">
            <a:spAutoFit/>
          </a:bodyPr>
          <a:lstStyle/>
          <a:p>
            <a:pPr>
              <a:lnSpc>
                <a:spcPct val="115000"/>
              </a:lnSpc>
              <a:spcAft>
                <a:spcPts val="1000"/>
              </a:spcAft>
            </a:pPr>
            <a:r>
              <a:rPr lang="fr-FR" sz="2000" dirty="0">
                <a:effectLst/>
                <a:latin typeface="Times New Roman" panose="02020603050405020304" pitchFamily="18" charset="0"/>
                <a:ea typeface="Calibri" panose="020F0502020204030204" pitchFamily="34" charset="0"/>
              </a:rPr>
              <a:t>Ce don évoque un autre don, celui du Christ qui donne sa vie. En ce sens, la veuve est figure de la passion. Elle est figure d’un autre don, celui du Christ. Une femme, figure du Christ ! Elle est aussi figure de l’Église qui n’a plus rien et attend son rédempteur, son sauveur.</a:t>
            </a:r>
            <a:br>
              <a:rPr lang="fr-FR" sz="2000" dirty="0">
                <a:effectLst/>
                <a:latin typeface="Times New Roman" panose="02020603050405020304" pitchFamily="18" charset="0"/>
                <a:ea typeface="Calibri" panose="020F0502020204030204" pitchFamily="34" charset="0"/>
              </a:rPr>
            </a:br>
            <a:r>
              <a:rPr lang="fr-FR" sz="2000" dirty="0">
                <a:effectLst/>
                <a:latin typeface="Times New Roman" panose="02020603050405020304" pitchFamily="18" charset="0"/>
                <a:ea typeface="Calibri" panose="020F0502020204030204" pitchFamily="34" charset="0"/>
              </a:rPr>
              <a:t>Ces récits proposent une théologie du don.</a:t>
            </a:r>
            <a:br>
              <a:rPr lang="fr-FR" sz="2000" dirty="0">
                <a:effectLst/>
                <a:latin typeface="Times New Roman" panose="02020603050405020304" pitchFamily="18" charset="0"/>
                <a:ea typeface="Calibri" panose="020F0502020204030204" pitchFamily="34" charset="0"/>
              </a:rPr>
            </a:br>
            <a:r>
              <a:rPr lang="fr-FR" sz="2000" dirty="0">
                <a:effectLst/>
                <a:latin typeface="Times New Roman" panose="02020603050405020304" pitchFamily="18" charset="0"/>
                <a:ea typeface="Calibri" panose="020F0502020204030204" pitchFamily="34" charset="0"/>
              </a:rPr>
              <a:t>Quel est ce nouveau Trésor dans lequel déposer sa vie, toute sa vie ? </a:t>
            </a:r>
            <a:br>
              <a:rPr lang="fr-FR" sz="2000" dirty="0">
                <a:effectLst/>
                <a:latin typeface="Times New Roman" panose="02020603050405020304" pitchFamily="18" charset="0"/>
                <a:ea typeface="Calibri" panose="020F0502020204030204" pitchFamily="34" charset="0"/>
              </a:rPr>
            </a:br>
            <a:r>
              <a:rPr lang="fr-FR" sz="2000" dirty="0">
                <a:effectLst/>
                <a:latin typeface="Times New Roman" panose="02020603050405020304" pitchFamily="18" charset="0"/>
                <a:ea typeface="Calibri" panose="020F0502020204030204" pitchFamily="34" charset="0"/>
              </a:rPr>
              <a:t>Déposer sa vie en Dieu, en Celui qui donne le premier. Savoir reconnaître que c’est lui qui donne. Savoir en retour lui offrir ce qu’il donne.</a:t>
            </a:r>
            <a:br>
              <a:rPr lang="fr-FR" sz="2000" dirty="0">
                <a:effectLst/>
                <a:latin typeface="Times New Roman" panose="02020603050405020304" pitchFamily="18" charset="0"/>
                <a:ea typeface="Calibri" panose="020F0502020204030204" pitchFamily="34" charset="0"/>
              </a:rPr>
            </a:br>
            <a:r>
              <a:rPr lang="fr-FR" sz="2000" dirty="0">
                <a:effectLst/>
                <a:latin typeface="Times New Roman" panose="02020603050405020304" pitchFamily="18" charset="0"/>
                <a:ea typeface="Calibri" panose="020F0502020204030204" pitchFamily="34" charset="0"/>
              </a:rPr>
              <a:t>Le Christ est allé jusqu’au bout de ce don. Il a donné sa vie, accepté le sacrifice, non pas le sacrifice comme on le pense habituellement, un peu volontariste ou masochiste. Son sacrifice est signe d’adhésion pleine à Dieu.</a:t>
            </a:r>
            <a:br>
              <a:rPr lang="fr-FR" sz="2000" dirty="0">
                <a:effectLst/>
                <a:latin typeface="Times New Roman" panose="02020603050405020304" pitchFamily="18" charset="0"/>
                <a:ea typeface="Calibri" panose="020F0502020204030204" pitchFamily="34" charset="0"/>
              </a:rPr>
            </a:br>
            <a:r>
              <a:rPr lang="fr-FR" sz="2000" dirty="0">
                <a:effectLst/>
                <a:latin typeface="Times New Roman" panose="02020603050405020304" pitchFamily="18" charset="0"/>
                <a:ea typeface="Calibri" panose="020F0502020204030204" pitchFamily="34" charset="0"/>
              </a:rPr>
              <a:t>Adhérer à Dieu, c’est adhérer à la Vie, à la Vie plus forte que la mort.</a:t>
            </a:r>
            <a:br>
              <a:rPr lang="fr-FR" sz="2000" dirty="0">
                <a:effectLst/>
                <a:latin typeface="Times New Roman" panose="02020603050405020304" pitchFamily="18" charset="0"/>
                <a:ea typeface="Calibri" panose="020F0502020204030204" pitchFamily="34" charset="0"/>
              </a:rPr>
            </a:br>
            <a:r>
              <a:rPr lang="fr-FR" sz="2000" dirty="0">
                <a:effectLst/>
                <a:latin typeface="Times New Roman" panose="02020603050405020304" pitchFamily="18" charset="0"/>
                <a:ea typeface="Calibri" panose="020F0502020204030204" pitchFamily="34" charset="0"/>
              </a:rPr>
              <a:t>C’est, à la suite du Christ, offrir son humanité. </a:t>
            </a:r>
            <a:br>
              <a:rPr lang="fr-FR" sz="2000" dirty="0">
                <a:effectLst/>
                <a:latin typeface="Times New Roman" panose="02020603050405020304" pitchFamily="18" charset="0"/>
                <a:ea typeface="Calibri" panose="020F0502020204030204" pitchFamily="34" charset="0"/>
              </a:rPr>
            </a:br>
            <a:r>
              <a:rPr lang="fr-FR" sz="2000" dirty="0">
                <a:effectLst/>
                <a:latin typeface="Times New Roman" panose="02020603050405020304" pitchFamily="18" charset="0"/>
                <a:ea typeface="Calibri" panose="020F0502020204030204" pitchFamily="34" charset="0"/>
              </a:rPr>
              <a:t>Parce que je reconnais que tout me vient de Dieu, je peux à mon tour donner et me donner !</a:t>
            </a:r>
            <a:endParaRPr lang="fr-FR" sz="2000" dirty="0">
              <a:effectLst/>
              <a:latin typeface="Calibri" panose="020F0502020204030204" pitchFamily="34" charset="0"/>
              <a:ea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7F929724-7DF3-CF50-2C85-3899C026BD71}"/>
              </a:ext>
            </a:extLst>
          </p:cNvPr>
          <p:cNvSpPr>
            <a:spLocks noGrp="1"/>
          </p:cNvSpPr>
          <p:nvPr>
            <p:ph type="sldNum" sz="quarter" idx="12"/>
          </p:nvPr>
        </p:nvSpPr>
        <p:spPr/>
        <p:txBody>
          <a:bodyPr/>
          <a:lstStyle/>
          <a:p>
            <a:fld id="{9E268824-B363-4558-82B1-76DB5ADEB9CB}" type="slidenum">
              <a:rPr lang="fr-FR" smtClean="0"/>
              <a:t>66</a:t>
            </a:fld>
            <a:endParaRPr lang="fr-FR"/>
          </a:p>
        </p:txBody>
      </p:sp>
    </p:spTree>
    <p:extLst>
      <p:ext uri="{BB962C8B-B14F-4D97-AF65-F5344CB8AC3E}">
        <p14:creationId xmlns:p14="http://schemas.microsoft.com/office/powerpoint/2010/main" val="25004941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C608C00-D52D-F8F9-A954-E044C032C85C}"/>
              </a:ext>
            </a:extLst>
          </p:cNvPr>
          <p:cNvSpPr txBox="1"/>
          <p:nvPr/>
        </p:nvSpPr>
        <p:spPr>
          <a:xfrm>
            <a:off x="2846520" y="5318052"/>
            <a:ext cx="6498960" cy="1631216"/>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latin typeface="Times New Roman" panose="02020603050405020304" pitchFamily="18" charset="0"/>
                <a:cs typeface="Times New Roman" panose="02020603050405020304" pitchFamily="18" charset="0"/>
              </a:rPr>
              <a:t>Réalisation Catéchèse Par la Parole</a:t>
            </a:r>
          </a:p>
          <a:p>
            <a:r>
              <a:rPr lang="fr-FR" sz="2000" dirty="0">
                <a:latin typeface="Times New Roman" panose="02020603050405020304" pitchFamily="18" charset="0"/>
                <a:cs typeface="Times New Roman" panose="02020603050405020304" pitchFamily="18" charset="0"/>
              </a:rPr>
              <a:t>Module Donner</a:t>
            </a:r>
            <a:br>
              <a:rPr lang="fr-FR" sz="2000" dirty="0">
                <a:latin typeface="Times New Roman" panose="02020603050405020304" pitchFamily="18" charset="0"/>
                <a:cs typeface="Times New Roman" panose="02020603050405020304" pitchFamily="18" charset="0"/>
              </a:rPr>
            </a:br>
            <a:r>
              <a:rPr lang="fr-FR" sz="2000" dirty="0">
                <a:latin typeface="Times New Roman" panose="02020603050405020304" pitchFamily="18" charset="0"/>
                <a:cs typeface="Times New Roman" panose="02020603050405020304" pitchFamily="18" charset="0"/>
              </a:rPr>
              <a:t>Illustrations et photos </a:t>
            </a:r>
            <a:br>
              <a:rPr lang="fr-FR" sz="2000" dirty="0">
                <a:latin typeface="Times New Roman" panose="02020603050405020304" pitchFamily="18" charset="0"/>
                <a:cs typeface="Times New Roman" panose="02020603050405020304" pitchFamily="18" charset="0"/>
              </a:rPr>
            </a:br>
            <a:r>
              <a:rPr lang="fr-FR" sz="2000" dirty="0">
                <a:latin typeface="Times New Roman" panose="02020603050405020304" pitchFamily="18" charset="0"/>
                <a:cs typeface="Times New Roman" panose="02020603050405020304" pitchFamily="18" charset="0"/>
              </a:rPr>
              <a:t>d’après Averbode, Philippe </a:t>
            </a:r>
            <a:r>
              <a:rPr lang="fr-FR" sz="2000" dirty="0" err="1">
                <a:latin typeface="Times New Roman" panose="02020603050405020304" pitchFamily="18" charset="0"/>
                <a:cs typeface="Times New Roman" panose="02020603050405020304" pitchFamily="18" charset="0"/>
              </a:rPr>
              <a:t>Fenech</a:t>
            </a:r>
            <a:r>
              <a:rPr lang="fr-FR" sz="2000" dirty="0">
                <a:latin typeface="Times New Roman" panose="02020603050405020304" pitchFamily="18" charset="0"/>
                <a:cs typeface="Times New Roman" panose="02020603050405020304" pitchFamily="18" charset="0"/>
              </a:rPr>
              <a:t>, Chantal Lorge, </a:t>
            </a:r>
            <a:r>
              <a:rPr lang="en-US" sz="2000" dirty="0">
                <a:latin typeface="Times New Roman" panose="02020603050405020304" pitchFamily="18" charset="0"/>
                <a:cs typeface="Times New Roman" panose="02020603050405020304" pitchFamily="18" charset="0"/>
              </a:rPr>
              <a:t>Annie C. </a:t>
            </a:r>
            <a:br>
              <a:rPr lang="fr-FR" sz="2000" dirty="0">
                <a:latin typeface="Times New Roman" panose="02020603050405020304" pitchFamily="18" charset="0"/>
                <a:cs typeface="Times New Roman" panose="02020603050405020304" pitchFamily="18" charset="0"/>
              </a:rPr>
            </a:br>
            <a:endParaRPr lang="fr-FR" sz="2000" dirty="0">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E7F67869-1D0E-0B13-EC88-216364D354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5558" y="5380134"/>
            <a:ext cx="19494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motif, horloge, cercle&#10;&#10;Description générée automatiquement">
            <a:extLst>
              <a:ext uri="{FF2B5EF4-FFF2-40B4-BE49-F238E27FC236}">
                <a16:creationId xmlns:a16="http://schemas.microsoft.com/office/drawing/2014/main" id="{C3BD07A7-798D-4A9E-19E5-5C5C8A79F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4718" y="5122026"/>
            <a:ext cx="1435608" cy="1435608"/>
          </a:xfrm>
          <a:prstGeom prst="rect">
            <a:avLst/>
          </a:prstGeom>
        </p:spPr>
      </p:pic>
      <p:sp>
        <p:nvSpPr>
          <p:cNvPr id="2" name="Espace réservé du numéro de diapositive 1">
            <a:extLst>
              <a:ext uri="{FF2B5EF4-FFF2-40B4-BE49-F238E27FC236}">
                <a16:creationId xmlns:a16="http://schemas.microsoft.com/office/drawing/2014/main" id="{F1C6D160-82E9-4005-A40A-3527E5CE6CBD}"/>
              </a:ext>
            </a:extLst>
          </p:cNvPr>
          <p:cNvSpPr>
            <a:spLocks noGrp="1"/>
          </p:cNvSpPr>
          <p:nvPr>
            <p:ph type="sldNum" sz="quarter" idx="12"/>
          </p:nvPr>
        </p:nvSpPr>
        <p:spPr/>
        <p:txBody>
          <a:bodyPr/>
          <a:lstStyle/>
          <a:p>
            <a:fld id="{9E268824-B363-4558-82B1-76DB5ADEB9CB}" type="slidenum">
              <a:rPr lang="fr-FR" smtClean="0"/>
              <a:t>67</a:t>
            </a:fld>
            <a:endParaRPr lang="fr-FR"/>
          </a:p>
        </p:txBody>
      </p:sp>
      <p:sp>
        <p:nvSpPr>
          <p:cNvPr id="6" name="Text Box 2">
            <a:extLst>
              <a:ext uri="{FF2B5EF4-FFF2-40B4-BE49-F238E27FC236}">
                <a16:creationId xmlns:a16="http://schemas.microsoft.com/office/drawing/2014/main" id="{F5BCB2A7-9637-7348-C845-B85F0499EFD5}"/>
              </a:ext>
            </a:extLst>
          </p:cNvPr>
          <p:cNvSpPr txBox="1">
            <a:spLocks noChangeArrowheads="1"/>
          </p:cNvSpPr>
          <p:nvPr/>
        </p:nvSpPr>
        <p:spPr bwMode="auto">
          <a:xfrm>
            <a:off x="528593" y="355159"/>
            <a:ext cx="9636125" cy="432014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000000"/>
                </a:solidFill>
                <a:effectLst/>
                <a:latin typeface="Calibri" panose="020F0502020204030204" pitchFamily="34" charset="0"/>
              </a:rPr>
              <a:t>Règle du jeu des cartes indices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000000"/>
                </a:solidFill>
                <a:effectLst/>
                <a:latin typeface="Calibri" panose="020F0502020204030204" pitchFamily="34" charset="0"/>
              </a:rPr>
              <a:t> </a:t>
            </a:r>
            <a:endParaRPr kumimoji="0" lang="fr-FR" altLang="fr-FR" sz="1400" b="1"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400" b="0" i="0" u="none" strike="noStrike" cap="none" normalizeH="0" baseline="0" dirty="0">
                <a:ln>
                  <a:noFill/>
                </a:ln>
                <a:solidFill>
                  <a:srgbClr val="000000"/>
                </a:solidFill>
                <a:effectLst/>
                <a:latin typeface="Calibri" panose="020F0502020204030204" pitchFamily="34" charset="0"/>
              </a:rPr>
            </a:br>
            <a:r>
              <a:rPr kumimoji="0" lang="fr-FR" altLang="fr-FR" sz="1400" b="0" i="0" u="none" strike="noStrike" cap="none" normalizeH="0" baseline="0" dirty="0">
                <a:ln>
                  <a:noFill/>
                </a:ln>
                <a:solidFill>
                  <a:srgbClr val="000000"/>
                </a:solidFill>
                <a:effectLst/>
                <a:latin typeface="Calibri" panose="020F0502020204030204" pitchFamily="34" charset="0"/>
              </a:rPr>
              <a:t>Suivant le temps disponible, possibilité de choisir certaines expressions parmi les 15, en se référant aux questions que se posent les participants. </a:t>
            </a:r>
            <a:br>
              <a:rPr kumimoji="0" lang="fr-FR" altLang="fr-FR" sz="1400" b="0" i="0" u="none" strike="noStrike" cap="none" normalizeH="0" baseline="0" dirty="0">
                <a:ln>
                  <a:noFill/>
                </a:ln>
                <a:solidFill>
                  <a:srgbClr val="000000"/>
                </a:solidFill>
                <a:effectLst/>
                <a:latin typeface="Calibri" panose="020F0502020204030204" pitchFamily="34" charset="0"/>
              </a:rPr>
            </a:br>
            <a:r>
              <a:rPr kumimoji="0" lang="fr-FR" altLang="fr-FR" sz="1400" b="0" i="0" u="none" strike="noStrike" cap="none" normalizeH="0" baseline="0" dirty="0">
                <a:ln>
                  <a:noFill/>
                </a:ln>
                <a:solidFill>
                  <a:srgbClr val="000000"/>
                </a:solidFill>
                <a:effectLst/>
                <a:latin typeface="Calibri" panose="020F0502020204030204" pitchFamily="34" charset="0"/>
              </a:rPr>
              <a:t>Certaines expressions sont incontournables : scribes - temple - pièces - superflu - indigence - tout ce qu’elle avait pour vivre</a:t>
            </a:r>
            <a:br>
              <a:rPr kumimoji="0" lang="fr-FR" altLang="fr-FR" sz="1400" b="0" i="0" u="none" strike="noStrike" cap="none" normalizeH="0" baseline="0" dirty="0">
                <a:ln>
                  <a:noFill/>
                </a:ln>
                <a:solidFill>
                  <a:srgbClr val="000000"/>
                </a:solidFill>
                <a:effectLst/>
                <a:latin typeface="Calibri" panose="020F0502020204030204" pitchFamily="34" charset="0"/>
              </a:rPr>
            </a:br>
            <a:endParaRPr kumimoji="0" lang="fr-FR" altLang="fr-FR" sz="14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000000"/>
                </a:solidFill>
                <a:effectLst/>
                <a:latin typeface="Calibri" panose="020F0502020204030204" pitchFamily="34" charset="0"/>
              </a:rPr>
              <a:t>Temps nécessaire </a:t>
            </a:r>
            <a:r>
              <a:rPr kumimoji="0" lang="fr-FR" altLang="fr-FR" sz="1400" b="0" i="0" u="none" strike="noStrike" cap="none" normalizeH="0" baseline="0" dirty="0">
                <a:ln>
                  <a:noFill/>
                </a:ln>
                <a:solidFill>
                  <a:srgbClr val="000000"/>
                </a:solidFill>
                <a:effectLst/>
                <a:latin typeface="Calibri" panose="020F0502020204030204" pitchFamily="34" charset="0"/>
              </a:rPr>
              <a:t>: 10mn en moyenne par expression. </a:t>
            </a:r>
            <a:br>
              <a:rPr kumimoji="0" lang="fr-FR" altLang="fr-FR" sz="1400" b="0" i="0" u="none" strike="noStrike" cap="none" normalizeH="0" baseline="0" dirty="0">
                <a:ln>
                  <a:noFill/>
                </a:ln>
                <a:solidFill>
                  <a:srgbClr val="000000"/>
                </a:solidFill>
                <a:effectLst/>
                <a:latin typeface="Calibri" panose="020F0502020204030204" pitchFamily="34" charset="0"/>
              </a:rPr>
            </a:br>
            <a:r>
              <a:rPr kumimoji="0" lang="fr-FR" altLang="fr-FR" sz="1400" b="0" i="0" u="none" strike="noStrike" cap="none" normalizeH="0" baseline="0" dirty="0">
                <a:ln>
                  <a:noFill/>
                </a:ln>
                <a:solidFill>
                  <a:srgbClr val="000000"/>
                </a:solidFill>
                <a:effectLst/>
                <a:latin typeface="Calibri" panose="020F0502020204030204" pitchFamily="34" charset="0"/>
              </a:rPr>
              <a:t>Possibilité de passer plus vite sur certaines expressions en donnant moins la parole.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000000"/>
                </a:solidFill>
                <a:effectLst/>
                <a:latin typeface="Calibri" panose="020F0502020204030204" pitchFamily="34" charset="0"/>
              </a:rPr>
              <a:t>Règle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Calibri" panose="020F0502020204030204" pitchFamily="34" charset="0"/>
              </a:rPr>
              <a:t>Inviter à lire le texte entier puis à se questionner. </a:t>
            </a:r>
            <a:br>
              <a:rPr kumimoji="0" lang="fr-FR" altLang="fr-FR" sz="1400" b="0" i="0" u="none" strike="noStrike" cap="none" normalizeH="0" baseline="0" dirty="0">
                <a:ln>
                  <a:noFill/>
                </a:ln>
                <a:solidFill>
                  <a:srgbClr val="000000"/>
                </a:solidFill>
                <a:effectLst/>
                <a:latin typeface="Calibri" panose="020F0502020204030204" pitchFamily="34" charset="0"/>
              </a:rPr>
            </a:br>
            <a:r>
              <a:rPr kumimoji="0" lang="fr-FR" altLang="fr-FR" sz="1400" b="0" i="0" u="none" strike="noStrike" cap="none" normalizeH="0" baseline="0" dirty="0">
                <a:ln>
                  <a:noFill/>
                </a:ln>
                <a:solidFill>
                  <a:srgbClr val="000000"/>
                </a:solidFill>
                <a:effectLst/>
                <a:latin typeface="Calibri" panose="020F0502020204030204" pitchFamily="34" charset="0"/>
              </a:rPr>
              <a:t>Projeter la première diapo bleue (verset 38 enseignement ). Donner la parole pour exprimer ce qui surprend, touche…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Calibri" panose="020F0502020204030204" pitchFamily="34" charset="0"/>
              </a:rPr>
              <a:t>Demander à un participant de lire la diapo rouge, puis la diapo verte et enfin la  diapo jaune qui correspondent.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Calibri" panose="020F0502020204030204" pitchFamily="34" charset="0"/>
              </a:rPr>
              <a:t>Entre chaque diapo , donner la parole, reformuler, questionner…</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Calibri" panose="020F0502020204030204" pitchFamily="34" charset="0"/>
              </a:rPr>
              <a:t>Faire de même pour chaque verset ou expression choisie.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000000"/>
                </a:solidFill>
                <a:effectLst/>
                <a:latin typeface="Calibri" panose="020F0502020204030204" pitchFamily="34" charset="0"/>
              </a:rPr>
              <a:t>Synthèse finale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Calibri" panose="020F0502020204030204" pitchFamily="34" charset="0"/>
              </a:rPr>
              <a:t>L’animateur synthétise à l’aide du texte proposé.</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Calibri" panose="020F0502020204030204" pitchFamily="34" charset="0"/>
              </a:rPr>
              <a:t>Chacun dit ce qu’il retient.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000000"/>
                </a:solidFill>
                <a:effectLst/>
                <a:latin typeface="Calibri" panose="020F0502020204030204" pitchFamily="34" charset="0"/>
              </a:rPr>
              <a:t>Méditation finale</a:t>
            </a: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27198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ECBFDA4-2459-09E0-52AE-750C9434FD4F}"/>
              </a:ext>
            </a:extLst>
          </p:cNvPr>
          <p:cNvSpPr txBox="1"/>
          <p:nvPr/>
        </p:nvSpPr>
        <p:spPr>
          <a:xfrm>
            <a:off x="164032" y="114329"/>
            <a:ext cx="149432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enseignement</a:t>
            </a:r>
            <a:endParaRPr lang="fr-FR" dirty="0"/>
          </a:p>
        </p:txBody>
      </p:sp>
      <p:sp>
        <p:nvSpPr>
          <p:cNvPr id="5" name="Rectangle : coins arrondis 4">
            <a:extLst>
              <a:ext uri="{FF2B5EF4-FFF2-40B4-BE49-F238E27FC236}">
                <a16:creationId xmlns:a16="http://schemas.microsoft.com/office/drawing/2014/main" id="{196893C7-34A2-48C4-7582-4888F50D288C}"/>
              </a:ext>
            </a:extLst>
          </p:cNvPr>
          <p:cNvSpPr/>
          <p:nvPr/>
        </p:nvSpPr>
        <p:spPr>
          <a:xfrm>
            <a:off x="4552749" y="1087655"/>
            <a:ext cx="6904056" cy="1078029"/>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Souligner que Jésus est assis, c’est insister symboliquement sur sa position d’enseignant.</a:t>
            </a:r>
          </a:p>
        </p:txBody>
      </p:sp>
      <p:pic>
        <p:nvPicPr>
          <p:cNvPr id="8" name="Image 7">
            <a:extLst>
              <a:ext uri="{FF2B5EF4-FFF2-40B4-BE49-F238E27FC236}">
                <a16:creationId xmlns:a16="http://schemas.microsoft.com/office/drawing/2014/main" id="{D491DEE6-C9AC-74C1-0900-5185F94036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6853" y="1412731"/>
            <a:ext cx="3471352" cy="5253579"/>
          </a:xfrm>
          <a:prstGeom prst="rect">
            <a:avLst/>
          </a:prstGeom>
        </p:spPr>
      </p:pic>
      <p:sp>
        <p:nvSpPr>
          <p:cNvPr id="3" name="Espace réservé du numéro de diapositive 2">
            <a:extLst>
              <a:ext uri="{FF2B5EF4-FFF2-40B4-BE49-F238E27FC236}">
                <a16:creationId xmlns:a16="http://schemas.microsoft.com/office/drawing/2014/main" id="{7195A305-DD45-68A5-D375-7E88239A5973}"/>
              </a:ext>
            </a:extLst>
          </p:cNvPr>
          <p:cNvSpPr>
            <a:spLocks noGrp="1"/>
          </p:cNvSpPr>
          <p:nvPr>
            <p:ph type="sldNum" sz="quarter" idx="12"/>
          </p:nvPr>
        </p:nvSpPr>
        <p:spPr/>
        <p:txBody>
          <a:bodyPr/>
          <a:lstStyle/>
          <a:p>
            <a:fld id="{9E268824-B363-4558-82B1-76DB5ADEB9CB}" type="slidenum">
              <a:rPr lang="fr-FR" smtClean="0"/>
              <a:t>7</a:t>
            </a:fld>
            <a:endParaRPr lang="fr-FR"/>
          </a:p>
        </p:txBody>
      </p:sp>
      <p:sp>
        <p:nvSpPr>
          <p:cNvPr id="7" name="Rectangle : coins arrondis 6">
            <a:extLst>
              <a:ext uri="{FF2B5EF4-FFF2-40B4-BE49-F238E27FC236}">
                <a16:creationId xmlns:a16="http://schemas.microsoft.com/office/drawing/2014/main" id="{0D6C7920-31CD-5D38-6D37-8AAE59E54A00}"/>
              </a:ext>
            </a:extLst>
          </p:cNvPr>
          <p:cNvSpPr/>
          <p:nvPr/>
        </p:nvSpPr>
        <p:spPr>
          <a:xfrm>
            <a:off x="4552749" y="3419376"/>
            <a:ext cx="6904056" cy="1417106"/>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Quel est cet enseignement de Jésus ?</a:t>
            </a:r>
          </a:p>
          <a:p>
            <a:pPr algn="ctr"/>
            <a:r>
              <a:rPr lang="fr-FR" sz="2400" dirty="0">
                <a:solidFill>
                  <a:schemeClr val="tx1"/>
                </a:solidFill>
                <a:latin typeface="Times New Roman" panose="02020603050405020304" pitchFamily="18" charset="0"/>
                <a:cs typeface="Times New Roman" panose="02020603050405020304" pitchFamily="18" charset="0"/>
              </a:rPr>
              <a:t>Va-t-il être différent de celui des scribes, </a:t>
            </a:r>
          </a:p>
          <a:p>
            <a:pPr algn="ctr"/>
            <a:r>
              <a:rPr lang="fr-FR" sz="2400" dirty="0">
                <a:solidFill>
                  <a:schemeClr val="tx1"/>
                </a:solidFill>
                <a:latin typeface="Times New Roman" panose="02020603050405020304" pitchFamily="18" charset="0"/>
                <a:cs typeface="Times New Roman" panose="02020603050405020304" pitchFamily="18" charset="0"/>
              </a:rPr>
              <a:t>des docteurs de la Loi ? </a:t>
            </a:r>
          </a:p>
        </p:txBody>
      </p:sp>
    </p:spTree>
    <p:extLst>
      <p:ext uri="{BB962C8B-B14F-4D97-AF65-F5344CB8AC3E}">
        <p14:creationId xmlns:p14="http://schemas.microsoft.com/office/powerpoint/2010/main" val="82349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8576E6C2-4445-7FD1-916D-A665B4AE48CE}"/>
              </a:ext>
            </a:extLst>
          </p:cNvPr>
          <p:cNvSpPr/>
          <p:nvPr/>
        </p:nvSpPr>
        <p:spPr>
          <a:xfrm>
            <a:off x="3173020" y="744341"/>
            <a:ext cx="8258367" cy="3134058"/>
          </a:xfrm>
          <a:prstGeom prst="round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93FBC1B4-51C3-6DFD-2E7E-3635F34816D7}"/>
              </a:ext>
            </a:extLst>
          </p:cNvPr>
          <p:cNvSpPr txBox="1"/>
          <p:nvPr/>
        </p:nvSpPr>
        <p:spPr>
          <a:xfrm>
            <a:off x="3304705" y="1004655"/>
            <a:ext cx="7920361" cy="2677656"/>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Times New Roman" panose="02020603050405020304" pitchFamily="18" charset="0"/>
              </a:rPr>
              <a:t>38</a:t>
            </a:r>
            <a:r>
              <a:rPr lang="fr-FR" sz="2800" dirty="0">
                <a:effectLst/>
                <a:latin typeface="Times New Roman" panose="02020603050405020304" pitchFamily="18" charset="0"/>
                <a:ea typeface="Times New Roman" panose="02020603050405020304" pitchFamily="18" charset="0"/>
              </a:rPr>
              <a:t> Dans son enseignement, il</a:t>
            </a:r>
            <a:r>
              <a:rPr lang="fr-FR" sz="2800" baseline="30000" dirty="0">
                <a:effectLst/>
                <a:latin typeface="Times New Roman" panose="02020603050405020304" pitchFamily="18" charset="0"/>
                <a:ea typeface="Times New Roman" panose="02020603050405020304" pitchFamily="18" charset="0"/>
              </a:rPr>
              <a:t> Jésus</a:t>
            </a:r>
            <a:r>
              <a:rPr lang="fr-FR" sz="2800" dirty="0">
                <a:effectLst/>
                <a:latin typeface="Times New Roman" panose="02020603050405020304" pitchFamily="18" charset="0"/>
                <a:ea typeface="Times New Roman" panose="02020603050405020304" pitchFamily="18" charset="0"/>
              </a:rPr>
              <a:t> disait : </a:t>
            </a:r>
            <a:br>
              <a:rPr lang="fr-FR" sz="2800" dirty="0">
                <a:effectLst/>
                <a:latin typeface="Times New Roman" panose="02020603050405020304" pitchFamily="18" charset="0"/>
                <a:ea typeface="Times New Roman" panose="02020603050405020304" pitchFamily="18" charset="0"/>
              </a:rPr>
            </a:br>
            <a:r>
              <a:rPr lang="fr-FR" sz="2800" dirty="0">
                <a:effectLst/>
                <a:latin typeface="Times New Roman" panose="02020603050405020304" pitchFamily="18" charset="0"/>
                <a:ea typeface="Times New Roman" panose="02020603050405020304" pitchFamily="18" charset="0"/>
              </a:rPr>
              <a:t>« Méfiez-vous des </a:t>
            </a:r>
            <a:r>
              <a:rPr lang="fr-FR" sz="2800" dirty="0">
                <a:solidFill>
                  <a:srgbClr val="FF0000"/>
                </a:solidFill>
                <a:effectLst/>
                <a:latin typeface="Times New Roman" panose="02020603050405020304" pitchFamily="18" charset="0"/>
                <a:ea typeface="Times New Roman" panose="02020603050405020304" pitchFamily="18" charset="0"/>
              </a:rPr>
              <a:t>scribes</a:t>
            </a:r>
            <a:r>
              <a:rPr lang="fr-FR" sz="2800" dirty="0">
                <a:effectLst/>
                <a:latin typeface="Times New Roman" panose="02020603050405020304" pitchFamily="18" charset="0"/>
                <a:ea typeface="Times New Roman" panose="02020603050405020304" pitchFamily="18" charset="0"/>
              </a:rPr>
              <a:t> </a:t>
            </a:r>
            <a:r>
              <a:rPr lang="fr-FR" sz="2800" baseline="30000" dirty="0">
                <a:effectLst/>
                <a:latin typeface="Times New Roman" panose="02020603050405020304" pitchFamily="18" charset="0"/>
                <a:ea typeface="Times New Roman" panose="02020603050405020304" pitchFamily="18" charset="0"/>
              </a:rPr>
              <a:t>lettrés</a:t>
            </a:r>
            <a:r>
              <a:rPr lang="fr-FR" sz="2800" dirty="0">
                <a:effectLst/>
                <a:latin typeface="Times New Roman" panose="02020603050405020304" pitchFamily="18" charset="0"/>
                <a:ea typeface="Times New Roman" panose="02020603050405020304" pitchFamily="18" charset="0"/>
              </a:rPr>
              <a:t>, qui tiennent à se promener en vêtements d’apparat</a:t>
            </a:r>
            <a:r>
              <a:rPr lang="fr-FR" sz="2800" baseline="30000" dirty="0">
                <a:effectLst/>
                <a:latin typeface="Times New Roman" panose="02020603050405020304" pitchFamily="18" charset="0"/>
                <a:ea typeface="Times New Roman" panose="02020603050405020304" pitchFamily="18" charset="0"/>
              </a:rPr>
              <a:t> grandes robes</a:t>
            </a:r>
            <a:r>
              <a:rPr lang="fr-FR" sz="2800" dirty="0">
                <a:effectLst/>
                <a:latin typeface="Times New Roman" panose="02020603050405020304" pitchFamily="18" charset="0"/>
                <a:ea typeface="Times New Roman" panose="02020603050405020304" pitchFamily="18" charset="0"/>
              </a:rPr>
              <a:t> </a:t>
            </a:r>
            <a:br>
              <a:rPr lang="fr-FR" sz="2800" dirty="0">
                <a:effectLst/>
                <a:latin typeface="Times New Roman" panose="02020603050405020304" pitchFamily="18" charset="0"/>
                <a:ea typeface="Times New Roman" panose="02020603050405020304" pitchFamily="18" charset="0"/>
              </a:rPr>
            </a:br>
            <a:r>
              <a:rPr lang="fr-FR" sz="2800" dirty="0">
                <a:effectLst/>
                <a:latin typeface="Times New Roman" panose="02020603050405020304" pitchFamily="18" charset="0"/>
                <a:ea typeface="Times New Roman" panose="02020603050405020304" pitchFamily="18" charset="0"/>
              </a:rPr>
              <a:t>et qui aiment les salutations sur les places publiques,</a:t>
            </a:r>
          </a:p>
          <a:p>
            <a:r>
              <a:rPr lang="fr-FR" sz="2800" b="1" dirty="0">
                <a:solidFill>
                  <a:srgbClr val="FF0000"/>
                </a:solidFill>
                <a:effectLst/>
                <a:latin typeface="Times New Roman" panose="02020603050405020304" pitchFamily="18" charset="0"/>
                <a:ea typeface="Times New Roman" panose="02020603050405020304" pitchFamily="18" charset="0"/>
              </a:rPr>
              <a:t>39</a:t>
            </a:r>
            <a:r>
              <a:rPr lang="fr-FR" sz="2800" dirty="0">
                <a:effectLst/>
                <a:latin typeface="Times New Roman" panose="02020603050405020304" pitchFamily="18" charset="0"/>
                <a:ea typeface="Times New Roman" panose="02020603050405020304" pitchFamily="18" charset="0"/>
              </a:rPr>
              <a:t> les sièges d’honneur dans les synagogues, </a:t>
            </a:r>
            <a:br>
              <a:rPr lang="fr-FR" sz="2800" dirty="0">
                <a:effectLst/>
                <a:latin typeface="Times New Roman" panose="02020603050405020304" pitchFamily="18" charset="0"/>
                <a:ea typeface="Times New Roman" panose="02020603050405020304" pitchFamily="18" charset="0"/>
              </a:rPr>
            </a:br>
            <a:r>
              <a:rPr lang="fr-FR" sz="2800" dirty="0">
                <a:effectLst/>
                <a:latin typeface="Times New Roman" panose="02020603050405020304" pitchFamily="18" charset="0"/>
                <a:ea typeface="Times New Roman" panose="02020603050405020304" pitchFamily="18" charset="0"/>
              </a:rPr>
              <a:t>et les places d’honneur dans les dîners.</a:t>
            </a:r>
          </a:p>
        </p:txBody>
      </p:sp>
      <p:pic>
        <p:nvPicPr>
          <p:cNvPr id="9" name="Image 8">
            <a:extLst>
              <a:ext uri="{FF2B5EF4-FFF2-40B4-BE49-F238E27FC236}">
                <a16:creationId xmlns:a16="http://schemas.microsoft.com/office/drawing/2014/main" id="{7B355845-EBAE-37DA-944A-F3B8FEC25C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5027" y="1349654"/>
            <a:ext cx="3471352" cy="5253579"/>
          </a:xfrm>
          <a:prstGeom prst="rect">
            <a:avLst/>
          </a:prstGeom>
        </p:spPr>
      </p:pic>
      <p:sp>
        <p:nvSpPr>
          <p:cNvPr id="3" name="Espace réservé du numéro de diapositive 2">
            <a:extLst>
              <a:ext uri="{FF2B5EF4-FFF2-40B4-BE49-F238E27FC236}">
                <a16:creationId xmlns:a16="http://schemas.microsoft.com/office/drawing/2014/main" id="{CF29492C-DA56-1487-3E95-F80495D7651C}"/>
              </a:ext>
            </a:extLst>
          </p:cNvPr>
          <p:cNvSpPr>
            <a:spLocks noGrp="1"/>
          </p:cNvSpPr>
          <p:nvPr>
            <p:ph type="sldNum" sz="quarter" idx="12"/>
          </p:nvPr>
        </p:nvSpPr>
        <p:spPr/>
        <p:txBody>
          <a:bodyPr/>
          <a:lstStyle/>
          <a:p>
            <a:fld id="{9E268824-B363-4558-82B1-76DB5ADEB9CB}" type="slidenum">
              <a:rPr lang="fr-FR" smtClean="0"/>
              <a:t>8</a:t>
            </a:fld>
            <a:endParaRPr lang="fr-FR"/>
          </a:p>
        </p:txBody>
      </p:sp>
    </p:spTree>
    <p:extLst>
      <p:ext uri="{BB962C8B-B14F-4D97-AF65-F5344CB8AC3E}">
        <p14:creationId xmlns:p14="http://schemas.microsoft.com/office/powerpoint/2010/main" val="63306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FA6F786-7054-4C2C-3931-7A6CB96841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3033" y="887457"/>
            <a:ext cx="2753544" cy="2372627"/>
          </a:xfrm>
          <a:prstGeom prst="rect">
            <a:avLst/>
          </a:prstGeom>
        </p:spPr>
      </p:pic>
      <p:sp>
        <p:nvSpPr>
          <p:cNvPr id="4" name="ZoneTexte 3">
            <a:extLst>
              <a:ext uri="{FF2B5EF4-FFF2-40B4-BE49-F238E27FC236}">
                <a16:creationId xmlns:a16="http://schemas.microsoft.com/office/drawing/2014/main" id="{D4EE985F-3D14-82C7-346B-6DB45AB5C6E5}"/>
              </a:ext>
            </a:extLst>
          </p:cNvPr>
          <p:cNvSpPr txBox="1"/>
          <p:nvPr/>
        </p:nvSpPr>
        <p:spPr>
          <a:xfrm>
            <a:off x="188651" y="190719"/>
            <a:ext cx="974324"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scribes</a:t>
            </a:r>
            <a:endParaRPr lang="fr-FR" dirty="0"/>
          </a:p>
        </p:txBody>
      </p:sp>
      <p:sp>
        <p:nvSpPr>
          <p:cNvPr id="2" name="Rectangle : coins arrondis 1">
            <a:extLst>
              <a:ext uri="{FF2B5EF4-FFF2-40B4-BE49-F238E27FC236}">
                <a16:creationId xmlns:a16="http://schemas.microsoft.com/office/drawing/2014/main" id="{AC5B3A46-E110-2944-A152-C3878315732D}"/>
              </a:ext>
            </a:extLst>
          </p:cNvPr>
          <p:cNvSpPr/>
          <p:nvPr/>
        </p:nvSpPr>
        <p:spPr>
          <a:xfrm>
            <a:off x="379602" y="785266"/>
            <a:ext cx="7533127" cy="314593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Grammateus</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Grec  </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elui qui faisait profession d'écrire à la main. Synonyme : copiste.</a:t>
            </a:r>
            <a:b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Dans l’Antiquité : celui qui écrivait les textes officiels, copiait les écrits.</a:t>
            </a:r>
          </a:p>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Maitres de la Loi </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Français courant</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Lettrés </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Bible </a:t>
            </a:r>
            <a:r>
              <a:rPr lang="fr-FR" sz="2400" baseline="30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bayard</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et F Boyer</a:t>
            </a:r>
            <a:r>
              <a:rPr lang="fr-FR"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Attachés à la lettre </a:t>
            </a:r>
            <a:r>
              <a:rPr lang="fr-FR" sz="24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 </a:t>
            </a:r>
            <a:r>
              <a:rPr lang="fr-FR" sz="2400" baseline="30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Collin</a:t>
            </a: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Rectangle : coins arrondis 4">
            <a:extLst>
              <a:ext uri="{FF2B5EF4-FFF2-40B4-BE49-F238E27FC236}">
                <a16:creationId xmlns:a16="http://schemas.microsoft.com/office/drawing/2014/main" id="{5E18652F-3786-328E-D47D-F787D12BA578}"/>
              </a:ext>
            </a:extLst>
          </p:cNvPr>
          <p:cNvSpPr/>
          <p:nvPr/>
        </p:nvSpPr>
        <p:spPr>
          <a:xfrm>
            <a:off x="5681012" y="4450251"/>
            <a:ext cx="5725565" cy="162248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Qui sont ces scribes, ces gens lettrés ?</a:t>
            </a:r>
          </a:p>
          <a:p>
            <a:pPr algn="ct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Pourquoi s’en méfier ?</a:t>
            </a:r>
            <a:endParaRPr lang="fr-FR" sz="2400" dirty="0">
              <a:solidFill>
                <a:schemeClr val="tx1"/>
              </a:solidFill>
              <a:latin typeface="Times New Roman" panose="02020603050405020304" pitchFamily="18"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A349AA38-7641-0AC7-751E-E7A177B4E3D3}"/>
              </a:ext>
            </a:extLst>
          </p:cNvPr>
          <p:cNvSpPr>
            <a:spLocks noGrp="1"/>
          </p:cNvSpPr>
          <p:nvPr>
            <p:ph type="sldNum" sz="quarter" idx="12"/>
          </p:nvPr>
        </p:nvSpPr>
        <p:spPr/>
        <p:txBody>
          <a:bodyPr/>
          <a:lstStyle/>
          <a:p>
            <a:fld id="{9E268824-B363-4558-82B1-76DB5ADEB9CB}" type="slidenum">
              <a:rPr lang="fr-FR" smtClean="0"/>
              <a:t>9</a:t>
            </a:fld>
            <a:endParaRPr lang="fr-FR"/>
          </a:p>
        </p:txBody>
      </p:sp>
    </p:spTree>
    <p:extLst>
      <p:ext uri="{BB962C8B-B14F-4D97-AF65-F5344CB8AC3E}">
        <p14:creationId xmlns:p14="http://schemas.microsoft.com/office/powerpoint/2010/main" val="278446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1444</TotalTime>
  <Words>5683</Words>
  <Application>Microsoft Office PowerPoint</Application>
  <PresentationFormat>Grand écran</PresentationFormat>
  <Paragraphs>357</Paragraphs>
  <Slides>67</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67</vt:i4>
      </vt:variant>
    </vt:vector>
  </HeadingPairs>
  <TitlesOfParts>
    <vt:vector size="73" baseType="lpstr">
      <vt:lpstr>Aptos</vt: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PROPRIETAIRE</dc:creator>
  <cp:lastModifiedBy>odile theiller</cp:lastModifiedBy>
  <cp:revision>157</cp:revision>
  <dcterms:created xsi:type="dcterms:W3CDTF">2024-05-10T09:58:03Z</dcterms:created>
  <dcterms:modified xsi:type="dcterms:W3CDTF">2024-07-12T08:31:06Z</dcterms:modified>
</cp:coreProperties>
</file>