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sldIdLst>
    <p:sldId id="256" r:id="rId2"/>
    <p:sldId id="293" r:id="rId3"/>
    <p:sldId id="294" r:id="rId4"/>
    <p:sldId id="295" r:id="rId5"/>
    <p:sldId id="296" r:id="rId6"/>
    <p:sldId id="297" r:id="rId7"/>
    <p:sldId id="298" r:id="rId8"/>
    <p:sldId id="299" r:id="rId9"/>
    <p:sldId id="302" r:id="rId10"/>
    <p:sldId id="303" r:id="rId11"/>
    <p:sldId id="304" r:id="rId12"/>
    <p:sldId id="305" r:id="rId13"/>
  </p:sldIdLst>
  <p:sldSz cx="9144000" cy="6858000" type="screen4x3"/>
  <p:notesSz cx="6858000" cy="914400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18" d="100"/>
          <a:sy n="118" d="100"/>
        </p:scale>
        <p:origin x="1404" y="10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screen">
            <a:extLst>
              <a:ext uri="{28A0092B-C50C-407E-A947-70E740481C1C}">
                <a14:useLocalDpi xmlns:a14="http://schemas.microsoft.com/office/drawing/2010/main"/>
              </a:ext>
            </a:extLst>
          </a:blip>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450E7E83-0548-A941-BB25-1F14BDFB2173}" type="datetimeFigureOut">
              <a:rPr lang="it-IT" smtClean="0"/>
              <a:t>20/05/2024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872BD4B1-2173-EA4B-868A-0F6346CFF4AF}" type="slidenum">
              <a:rPr lang="it-IT" smtClean="0"/>
              <a:t>‹N°›</a:t>
            </a:fld>
            <a:endParaRPr lang="it-IT"/>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Fare clic per modificare lo stile del sottotitolo dello schema</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fr-FR"/>
              <a:t>Fare clic per modificare stile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Fare clic per modificare stile</a:t>
            </a:r>
            <a:endParaRPr lang="en-US" dirty="0"/>
          </a:p>
        </p:txBody>
      </p:sp>
      <p:sp>
        <p:nvSpPr>
          <p:cNvPr id="3" name="Vertical Text Placeholder 2"/>
          <p:cNvSpPr>
            <a:spLocks noGrp="1"/>
          </p:cNvSpPr>
          <p:nvPr>
            <p:ph type="body" orient="vert" idx="1"/>
          </p:nvPr>
        </p:nvSpPr>
        <p:spPr/>
        <p:txBody>
          <a:bodyPr vert="eaVert"/>
          <a:lstStyle/>
          <a:p>
            <a:pPr lvl="0"/>
            <a:r>
              <a:rPr lang="fr-FR"/>
              <a:t>Fare clic per modificare gli stili del testo dello schema</a:t>
            </a:r>
          </a:p>
          <a:p>
            <a:pPr lvl="1"/>
            <a:r>
              <a:rPr lang="fr-FR"/>
              <a:t>Secondo livello</a:t>
            </a:r>
          </a:p>
          <a:p>
            <a:pPr lvl="2"/>
            <a:r>
              <a:rPr lang="fr-FR"/>
              <a:t>Terzo livello</a:t>
            </a:r>
          </a:p>
          <a:p>
            <a:pPr lvl="3"/>
            <a:r>
              <a:rPr lang="fr-FR"/>
              <a:t>Quarto livello</a:t>
            </a:r>
          </a:p>
          <a:p>
            <a:pPr lvl="4"/>
            <a:r>
              <a:rPr lang="fr-FR"/>
              <a:t>Quinto livello</a:t>
            </a:r>
            <a:endParaRPr lang="en-US"/>
          </a:p>
        </p:txBody>
      </p:sp>
      <p:sp>
        <p:nvSpPr>
          <p:cNvPr id="4" name="Date Placeholder 3"/>
          <p:cNvSpPr>
            <a:spLocks noGrp="1"/>
          </p:cNvSpPr>
          <p:nvPr>
            <p:ph type="dt" sz="half" idx="10"/>
          </p:nvPr>
        </p:nvSpPr>
        <p:spPr/>
        <p:txBody>
          <a:bodyPr/>
          <a:lstStyle/>
          <a:p>
            <a:fld id="{450E7E83-0548-A941-BB25-1F14BDFB2173}" type="datetimeFigureOut">
              <a:rPr lang="it-IT" smtClean="0"/>
              <a:t>20/05/2024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872BD4B1-2173-EA4B-868A-0F6346CFF4AF}" type="slidenum">
              <a:rPr lang="it-IT" smtClean="0"/>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fr-FR"/>
              <a:t>Fare clic per modificare stile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fr-FR"/>
              <a:t>Fare clic per modificare gli stili del testo dello schema</a:t>
            </a:r>
          </a:p>
          <a:p>
            <a:pPr lvl="1"/>
            <a:r>
              <a:rPr lang="fr-FR"/>
              <a:t>Secondo livello</a:t>
            </a:r>
          </a:p>
          <a:p>
            <a:pPr lvl="2"/>
            <a:r>
              <a:rPr lang="fr-FR"/>
              <a:t>Terzo livello</a:t>
            </a:r>
          </a:p>
          <a:p>
            <a:pPr lvl="3"/>
            <a:r>
              <a:rPr lang="fr-FR"/>
              <a:t>Quarto livello</a:t>
            </a:r>
          </a:p>
          <a:p>
            <a:pPr lvl="4"/>
            <a:r>
              <a:rPr lang="fr-FR"/>
              <a:t>Quinto livello</a:t>
            </a:r>
            <a:endParaRPr lang="en-US"/>
          </a:p>
        </p:txBody>
      </p:sp>
      <p:sp>
        <p:nvSpPr>
          <p:cNvPr id="4" name="Date Placeholder 3"/>
          <p:cNvSpPr>
            <a:spLocks noGrp="1"/>
          </p:cNvSpPr>
          <p:nvPr>
            <p:ph type="dt" sz="half" idx="10"/>
          </p:nvPr>
        </p:nvSpPr>
        <p:spPr/>
        <p:txBody>
          <a:bodyPr/>
          <a:lstStyle/>
          <a:p>
            <a:fld id="{450E7E83-0548-A941-BB25-1F14BDFB2173}" type="datetimeFigureOut">
              <a:rPr lang="it-IT" smtClean="0"/>
              <a:t>20/05/2024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872BD4B1-2173-EA4B-868A-0F6346CFF4AF}" type="slidenum">
              <a:rPr lang="it-IT" smtClean="0"/>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fr-FR"/>
              <a:t>Fare clic per modificare stile</a:t>
            </a:r>
            <a:endParaRPr lang="en-US" dirty="0"/>
          </a:p>
        </p:txBody>
      </p:sp>
      <p:sp>
        <p:nvSpPr>
          <p:cNvPr id="4" name="Date Placeholder 3"/>
          <p:cNvSpPr>
            <a:spLocks noGrp="1"/>
          </p:cNvSpPr>
          <p:nvPr>
            <p:ph type="dt" sz="half" idx="10"/>
          </p:nvPr>
        </p:nvSpPr>
        <p:spPr/>
        <p:txBody>
          <a:bodyPr/>
          <a:lstStyle/>
          <a:p>
            <a:fld id="{450E7E83-0548-A941-BB25-1F14BDFB2173}" type="datetimeFigureOut">
              <a:rPr lang="it-IT" smtClean="0"/>
              <a:t>20/05/2024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872BD4B1-2173-EA4B-868A-0F6346CFF4AF}" type="slidenum">
              <a:rPr lang="it-IT" smtClean="0"/>
              <a:t>‹N°›</a:t>
            </a:fld>
            <a:endParaRPr lang="it-IT"/>
          </a:p>
        </p:txBody>
      </p:sp>
      <p:sp>
        <p:nvSpPr>
          <p:cNvPr id="8" name="Content Placeholder 7"/>
          <p:cNvSpPr>
            <a:spLocks noGrp="1"/>
          </p:cNvSpPr>
          <p:nvPr>
            <p:ph sz="quarter" idx="13"/>
          </p:nvPr>
        </p:nvSpPr>
        <p:spPr>
          <a:xfrm>
            <a:off x="609600" y="1600200"/>
            <a:ext cx="7924800" cy="4114800"/>
          </a:xfrm>
        </p:spPr>
        <p:txBody>
          <a:bodyPr/>
          <a:lstStyle/>
          <a:p>
            <a:pPr lvl="0"/>
            <a:r>
              <a:rPr lang="fr-FR"/>
              <a:t>Fare clic per modificare gli stili del testo dello schema</a:t>
            </a:r>
          </a:p>
          <a:p>
            <a:pPr lvl="1"/>
            <a:r>
              <a:rPr lang="fr-FR"/>
              <a:t>Secondo livello</a:t>
            </a:r>
          </a:p>
          <a:p>
            <a:pPr lvl="2"/>
            <a:r>
              <a:rPr lang="fr-FR"/>
              <a:t>Terzo livello</a:t>
            </a:r>
          </a:p>
          <a:p>
            <a:pPr lvl="3"/>
            <a:r>
              <a:rPr lang="fr-FR"/>
              <a:t>Quarto livello</a:t>
            </a:r>
          </a:p>
          <a:p>
            <a:pPr lvl="4"/>
            <a:r>
              <a:rPr lang="fr-FR"/>
              <a:t>Quinto livello</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fr-FR"/>
              <a:t>Fare clic per modificare stile</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Fare clic per modificare gli stili del testo dello schema</a:t>
            </a:r>
          </a:p>
        </p:txBody>
      </p:sp>
      <p:sp>
        <p:nvSpPr>
          <p:cNvPr id="4" name="Date Placeholder 3"/>
          <p:cNvSpPr>
            <a:spLocks noGrp="1"/>
          </p:cNvSpPr>
          <p:nvPr>
            <p:ph type="dt" sz="half" idx="10"/>
          </p:nvPr>
        </p:nvSpPr>
        <p:spPr/>
        <p:txBody>
          <a:bodyPr/>
          <a:lstStyle/>
          <a:p>
            <a:fld id="{450E7E83-0548-A941-BB25-1F14BDFB2173}" type="datetimeFigureOut">
              <a:rPr lang="it-IT" smtClean="0"/>
              <a:t>20/05/2024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872BD4B1-2173-EA4B-868A-0F6346CFF4AF}" type="slidenum">
              <a:rPr lang="it-IT" smtClean="0"/>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fr-FR"/>
              <a:t>Fare clic per modificare gli stili del testo dello schema</a:t>
            </a:r>
          </a:p>
          <a:p>
            <a:pPr lvl="1"/>
            <a:r>
              <a:rPr lang="fr-FR"/>
              <a:t>Secondo livello</a:t>
            </a:r>
          </a:p>
          <a:p>
            <a:pPr lvl="2"/>
            <a:r>
              <a:rPr lang="fr-FR"/>
              <a:t>Terzo livello</a:t>
            </a:r>
          </a:p>
          <a:p>
            <a:pPr lvl="3"/>
            <a:r>
              <a:rPr lang="fr-FR"/>
              <a:t>Quarto livello</a:t>
            </a:r>
          </a:p>
          <a:p>
            <a:pPr lvl="4"/>
            <a:r>
              <a:rPr lang="fr-FR"/>
              <a:t>Quinto livello</a:t>
            </a:r>
            <a:endParaRPr lang="en-US" dirty="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fr-FR"/>
              <a:t>Fare clic per modificare gli stili del testo dello schema</a:t>
            </a:r>
          </a:p>
          <a:p>
            <a:pPr lvl="1"/>
            <a:r>
              <a:rPr lang="fr-FR"/>
              <a:t>Secondo livello</a:t>
            </a:r>
          </a:p>
          <a:p>
            <a:pPr lvl="2"/>
            <a:r>
              <a:rPr lang="fr-FR"/>
              <a:t>Terzo livello</a:t>
            </a:r>
          </a:p>
          <a:p>
            <a:pPr lvl="3"/>
            <a:r>
              <a:rPr lang="fr-FR"/>
              <a:t>Quarto livello</a:t>
            </a:r>
          </a:p>
          <a:p>
            <a:pPr lvl="4"/>
            <a:r>
              <a:rPr lang="fr-FR"/>
              <a:t>Quinto livello</a:t>
            </a:r>
            <a:endParaRPr lang="en-US" dirty="0"/>
          </a:p>
        </p:txBody>
      </p:sp>
      <p:sp>
        <p:nvSpPr>
          <p:cNvPr id="2" name="Title 1"/>
          <p:cNvSpPr>
            <a:spLocks noGrp="1"/>
          </p:cNvSpPr>
          <p:nvPr>
            <p:ph type="title"/>
          </p:nvPr>
        </p:nvSpPr>
        <p:spPr>
          <a:xfrm>
            <a:off x="609600" y="274638"/>
            <a:ext cx="7924800" cy="1143000"/>
          </a:xfrm>
        </p:spPr>
        <p:txBody>
          <a:bodyPr/>
          <a:lstStyle/>
          <a:p>
            <a:r>
              <a:rPr lang="fr-FR"/>
              <a:t>Fare clic per modificare stile</a:t>
            </a:r>
            <a:endParaRPr lang="en-US" dirty="0"/>
          </a:p>
        </p:txBody>
      </p:sp>
      <p:sp>
        <p:nvSpPr>
          <p:cNvPr id="5" name="Date Placeholder 4"/>
          <p:cNvSpPr>
            <a:spLocks noGrp="1"/>
          </p:cNvSpPr>
          <p:nvPr>
            <p:ph type="dt" sz="half" idx="10"/>
          </p:nvPr>
        </p:nvSpPr>
        <p:spPr/>
        <p:txBody>
          <a:bodyPr/>
          <a:lstStyle/>
          <a:p>
            <a:fld id="{450E7E83-0548-A941-BB25-1F14BDFB2173}" type="datetimeFigureOut">
              <a:rPr lang="it-IT" smtClean="0"/>
              <a:t>20/05/2024</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872BD4B1-2173-EA4B-868A-0F6346CFF4AF}" type="slidenum">
              <a:rPr lang="it-IT" smtClean="0"/>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fr-FR"/>
              <a:t>Fare clic per modificare gli stili del testo dello schema</a:t>
            </a:r>
          </a:p>
          <a:p>
            <a:pPr lvl="1"/>
            <a:r>
              <a:rPr lang="fr-FR"/>
              <a:t>Secondo livello</a:t>
            </a:r>
          </a:p>
          <a:p>
            <a:pPr lvl="2"/>
            <a:r>
              <a:rPr lang="fr-FR"/>
              <a:t>Terzo livello</a:t>
            </a:r>
          </a:p>
          <a:p>
            <a:pPr lvl="3"/>
            <a:r>
              <a:rPr lang="fr-FR"/>
              <a:t>Quarto livello</a:t>
            </a:r>
          </a:p>
          <a:p>
            <a:pPr lvl="4"/>
            <a:r>
              <a:rPr lang="fr-FR"/>
              <a:t>Quinto livello</a:t>
            </a:r>
            <a:endParaRPr lang="en-US" dirty="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fr-FR"/>
              <a:t>Fare clic per modificare gli stili del testo dello schema</a:t>
            </a:r>
          </a:p>
          <a:p>
            <a:pPr lvl="1"/>
            <a:r>
              <a:rPr lang="fr-FR"/>
              <a:t>Secondo livello</a:t>
            </a:r>
          </a:p>
          <a:p>
            <a:pPr lvl="2"/>
            <a:r>
              <a:rPr lang="fr-FR"/>
              <a:t>Terzo livello</a:t>
            </a:r>
          </a:p>
          <a:p>
            <a:pPr lvl="3"/>
            <a:r>
              <a:rPr lang="fr-FR"/>
              <a:t>Quarto livello</a:t>
            </a:r>
          </a:p>
          <a:p>
            <a:pPr lvl="4"/>
            <a:r>
              <a:rPr lang="fr-FR"/>
              <a:t>Quinto livello</a:t>
            </a:r>
            <a:endParaRPr lang="en-US" dirty="0"/>
          </a:p>
        </p:txBody>
      </p:sp>
      <p:sp>
        <p:nvSpPr>
          <p:cNvPr id="2" name="Title 1"/>
          <p:cNvSpPr>
            <a:spLocks noGrp="1"/>
          </p:cNvSpPr>
          <p:nvPr>
            <p:ph type="title"/>
          </p:nvPr>
        </p:nvSpPr>
        <p:spPr>
          <a:xfrm>
            <a:off x="609600" y="274638"/>
            <a:ext cx="7924800" cy="1143000"/>
          </a:xfrm>
        </p:spPr>
        <p:txBody>
          <a:bodyPr/>
          <a:lstStyle>
            <a:lvl1pPr>
              <a:defRPr/>
            </a:lvl1pPr>
          </a:lstStyle>
          <a:p>
            <a:r>
              <a:rPr lang="fr-FR"/>
              <a:t>Fare clic per modificare stile</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Fare clic per modificare gli stili del testo dello schema</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Fare clic per modificare gli stili del testo dello schema</a:t>
            </a:r>
          </a:p>
        </p:txBody>
      </p:sp>
      <p:sp>
        <p:nvSpPr>
          <p:cNvPr id="7" name="Date Placeholder 6"/>
          <p:cNvSpPr>
            <a:spLocks noGrp="1"/>
          </p:cNvSpPr>
          <p:nvPr>
            <p:ph type="dt" sz="half" idx="10"/>
          </p:nvPr>
        </p:nvSpPr>
        <p:spPr/>
        <p:txBody>
          <a:bodyPr/>
          <a:lstStyle/>
          <a:p>
            <a:fld id="{450E7E83-0548-A941-BB25-1F14BDFB2173}" type="datetimeFigureOut">
              <a:rPr lang="it-IT" smtClean="0"/>
              <a:t>20/05/2024</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872BD4B1-2173-EA4B-868A-0F6346CFF4AF}" type="slidenum">
              <a:rPr lang="it-IT" smtClean="0"/>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fr-FR"/>
              <a:t>Fare clic per modificare stile</a:t>
            </a:r>
            <a:endParaRPr lang="en-US" dirty="0"/>
          </a:p>
        </p:txBody>
      </p:sp>
      <p:sp>
        <p:nvSpPr>
          <p:cNvPr id="3" name="Date Placeholder 2"/>
          <p:cNvSpPr>
            <a:spLocks noGrp="1"/>
          </p:cNvSpPr>
          <p:nvPr>
            <p:ph type="dt" sz="half" idx="10"/>
          </p:nvPr>
        </p:nvSpPr>
        <p:spPr/>
        <p:txBody>
          <a:bodyPr/>
          <a:lstStyle/>
          <a:p>
            <a:fld id="{450E7E83-0548-A941-BB25-1F14BDFB2173}" type="datetimeFigureOut">
              <a:rPr lang="it-IT" smtClean="0"/>
              <a:t>20/05/2024</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872BD4B1-2173-EA4B-868A-0F6346CFF4AF}" type="slidenum">
              <a:rPr lang="it-IT" smtClean="0"/>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0E7E83-0548-A941-BB25-1F14BDFB2173}" type="datetimeFigureOut">
              <a:rPr lang="it-IT" smtClean="0"/>
              <a:t>20/05/2024</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872BD4B1-2173-EA4B-868A-0F6346CFF4AF}" type="slidenum">
              <a:rPr lang="it-IT" smtClean="0"/>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fr-FR"/>
              <a:t>Fare clic per modificare gli stili del testo dello schema</a:t>
            </a:r>
          </a:p>
          <a:p>
            <a:pPr lvl="1"/>
            <a:r>
              <a:rPr lang="fr-FR"/>
              <a:t>Secondo livello</a:t>
            </a:r>
          </a:p>
          <a:p>
            <a:pPr lvl="2"/>
            <a:r>
              <a:rPr lang="fr-FR"/>
              <a:t>Terzo livello</a:t>
            </a:r>
          </a:p>
          <a:p>
            <a:pPr lvl="3"/>
            <a:r>
              <a:rPr lang="fr-FR"/>
              <a:t>Quarto livello</a:t>
            </a:r>
          </a:p>
          <a:p>
            <a:pPr lvl="4"/>
            <a:r>
              <a:rPr lang="fr-FR"/>
              <a:t>Quinto livello</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fr-FR"/>
              <a:t>Fare clic per modificare stile</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Fare clic per modificare gli stili del testo dello schema</a:t>
            </a:r>
          </a:p>
        </p:txBody>
      </p:sp>
      <p:sp>
        <p:nvSpPr>
          <p:cNvPr id="5" name="Date Placeholder 4"/>
          <p:cNvSpPr>
            <a:spLocks noGrp="1"/>
          </p:cNvSpPr>
          <p:nvPr>
            <p:ph type="dt" sz="half" idx="10"/>
          </p:nvPr>
        </p:nvSpPr>
        <p:spPr/>
        <p:txBody>
          <a:bodyPr/>
          <a:lstStyle/>
          <a:p>
            <a:fld id="{450E7E83-0548-A941-BB25-1F14BDFB2173}" type="datetimeFigureOut">
              <a:rPr lang="it-IT" smtClean="0"/>
              <a:t>20/05/2024</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872BD4B1-2173-EA4B-868A-0F6346CFF4AF}" type="slidenum">
              <a:rPr lang="it-IT" smtClean="0"/>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fr-FR"/>
              <a:t>Fare clic per modificare stile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Trascinare l'immagine su un segnaposto o fare clic sull'icona per aggiungerla</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Fare clic per modificare gli stili del testo dello schema</a:t>
            </a:r>
          </a:p>
        </p:txBody>
      </p:sp>
      <p:sp>
        <p:nvSpPr>
          <p:cNvPr id="5" name="Date Placeholder 4"/>
          <p:cNvSpPr>
            <a:spLocks noGrp="1"/>
          </p:cNvSpPr>
          <p:nvPr>
            <p:ph type="dt" sz="half" idx="10"/>
          </p:nvPr>
        </p:nvSpPr>
        <p:spPr/>
        <p:txBody>
          <a:bodyPr/>
          <a:lstStyle/>
          <a:p>
            <a:fld id="{450E7E83-0548-A941-BB25-1F14BDFB2173}" type="datetimeFigureOut">
              <a:rPr lang="it-IT" smtClean="0"/>
              <a:t>20/05/2024</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872BD4B1-2173-EA4B-868A-0F6346CFF4AF}" type="slidenum">
              <a:rPr lang="it-IT" smtClean="0"/>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fr-FR"/>
              <a:t>Fare clic per modificare stile</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fr-FR"/>
              <a:t>Fare clic per modificare gli stili del testo dello schema</a:t>
            </a:r>
          </a:p>
          <a:p>
            <a:pPr lvl="1"/>
            <a:r>
              <a:rPr lang="fr-FR"/>
              <a:t>Secondo livello</a:t>
            </a:r>
          </a:p>
          <a:p>
            <a:pPr lvl="2"/>
            <a:r>
              <a:rPr lang="fr-FR"/>
              <a:t>Terzo livello</a:t>
            </a:r>
          </a:p>
          <a:p>
            <a:pPr lvl="3"/>
            <a:r>
              <a:rPr lang="fr-FR"/>
              <a:t>Quarto livello</a:t>
            </a:r>
          </a:p>
          <a:p>
            <a:pPr lvl="4"/>
            <a:r>
              <a:rPr lang="fr-FR"/>
              <a:t>Quinto livello</a:t>
            </a:r>
            <a:endParaRPr lang="en-US" dirty="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450E7E83-0548-A941-BB25-1F14BDFB2173}" type="datetimeFigureOut">
              <a:rPr lang="it-IT" smtClean="0"/>
              <a:t>20/05/2024</a:t>
            </a:fld>
            <a:endParaRPr lang="it-IT"/>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it-IT"/>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872BD4B1-2173-EA4B-868A-0F6346CFF4AF}" type="slidenum">
              <a:rPr lang="it-IT" smtClean="0"/>
              <a:t>‹N°›</a:t>
            </a:fld>
            <a:endParaRPr lang="it-IT"/>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catechese-par-la-parole.catholique.fr/" TargetMode="Externa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a:xfrm>
            <a:off x="4207859" y="673735"/>
            <a:ext cx="4391731" cy="2851393"/>
          </a:xfrm>
        </p:spPr>
        <p:txBody>
          <a:bodyPr/>
          <a:lstStyle/>
          <a:p>
            <a:r>
              <a:rPr lang="it-IT" dirty="0"/>
              <a:t>Diaporama</a:t>
            </a:r>
            <a:br>
              <a:rPr lang="it-IT" dirty="0"/>
            </a:br>
            <a:r>
              <a:rPr lang="it-IT" dirty="0">
                <a:solidFill>
                  <a:schemeClr val="bg2"/>
                </a:solidFill>
              </a:rPr>
              <a:t>textes d’auteurs</a:t>
            </a:r>
            <a:br>
              <a:rPr lang="it-IT" dirty="0">
                <a:solidFill>
                  <a:schemeClr val="bg2"/>
                </a:solidFill>
              </a:rPr>
            </a:br>
            <a:r>
              <a:rPr lang="it-IT" dirty="0">
                <a:solidFill>
                  <a:schemeClr val="bg2"/>
                </a:solidFill>
              </a:rPr>
              <a:t>et </a:t>
            </a:r>
            <a:br>
              <a:rPr lang="it-IT" dirty="0">
                <a:solidFill>
                  <a:schemeClr val="bg2"/>
                </a:solidFill>
              </a:rPr>
            </a:br>
            <a:r>
              <a:rPr lang="it-IT" dirty="0">
                <a:solidFill>
                  <a:schemeClr val="bg2"/>
                </a:solidFill>
              </a:rPr>
              <a:t>lien avec la liturgie </a:t>
            </a:r>
            <a:br>
              <a:rPr lang="it-IT" dirty="0">
                <a:solidFill>
                  <a:schemeClr val="bg2"/>
                </a:solidFill>
              </a:rPr>
            </a:br>
            <a:r>
              <a:rPr lang="it-IT" dirty="0">
                <a:solidFill>
                  <a:schemeClr val="bg2"/>
                </a:solidFill>
              </a:rPr>
              <a:t>Module Donner</a:t>
            </a:r>
            <a:br>
              <a:rPr lang="it-IT" dirty="0">
                <a:solidFill>
                  <a:schemeClr val="bg2"/>
                </a:solidFill>
              </a:rPr>
            </a:br>
            <a:endParaRPr lang="it-IT" dirty="0">
              <a:solidFill>
                <a:schemeClr val="bg2"/>
              </a:solidFill>
            </a:endParaRPr>
          </a:p>
        </p:txBody>
      </p:sp>
      <p:pic>
        <p:nvPicPr>
          <p:cNvPr id="4" name="Image 3" descr="Une image contenant art, cercle, vitrail, poterie&#10;&#10;Description générée automatiquement">
            <a:extLst>
              <a:ext uri="{FF2B5EF4-FFF2-40B4-BE49-F238E27FC236}">
                <a16:creationId xmlns:a16="http://schemas.microsoft.com/office/drawing/2014/main" id="{8C672A9D-F307-6CB7-96AD-A3E138A06C3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44410" y="394680"/>
            <a:ext cx="3125803" cy="3130448"/>
          </a:xfrm>
          <a:prstGeom prst="rect">
            <a:avLst/>
          </a:prstGeom>
        </p:spPr>
      </p:pic>
    </p:spTree>
    <p:extLst>
      <p:ext uri="{BB962C8B-B14F-4D97-AF65-F5344CB8AC3E}">
        <p14:creationId xmlns:p14="http://schemas.microsoft.com/office/powerpoint/2010/main" val="31115591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Titolo 6"/>
          <p:cNvSpPr>
            <a:spLocks noGrp="1"/>
          </p:cNvSpPr>
          <p:nvPr>
            <p:ph type="title"/>
          </p:nvPr>
        </p:nvSpPr>
        <p:spPr>
          <a:xfrm>
            <a:off x="609600" y="274638"/>
            <a:ext cx="6526197" cy="1143000"/>
          </a:xfrm>
        </p:spPr>
        <p:txBody>
          <a:bodyPr/>
          <a:lstStyle/>
          <a:p>
            <a:r>
              <a:rPr lang="fr-FR" sz="3200" dirty="0"/>
              <a:t>LE </a:t>
            </a:r>
            <a:r>
              <a:rPr lang="fr-FR" sz="3200" dirty="0">
                <a:solidFill>
                  <a:schemeClr val="bg2"/>
                </a:solidFill>
              </a:rPr>
              <a:t>DONNER-RECEVOIR</a:t>
            </a:r>
            <a:endParaRPr lang="it-IT" sz="3200" dirty="0">
              <a:solidFill>
                <a:schemeClr val="bg2"/>
              </a:solidFill>
            </a:endParaRPr>
          </a:p>
        </p:txBody>
      </p:sp>
      <p:sp>
        <p:nvSpPr>
          <p:cNvPr id="2" name="Segnaposto contenuto 1"/>
          <p:cNvSpPr>
            <a:spLocks noGrp="1"/>
          </p:cNvSpPr>
          <p:nvPr>
            <p:ph sz="quarter" idx="13"/>
          </p:nvPr>
        </p:nvSpPr>
        <p:spPr/>
        <p:txBody>
          <a:bodyPr>
            <a:normAutofit fontScale="62500" lnSpcReduction="20000"/>
          </a:bodyPr>
          <a:lstStyle/>
          <a:p>
            <a:r>
              <a:rPr lang="fr-FR" dirty="0">
                <a:solidFill>
                  <a:schemeClr val="bg2"/>
                </a:solidFill>
                <a:latin typeface="Times New Roman" panose="02020603050405020304" pitchFamily="18" charset="0"/>
                <a:cs typeface="Times New Roman" panose="02020603050405020304" pitchFamily="18" charset="0"/>
              </a:rPr>
              <a:t>Le double mouvement « donner et recevoir» se </a:t>
            </a:r>
            <a:r>
              <a:rPr lang="fr-FR" sz="1800" dirty="0">
                <a:solidFill>
                  <a:schemeClr val="bg2"/>
                </a:solidFill>
                <a:latin typeface="Times New Roman" panose="02020603050405020304" pitchFamily="18" charset="0"/>
                <a:cs typeface="Times New Roman" panose="02020603050405020304" pitchFamily="18" charset="0"/>
              </a:rPr>
              <a:t>retrouve dans de nombreux gestes sacramentels ou prières </a:t>
            </a:r>
            <a:endParaRPr lang="en-GB" sz="1800" dirty="0">
              <a:solidFill>
                <a:schemeClr val="bg2"/>
              </a:solidFill>
              <a:latin typeface="Times New Roman" panose="02020603050405020304" pitchFamily="18" charset="0"/>
              <a:cs typeface="Times New Roman" panose="02020603050405020304" pitchFamily="18" charset="0"/>
            </a:endParaRPr>
          </a:p>
          <a:p>
            <a:pPr lvl="1"/>
            <a:r>
              <a:rPr lang="fr-FR" sz="1800" dirty="0">
                <a:solidFill>
                  <a:schemeClr val="bg2"/>
                </a:solidFill>
                <a:latin typeface="Times New Roman" panose="02020603050405020304" pitchFamily="18" charset="0"/>
                <a:cs typeface="Times New Roman" panose="02020603050405020304" pitchFamily="18" charset="0"/>
              </a:rPr>
              <a:t>La remise de la croix et de la Bible, Parole de Dieu </a:t>
            </a:r>
            <a:br>
              <a:rPr lang="fr-FR" sz="1800" dirty="0">
                <a:solidFill>
                  <a:schemeClr val="bg2"/>
                </a:solidFill>
                <a:latin typeface="Times New Roman" panose="02020603050405020304" pitchFamily="18" charset="0"/>
                <a:cs typeface="Times New Roman" panose="02020603050405020304" pitchFamily="18" charset="0"/>
              </a:rPr>
            </a:br>
            <a:r>
              <a:rPr lang="fr-FR" sz="1800" dirty="0">
                <a:solidFill>
                  <a:schemeClr val="bg2"/>
                </a:solidFill>
                <a:latin typeface="Times New Roman" panose="02020603050405020304" pitchFamily="18" charset="0"/>
                <a:cs typeface="Times New Roman" panose="02020603050405020304" pitchFamily="18" charset="0"/>
              </a:rPr>
              <a:t>au cours de la préparation du baptême</a:t>
            </a:r>
            <a:br>
              <a:rPr lang="fr-FR" sz="1800" dirty="0">
                <a:solidFill>
                  <a:schemeClr val="bg2"/>
                </a:solidFill>
                <a:latin typeface="Times New Roman" panose="02020603050405020304" pitchFamily="18" charset="0"/>
                <a:cs typeface="Times New Roman" panose="02020603050405020304" pitchFamily="18" charset="0"/>
              </a:rPr>
            </a:br>
            <a:r>
              <a:rPr lang="fr-FR" sz="1800" dirty="0">
                <a:solidFill>
                  <a:schemeClr val="bg2"/>
                </a:solidFill>
                <a:latin typeface="Times New Roman" panose="02020603050405020304" pitchFamily="18" charset="0"/>
                <a:cs typeface="Times New Roman" panose="02020603050405020304" pitchFamily="18" charset="0"/>
              </a:rPr>
              <a:t>des enfants.</a:t>
            </a:r>
            <a:br>
              <a:rPr lang="fr-FR" sz="1800" dirty="0">
                <a:solidFill>
                  <a:schemeClr val="bg2"/>
                </a:solidFill>
                <a:latin typeface="Times New Roman" panose="02020603050405020304" pitchFamily="18" charset="0"/>
                <a:cs typeface="Times New Roman" panose="02020603050405020304" pitchFamily="18" charset="0"/>
              </a:rPr>
            </a:br>
            <a:r>
              <a:rPr lang="fr-FR" sz="1800" dirty="0">
                <a:solidFill>
                  <a:schemeClr val="bg2"/>
                </a:solidFill>
                <a:latin typeface="Times New Roman" panose="02020603050405020304" pitchFamily="18" charset="0"/>
                <a:cs typeface="Times New Roman" panose="02020603050405020304" pitchFamily="18" charset="0"/>
              </a:rPr>
              <a:t>La remise de la lumière</a:t>
            </a:r>
            <a:br>
              <a:rPr lang="fr-FR" sz="1800" dirty="0">
                <a:solidFill>
                  <a:schemeClr val="bg2"/>
                </a:solidFill>
                <a:latin typeface="Times New Roman" panose="02020603050405020304" pitchFamily="18" charset="0"/>
                <a:cs typeface="Times New Roman" panose="02020603050405020304" pitchFamily="18" charset="0"/>
              </a:rPr>
            </a:br>
            <a:r>
              <a:rPr lang="fr-FR" sz="1800" dirty="0">
                <a:solidFill>
                  <a:schemeClr val="bg2"/>
                </a:solidFill>
                <a:latin typeface="Times New Roman" panose="02020603050405020304" pitchFamily="18" charset="0"/>
                <a:cs typeface="Times New Roman" panose="02020603050405020304" pitchFamily="18" charset="0"/>
              </a:rPr>
              <a:t>et du vêtement blanc </a:t>
            </a:r>
            <a:br>
              <a:rPr lang="fr-FR" sz="1800" dirty="0">
                <a:solidFill>
                  <a:schemeClr val="bg2"/>
                </a:solidFill>
                <a:latin typeface="Times New Roman" panose="02020603050405020304" pitchFamily="18" charset="0"/>
                <a:cs typeface="Times New Roman" panose="02020603050405020304" pitchFamily="18" charset="0"/>
              </a:rPr>
            </a:br>
            <a:r>
              <a:rPr lang="fr-FR" sz="1800" dirty="0">
                <a:solidFill>
                  <a:schemeClr val="bg2"/>
                </a:solidFill>
                <a:latin typeface="Times New Roman" panose="02020603050405020304" pitchFamily="18" charset="0"/>
                <a:cs typeface="Times New Roman" panose="02020603050405020304" pitchFamily="18" charset="0"/>
              </a:rPr>
              <a:t>au cours de la célébration.</a:t>
            </a:r>
            <a:endParaRPr lang="en-GB" sz="1800" dirty="0">
              <a:solidFill>
                <a:schemeClr val="bg2"/>
              </a:solidFill>
              <a:latin typeface="Times New Roman" panose="02020603050405020304" pitchFamily="18" charset="0"/>
              <a:cs typeface="Times New Roman" panose="02020603050405020304" pitchFamily="18" charset="0"/>
            </a:endParaRPr>
          </a:p>
          <a:p>
            <a:pPr lvl="1"/>
            <a:r>
              <a:rPr lang="fr-FR" sz="1800" dirty="0">
                <a:solidFill>
                  <a:schemeClr val="bg2"/>
                </a:solidFill>
                <a:latin typeface="Times New Roman" panose="02020603050405020304" pitchFamily="18" charset="0"/>
                <a:cs typeface="Times New Roman" panose="02020603050405020304" pitchFamily="18" charset="0"/>
              </a:rPr>
              <a:t>L'accueil du pardon par le sacrement de la réconciliation.</a:t>
            </a:r>
            <a:endParaRPr lang="en-GB" sz="1800" dirty="0">
              <a:solidFill>
                <a:schemeClr val="bg2"/>
              </a:solidFill>
              <a:latin typeface="Times New Roman" panose="02020603050405020304" pitchFamily="18" charset="0"/>
              <a:cs typeface="Times New Roman" panose="02020603050405020304" pitchFamily="18" charset="0"/>
            </a:endParaRPr>
          </a:p>
          <a:p>
            <a:pPr lvl="1"/>
            <a:r>
              <a:rPr lang="fr-FR" sz="1800" dirty="0">
                <a:solidFill>
                  <a:schemeClr val="bg2"/>
                </a:solidFill>
                <a:latin typeface="Times New Roman" panose="02020603050405020304" pitchFamily="18" charset="0"/>
                <a:cs typeface="Times New Roman" panose="02020603050405020304" pitchFamily="18" charset="0"/>
              </a:rPr>
              <a:t>La réception des dons de l'Esprit pendant la confirmation.</a:t>
            </a:r>
            <a:endParaRPr lang="en-GB" sz="1800" dirty="0">
              <a:solidFill>
                <a:schemeClr val="bg2"/>
              </a:solidFill>
              <a:latin typeface="Times New Roman" panose="02020603050405020304" pitchFamily="18" charset="0"/>
              <a:cs typeface="Times New Roman" panose="02020603050405020304" pitchFamily="18" charset="0"/>
            </a:endParaRPr>
          </a:p>
          <a:p>
            <a:pPr lvl="1"/>
            <a:r>
              <a:rPr lang="fr-FR" sz="1800" dirty="0">
                <a:solidFill>
                  <a:schemeClr val="bg2"/>
                </a:solidFill>
                <a:latin typeface="Times New Roman" panose="02020603050405020304" pitchFamily="18" charset="0"/>
                <a:cs typeface="Times New Roman" panose="02020603050405020304" pitchFamily="18" charset="0"/>
              </a:rPr>
              <a:t>La remise de l'étole et de la chasuble, du pain et du vin au nouveau prêtre au cours de l'ordination.</a:t>
            </a:r>
            <a:endParaRPr lang="en-GB" sz="1800" dirty="0">
              <a:solidFill>
                <a:schemeClr val="bg2"/>
              </a:solidFill>
              <a:latin typeface="Times New Roman" panose="02020603050405020304" pitchFamily="18" charset="0"/>
              <a:cs typeface="Times New Roman" panose="02020603050405020304" pitchFamily="18" charset="0"/>
            </a:endParaRPr>
          </a:p>
          <a:p>
            <a:pPr lvl="1"/>
            <a:r>
              <a:rPr lang="fr-FR" sz="1800" dirty="0">
                <a:solidFill>
                  <a:schemeClr val="bg2"/>
                </a:solidFill>
                <a:latin typeface="Times New Roman" panose="02020603050405020304" pitchFamily="18" charset="0"/>
                <a:cs typeface="Times New Roman" panose="02020603050405020304" pitchFamily="18" charset="0"/>
              </a:rPr>
              <a:t>La remise des alliances par les époux pendant la célébration de mariage.</a:t>
            </a:r>
            <a:endParaRPr lang="en-GB" sz="1800" dirty="0">
              <a:solidFill>
                <a:schemeClr val="bg2"/>
              </a:solidFill>
              <a:latin typeface="Times New Roman" panose="02020603050405020304" pitchFamily="18" charset="0"/>
              <a:cs typeface="Times New Roman" panose="02020603050405020304" pitchFamily="18" charset="0"/>
            </a:endParaRPr>
          </a:p>
          <a:p>
            <a:pPr lvl="1"/>
            <a:r>
              <a:rPr lang="fr-FR" sz="1800" dirty="0">
                <a:solidFill>
                  <a:schemeClr val="bg2"/>
                </a:solidFill>
                <a:latin typeface="Times New Roman" panose="02020603050405020304" pitchFamily="18" charset="0"/>
                <a:cs typeface="Times New Roman" panose="02020603050405020304" pitchFamily="18" charset="0"/>
              </a:rPr>
              <a:t>Le « viatique » ou « nourriture de la route », communion donnée aux mourants.</a:t>
            </a:r>
            <a:endParaRPr lang="en-GB" sz="1800" dirty="0">
              <a:solidFill>
                <a:schemeClr val="bg2"/>
              </a:solidFill>
              <a:latin typeface="Times New Roman" panose="02020603050405020304" pitchFamily="18" charset="0"/>
              <a:cs typeface="Times New Roman" panose="02020603050405020304" pitchFamily="18" charset="0"/>
            </a:endParaRPr>
          </a:p>
        </p:txBody>
      </p:sp>
      <p:pic>
        <p:nvPicPr>
          <p:cNvPr id="5" name="Segnaposto contenuto 4"/>
          <p:cNvPicPr>
            <a:picLocks noGrp="1" noChangeAspect="1"/>
          </p:cNvPicPr>
          <p:nvPr>
            <p:ph sz="quarter" idx="14"/>
          </p:nvPr>
        </p:nvPicPr>
        <p:blipFill>
          <a:blip r:embed="rId2" cstate="screen">
            <a:extLst>
              <a:ext uri="{28A0092B-C50C-407E-A947-70E740481C1C}">
                <a14:useLocalDpi xmlns:a14="http://schemas.microsoft.com/office/drawing/2010/main"/>
              </a:ext>
            </a:extLst>
          </a:blip>
          <a:srcRect/>
          <a:stretch>
            <a:fillRect/>
          </a:stretch>
        </p:blipFill>
        <p:spPr>
          <a:xfrm>
            <a:off x="5000691" y="1600200"/>
            <a:ext cx="3533709" cy="3894291"/>
          </a:xfrm>
        </p:spPr>
      </p:pic>
    </p:spTree>
    <p:extLst>
      <p:ext uri="{BB962C8B-B14F-4D97-AF65-F5344CB8AC3E}">
        <p14:creationId xmlns:p14="http://schemas.microsoft.com/office/powerpoint/2010/main" val="24901186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Titolo 6"/>
          <p:cNvSpPr>
            <a:spLocks noGrp="1"/>
          </p:cNvSpPr>
          <p:nvPr>
            <p:ph type="title"/>
          </p:nvPr>
        </p:nvSpPr>
        <p:spPr>
          <a:xfrm>
            <a:off x="609600" y="274638"/>
            <a:ext cx="6526197" cy="1143000"/>
          </a:xfrm>
        </p:spPr>
        <p:txBody>
          <a:bodyPr/>
          <a:lstStyle/>
          <a:p>
            <a:r>
              <a:rPr lang="fr-FR" sz="2800" i="1" dirty="0">
                <a:solidFill>
                  <a:schemeClr val="bg2"/>
                </a:solidFill>
              </a:rPr>
              <a:t>Les évêques de France, </a:t>
            </a:r>
            <a:r>
              <a:rPr lang="fr-FR" sz="2800" dirty="0">
                <a:solidFill>
                  <a:schemeClr val="bg2"/>
                </a:solidFill>
              </a:rPr>
              <a:t>Catéchisme pour adultes, </a:t>
            </a:r>
            <a:r>
              <a:rPr lang="fr-FR" sz="2800" i="1" dirty="0">
                <a:solidFill>
                  <a:schemeClr val="bg2"/>
                </a:solidFill>
              </a:rPr>
              <a:t>n° 426, page 259</a:t>
            </a:r>
            <a:endParaRPr lang="en-GB" sz="2800" dirty="0">
              <a:solidFill>
                <a:schemeClr val="bg2"/>
              </a:solidFill>
            </a:endParaRPr>
          </a:p>
        </p:txBody>
      </p:sp>
      <p:pic>
        <p:nvPicPr>
          <p:cNvPr id="4" name="Segnaposto contenuto 3"/>
          <p:cNvPicPr>
            <a:picLocks noGrp="1" noChangeAspect="1"/>
          </p:cNvPicPr>
          <p:nvPr>
            <p:ph sz="quarter" idx="13"/>
          </p:nvPr>
        </p:nvPicPr>
        <p:blipFill>
          <a:blip r:embed="rId2" cstate="screen">
            <a:extLst>
              <a:ext uri="{28A0092B-C50C-407E-A947-70E740481C1C}">
                <a14:useLocalDpi xmlns:a14="http://schemas.microsoft.com/office/drawing/2010/main"/>
              </a:ext>
            </a:extLst>
          </a:blip>
          <a:srcRect l="-13802" r="-13802"/>
          <a:stretch>
            <a:fillRect/>
          </a:stretch>
        </p:blipFill>
        <p:spPr/>
      </p:pic>
      <p:sp>
        <p:nvSpPr>
          <p:cNvPr id="3" name="Segnaposto contenuto 2"/>
          <p:cNvSpPr>
            <a:spLocks noGrp="1"/>
          </p:cNvSpPr>
          <p:nvPr>
            <p:ph sz="quarter" idx="14"/>
          </p:nvPr>
        </p:nvSpPr>
        <p:spPr/>
        <p:txBody>
          <a:bodyPr>
            <a:normAutofit fontScale="85000" lnSpcReduction="10000"/>
          </a:bodyPr>
          <a:lstStyle/>
          <a:p>
            <a:pPr marL="0" indent="0" algn="just">
              <a:buNone/>
            </a:pPr>
            <a:r>
              <a:rPr lang="fr-FR" i="1" dirty="0">
                <a:solidFill>
                  <a:schemeClr val="bg2"/>
                </a:solidFill>
                <a:latin typeface="Times New Roman" panose="02020603050405020304" pitchFamily="18" charset="0"/>
                <a:cs typeface="Times New Roman" panose="02020603050405020304" pitchFamily="18" charset="0"/>
              </a:rPr>
              <a:t>Mémorial de la mort et de la résurrection du Christ, sacrement de sa présence parmi nous et de son sacrifice rédempteur, l'eucha­ristie est, pour les croyants, </a:t>
            </a:r>
            <a:r>
              <a:rPr lang="fr-FR" dirty="0">
                <a:solidFill>
                  <a:schemeClr val="bg2"/>
                </a:solidFill>
                <a:latin typeface="Times New Roman" panose="02020603050405020304" pitchFamily="18" charset="0"/>
                <a:cs typeface="Times New Roman" panose="02020603050405020304" pitchFamily="18" charset="0"/>
              </a:rPr>
              <a:t>nourriture de la route, </a:t>
            </a:r>
            <a:r>
              <a:rPr lang="fr-FR" i="1" dirty="0">
                <a:solidFill>
                  <a:schemeClr val="bg2"/>
                </a:solidFill>
                <a:latin typeface="Times New Roman" panose="02020603050405020304" pitchFamily="18" charset="0"/>
                <a:cs typeface="Times New Roman" panose="02020603050405020304" pitchFamily="18" charset="0"/>
              </a:rPr>
              <a:t>tandis qu'ils cheminent encore « loin du Seigneur» (2 Co 5,6) et cela jusqu'à la dernière étape, comme le suggère le nom de </a:t>
            </a:r>
            <a:r>
              <a:rPr lang="fr-FR" dirty="0">
                <a:solidFill>
                  <a:schemeClr val="bg2"/>
                </a:solidFill>
                <a:latin typeface="Times New Roman" panose="02020603050405020304" pitchFamily="18" charset="0"/>
                <a:cs typeface="Times New Roman" panose="02020603050405020304" pitchFamily="18" charset="0"/>
              </a:rPr>
              <a:t>viatique. </a:t>
            </a:r>
            <a:r>
              <a:rPr lang="fr-FR" i="1" dirty="0">
                <a:solidFill>
                  <a:schemeClr val="bg2"/>
                </a:solidFill>
                <a:latin typeface="Times New Roman" panose="02020603050405020304" pitchFamily="18" charset="0"/>
                <a:cs typeface="Times New Roman" panose="02020603050405020304" pitchFamily="18" charset="0"/>
              </a:rPr>
              <a:t>Ce mot désigne la com­munion donnée aux mourants : c'est la nourriture de la Pâque ultime, du passage vers le Père. Mais pour tous, l'eucharistie est « remède d'immortalité » (saint Ignace d'Antioche), sacrement de la vie éter­nelle. Elle transforme ceux qui s'en nourrissent, pour qu'ils deviennent ce qu'ils célèbrent et reçoivent. En effet, selon la formule de saint Jean Chrysostome, « l'eucharistie ne sera jamais achevée tant que nous ne serons pas devenus nous-mêmes eucharistie », entrés définitivement dans le royaume de Dieu.</a:t>
            </a:r>
            <a:endParaRPr lang="en-GB" dirty="0">
              <a:solidFill>
                <a:schemeClr val="bg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899940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3" descr="D:\Documents\PLP catéchèse par la parole\Dossier Catéchèse par la Parole CPLP logos et modèle\logo PLP.jpg">
            <a:hlinkClick r:id="rId2"/>
            <a:extLst>
              <a:ext uri="{FF2B5EF4-FFF2-40B4-BE49-F238E27FC236}">
                <a16:creationId xmlns:a16="http://schemas.microsoft.com/office/drawing/2014/main" id="{920A738C-B50E-5EAF-8143-9AD93C81F8C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4188" y="5494713"/>
            <a:ext cx="1876078" cy="914752"/>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a:extLst>
              <a:ext uri="{FF2B5EF4-FFF2-40B4-BE49-F238E27FC236}">
                <a16:creationId xmlns:a16="http://schemas.microsoft.com/office/drawing/2014/main" id="{1E485B45-9290-A8B5-C679-6B72421EAA3C}"/>
              </a:ext>
            </a:extLst>
          </p:cNvPr>
          <p:cNvSpPr txBox="1"/>
          <p:nvPr/>
        </p:nvSpPr>
        <p:spPr>
          <a:xfrm>
            <a:off x="2524289" y="5511118"/>
            <a:ext cx="4572000" cy="923330"/>
          </a:xfrm>
          <a:prstGeom prst="rect">
            <a:avLst/>
          </a:prstGeom>
          <a:noFill/>
        </p:spPr>
        <p:txBody>
          <a:bodyPr wrap="square">
            <a:spAutoFit/>
          </a:bodyPr>
          <a:lstStyle/>
          <a:p>
            <a:r>
              <a:rPr lang="fr-FR" sz="1800" dirty="0">
                <a:solidFill>
                  <a:schemeClr val="bg1"/>
                </a:solidFill>
              </a:rPr>
              <a:t>Collection Porte Parole </a:t>
            </a:r>
            <a:br>
              <a:rPr lang="fr-FR" sz="1800" dirty="0">
                <a:solidFill>
                  <a:schemeClr val="bg1"/>
                </a:solidFill>
              </a:rPr>
            </a:br>
            <a:r>
              <a:rPr lang="fr-FR" sz="1800" dirty="0">
                <a:solidFill>
                  <a:schemeClr val="bg1"/>
                </a:solidFill>
              </a:rPr>
              <a:t>Module Donner   </a:t>
            </a:r>
          </a:p>
          <a:p>
            <a:r>
              <a:rPr lang="fr-FR" sz="1800" dirty="0">
                <a:solidFill>
                  <a:schemeClr val="bg1"/>
                </a:solidFill>
              </a:rPr>
              <a:t>Réalisation Catéchèse Par la Parole</a:t>
            </a:r>
          </a:p>
        </p:txBody>
      </p:sp>
      <p:pic>
        <p:nvPicPr>
          <p:cNvPr id="7" name="Image 6" descr="Une image contenant motif, horloge, cercle&#10;&#10;Description générée automatiquement">
            <a:extLst>
              <a:ext uri="{FF2B5EF4-FFF2-40B4-BE49-F238E27FC236}">
                <a16:creationId xmlns:a16="http://schemas.microsoft.com/office/drawing/2014/main" id="{2A2487C8-DCD8-BB9B-C90B-D92149858E0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80312" y="5220605"/>
            <a:ext cx="1268760" cy="1268760"/>
          </a:xfrm>
          <a:prstGeom prst="rect">
            <a:avLst/>
          </a:prstGeom>
        </p:spPr>
      </p:pic>
    </p:spTree>
    <p:extLst>
      <p:ext uri="{BB962C8B-B14F-4D97-AF65-F5344CB8AC3E}">
        <p14:creationId xmlns:p14="http://schemas.microsoft.com/office/powerpoint/2010/main" val="22268888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504403" y="234668"/>
            <a:ext cx="7924800" cy="673171"/>
          </a:xfrm>
        </p:spPr>
        <p:txBody>
          <a:bodyPr/>
          <a:lstStyle/>
          <a:p>
            <a:r>
              <a:rPr lang="it-IT" dirty="0">
                <a:solidFill>
                  <a:schemeClr val="bg2"/>
                </a:solidFill>
              </a:rPr>
              <a:t>Saint </a:t>
            </a:r>
            <a:r>
              <a:rPr lang="it-IT" dirty="0" err="1">
                <a:solidFill>
                  <a:schemeClr val="bg2"/>
                </a:solidFill>
              </a:rPr>
              <a:t>Augustin</a:t>
            </a:r>
            <a:r>
              <a:rPr lang="it-IT" dirty="0">
                <a:solidFill>
                  <a:schemeClr val="bg2"/>
                </a:solidFill>
              </a:rPr>
              <a:t> (</a:t>
            </a:r>
            <a:r>
              <a:rPr lang="it-IT" dirty="0" err="1">
                <a:solidFill>
                  <a:schemeClr val="bg2"/>
                </a:solidFill>
              </a:rPr>
              <a:t>sermon</a:t>
            </a:r>
            <a:r>
              <a:rPr lang="it-IT" dirty="0">
                <a:solidFill>
                  <a:schemeClr val="bg2"/>
                </a:solidFill>
              </a:rPr>
              <a:t> xi)</a:t>
            </a:r>
          </a:p>
        </p:txBody>
      </p:sp>
      <p:sp>
        <p:nvSpPr>
          <p:cNvPr id="3" name="Segnaposto contenuto 2"/>
          <p:cNvSpPr>
            <a:spLocks noGrp="1"/>
          </p:cNvSpPr>
          <p:nvPr>
            <p:ph sz="quarter" idx="13"/>
          </p:nvPr>
        </p:nvSpPr>
        <p:spPr>
          <a:xfrm>
            <a:off x="504403" y="1260334"/>
            <a:ext cx="8089339" cy="4663036"/>
          </a:xfrm>
        </p:spPr>
        <p:txBody>
          <a:bodyPr>
            <a:normAutofit fontScale="70000" lnSpcReduction="20000"/>
          </a:bodyPr>
          <a:lstStyle/>
          <a:p>
            <a:pPr marL="0" indent="0" algn="just">
              <a:buNone/>
            </a:pPr>
            <a:r>
              <a:rPr lang="fr-FR" sz="1800" dirty="0">
                <a:solidFill>
                  <a:schemeClr val="bg2"/>
                </a:solidFill>
                <a:latin typeface="Times New Roman" panose="02020603050405020304" pitchFamily="18" charset="0"/>
                <a:cs typeface="Times New Roman" panose="02020603050405020304" pitchFamily="18" charset="0"/>
              </a:rPr>
              <a:t>Cette veuve toutefois n'avait rien ; ses dernières ressources étant épuisées, elle allait mourir avec ses enfants. Pour faire cuire son dernier pain, elle alla donc amasser deux morceaux de bois; Élie la vit alors. Remarquez : l'homme de Dieu la vit quand elle cherchait deux morceaux de bois. Cette femme représentait l'Eglise; et comme la croix est formée de deux morceaux de bois, cette femme mourante cherchait â vivre toujours. Contentons-nous d'indiquer ce mystère. Élie parle ensuite à la veuve comme Dieu le lui avait ordonné. Celle-ci lui fait connaître ses dispositions dernières, elle annonce qu'elle va mourir après avoir épuisé ce qui lui reste.</a:t>
            </a:r>
            <a:endParaRPr lang="en-GB" sz="1800" dirty="0">
              <a:solidFill>
                <a:schemeClr val="bg2"/>
              </a:solidFill>
              <a:latin typeface="Times New Roman" panose="02020603050405020304" pitchFamily="18" charset="0"/>
              <a:cs typeface="Times New Roman" panose="02020603050405020304" pitchFamily="18" charset="0"/>
            </a:endParaRPr>
          </a:p>
          <a:p>
            <a:pPr marL="0" indent="0" algn="just">
              <a:buNone/>
            </a:pPr>
            <a:r>
              <a:rPr lang="fr-FR" sz="1800" dirty="0">
                <a:solidFill>
                  <a:schemeClr val="bg2"/>
                </a:solidFill>
                <a:latin typeface="Times New Roman" panose="02020603050405020304" pitchFamily="18" charset="0"/>
                <a:cs typeface="Times New Roman" panose="02020603050405020304" pitchFamily="18" charset="0"/>
              </a:rPr>
              <a:t>« Va lui dit le prophète, donne-moi d'abord du peu qui te reste ; » tes provisions ne manqueront pas. Cette femme n'avait plus en effet qu'un peu de farine et un peu d'huile. Ce peu ne s'épuisa point. Qui possède autant ? Cette infortunée, dont tout le bien pouvait être suspendu à un clou, avait plaisir à apaiser la faim du serviteur de Dieu. Quoi de plus heureux que sa pauvreté ? Si elle reçoit tant en cette vie, que ne doit-elle pas espérer en l'autre ?</a:t>
            </a:r>
            <a:endParaRPr lang="en-GB" sz="1800" dirty="0">
              <a:solidFill>
                <a:schemeClr val="bg2"/>
              </a:solidFill>
              <a:latin typeface="Times New Roman" panose="02020603050405020304" pitchFamily="18" charset="0"/>
              <a:cs typeface="Times New Roman" panose="02020603050405020304" pitchFamily="18" charset="0"/>
            </a:endParaRPr>
          </a:p>
          <a:p>
            <a:pPr marL="0" indent="0" algn="just">
              <a:buNone/>
            </a:pPr>
            <a:r>
              <a:rPr lang="fr-FR" sz="1800" dirty="0">
                <a:solidFill>
                  <a:schemeClr val="bg2"/>
                </a:solidFill>
                <a:latin typeface="Times New Roman" panose="02020603050405020304" pitchFamily="18" charset="0"/>
                <a:cs typeface="Times New Roman" panose="02020603050405020304" pitchFamily="18" charset="0"/>
              </a:rPr>
              <a:t>Aussi je vous l'ai dit, n'attendons point le fruit de notre travail dans ce temps où nous semons. Maintenant nous ensemençons avec fatigue le champ des bonnes œuvres ; plus tard nous en recueillerons les fruits avec joie. N'est-il pas écrit : « Ils allaient et pleuraient en répandant leurs semences ; mais ils reviendront avec joie portant leurs gerbes dans leurs mains ? « Ce que fit Élie pour la veuve était un emblème, non la vraie récompense. Car si cette veuve fut alors récompensée d'avoir nourri l'homme de Dieu, il faut avouer qu'elle n'avait pas semé beaucoup puisqu'elle recueillit peu. Qu'était-ce que cette farine qui ne s'épuisa point et cette huile qui ne tarit point avant que Dieu fit tomber la pluie sur la terre ? Ce n'était que du temporel; et après que le Seigneur eut daigné envoyer la pluie, cette femme sentit davantage le besoin : il lui fallut alors cultiver la terre, attendre et faire la moisson ; .au lieu que pendant la sécheresse sa nourriture était toute facile à préparer.</a:t>
            </a:r>
            <a:endParaRPr lang="en-GB" sz="1800" dirty="0">
              <a:solidFill>
                <a:schemeClr val="bg2"/>
              </a:solidFill>
              <a:latin typeface="Times New Roman" panose="02020603050405020304" pitchFamily="18" charset="0"/>
              <a:cs typeface="Times New Roman" panose="02020603050405020304" pitchFamily="18" charset="0"/>
            </a:endParaRPr>
          </a:p>
          <a:p>
            <a:pPr marL="0" indent="0" algn="just">
              <a:buNone/>
            </a:pPr>
            <a:r>
              <a:rPr lang="fr-FR" sz="1800" dirty="0">
                <a:solidFill>
                  <a:schemeClr val="bg2"/>
                </a:solidFill>
                <a:latin typeface="Times New Roman" panose="02020603050405020304" pitchFamily="18" charset="0"/>
                <a:cs typeface="Times New Roman" panose="02020603050405020304" pitchFamily="18" charset="0"/>
              </a:rPr>
              <a:t>Le miracle que Dieu faisait en sa faveur pendant quelques jours rappelait donc cette vie future où la récompense ne saurait finir. Notre pain sera Dieu lui-même ; et comme les aliments de la veuve furent inépuisables pendant quelques jours, ce pain nous rassasiera durant l'éternité. Telle est la récompense qu'il nous faut espérer en faisant le bien. Gardez-vous de céder à la tentation et de dire : Je nourrirai quelque serviteur de Dieu dans le besoin, et ma coupe ne tarira point, et je trouverai toujours du vin dans ma cuve. Ne cherche pas cela. Sème tranquillement plus tard viendra la moisson, mais elle viendra, et tu en jouiras sans fin.</a:t>
            </a:r>
            <a:endParaRPr lang="en-GB" sz="1800" dirty="0">
              <a:solidFill>
                <a:schemeClr val="bg2"/>
              </a:solidFill>
              <a:latin typeface="Times New Roman" panose="02020603050405020304" pitchFamily="18" charset="0"/>
              <a:cs typeface="Times New Roman" panose="02020603050405020304" pitchFamily="18" charset="0"/>
            </a:endParaRPr>
          </a:p>
          <a:p>
            <a:pPr marL="0" indent="0">
              <a:buNone/>
            </a:pPr>
            <a:endParaRPr lang="en-GB" dirty="0"/>
          </a:p>
        </p:txBody>
      </p:sp>
    </p:spTree>
    <p:extLst>
      <p:ext uri="{BB962C8B-B14F-4D97-AF65-F5344CB8AC3E}">
        <p14:creationId xmlns:p14="http://schemas.microsoft.com/office/powerpoint/2010/main" val="10746337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609600" y="257963"/>
            <a:ext cx="7838485" cy="1143000"/>
          </a:xfrm>
        </p:spPr>
        <p:txBody>
          <a:bodyPr/>
          <a:lstStyle/>
          <a:p>
            <a:r>
              <a:rPr lang="fr-FR" sz="2000" b="1" dirty="0">
                <a:solidFill>
                  <a:schemeClr val="bg2"/>
                </a:solidFill>
              </a:rPr>
              <a:t>Prendre sa vie à bras-le-corps, jusqu’au bout. </a:t>
            </a:r>
            <a:br>
              <a:rPr lang="fr-FR" sz="2000" b="1" dirty="0">
                <a:solidFill>
                  <a:schemeClr val="bg2"/>
                </a:solidFill>
              </a:rPr>
            </a:br>
            <a:r>
              <a:rPr lang="fr-FR" sz="2000" b="1" dirty="0">
                <a:solidFill>
                  <a:schemeClr val="bg2"/>
                </a:solidFill>
              </a:rPr>
              <a:t>Un texte inédit de Mgr Pierre Claverie, évêque d’Oran, assassiné le 1er août 1996.</a:t>
            </a:r>
            <a:endParaRPr lang="en-GB" sz="2000" b="1" dirty="0">
              <a:solidFill>
                <a:schemeClr val="bg2"/>
              </a:solidFill>
            </a:endParaRPr>
          </a:p>
        </p:txBody>
      </p:sp>
      <p:sp>
        <p:nvSpPr>
          <p:cNvPr id="3" name="Segnaposto contenuto 2"/>
          <p:cNvSpPr>
            <a:spLocks noGrp="1"/>
          </p:cNvSpPr>
          <p:nvPr>
            <p:ph sz="quarter" idx="13"/>
          </p:nvPr>
        </p:nvSpPr>
        <p:spPr>
          <a:xfrm>
            <a:off x="609600" y="1705396"/>
            <a:ext cx="7924800" cy="4114800"/>
          </a:xfrm>
        </p:spPr>
        <p:txBody>
          <a:bodyPr>
            <a:normAutofit fontScale="77500" lnSpcReduction="20000"/>
          </a:bodyPr>
          <a:lstStyle/>
          <a:p>
            <a:pPr marL="0" indent="0" algn="just">
              <a:buNone/>
            </a:pPr>
            <a:r>
              <a:rPr lang="fr-FR" dirty="0">
                <a:solidFill>
                  <a:schemeClr val="bg2"/>
                </a:solidFill>
              </a:rPr>
              <a:t>Donner sa vie, cela peut se traduire par le martyre. Le martyre au sens originel, qui est le témoignage du plus </a:t>
            </a:r>
            <a:r>
              <a:rPr lang="fr-FR" dirty="0">
                <a:solidFill>
                  <a:schemeClr val="bg2"/>
                </a:solidFill>
                <a:latin typeface="Times New Roman" panose="02020603050405020304" pitchFamily="18" charset="0"/>
                <a:cs typeface="Times New Roman" panose="02020603050405020304" pitchFamily="18" charset="0"/>
              </a:rPr>
              <a:t>grand amour, ce n’est pas courir à la mort ou chercher la souffrance pour la souffrance ou se créer des souffrances parce que c’est en versant son sang qu’on se rapproche de Dieu. Ce n’est pas du tout cela ; c’est assumer les difficultés de la vie, assumer les conséquences de ses engagements. C’est ce qui est arrivé à Jésus : il a assumé les conséquences de ses engagements. Et la conséquence, c’est qu’il a été condamné ; il n’a pas cherché à mourir.</a:t>
            </a:r>
            <a:endParaRPr lang="en-GB" dirty="0">
              <a:solidFill>
                <a:schemeClr val="bg2"/>
              </a:solidFill>
              <a:latin typeface="Times New Roman" panose="02020603050405020304" pitchFamily="18" charset="0"/>
              <a:cs typeface="Times New Roman" panose="02020603050405020304" pitchFamily="18" charset="0"/>
            </a:endParaRPr>
          </a:p>
          <a:p>
            <a:pPr marL="0" indent="0" algn="just">
              <a:buNone/>
            </a:pPr>
            <a:r>
              <a:rPr lang="fr-FR" dirty="0">
                <a:solidFill>
                  <a:schemeClr val="bg2"/>
                </a:solidFill>
                <a:latin typeface="Times New Roman" panose="02020603050405020304" pitchFamily="18" charset="0"/>
                <a:cs typeface="Times New Roman" panose="02020603050405020304" pitchFamily="18" charset="0"/>
              </a:rPr>
              <a:t>On ne peut assumer les difficultés de la vie ou les conséquences de ses engagements qu’en s’appuyant sur Dieu ou en trouvant ses ressources en Dieu. Dieu fait son œuvre dans la faiblesse humaine. Je crois qu’il faut bien réaliser que la condition humaine est faite d’équilibre fragile ; nous ne sommes pas autre chose que cela. On ne peut pas rêver que nous soyons des êtres stables qui, jamais, n’auront à éprouver la rupture, la fracture intérieure ou les déséquilibres...</a:t>
            </a:r>
            <a:endParaRPr lang="en-GB" dirty="0">
              <a:solidFill>
                <a:schemeClr val="bg2"/>
              </a:solidFill>
              <a:latin typeface="Times New Roman" panose="02020603050405020304" pitchFamily="18" charset="0"/>
              <a:cs typeface="Times New Roman" panose="02020603050405020304" pitchFamily="18" charset="0"/>
            </a:endParaRPr>
          </a:p>
          <a:p>
            <a:pPr marL="0" indent="0" algn="just">
              <a:buNone/>
            </a:pPr>
            <a:r>
              <a:rPr lang="fr-FR" dirty="0">
                <a:solidFill>
                  <a:schemeClr val="bg2"/>
                </a:solidFill>
                <a:latin typeface="Times New Roman" panose="02020603050405020304" pitchFamily="18" charset="0"/>
                <a:cs typeface="Times New Roman" panose="02020603050405020304" pitchFamily="18" charset="0"/>
              </a:rPr>
              <a:t>Et donc la seule chose importante dans cet état, c’est de prendre sa vie à bras-le-corps, telle qu’elle est, pour essayer de lui donner un sens et une fécondité ; autrement dit, de tout transformer en amour, tout transformer en don de la vie ou en communication de la vie ou en libération par l’amour.</a:t>
            </a:r>
            <a:endParaRPr lang="en-GB" dirty="0">
              <a:solidFill>
                <a:schemeClr val="bg2"/>
              </a:solidFill>
              <a:latin typeface="Times New Roman" panose="02020603050405020304" pitchFamily="18" charset="0"/>
              <a:cs typeface="Times New Roman" panose="02020603050405020304" pitchFamily="18" charset="0"/>
            </a:endParaRPr>
          </a:p>
          <a:p>
            <a:pPr marL="0" indent="0" algn="just">
              <a:buNone/>
            </a:pPr>
            <a:r>
              <a:rPr lang="fr-FR" dirty="0">
                <a:solidFill>
                  <a:schemeClr val="bg2"/>
                </a:solidFill>
                <a:latin typeface="Times New Roman" panose="02020603050405020304" pitchFamily="18" charset="0"/>
                <a:cs typeface="Times New Roman" panose="02020603050405020304" pitchFamily="18" charset="0"/>
              </a:rPr>
              <a:t>Mais il y a plusieurs manières de donner sa vie. Il y a le martyre rouge (le martyre sanglant) et ce que Don Helder Camara appelle le "martyre blanc". Le martyre blanc, c’est ce qu’on essaie de vivre tous les jours, c’est-à-dire ce don de sa vie goutte à goutte dans un regard, une présence, un sourire, une attention, un service, un travail, dans toutes sortes de choses qui font qu’un peu de la vie qui nous habite est partagée, donnée, livrée. C’est là que la disponibilité et l’abandon tiennent lieu de martyre, tiennent lieu d’immolation.</a:t>
            </a:r>
            <a:endParaRPr lang="en-GB" dirty="0">
              <a:solidFill>
                <a:schemeClr val="bg2"/>
              </a:solidFill>
              <a:latin typeface="Times New Roman" panose="02020603050405020304" pitchFamily="18" charset="0"/>
              <a:cs typeface="Times New Roman" panose="02020603050405020304" pitchFamily="18" charset="0"/>
            </a:endParaRPr>
          </a:p>
          <a:p>
            <a:pPr marL="0" indent="0" algn="just">
              <a:buNone/>
            </a:pPr>
            <a:r>
              <a:rPr lang="fr-FR" dirty="0">
                <a:solidFill>
                  <a:schemeClr val="bg2"/>
                </a:solidFill>
                <a:latin typeface="Times New Roman" panose="02020603050405020304" pitchFamily="18" charset="0"/>
                <a:cs typeface="Times New Roman" panose="02020603050405020304" pitchFamily="18" charset="0"/>
              </a:rPr>
              <a:t>Ne pas retenir sa vie.</a:t>
            </a:r>
            <a:endParaRPr lang="en-GB" dirty="0">
              <a:solidFill>
                <a:schemeClr val="bg2"/>
              </a:solidFill>
              <a:latin typeface="Times New Roman" panose="02020603050405020304" pitchFamily="18" charset="0"/>
              <a:cs typeface="Times New Roman" panose="02020603050405020304" pitchFamily="18" charset="0"/>
            </a:endParaRPr>
          </a:p>
          <a:p>
            <a:pPr marL="0" indent="0">
              <a:buNone/>
            </a:pPr>
            <a:endParaRPr lang="en-GB" dirty="0"/>
          </a:p>
        </p:txBody>
      </p:sp>
    </p:spTree>
    <p:extLst>
      <p:ext uri="{BB962C8B-B14F-4D97-AF65-F5344CB8AC3E}">
        <p14:creationId xmlns:p14="http://schemas.microsoft.com/office/powerpoint/2010/main" val="42570639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solidFill>
                  <a:schemeClr val="bg2"/>
                </a:solidFill>
              </a:rPr>
              <a:t>VERS LES SACREMENTS ET LA LITURGIE</a:t>
            </a:r>
          </a:p>
        </p:txBody>
      </p:sp>
      <p:sp>
        <p:nvSpPr>
          <p:cNvPr id="3" name="Segnaposto testo 2"/>
          <p:cNvSpPr>
            <a:spLocks noGrp="1"/>
          </p:cNvSpPr>
          <p:nvPr>
            <p:ph type="body" idx="1"/>
          </p:nvPr>
        </p:nvSpPr>
        <p:spPr/>
        <p:txBody>
          <a:bodyPr/>
          <a:lstStyle/>
          <a:p>
            <a:r>
              <a:rPr lang="it-IT" dirty="0"/>
              <a:t>MODULE “DONNER”</a:t>
            </a:r>
          </a:p>
        </p:txBody>
      </p:sp>
    </p:spTree>
    <p:extLst>
      <p:ext uri="{BB962C8B-B14F-4D97-AF65-F5344CB8AC3E}">
        <p14:creationId xmlns:p14="http://schemas.microsoft.com/office/powerpoint/2010/main" val="31045123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1" name="Segnaposto contenuto 10"/>
          <p:cNvPicPr>
            <a:picLocks noGrp="1" noChangeAspect="1"/>
          </p:cNvPicPr>
          <p:nvPr>
            <p:ph sz="quarter" idx="13"/>
          </p:nvPr>
        </p:nvPicPr>
        <p:blipFill>
          <a:blip r:embed="rId2" cstate="screen">
            <a:extLst>
              <a:ext uri="{28A0092B-C50C-407E-A947-70E740481C1C}">
                <a14:useLocalDpi xmlns:a14="http://schemas.microsoft.com/office/drawing/2010/main"/>
              </a:ext>
            </a:extLst>
          </a:blip>
          <a:srcRect l="-14383" r="-14383"/>
          <a:stretch>
            <a:fillRect/>
          </a:stretch>
        </p:blipFill>
        <p:spPr>
          <a:xfrm>
            <a:off x="609600" y="1600200"/>
            <a:ext cx="3733800" cy="4114800"/>
          </a:xfrm>
        </p:spPr>
      </p:pic>
      <p:sp>
        <p:nvSpPr>
          <p:cNvPr id="9" name="Segnaposto contenuto 8"/>
          <p:cNvSpPr>
            <a:spLocks noGrp="1"/>
          </p:cNvSpPr>
          <p:nvPr>
            <p:ph sz="quarter" idx="14"/>
          </p:nvPr>
        </p:nvSpPr>
        <p:spPr>
          <a:xfrm>
            <a:off x="4343400" y="1371600"/>
            <a:ext cx="4282710" cy="4343400"/>
          </a:xfrm>
        </p:spPr>
        <p:txBody>
          <a:bodyPr>
            <a:normAutofit/>
          </a:bodyPr>
          <a:lstStyle/>
          <a:p>
            <a:pPr marL="0" indent="0" algn="just">
              <a:buNone/>
            </a:pPr>
            <a:r>
              <a:rPr lang="fr-FR" dirty="0">
                <a:latin typeface="Times New Roman" panose="02020603050405020304" pitchFamily="18" charset="0"/>
                <a:cs typeface="Times New Roman" panose="02020603050405020304" pitchFamily="18" charset="0"/>
              </a:rPr>
              <a:t>«</a:t>
            </a:r>
            <a:r>
              <a:rPr lang="fr-FR" sz="1500" dirty="0">
                <a:solidFill>
                  <a:schemeClr val="bg2"/>
                </a:solidFill>
                <a:latin typeface="Times New Roman" panose="02020603050405020304" pitchFamily="18" charset="0"/>
                <a:cs typeface="Times New Roman" panose="02020603050405020304" pitchFamily="18" charset="0"/>
              </a:rPr>
              <a:t>Les laïcs, en vertu de leur consécration au Christ et de l'onction de l'Esprit Saint, reçoivent la vocation admirable et les moyens qui permettent à l'Esprit de produire en eux des fruits toujours plus abondants. En effet, toutes leurs activités, leurs prières et leurs entreprises apostoliques, leur vie conjugale et fami­liale, leurs labeurs quotidiens, leurs détentes d'esprit et de corps, s'ils sont vécus dans l'Esprit de Dieu, et même les épreuves de la vie, pourvu qu'elles soient patiemment supportées, tout cela devient 'offrande spirituelle, agréable à Dieu par Jésus-Christ" (i P 2,5) ; et dans la célébration eucharistique, ces offrandes rejoignent l'oblation du Corps du Seigneur pour être offertes en toute piété au Père. C'est ainsi que les laïcs consacrent à Dieu le monde lui-même, rendant partout à Dieu dans la sainteté de leur vie un culte d'adoration. »</a:t>
            </a:r>
            <a:endParaRPr lang="en-GB" sz="1500" dirty="0">
              <a:solidFill>
                <a:schemeClr val="bg2"/>
              </a:solidFill>
              <a:latin typeface="Times New Roman" panose="02020603050405020304" pitchFamily="18" charset="0"/>
              <a:cs typeface="Times New Roman" panose="02020603050405020304" pitchFamily="18" charset="0"/>
            </a:endParaRPr>
          </a:p>
          <a:p>
            <a:pPr marL="0" indent="0">
              <a:buNone/>
            </a:pPr>
            <a:endParaRPr lang="it-IT" dirty="0"/>
          </a:p>
        </p:txBody>
      </p:sp>
      <p:sp>
        <p:nvSpPr>
          <p:cNvPr id="7" name="Titolo 6"/>
          <p:cNvSpPr>
            <a:spLocks noGrp="1"/>
          </p:cNvSpPr>
          <p:nvPr>
            <p:ph type="title"/>
          </p:nvPr>
        </p:nvSpPr>
        <p:spPr>
          <a:xfrm>
            <a:off x="609600" y="274638"/>
            <a:ext cx="6526197" cy="1143000"/>
          </a:xfrm>
        </p:spPr>
        <p:txBody>
          <a:bodyPr/>
          <a:lstStyle/>
          <a:p>
            <a:r>
              <a:rPr lang="fr-FR" sz="2800" i="1" dirty="0">
                <a:solidFill>
                  <a:schemeClr val="bg2"/>
                </a:solidFill>
              </a:rPr>
              <a:t>Catéchisme de l'Eglise catholique, </a:t>
            </a:r>
            <a:r>
              <a:rPr lang="fr-FR" sz="2800" dirty="0">
                <a:solidFill>
                  <a:schemeClr val="bg2"/>
                </a:solidFill>
              </a:rPr>
              <a:t>901 page 197</a:t>
            </a:r>
            <a:endParaRPr lang="it-IT" sz="2800" dirty="0">
              <a:solidFill>
                <a:schemeClr val="bg2"/>
              </a:solidFill>
            </a:endParaRPr>
          </a:p>
        </p:txBody>
      </p:sp>
    </p:spTree>
    <p:extLst>
      <p:ext uri="{BB962C8B-B14F-4D97-AF65-F5344CB8AC3E}">
        <p14:creationId xmlns:p14="http://schemas.microsoft.com/office/powerpoint/2010/main" val="13495858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Segnaposto contenuto 8"/>
          <p:cNvSpPr>
            <a:spLocks noGrp="1"/>
          </p:cNvSpPr>
          <p:nvPr>
            <p:ph sz="quarter" idx="14"/>
          </p:nvPr>
        </p:nvSpPr>
        <p:spPr>
          <a:xfrm>
            <a:off x="4424321" y="3187250"/>
            <a:ext cx="3987350" cy="2898972"/>
          </a:xfrm>
        </p:spPr>
        <p:txBody>
          <a:bodyPr>
            <a:normAutofit/>
          </a:bodyPr>
          <a:lstStyle/>
          <a:p>
            <a:pPr marL="800100" lvl="1" indent="-342900">
              <a:buFont typeface="+mj-lt"/>
              <a:buAutoNum type="arabicPeriod"/>
            </a:pPr>
            <a:r>
              <a:rPr lang="fr-FR" sz="1400" dirty="0">
                <a:solidFill>
                  <a:schemeClr val="bg2"/>
                </a:solidFill>
                <a:latin typeface="Times New Roman" panose="02020603050405020304" pitchFamily="18" charset="0"/>
                <a:cs typeface="Times New Roman" panose="02020603050405020304" pitchFamily="18" charset="0"/>
              </a:rPr>
              <a:t>la préparation des dons et la prière </a:t>
            </a:r>
            <a:br>
              <a:rPr lang="fr-FR" sz="1400" dirty="0">
                <a:solidFill>
                  <a:schemeClr val="bg2"/>
                </a:solidFill>
                <a:latin typeface="Times New Roman" panose="02020603050405020304" pitchFamily="18" charset="0"/>
                <a:cs typeface="Times New Roman" panose="02020603050405020304" pitchFamily="18" charset="0"/>
              </a:rPr>
            </a:br>
            <a:r>
              <a:rPr lang="fr-FR" sz="1400" dirty="0">
                <a:solidFill>
                  <a:schemeClr val="bg2"/>
                </a:solidFill>
                <a:latin typeface="Times New Roman" panose="02020603050405020304" pitchFamily="18" charset="0"/>
                <a:cs typeface="Times New Roman" panose="02020603050405020304" pitchFamily="18" charset="0"/>
              </a:rPr>
              <a:t>sur les offrandes, à l'offertoire,</a:t>
            </a:r>
            <a:endParaRPr lang="en-GB" sz="1400" dirty="0">
              <a:solidFill>
                <a:schemeClr val="bg2"/>
              </a:solidFill>
              <a:latin typeface="Times New Roman" panose="02020603050405020304" pitchFamily="18" charset="0"/>
              <a:cs typeface="Times New Roman" panose="02020603050405020304" pitchFamily="18" charset="0"/>
            </a:endParaRPr>
          </a:p>
          <a:p>
            <a:pPr marL="800100" lvl="1" indent="-342900">
              <a:buFont typeface="+mj-lt"/>
              <a:buAutoNum type="arabicPeriod"/>
            </a:pPr>
            <a:r>
              <a:rPr lang="fr-FR" sz="1400" dirty="0">
                <a:solidFill>
                  <a:schemeClr val="bg2"/>
                </a:solidFill>
                <a:latin typeface="Times New Roman" panose="02020603050405020304" pitchFamily="18" charset="0"/>
                <a:cs typeface="Times New Roman" panose="02020603050405020304" pitchFamily="18" charset="0"/>
              </a:rPr>
              <a:t>les nombreuses références </a:t>
            </a:r>
            <a:br>
              <a:rPr lang="fr-FR" sz="1400" dirty="0">
                <a:solidFill>
                  <a:schemeClr val="bg2"/>
                </a:solidFill>
                <a:latin typeface="Times New Roman" panose="02020603050405020304" pitchFamily="18" charset="0"/>
                <a:cs typeface="Times New Roman" panose="02020603050405020304" pitchFamily="18" charset="0"/>
              </a:rPr>
            </a:br>
            <a:r>
              <a:rPr lang="fr-FR" sz="1400" dirty="0">
                <a:solidFill>
                  <a:schemeClr val="bg2"/>
                </a:solidFill>
                <a:latin typeface="Times New Roman" panose="02020603050405020304" pitchFamily="18" charset="0"/>
                <a:cs typeface="Times New Roman" panose="02020603050405020304" pitchFamily="18" charset="0"/>
              </a:rPr>
              <a:t>au « donner et recevoir », </a:t>
            </a:r>
            <a:br>
              <a:rPr lang="fr-FR" sz="1400" dirty="0">
                <a:solidFill>
                  <a:schemeClr val="bg2"/>
                </a:solidFill>
                <a:latin typeface="Times New Roman" panose="02020603050405020304" pitchFamily="18" charset="0"/>
                <a:cs typeface="Times New Roman" panose="02020603050405020304" pitchFamily="18" charset="0"/>
              </a:rPr>
            </a:br>
            <a:r>
              <a:rPr lang="fr-FR" sz="1400" dirty="0">
                <a:solidFill>
                  <a:schemeClr val="bg2"/>
                </a:solidFill>
                <a:latin typeface="Times New Roman" panose="02020603050405020304" pitchFamily="18" charset="0"/>
                <a:cs typeface="Times New Roman" panose="02020603050405020304" pitchFamily="18" charset="0"/>
              </a:rPr>
              <a:t>à la prière eucharistique,</a:t>
            </a:r>
            <a:endParaRPr lang="en-GB" sz="1400" dirty="0">
              <a:solidFill>
                <a:schemeClr val="bg2"/>
              </a:solidFill>
              <a:latin typeface="Times New Roman" panose="02020603050405020304" pitchFamily="18" charset="0"/>
              <a:cs typeface="Times New Roman" panose="02020603050405020304" pitchFamily="18" charset="0"/>
            </a:endParaRPr>
          </a:p>
          <a:p>
            <a:pPr marL="800100" lvl="1" indent="-342900">
              <a:buFont typeface="+mj-lt"/>
              <a:buAutoNum type="arabicPeriod"/>
            </a:pPr>
            <a:r>
              <a:rPr lang="fr-FR" sz="1400" dirty="0">
                <a:solidFill>
                  <a:schemeClr val="bg2"/>
                </a:solidFill>
                <a:latin typeface="Times New Roman" panose="02020603050405020304" pitchFamily="18" charset="0"/>
                <a:cs typeface="Times New Roman" panose="02020603050405020304" pitchFamily="18" charset="0"/>
              </a:rPr>
              <a:t>le double mouvement </a:t>
            </a:r>
            <a:br>
              <a:rPr lang="fr-FR" sz="1400" dirty="0">
                <a:solidFill>
                  <a:schemeClr val="bg2"/>
                </a:solidFill>
                <a:latin typeface="Times New Roman" panose="02020603050405020304" pitchFamily="18" charset="0"/>
                <a:cs typeface="Times New Roman" panose="02020603050405020304" pitchFamily="18" charset="0"/>
              </a:rPr>
            </a:br>
            <a:r>
              <a:rPr lang="fr-FR" sz="1400" dirty="0">
                <a:solidFill>
                  <a:schemeClr val="bg2"/>
                </a:solidFill>
                <a:latin typeface="Times New Roman" panose="02020603050405020304" pitchFamily="18" charset="0"/>
                <a:cs typeface="Times New Roman" panose="02020603050405020304" pitchFamily="18" charset="0"/>
              </a:rPr>
              <a:t>« donner et recevoir » </a:t>
            </a:r>
            <a:br>
              <a:rPr lang="fr-FR" sz="1400" dirty="0">
                <a:solidFill>
                  <a:schemeClr val="bg2"/>
                </a:solidFill>
                <a:latin typeface="Times New Roman" panose="02020603050405020304" pitchFamily="18" charset="0"/>
                <a:cs typeface="Times New Roman" panose="02020603050405020304" pitchFamily="18" charset="0"/>
              </a:rPr>
            </a:br>
            <a:r>
              <a:rPr lang="fr-FR" sz="1400" dirty="0">
                <a:solidFill>
                  <a:schemeClr val="bg2"/>
                </a:solidFill>
                <a:latin typeface="Times New Roman" panose="02020603050405020304" pitchFamily="18" charset="0"/>
                <a:cs typeface="Times New Roman" panose="02020603050405020304" pitchFamily="18" charset="0"/>
              </a:rPr>
              <a:t>qui se retrouve dans de nombreux gestes sacramentels ou prières.</a:t>
            </a:r>
            <a:endParaRPr lang="en-GB" sz="1400" dirty="0">
              <a:solidFill>
                <a:schemeClr val="bg2"/>
              </a:solidFill>
              <a:latin typeface="Times New Roman" panose="02020603050405020304" pitchFamily="18" charset="0"/>
              <a:cs typeface="Times New Roman" panose="02020603050405020304" pitchFamily="18" charset="0"/>
            </a:endParaRPr>
          </a:p>
          <a:p>
            <a:endParaRPr lang="it-IT" dirty="0"/>
          </a:p>
        </p:txBody>
      </p:sp>
      <p:sp>
        <p:nvSpPr>
          <p:cNvPr id="7" name="Titolo 6"/>
          <p:cNvSpPr>
            <a:spLocks noGrp="1"/>
          </p:cNvSpPr>
          <p:nvPr>
            <p:ph type="title"/>
          </p:nvPr>
        </p:nvSpPr>
        <p:spPr>
          <a:xfrm>
            <a:off x="868545" y="404603"/>
            <a:ext cx="6526197" cy="616526"/>
          </a:xfrm>
        </p:spPr>
        <p:txBody>
          <a:bodyPr/>
          <a:lstStyle/>
          <a:p>
            <a:r>
              <a:rPr lang="fr-FR" sz="3200" dirty="0">
                <a:solidFill>
                  <a:schemeClr val="bg2"/>
                </a:solidFill>
              </a:rPr>
              <a:t>LA DIMENSION EUCHARISTIQUE</a:t>
            </a:r>
            <a:endParaRPr lang="it-IT" sz="3200" dirty="0">
              <a:solidFill>
                <a:schemeClr val="bg2"/>
              </a:solidFill>
            </a:endParaRPr>
          </a:p>
        </p:txBody>
      </p:sp>
      <p:sp>
        <p:nvSpPr>
          <p:cNvPr id="2" name="Segnaposto contenuto 1"/>
          <p:cNvSpPr>
            <a:spLocks noGrp="1"/>
          </p:cNvSpPr>
          <p:nvPr>
            <p:ph sz="quarter" idx="13"/>
          </p:nvPr>
        </p:nvSpPr>
        <p:spPr>
          <a:xfrm>
            <a:off x="536772" y="1138954"/>
            <a:ext cx="3733800" cy="3497782"/>
          </a:xfrm>
        </p:spPr>
        <p:txBody>
          <a:bodyPr/>
          <a:lstStyle/>
          <a:p>
            <a:r>
              <a:rPr lang="fr-FR" sz="1400" dirty="0">
                <a:solidFill>
                  <a:schemeClr val="bg2"/>
                </a:solidFill>
                <a:latin typeface="Times New Roman" panose="02020603050405020304" pitchFamily="18" charset="0"/>
                <a:cs typeface="Times New Roman" panose="02020603050405020304" pitchFamily="18" charset="0"/>
              </a:rPr>
              <a:t>Les textes proposés dans le module </a:t>
            </a:r>
            <a:r>
              <a:rPr lang="fr-FR" sz="1400" i="1" dirty="0">
                <a:solidFill>
                  <a:schemeClr val="bg2"/>
                </a:solidFill>
                <a:latin typeface="Times New Roman" panose="02020603050405020304" pitchFamily="18" charset="0"/>
                <a:cs typeface="Times New Roman" panose="02020603050405020304" pitchFamily="18" charset="0"/>
              </a:rPr>
              <a:t>Donner </a:t>
            </a:r>
            <a:r>
              <a:rPr lang="fr-FR" sz="1400" dirty="0">
                <a:solidFill>
                  <a:schemeClr val="bg2"/>
                </a:solidFill>
                <a:latin typeface="Times New Roman" panose="02020603050405020304" pitchFamily="18" charset="0"/>
                <a:cs typeface="Times New Roman" panose="02020603050405020304" pitchFamily="18" charset="0"/>
              </a:rPr>
              <a:t>ont une dimension particulièrement eucharistique : la veuve de </a:t>
            </a:r>
            <a:r>
              <a:rPr lang="fr-FR" sz="1400" dirty="0" err="1">
                <a:solidFill>
                  <a:schemeClr val="bg2"/>
                </a:solidFill>
                <a:latin typeface="Times New Roman" panose="02020603050405020304" pitchFamily="18" charset="0"/>
                <a:cs typeface="Times New Roman" panose="02020603050405020304" pitchFamily="18" charset="0"/>
              </a:rPr>
              <a:t>Sarepta</a:t>
            </a:r>
            <a:r>
              <a:rPr lang="fr-FR" sz="1400" dirty="0">
                <a:solidFill>
                  <a:schemeClr val="bg2"/>
                </a:solidFill>
                <a:latin typeface="Times New Roman" panose="02020603050405020304" pitchFamily="18" charset="0"/>
                <a:cs typeface="Times New Roman" panose="02020603050405020304" pitchFamily="18" charset="0"/>
              </a:rPr>
              <a:t> donne à Élie de la farine et de l'huile, dons qui ne s'épuiseront pas ; la veuve du Temple donne sa vie comme offrande au Seigneur. </a:t>
            </a:r>
          </a:p>
          <a:p>
            <a:r>
              <a:rPr lang="fr-FR" sz="1400" dirty="0">
                <a:solidFill>
                  <a:schemeClr val="bg2"/>
                </a:solidFill>
                <a:latin typeface="Times New Roman" panose="02020603050405020304" pitchFamily="18" charset="0"/>
                <a:cs typeface="Times New Roman" panose="02020603050405020304" pitchFamily="18" charset="0"/>
              </a:rPr>
              <a:t>Ces textes pourront être le point de départ d'une réflexion sur le don, sur l'offrande dans quelques-unes de nos démarches liturgiques :</a:t>
            </a:r>
            <a:endParaRPr lang="it-IT" dirty="0"/>
          </a:p>
        </p:txBody>
      </p:sp>
    </p:spTree>
    <p:extLst>
      <p:ext uri="{BB962C8B-B14F-4D97-AF65-F5344CB8AC3E}">
        <p14:creationId xmlns:p14="http://schemas.microsoft.com/office/powerpoint/2010/main" val="20167718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Segnaposto contenuto 8"/>
          <p:cNvSpPr>
            <a:spLocks noGrp="1"/>
          </p:cNvSpPr>
          <p:nvPr>
            <p:ph sz="quarter" idx="14"/>
          </p:nvPr>
        </p:nvSpPr>
        <p:spPr/>
        <p:txBody>
          <a:bodyPr>
            <a:normAutofit fontScale="85000" lnSpcReduction="20000"/>
          </a:bodyPr>
          <a:lstStyle/>
          <a:p>
            <a:pPr algn="just"/>
            <a:r>
              <a:rPr lang="fr-FR" dirty="0">
                <a:solidFill>
                  <a:schemeClr val="bg2"/>
                </a:solidFill>
                <a:latin typeface="Times New Roman" panose="02020603050405020304" pitchFamily="18" charset="0"/>
                <a:cs typeface="Times New Roman" panose="02020603050405020304" pitchFamily="18" charset="0"/>
              </a:rPr>
              <a:t>Dans l'Église ancienne, au sortir du baptistère, les nouveaux baptisés avaient l'honneur et le privilège de porter à l'autel leurs offrandes sur lesquelles on prélevait le pain et le vin. Ils signifiaient ainsi le lien entre leur nouvelle appartenance au corps de l'Église et leur participation au corps sacramentel dans l'eucharistie.</a:t>
            </a:r>
            <a:endParaRPr lang="en-GB" dirty="0">
              <a:solidFill>
                <a:schemeClr val="bg2"/>
              </a:solidFill>
              <a:latin typeface="Times New Roman" panose="02020603050405020304" pitchFamily="18" charset="0"/>
              <a:cs typeface="Times New Roman" panose="02020603050405020304" pitchFamily="18" charset="0"/>
            </a:endParaRPr>
          </a:p>
          <a:p>
            <a:pPr algn="just"/>
            <a:r>
              <a:rPr lang="fr-FR" i="1" dirty="0">
                <a:solidFill>
                  <a:schemeClr val="bg2"/>
                </a:solidFill>
                <a:latin typeface="Times New Roman" panose="02020603050405020304" pitchFamily="18" charset="0"/>
                <a:cs typeface="Times New Roman" panose="02020603050405020304" pitchFamily="18" charset="0"/>
              </a:rPr>
              <a:t>« Un tel geste était considéré comme le pendant de celui de la communion. Car pour pouvoir communier, il fallait normalement avoir apporté son offrande (pain et vin notamment), offrande dont une petite partie était prélevée pour l'eucharistie, le reste étant destiné à être partagé avec les pauvres. »</a:t>
            </a:r>
            <a:endParaRPr lang="en-GB" dirty="0">
              <a:solidFill>
                <a:schemeClr val="bg2"/>
              </a:solidFill>
              <a:latin typeface="Times New Roman" panose="02020603050405020304" pitchFamily="18" charset="0"/>
              <a:cs typeface="Times New Roman" panose="02020603050405020304" pitchFamily="18" charset="0"/>
            </a:endParaRPr>
          </a:p>
          <a:p>
            <a:pPr marL="0" indent="0" algn="r">
              <a:buNone/>
            </a:pPr>
            <a:r>
              <a:rPr lang="fr-FR" dirty="0">
                <a:solidFill>
                  <a:schemeClr val="bg2"/>
                </a:solidFill>
                <a:latin typeface="Times New Roman" panose="02020603050405020304" pitchFamily="18" charset="0"/>
                <a:cs typeface="Times New Roman" panose="02020603050405020304" pitchFamily="18" charset="0"/>
              </a:rPr>
              <a:t>Louis-Marie Chauvet</a:t>
            </a:r>
            <a:r>
              <a:rPr lang="en-GB" dirty="0">
                <a:solidFill>
                  <a:schemeClr val="bg2"/>
                </a:solidFill>
                <a:latin typeface="Times New Roman" panose="02020603050405020304" pitchFamily="18" charset="0"/>
                <a:cs typeface="Times New Roman" panose="02020603050405020304" pitchFamily="18" charset="0"/>
              </a:rPr>
              <a:t> </a:t>
            </a:r>
            <a:endParaRPr lang="it-IT" dirty="0">
              <a:solidFill>
                <a:schemeClr val="bg2"/>
              </a:solidFill>
              <a:latin typeface="Times New Roman" panose="02020603050405020304" pitchFamily="18" charset="0"/>
              <a:cs typeface="Times New Roman" panose="02020603050405020304" pitchFamily="18" charset="0"/>
            </a:endParaRPr>
          </a:p>
        </p:txBody>
      </p:sp>
      <p:sp>
        <p:nvSpPr>
          <p:cNvPr id="2" name="Segnaposto contenuto 1"/>
          <p:cNvSpPr>
            <a:spLocks noGrp="1"/>
          </p:cNvSpPr>
          <p:nvPr>
            <p:ph sz="quarter" idx="13"/>
          </p:nvPr>
        </p:nvSpPr>
        <p:spPr/>
        <p:txBody>
          <a:bodyPr/>
          <a:lstStyle/>
          <a:p>
            <a:pPr algn="just"/>
            <a:r>
              <a:rPr lang="fr-FR" dirty="0">
                <a:solidFill>
                  <a:schemeClr val="bg2"/>
                </a:solidFill>
                <a:latin typeface="Times New Roman" panose="02020603050405020304" pitchFamily="18" charset="0"/>
                <a:cs typeface="Times New Roman" panose="02020603050405020304" pitchFamily="18" charset="0"/>
              </a:rPr>
              <a:t>Autrefois les fidèles apportaient des offrandes en nature destinées au partage avec les pauvres, sur lesquelles étaient prélevés le pain et le vin, nécessaires à l'eucharistie. </a:t>
            </a:r>
          </a:p>
          <a:p>
            <a:pPr algn="just"/>
            <a:r>
              <a:rPr lang="fr-FR" dirty="0">
                <a:solidFill>
                  <a:schemeClr val="bg2"/>
                </a:solidFill>
                <a:latin typeface="Times New Roman" panose="02020603050405020304" pitchFamily="18" charset="0"/>
                <a:cs typeface="Times New Roman" panose="02020603050405020304" pitchFamily="18" charset="0"/>
              </a:rPr>
              <a:t>Le pain et le vin offerts aujourd'hui disent toujours l'offrande de notre vie quotidienne unie au Christ ressuscité.</a:t>
            </a:r>
            <a:endParaRPr lang="en-GB" dirty="0">
              <a:solidFill>
                <a:schemeClr val="bg2"/>
              </a:solidFill>
              <a:latin typeface="Times New Roman" panose="02020603050405020304" pitchFamily="18" charset="0"/>
              <a:cs typeface="Times New Roman" panose="02020603050405020304" pitchFamily="18" charset="0"/>
            </a:endParaRPr>
          </a:p>
          <a:p>
            <a:endParaRPr lang="it-IT" dirty="0"/>
          </a:p>
        </p:txBody>
      </p:sp>
      <p:sp>
        <p:nvSpPr>
          <p:cNvPr id="7" name="Titolo 6"/>
          <p:cNvSpPr>
            <a:spLocks noGrp="1"/>
          </p:cNvSpPr>
          <p:nvPr>
            <p:ph type="title"/>
          </p:nvPr>
        </p:nvSpPr>
        <p:spPr>
          <a:xfrm>
            <a:off x="609600" y="274638"/>
            <a:ext cx="7924800" cy="769235"/>
          </a:xfrm>
        </p:spPr>
        <p:txBody>
          <a:bodyPr/>
          <a:lstStyle/>
          <a:p>
            <a:r>
              <a:rPr lang="fr-FR" sz="3200" dirty="0">
                <a:solidFill>
                  <a:schemeClr val="bg2"/>
                </a:solidFill>
              </a:rPr>
              <a:t>LA PRÉPARATION DES DONS</a:t>
            </a:r>
            <a:endParaRPr lang="it-IT" sz="3200" dirty="0">
              <a:solidFill>
                <a:schemeClr val="bg2"/>
              </a:solidFill>
            </a:endParaRPr>
          </a:p>
        </p:txBody>
      </p:sp>
      <p:sp>
        <p:nvSpPr>
          <p:cNvPr id="3" name="Segnaposto testo 2"/>
          <p:cNvSpPr>
            <a:spLocks noGrp="1"/>
          </p:cNvSpPr>
          <p:nvPr>
            <p:ph type="body" idx="1"/>
          </p:nvPr>
        </p:nvSpPr>
        <p:spPr/>
        <p:txBody>
          <a:bodyPr/>
          <a:lstStyle/>
          <a:p>
            <a:r>
              <a:rPr lang="it-IT" dirty="0"/>
              <a:t>UN GESTE LITURGIQUE</a:t>
            </a:r>
          </a:p>
        </p:txBody>
      </p:sp>
      <p:sp>
        <p:nvSpPr>
          <p:cNvPr id="4" name="Segnaposto testo 3"/>
          <p:cNvSpPr>
            <a:spLocks noGrp="1"/>
          </p:cNvSpPr>
          <p:nvPr>
            <p:ph type="body" sz="quarter" idx="3"/>
          </p:nvPr>
        </p:nvSpPr>
        <p:spPr/>
        <p:txBody>
          <a:bodyPr>
            <a:normAutofit lnSpcReduction="10000"/>
          </a:bodyPr>
          <a:lstStyle/>
          <a:p>
            <a:r>
              <a:rPr lang="it-IT" dirty="0"/>
              <a:t>QUELQUES COMMENTAIRES HISTORIQUES</a:t>
            </a:r>
          </a:p>
        </p:txBody>
      </p:sp>
    </p:spTree>
    <p:extLst>
      <p:ext uri="{BB962C8B-B14F-4D97-AF65-F5344CB8AC3E}">
        <p14:creationId xmlns:p14="http://schemas.microsoft.com/office/powerpoint/2010/main" val="20329203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Segnaposto contenuto 1"/>
          <p:cNvSpPr>
            <a:spLocks noGrp="1"/>
          </p:cNvSpPr>
          <p:nvPr>
            <p:ph sz="quarter" idx="13"/>
          </p:nvPr>
        </p:nvSpPr>
        <p:spPr/>
        <p:txBody>
          <a:bodyPr/>
          <a:lstStyle/>
          <a:p>
            <a:pPr algn="just"/>
            <a:r>
              <a:rPr lang="fr-FR" sz="1600" dirty="0">
                <a:solidFill>
                  <a:schemeClr val="bg2"/>
                </a:solidFill>
                <a:latin typeface="Times New Roman" panose="02020603050405020304" pitchFamily="18" charset="0"/>
                <a:cs typeface="Times New Roman" panose="02020603050405020304" pitchFamily="18" charset="0"/>
              </a:rPr>
              <a:t>Autrefois, les diacres étaient chargés de recevoir, à l'entrée de l'église, les différents dons que les fidèles apportaient de chez eux</a:t>
            </a:r>
            <a:r>
              <a:rPr lang="en-GB" sz="1600" dirty="0">
                <a:solidFill>
                  <a:schemeClr val="bg2"/>
                </a:solidFill>
                <a:latin typeface="Times New Roman" panose="02020603050405020304" pitchFamily="18" charset="0"/>
                <a:cs typeface="Times New Roman" panose="02020603050405020304" pitchFamily="18" charset="0"/>
              </a:rPr>
              <a:t>.</a:t>
            </a:r>
          </a:p>
          <a:p>
            <a:pPr algn="just"/>
            <a:r>
              <a:rPr lang="fr-FR" sz="1600" dirty="0">
                <a:solidFill>
                  <a:schemeClr val="bg2"/>
                </a:solidFill>
                <a:latin typeface="Times New Roman" panose="02020603050405020304" pitchFamily="18" charset="0"/>
                <a:cs typeface="Times New Roman" panose="02020603050405020304" pitchFamily="18" charset="0"/>
              </a:rPr>
              <a:t>Aujourd'hui, les chrétiens peuvent toujours faire des offrandes. Cela se traduit par la quête, destinée à une solidarité ecclésiale ou pour une aide aux plus pauvres, mais elle est symbolique de l'offrande à Dieu. C'est dans le frère que j'aide, que je sers le Christ.</a:t>
            </a:r>
            <a:endParaRPr lang="en-GB" sz="1600" dirty="0">
              <a:solidFill>
                <a:schemeClr val="bg2"/>
              </a:solidFill>
              <a:latin typeface="Times New Roman" panose="02020603050405020304" pitchFamily="18" charset="0"/>
              <a:cs typeface="Times New Roman" panose="02020603050405020304" pitchFamily="18" charset="0"/>
            </a:endParaRPr>
          </a:p>
          <a:p>
            <a:endParaRPr lang="it-IT" dirty="0"/>
          </a:p>
        </p:txBody>
      </p:sp>
      <p:sp>
        <p:nvSpPr>
          <p:cNvPr id="7" name="Titolo 6"/>
          <p:cNvSpPr>
            <a:spLocks noGrp="1"/>
          </p:cNvSpPr>
          <p:nvPr>
            <p:ph type="title"/>
          </p:nvPr>
        </p:nvSpPr>
        <p:spPr/>
        <p:txBody>
          <a:bodyPr/>
          <a:lstStyle/>
          <a:p>
            <a:r>
              <a:rPr lang="fr-FR" sz="3200" dirty="0">
                <a:solidFill>
                  <a:schemeClr val="bg2"/>
                </a:solidFill>
              </a:rPr>
              <a:t>LA PRÉPARATION DES DONS</a:t>
            </a:r>
            <a:endParaRPr lang="it-IT" sz="3200" dirty="0">
              <a:solidFill>
                <a:schemeClr val="bg2"/>
              </a:solidFill>
            </a:endParaRPr>
          </a:p>
        </p:txBody>
      </p:sp>
      <p:sp>
        <p:nvSpPr>
          <p:cNvPr id="3" name="Segnaposto testo 2"/>
          <p:cNvSpPr>
            <a:spLocks noGrp="1"/>
          </p:cNvSpPr>
          <p:nvPr>
            <p:ph type="body" idx="1"/>
          </p:nvPr>
        </p:nvSpPr>
        <p:spPr/>
        <p:txBody>
          <a:bodyPr>
            <a:normAutofit lnSpcReduction="10000"/>
          </a:bodyPr>
          <a:lstStyle/>
          <a:p>
            <a:r>
              <a:rPr lang="it-IT" dirty="0"/>
              <a:t>QUELQUES COMMENTAIRES HISTORIQUES</a:t>
            </a:r>
          </a:p>
        </p:txBody>
      </p:sp>
      <p:pic>
        <p:nvPicPr>
          <p:cNvPr id="8" name="Segnaposto contenuto 7"/>
          <p:cNvPicPr>
            <a:picLocks noGrp="1" noChangeAspect="1"/>
          </p:cNvPicPr>
          <p:nvPr>
            <p:ph sz="quarter" idx="14"/>
          </p:nvPr>
        </p:nvPicPr>
        <p:blipFill>
          <a:blip r:embed="rId2" cstate="screen">
            <a:extLst>
              <a:ext uri="{28A0092B-C50C-407E-A947-70E740481C1C}">
                <a14:useLocalDpi xmlns:a14="http://schemas.microsoft.com/office/drawing/2010/main"/>
              </a:ext>
            </a:extLst>
          </a:blip>
          <a:srcRect/>
          <a:stretch>
            <a:fillRect/>
          </a:stretch>
        </p:blipFill>
        <p:spPr>
          <a:xfrm>
            <a:off x="5023318" y="1642008"/>
            <a:ext cx="3438254" cy="3789096"/>
          </a:xfrm>
        </p:spPr>
      </p:pic>
    </p:spTree>
    <p:extLst>
      <p:ext uri="{BB962C8B-B14F-4D97-AF65-F5344CB8AC3E}">
        <p14:creationId xmlns:p14="http://schemas.microsoft.com/office/powerpoint/2010/main" val="10808819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Segnaposto contenuto 2"/>
          <p:cNvPicPr>
            <a:picLocks noGrp="1" noChangeAspect="1"/>
          </p:cNvPicPr>
          <p:nvPr>
            <p:ph sz="quarter" idx="14"/>
          </p:nvPr>
        </p:nvPicPr>
        <p:blipFill>
          <a:blip r:embed="rId2" cstate="screen">
            <a:extLst>
              <a:ext uri="{28A0092B-C50C-407E-A947-70E740481C1C}">
                <a14:useLocalDpi xmlns:a14="http://schemas.microsoft.com/office/drawing/2010/main"/>
              </a:ext>
            </a:extLst>
          </a:blip>
          <a:srcRect/>
          <a:stretch>
            <a:fillRect/>
          </a:stretch>
        </p:blipFill>
        <p:spPr/>
      </p:pic>
      <p:sp>
        <p:nvSpPr>
          <p:cNvPr id="7" name="Titolo 6"/>
          <p:cNvSpPr>
            <a:spLocks noGrp="1"/>
          </p:cNvSpPr>
          <p:nvPr>
            <p:ph type="title"/>
          </p:nvPr>
        </p:nvSpPr>
        <p:spPr>
          <a:xfrm>
            <a:off x="609600" y="274638"/>
            <a:ext cx="6526197" cy="1143000"/>
          </a:xfrm>
        </p:spPr>
        <p:txBody>
          <a:bodyPr/>
          <a:lstStyle/>
          <a:p>
            <a:r>
              <a:rPr lang="fr-FR" sz="3200" dirty="0">
                <a:solidFill>
                  <a:schemeClr val="bg2"/>
                </a:solidFill>
              </a:rPr>
              <a:t>LA PRIÈRE SUR LES OFFRANDES</a:t>
            </a:r>
            <a:endParaRPr lang="it-IT" sz="3200" dirty="0">
              <a:solidFill>
                <a:schemeClr val="bg2"/>
              </a:solidFill>
            </a:endParaRPr>
          </a:p>
        </p:txBody>
      </p:sp>
      <p:sp>
        <p:nvSpPr>
          <p:cNvPr id="2" name="Segnaposto contenuto 1"/>
          <p:cNvSpPr>
            <a:spLocks noGrp="1"/>
          </p:cNvSpPr>
          <p:nvPr>
            <p:ph sz="quarter" idx="13"/>
          </p:nvPr>
        </p:nvSpPr>
        <p:spPr/>
        <p:txBody>
          <a:bodyPr>
            <a:normAutofit fontScale="92500" lnSpcReduction="20000"/>
          </a:bodyPr>
          <a:lstStyle/>
          <a:p>
            <a:r>
              <a:rPr lang="fr-FR" dirty="0">
                <a:solidFill>
                  <a:schemeClr val="bg2"/>
                </a:solidFill>
                <a:latin typeface="Times New Roman" panose="02020603050405020304" pitchFamily="18" charset="0"/>
                <a:cs typeface="Times New Roman" panose="02020603050405020304" pitchFamily="18" charset="0"/>
              </a:rPr>
              <a:t>Une fois les dons déposés et les gestes d'accompagnement accomplis, le célébrant invite les fidèles à prier avec lui sur les offrandes. Cette prière permet de ressaisir tout ce qui vient d'être vécu : c'est le passage de la table de la Parole à celle de l'eucharistie.</a:t>
            </a:r>
            <a:endParaRPr lang="en-GB" dirty="0">
              <a:solidFill>
                <a:schemeClr val="bg2"/>
              </a:solidFill>
              <a:latin typeface="Times New Roman" panose="02020603050405020304" pitchFamily="18" charset="0"/>
              <a:cs typeface="Times New Roman" panose="02020603050405020304" pitchFamily="18" charset="0"/>
            </a:endParaRPr>
          </a:p>
          <a:p>
            <a:r>
              <a:rPr lang="fr-FR" dirty="0">
                <a:solidFill>
                  <a:schemeClr val="bg2"/>
                </a:solidFill>
                <a:latin typeface="Times New Roman" panose="02020603050405020304" pitchFamily="18" charset="0"/>
                <a:cs typeface="Times New Roman" panose="02020603050405020304" pitchFamily="18" charset="0"/>
              </a:rPr>
              <a:t>De nombreuses prières mettent en valeur le don et l'échange : « </a:t>
            </a:r>
            <a:r>
              <a:rPr lang="fr-FR" i="1" dirty="0">
                <a:solidFill>
                  <a:schemeClr val="bg2"/>
                </a:solidFill>
                <a:latin typeface="Times New Roman" panose="02020603050405020304" pitchFamily="18" charset="0"/>
                <a:cs typeface="Times New Roman" panose="02020603050405020304" pitchFamily="18" charset="0"/>
              </a:rPr>
              <a:t>Accepte, Seigneur notre Dieu, ce que nous présentons pour cette eucharistie où s'accomplit un admirable échange : en offrant ce que tu nous as donné, puissions-nous te recevoir toi-même. </a:t>
            </a:r>
            <a:r>
              <a:rPr lang="fr-FR" dirty="0">
                <a:solidFill>
                  <a:schemeClr val="bg2"/>
                </a:solidFill>
                <a:latin typeface="Times New Roman" panose="02020603050405020304" pitchFamily="18" charset="0"/>
                <a:cs typeface="Times New Roman" panose="02020603050405020304" pitchFamily="18" charset="0"/>
              </a:rPr>
              <a:t>» </a:t>
            </a:r>
          </a:p>
          <a:p>
            <a:pPr marL="0" indent="0" algn="r">
              <a:buNone/>
            </a:pPr>
            <a:r>
              <a:rPr lang="fr-FR" dirty="0">
                <a:solidFill>
                  <a:schemeClr val="bg2"/>
                </a:solidFill>
                <a:latin typeface="Times New Roman" panose="02020603050405020304" pitchFamily="18" charset="0"/>
                <a:cs typeface="Times New Roman" panose="02020603050405020304" pitchFamily="18" charset="0"/>
              </a:rPr>
              <a:t>Prière sur les offrandes du 20</a:t>
            </a:r>
            <a:r>
              <a:rPr lang="fr-FR" baseline="30000" dirty="0">
                <a:solidFill>
                  <a:schemeClr val="bg2"/>
                </a:solidFill>
                <a:latin typeface="Times New Roman" panose="02020603050405020304" pitchFamily="18" charset="0"/>
                <a:cs typeface="Times New Roman" panose="02020603050405020304" pitchFamily="18" charset="0"/>
              </a:rPr>
              <a:t>eme</a:t>
            </a:r>
            <a:r>
              <a:rPr lang="fr-FR" dirty="0">
                <a:solidFill>
                  <a:schemeClr val="bg2"/>
                </a:solidFill>
                <a:latin typeface="Times New Roman" panose="02020603050405020304" pitchFamily="18" charset="0"/>
                <a:cs typeface="Times New Roman" panose="02020603050405020304" pitchFamily="18" charset="0"/>
              </a:rPr>
              <a:t> dimanche ordinaire de l'année </a:t>
            </a:r>
            <a:r>
              <a:rPr lang="fr-FR" dirty="0">
                <a:latin typeface="+mj-lt"/>
              </a:rPr>
              <a:t>B</a:t>
            </a:r>
            <a:r>
              <a:rPr lang="en-GB" dirty="0">
                <a:latin typeface="+mj-lt"/>
              </a:rPr>
              <a:t> </a:t>
            </a:r>
            <a:endParaRPr lang="it-IT" dirty="0">
              <a:latin typeface="+mj-lt"/>
            </a:endParaRPr>
          </a:p>
        </p:txBody>
      </p:sp>
    </p:spTree>
    <p:extLst>
      <p:ext uri="{BB962C8B-B14F-4D97-AF65-F5344CB8AC3E}">
        <p14:creationId xmlns:p14="http://schemas.microsoft.com/office/powerpoint/2010/main" val="2427490391"/>
      </p:ext>
    </p:extLst>
  </p:cSld>
  <p:clrMapOvr>
    <a:masterClrMapping/>
  </p:clrMapOvr>
</p:sld>
</file>

<file path=ppt/theme/theme1.xml><?xml version="1.0" encoding="utf-8"?>
<a:theme xmlns:a="http://schemas.openxmlformats.org/drawingml/2006/main" name="Orizzonte">
  <a:themeElements>
    <a:clrScheme name="Orizzonte">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Orizzonte">
      <a:maj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rizzonte">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Orizzonte.thmx</Template>
  <TotalTime>907</TotalTime>
  <Words>1951</Words>
  <Application>Microsoft Office PowerPoint</Application>
  <PresentationFormat>Affichage à l'écran (4:3)</PresentationFormat>
  <Paragraphs>50</Paragraphs>
  <Slides>12</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12</vt:i4>
      </vt:variant>
    </vt:vector>
  </HeadingPairs>
  <TitlesOfParts>
    <vt:vector size="16" baseType="lpstr">
      <vt:lpstr>Arial</vt:lpstr>
      <vt:lpstr>Arial Narrow</vt:lpstr>
      <vt:lpstr>Times New Roman</vt:lpstr>
      <vt:lpstr>Orizzonte</vt:lpstr>
      <vt:lpstr>Diaporama textes d’auteurs et  lien avec la liturgie  Module Donner </vt:lpstr>
      <vt:lpstr>Saint Augustin (sermon xi)</vt:lpstr>
      <vt:lpstr>Prendre sa vie à bras-le-corps, jusqu’au bout.  Un texte inédit de Mgr Pierre Claverie, évêque d’Oran, assassiné le 1er août 1996.</vt:lpstr>
      <vt:lpstr>VERS LES SACREMENTS ET LA LITURGIE</vt:lpstr>
      <vt:lpstr>Catéchisme de l'Eglise catholique, 901 page 197</vt:lpstr>
      <vt:lpstr>LA DIMENSION EUCHARISTIQUE</vt:lpstr>
      <vt:lpstr>LA PRÉPARATION DES DONS</vt:lpstr>
      <vt:lpstr>LA PRÉPARATION DES DONS</vt:lpstr>
      <vt:lpstr>LA PRIÈRE SUR LES OFFRANDES</vt:lpstr>
      <vt:lpstr>LE DONNER-RECEVOIR</vt:lpstr>
      <vt:lpstr>Les évêques de France, Catéchisme pour adultes, n° 426, page 259</vt:lpstr>
      <vt:lpstr>Présentation PowerPoint</vt:lpstr>
    </vt:vector>
  </TitlesOfParts>
  <Company>Prêtre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“Donner” Vivre en alliance</dc:title>
  <dc:creator>Par la Parole</dc:creator>
  <cp:lastModifiedBy>odile theiller</cp:lastModifiedBy>
  <cp:revision>75</cp:revision>
  <dcterms:created xsi:type="dcterms:W3CDTF">2012-07-26T07:41:05Z</dcterms:created>
  <dcterms:modified xsi:type="dcterms:W3CDTF">2024-05-20T14:20:45Z</dcterms:modified>
</cp:coreProperties>
</file>