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3" r:id="rId34"/>
  </p:sldIdLst>
  <p:sldSz cx="12192000" cy="6858000"/>
  <p:notesSz cx="6858000" cy="9144000"/>
  <p:defaultTextStyle>
    <a:defPPr>
      <a:defRPr lang="fr-FR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80" autoAdjust="0"/>
  </p:normalViewPr>
  <p:slideViewPr>
    <p:cSldViewPr snapToGrid="0">
      <p:cViewPr varScale="1">
        <p:scale>
          <a:sx n="112" d="100"/>
          <a:sy n="112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98FC58-D74A-3C45-2175-564572773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BAFF6AF-6813-05BB-9C03-E0FC254B2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11A63A-42F4-E472-FB4A-65FCE864E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243-9770-438F-95D6-18F93B2B9485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F93245-8D9A-7BF4-52D2-C42370554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D60D40-2C03-2A3A-AA1B-A65A8789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7858-CA20-4628-8D0C-EB5671CFC8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661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83681F-F35D-0B3A-5637-7285AB332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945C73B-27E4-3AA5-FA38-F1EF66401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04EAD8-0774-E64A-B4A6-705F7DEF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243-9770-438F-95D6-18F93B2B9485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3C5C09-A6D5-21DD-1616-7D310E9F3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952049-90D4-663C-CACC-3F0CA36E6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7858-CA20-4628-8D0C-EB5671CFC8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E57B751-FE16-5AB8-A132-6EDFFD0C56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D006CD0-D039-91B2-54E9-EB36075392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8"/>
            <a:ext cx="7734300" cy="581183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C88A98-1506-4C39-3DC5-328862800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243-9770-438F-95D6-18F93B2B9485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53A15D-674E-F6F3-5BE8-F016A804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7E82EC-5B53-EA4B-B949-B2426C79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7858-CA20-4628-8D0C-EB5671CFC8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653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2E6C9C-7963-FDCE-C2BF-E0531EA1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3B4980-9700-E1EE-6B4A-192C3D67F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978436-DA62-FD08-F774-6BD70DC02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243-9770-438F-95D6-18F93B2B9485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745428-5D66-8A51-18DF-90040C8EB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583374-4A65-AC99-F0AC-F72EDAEC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7858-CA20-4628-8D0C-EB5671CFC8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0321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8370F8-87BB-A329-0844-7C9DEC8F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96C56F-9447-AC41-BB43-2EA3906D5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2EE69D-2EF7-909C-7D1E-A06E247EA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243-9770-438F-95D6-18F93B2B9485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AB11F2-3407-5DE2-DE16-9413593F0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E05ECF-B1E5-E506-1FBE-763ACFFB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7858-CA20-4628-8D0C-EB5671CFC8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12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93CF97-CE23-18F3-DBA3-2C734039C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EC30E7-CC3A-08CD-599A-F915DE1F6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62CA0E7-5655-CBD5-5D80-EC71EE9D2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4F8A61-E36B-02CA-0EEA-1BAC5A024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243-9770-438F-95D6-18F93B2B9485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23D6805-1346-577C-6B59-0C5BF2D29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25439E-C175-832C-E992-21E4B5120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7858-CA20-4628-8D0C-EB5671CFC8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854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C231AA-138B-8139-5F93-7D9411DD9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47844F-2224-3A81-507F-FF15B9C2E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02E2BD8-9C6D-5799-4654-01EBBFD1C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06D02AE-D12A-3654-4ED0-8B47D13E50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20F3D70-C9F0-CD86-E89C-3BF522A941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32CF300-40F2-5DF2-E8C3-BF21571A4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243-9770-438F-95D6-18F93B2B9485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2665BF9-8FD1-A555-6967-84663080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8C39183-62EB-59E1-4E14-BF99745D9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7858-CA20-4628-8D0C-EB5671CFC8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838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C8353E-92B9-EBE3-CE00-84D8E2A4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B1997F5-3501-584D-B60F-D1668E136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243-9770-438F-95D6-18F93B2B9485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31DC642-B535-AC4A-1DB6-D17EC41E0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A39B2FD-489C-08CD-C9A6-9C2B373C9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7858-CA20-4628-8D0C-EB5671CFC8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4336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5DBE7F8-FF77-2623-3D50-D09DA2BE4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243-9770-438F-95D6-18F93B2B9485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C0A29AF-1941-14FC-2933-5A42BC933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45A7C1-9311-2B9A-2F92-64E143E60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7858-CA20-4628-8D0C-EB5671CFC8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07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84F746-D3D1-8D85-D1E8-590B14EAB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193D8F-B869-2505-0F55-9907611E1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7F03952-12FA-829C-C062-575FCB08A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30A8EB1-F9D1-E246-0DF2-4A74765D5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243-9770-438F-95D6-18F93B2B9485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49F1EE-ED1E-8375-3EE1-2FED85667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7F7DD1-4C50-5EFF-E385-C1FCB39FC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7858-CA20-4628-8D0C-EB5671CFC8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194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45CD40-00B1-0557-E2A9-C33A86FDC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E9D66B9-C430-3362-1B5C-122E0FDD58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C5784C-3E87-8C5B-817D-63D9A0D93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87DEC2E-0E93-57F8-BC4E-67626B21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E9243-9770-438F-95D6-18F93B2B9485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74692E-378E-6EAA-BFAA-B63FFE5C4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E17A8CB-7D56-1CA5-3599-3C5C45379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7858-CA20-4628-8D0C-EB5671CFC8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2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8CC61A2-2055-9B86-5366-BB5061995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A869DFD-B91E-6311-2C7D-DF0FE2CFD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C7F6C5-EB2C-6E36-140C-BFC05AAE8C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E9243-9770-438F-95D6-18F93B2B9485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6BABB9-55E8-2268-FD1C-6D8C9CF5F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1445D2-5C02-5797-676B-77089B776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47858-CA20-4628-8D0C-EB5671CFC8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59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D1751BC-E1F6-69ED-D95A-7322DA4718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6790" y="5161"/>
            <a:ext cx="3133188" cy="343605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0F38394-0DBE-8F36-44F0-6466BDDAEAD1}"/>
              </a:ext>
            </a:extLst>
          </p:cNvPr>
          <p:cNvSpPr txBox="1"/>
          <p:nvPr/>
        </p:nvSpPr>
        <p:spPr>
          <a:xfrm>
            <a:off x="3439841" y="2849207"/>
            <a:ext cx="39656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fr-FR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Diaporama</a:t>
            </a:r>
          </a:p>
          <a:p>
            <a:pPr algn="ctr" eaLnBrk="1" hangingPunct="1"/>
            <a:r>
              <a:rPr lang="it-IT" altLang="fr-FR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Ateliers relecture Messe </a:t>
            </a:r>
          </a:p>
          <a:p>
            <a:pPr algn="ctr" eaLnBrk="1" hangingPunct="1"/>
            <a:r>
              <a:rPr lang="it-IT" altLang="fr-FR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Mystagogie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648FB02-215C-BB5D-4D6D-587898831B8C}"/>
              </a:ext>
            </a:extLst>
          </p:cNvPr>
          <p:cNvSpPr txBox="1"/>
          <p:nvPr/>
        </p:nvSpPr>
        <p:spPr>
          <a:xfrm>
            <a:off x="0" y="125128"/>
            <a:ext cx="3330342" cy="1777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Collection Porte Parole </a:t>
            </a:r>
          </a:p>
          <a:p>
            <a:pPr algn="ctr"/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Module Communier </a:t>
            </a:r>
          </a:p>
          <a:p>
            <a:pPr algn="ctr"/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Rassemblement Intergénérationnel</a:t>
            </a:r>
          </a:p>
          <a:p>
            <a:endParaRPr lang="fr-FR" sz="1351" dirty="0"/>
          </a:p>
        </p:txBody>
      </p:sp>
    </p:spTree>
    <p:extLst>
      <p:ext uri="{BB962C8B-B14F-4D97-AF65-F5344CB8AC3E}">
        <p14:creationId xmlns:p14="http://schemas.microsoft.com/office/powerpoint/2010/main" val="117692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EEF8A-0777-3A45-DCCA-C88E6638A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1545AE9-4894-A875-1034-2FFC7A1C0002}"/>
              </a:ext>
            </a:extLst>
          </p:cNvPr>
          <p:cNvSpPr txBox="1"/>
          <p:nvPr/>
        </p:nvSpPr>
        <p:spPr>
          <a:xfrm>
            <a:off x="85987" y="138070"/>
            <a:ext cx="6943988" cy="923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35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soudain, il y eut avec l’ange une troupe céleste innombrable, </a:t>
            </a:r>
          </a:p>
          <a:p>
            <a:r>
              <a:rPr lang="fr-FR" sz="135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 louait Dieu en disant :</a:t>
            </a:r>
          </a:p>
          <a:p>
            <a:r>
              <a:rPr lang="fr-FR" sz="135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Gloire à Dieu au plus haut des cieux, et paix sur la terre aux hommes, </a:t>
            </a:r>
          </a:p>
          <a:p>
            <a:r>
              <a:rPr lang="fr-FR" sz="135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qu’Il aime. </a:t>
            </a:r>
            <a:r>
              <a:rPr lang="fr-FR" sz="13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 2, 13-14</a:t>
            </a:r>
            <a:r>
              <a:rPr lang="fr-FR" sz="135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13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355B81-72B8-84E8-DB6A-42F1A40D3F1C}"/>
              </a:ext>
            </a:extLst>
          </p:cNvPr>
          <p:cNvSpPr txBox="1"/>
          <p:nvPr/>
        </p:nvSpPr>
        <p:spPr>
          <a:xfrm>
            <a:off x="3557980" y="1338398"/>
            <a:ext cx="622463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chantons Gloire à Dieu, Gloria, pour dire que le Seigneur est grand. 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bergers l'ont chant quand l'ange leur a annoncé la naissance de Jésus. 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le disons chaque dimanche, sauf pendant le temps de l'Avent ou du Carême.</a:t>
            </a:r>
          </a:p>
          <a:p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Gloire à Dieu, au plus haut des cieux,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paix sur la terre aux hommes qu’Il aime.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te louons, nous te bénissons,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t’adorons, nous te glorifions,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te rendons grâce, pour ton immense gloire,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Seigneur Dieu, Roi du ciel, Dieu le Père tout-puissant.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Seigneur, Fils unique, Jésus Christ, Seigneur Dieu, Agneau de Dieu, le Fils du Père ;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Toi qui enlèves les péchés du monde, prends pitié de nous ;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Toi qui enlèves les péchés du monde, reçois notre prière ;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Toi qui es assis à la droite du Père, prends pitié de nous.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 toi seul es Saint, toi seul es Seigneur,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Toi seul es le Très-Haut : Jésus Christ, avec le Saint-Esprit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Dans la gloire de Dieu le Père. </a:t>
            </a:r>
          </a:p>
          <a:p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1016250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AEB28-6078-38EB-E9F7-C59418E3A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AFD4974-0592-E4D5-0241-482D98F36D72}"/>
              </a:ext>
            </a:extLst>
          </p:cNvPr>
          <p:cNvSpPr txBox="1"/>
          <p:nvPr/>
        </p:nvSpPr>
        <p:spPr>
          <a:xfrm>
            <a:off x="3475605" y="4731424"/>
            <a:ext cx="60946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prie pour l'assemblée et conclut ainsi : 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 Jésus Christ, ton Fils, notre Seigneur et notre Dieu, 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 règne avec toi et le Saint Esprit,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maintenant et pour les siècles des siècles.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 </a:t>
            </a: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3BD48D-98EF-BDE5-651E-45AAE6E880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582" y="241152"/>
            <a:ext cx="7115409" cy="429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65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DC06F-7E2D-55E1-3310-2EFFD3915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C1DFCF1-A624-3B83-F89C-248DF3D144FD}"/>
              </a:ext>
            </a:extLst>
          </p:cNvPr>
          <p:cNvSpPr txBox="1"/>
          <p:nvPr/>
        </p:nvSpPr>
        <p:spPr>
          <a:xfrm>
            <a:off x="304101" y="217846"/>
            <a:ext cx="60946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Prêtez l’oreille ! Venez à moi ! Écoutez, et vous vivrez. </a:t>
            </a:r>
          </a:p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m’engagerai envers vous par une alliance éternelle : </a:t>
            </a:r>
          </a:p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 sont les bienfaits garantis à David.                     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Isaïe 55,3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FA1497-1FFE-8B5E-2BD3-2C871C3AA4DF}"/>
              </a:ext>
            </a:extLst>
          </p:cNvPr>
          <p:cNvSpPr txBox="1"/>
          <p:nvPr/>
        </p:nvSpPr>
        <p:spPr>
          <a:xfrm>
            <a:off x="203433" y="1874264"/>
            <a:ext cx="60946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écoutons maintenant plusieurs lecture de la Bible :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-un passage du Premier Testament qui raconte l'histoire de l’Alliance de Dieu avec les hommes.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-un psaume, une prière pour dire à Dieu pardon, merci, je t'aime, je suis en colère...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-une lettre qu'un Apôtre écrivait aux premières communautés chrétiennes.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-un évangile, Bonne Nouvelle pour tous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2C5AB2-D4DE-B1EA-7134-F7CFDEDB33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3941" y="522811"/>
            <a:ext cx="4483617" cy="611734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9D45089-94FE-5F2E-3C9D-9897F3EE79D5}"/>
              </a:ext>
            </a:extLst>
          </p:cNvPr>
          <p:cNvSpPr txBox="1"/>
          <p:nvPr/>
        </p:nvSpPr>
        <p:spPr>
          <a:xfrm>
            <a:off x="9021693" y="5138542"/>
            <a:ext cx="28906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Abraham s'est mis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l'écoute de Dieu,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a reçu sa Parole et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s'est mis en marche avec lui</a:t>
            </a:r>
            <a:r>
              <a:rPr lang="fr-FR" sz="13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EAE0831-A61B-7533-AC5D-7BFE66B8F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186" y="-39883"/>
            <a:ext cx="1377815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87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0B5D3-ED04-73B8-5E64-1E3A42B99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C8EB146-9604-AD93-F223-54C46545E0BF}"/>
              </a:ext>
            </a:extLst>
          </p:cNvPr>
          <p:cNvSpPr txBox="1"/>
          <p:nvPr/>
        </p:nvSpPr>
        <p:spPr>
          <a:xfrm>
            <a:off x="102765" y="159122"/>
            <a:ext cx="60946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Mais Jésus répondit : « Il est écrit : L’homme ne vit pas seulement de pain, mais de toute parole qui sort de la bouche de Dieu. »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Matthieu 4,4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2CBC5C-8FD9-5B21-1811-866490173CDB}"/>
              </a:ext>
            </a:extLst>
          </p:cNvPr>
          <p:cNvSpPr txBox="1"/>
          <p:nvPr/>
        </p:nvSpPr>
        <p:spPr>
          <a:xfrm>
            <a:off x="3974401" y="1082452"/>
            <a:ext cx="5895363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chantons : </a:t>
            </a: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Alléluia 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hébreu Alléluia veut dire Louez, applaudissez Dieu. 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Bible est apportée en procession, entouré de deux cierges allumés. 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dit: </a:t>
            </a: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Evangile de Jésus Christ selon Saint.....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 </a:t>
            </a: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Gloire à toi Seigneur!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Chacun trace un signe de croix avec le pouce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 le front: </a:t>
            </a: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ta Parole éclaire mon esprit.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 la bouche : </a:t>
            </a: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je sois digne de la proclamer, 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je parle comme toi.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 le cœur : </a:t>
            </a: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Qu'elle change mon cœur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 à la fin de l'évangile : 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Acclamons la Parole de Dieu!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Louange à toi, Seigneur Jésus!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écoutons l'homélie.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nous aide à comprendre et à vivre la Parole de Dieu.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A48C06A-4286-B757-F8F6-68BD9FF3F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4187" y="0"/>
            <a:ext cx="1377815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31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5AB33-038B-E90F-5323-C9B0F724E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AA09625-5169-4B4A-B273-2F00821291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44" y="124257"/>
            <a:ext cx="3718573" cy="24808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0D783A8-FA88-95BF-2F38-8F232E9D9E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405" y="2498534"/>
            <a:ext cx="4136144" cy="353873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52EF50-FD33-4B1F-948D-BCFA7F47E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1941" y="0"/>
            <a:ext cx="1377815" cy="143878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61B0B0C-B88D-1A4B-08B0-191CAD38BC6F}"/>
              </a:ext>
            </a:extLst>
          </p:cNvPr>
          <p:cNvSpPr txBox="1"/>
          <p:nvPr/>
        </p:nvSpPr>
        <p:spPr>
          <a:xfrm>
            <a:off x="2283904" y="2711686"/>
            <a:ext cx="482996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Matthieu est représenté par un homme ailé.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évangile commence par la généalogie de Jésus, il insiste sur sa vie d'homme.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 est représenté par un lion.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évangile commence dans le désert,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peuplé de bêtes sauvages.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 est personnifié par un taureau.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évangile commence dans le Temple.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Lieu où les animaux étaient offerts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sacrifice.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 est représenté par un aigle,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 à la vue perçante.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évangile contemple la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divinité du Christ.</a:t>
            </a:r>
          </a:p>
        </p:txBody>
      </p:sp>
    </p:spTree>
    <p:extLst>
      <p:ext uri="{BB962C8B-B14F-4D97-AF65-F5344CB8AC3E}">
        <p14:creationId xmlns:p14="http://schemas.microsoft.com/office/powerpoint/2010/main" val="502557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DC1C8-7B3B-BD8B-4D9C-5A9299391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DFF6C5A-516D-7E3A-8907-7EFCC9FE4E85}"/>
              </a:ext>
            </a:extLst>
          </p:cNvPr>
          <p:cNvSpPr txBox="1"/>
          <p:nvPr/>
        </p:nvSpPr>
        <p:spPr>
          <a:xfrm>
            <a:off x="153100" y="96125"/>
            <a:ext cx="61889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aussitôt, en remontant de l’eau, il vit les cieux se déchirer et l’Esprit descendre sur lui comme une colombe.</a:t>
            </a:r>
          </a:p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y eut une voix venant des cieux : « Tu es mon Fils bien-aimé ; en toi, je trouve ma joie. »  </a:t>
            </a:r>
            <a:r>
              <a:rPr lang="fr-FR" sz="13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 1, 10-11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F7EF22-3E71-6A08-8557-A2E5C7DF6C9F}"/>
              </a:ext>
            </a:extLst>
          </p:cNvPr>
          <p:cNvSpPr txBox="1"/>
          <p:nvPr/>
        </p:nvSpPr>
        <p:spPr>
          <a:xfrm>
            <a:off x="4414705" y="1126735"/>
            <a:ext cx="609460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proclamons la foi de l'Eglise. nous disons tous ensemble: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crois en Dieu, le Père tout-puissant,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créateur du ciel et de la terre.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en Jésus-Christ, son Fils unique, notre Seigneur, </a:t>
            </a: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(Ici tous s’inclinent jusqu’à « Vierge Marie ».)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 a été conçu du Saint-Esprit, est né de la Vierge Marie,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souffert sous Ponce Pilate, a été crucifié,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 mort et a été enseveli,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 descendu aux enfers,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troisième jour est ressuscité des morts,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 monté aux cieux, est assis à la droite 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Dieu le Père tout-puissant,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D’où il viendra juger les vivants et les morts.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crois en l’Esprit-Saint,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la sainte Église catholique,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la communion des saints,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la rémission des péchés,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la résurrection de la chair,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la vie éternelle. </a:t>
            </a:r>
          </a:p>
          <a:p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Amen.</a:t>
            </a: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"Je crois en Dieu" en latin se dit Credo. </a:t>
            </a:r>
          </a:p>
          <a:p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prions maintenant pour tous les hommes de la terre, </a:t>
            </a: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pour l'Eglise et les responsables des peuples, pour ceux qui souffrent, </a:t>
            </a: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pour notre communauté.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3451421-F4D2-D180-E6E8-572FB3470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883" y="0"/>
            <a:ext cx="1377815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45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C1F8E-06ED-1EEB-9DD1-981780B0C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0444D11-60F2-757D-AED5-DA9619D189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647" y="165020"/>
            <a:ext cx="4643951" cy="652795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E084FB0-DE3F-66E0-99DE-8BA8CAC21135}"/>
              </a:ext>
            </a:extLst>
          </p:cNvPr>
          <p:cNvSpPr txBox="1"/>
          <p:nvPr/>
        </p:nvSpPr>
        <p:spPr>
          <a:xfrm>
            <a:off x="8418998" y="4655729"/>
            <a:ext cx="36638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 Baptiste, baptise Jésus.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 les eaux du baptême,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mort et la résurrection de Jésus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donnent la vie.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disons dans le Credo.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"Je crois en la vie éternelle".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5BE527-6116-8D12-D390-A10BC246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7722" y="0"/>
            <a:ext cx="1377815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8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2C895-81E0-3446-EAB4-A8DD08953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D2522FE-1E32-ED39-A689-E2294E67707B}"/>
              </a:ext>
            </a:extLst>
          </p:cNvPr>
          <p:cNvSpPr txBox="1"/>
          <p:nvPr/>
        </p:nvSpPr>
        <p:spPr>
          <a:xfrm>
            <a:off x="161490" y="276569"/>
            <a:ext cx="5643695" cy="854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Alors ils lui disent : « Nous n’avons là que cinq pains </a:t>
            </a:r>
          </a:p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deux poissons. » Jésus dit : « Apportez-les moi. »            </a:t>
            </a:r>
            <a:r>
              <a:rPr lang="fr-FR" sz="13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Matthieu 14, 17-18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87CF8E-44BB-E4F9-E871-59F25FDAC8A3}"/>
              </a:ext>
            </a:extLst>
          </p:cNvPr>
          <p:cNvSpPr txBox="1"/>
          <p:nvPr/>
        </p:nvSpPr>
        <p:spPr>
          <a:xfrm>
            <a:off x="3659699" y="1379577"/>
            <a:ext cx="6214144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préparons la table de l'eucharistie. 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pain, sous la forme d'une grande hostie, et le vin, dans un calice, 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sont apportés sur l'autel. 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D'autres offrandes représentent notre travail, nos joies, nos peines, 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c'est toute notre vie que nous offrons au Seigneur. </a:t>
            </a:r>
          </a:p>
          <a:p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prie en élevant le pain devant lui: 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 es béni, Seigneur, Dieu de l’univers, nous avons reçu de ta bonté 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pain que nous te présentons, fruit de la terre et du travail  des hommes; il deviendra pour nous le pain de la vie.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Béni soit Dieu, maintenant et toujours !</a:t>
            </a:r>
          </a:p>
          <a:p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verse un peu d'eau dans le vin en disant </a:t>
            </a:r>
          </a:p>
          <a:p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 cette eau se mêle au vin pour le sacrement de l'Alliance, </a:t>
            </a:r>
          </a:p>
          <a:p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puissions-nous être unis à la divinité de celui qui a pris notre humanité.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prie en élevant le vin devant lui: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 es béni, Seigneur, Dieu de l’univers, nous avons reçu de ta bonté 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vin que nous te présentons, fruit de la vigne et du travail des hommes ; 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deviendra pour nous le vin du Royaume éternel.. 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Béni soit Dieu, maintenant et toujours !</a:t>
            </a:r>
          </a:p>
          <a:p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12B27CE-CB73-F623-6720-70E5A626F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283" y="18840"/>
            <a:ext cx="1371719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31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469AF-3B86-EA12-871B-B782DD770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FA2C86A-B266-3880-4511-20E888C70D61}"/>
              </a:ext>
            </a:extLst>
          </p:cNvPr>
          <p:cNvSpPr txBox="1"/>
          <p:nvPr/>
        </p:nvSpPr>
        <p:spPr>
          <a:xfrm>
            <a:off x="3034600" y="305068"/>
            <a:ext cx="6449037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 à voix basse : </a:t>
            </a:r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Humbles et pauvres, nous te supplions, Seigneur, accueille-nous que notre sacrifice, en ce jour, trouve grâce devant toi. 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se lave les mains en disant : </a:t>
            </a:r>
          </a:p>
          <a:p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Lave moi de mes fautes, </a:t>
            </a:r>
          </a:p>
          <a:p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Seigneur purifie-moi de mon péché. 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nous dit : </a:t>
            </a:r>
          </a:p>
          <a:p>
            <a:r>
              <a:rPr lang="fr-FR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Prions ensemble, au moment d'offrir le sacrifice </a:t>
            </a:r>
          </a:p>
          <a:p>
            <a:r>
              <a:rPr lang="fr-FR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toute l'Église.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répondons: </a:t>
            </a:r>
          </a:p>
          <a:p>
            <a:r>
              <a:rPr lang="fr-FR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 la gloire de Dieu et le salut du monde.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nous levons.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lit une prière sur les offrandes et dit à la fin : </a:t>
            </a:r>
          </a:p>
          <a:p>
            <a:r>
              <a:rPr lang="fr-FR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 Jésus Christ, notre Seigneur. 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 </a:t>
            </a:r>
            <a:r>
              <a:rPr lang="fr-FR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C04BA9-ECFD-DEEE-D019-512BBFF01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763" y="0"/>
            <a:ext cx="1371719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12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B10E9-701D-780D-635C-F913E3242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663B227-BC39-7280-877C-A91FE9CF57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39" y="0"/>
            <a:ext cx="8185135" cy="676074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D74D09A-FDBF-0B7A-0304-C49FC1F039C9}"/>
              </a:ext>
            </a:extLst>
          </p:cNvPr>
          <p:cNvSpPr txBox="1"/>
          <p:nvPr/>
        </p:nvSpPr>
        <p:spPr>
          <a:xfrm>
            <a:off x="9345336" y="2684479"/>
            <a:ext cx="276976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communauté du village de Saint-Victor-et-Melvieu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dans les années 1950 est représentée: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Elle vient à Jésus.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petit garçon à genoux tient une corbeille avec deux poissons et des pains.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l'artiste peignait de nos jours, il dessinerait des hommes et des femmes d'aujourd'hui: nous!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8C84C21-D82D-F01B-8E7B-8D05E9F3B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966" y="37812"/>
            <a:ext cx="1371719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84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AD510-A087-6A61-AFD9-2BEE71C27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30EA280-9010-6973-3898-ABC421CF9439}"/>
              </a:ext>
            </a:extLst>
          </p:cNvPr>
          <p:cNvSpPr txBox="1"/>
          <p:nvPr/>
        </p:nvSpPr>
        <p:spPr>
          <a:xfrm>
            <a:off x="394638" y="442763"/>
            <a:ext cx="722135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Entrer dans le mystère </a:t>
            </a:r>
          </a:p>
          <a:p>
            <a:endParaRPr lang="fr-FR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cœur du buisson ardent, </a:t>
            </a: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Dieu se révèle....</a:t>
            </a:r>
          </a:p>
          <a:p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Je suis celui qui suis."</a:t>
            </a: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cœur de l’Eucharistie, </a:t>
            </a: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Jésus s'offre à tous...</a:t>
            </a: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Parole donnée </a:t>
            </a: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Pain partagé</a:t>
            </a: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Sang versé </a:t>
            </a: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cœur du notre vie l'Esprit nous rend libres....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349C8D-D2FA-1C6F-965F-1AAED15230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5991" y="169508"/>
            <a:ext cx="4562855" cy="580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8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DB754-B232-D668-1C18-CB1E97FC0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D96000B-6C72-BD37-7E75-DE424760E90A}"/>
              </a:ext>
            </a:extLst>
          </p:cNvPr>
          <p:cNvSpPr txBox="1"/>
          <p:nvPr/>
        </p:nvSpPr>
        <p:spPr>
          <a:xfrm>
            <a:off x="3619151" y="923765"/>
            <a:ext cx="6094603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C’est le début la grande eucharistique. c'est la prière d’action de grâce, 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notre merci au Seigneur pour tout ce qu'il nous donne. </a:t>
            </a:r>
          </a:p>
          <a:p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 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Seigneur soit avec vous.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avec votre esprit. 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 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Élevons notre cœur. 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le tournons vers le Seigneur. 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 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Rendons grâce au Seigneur notre Dieu. 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Cela est juste et bon.</a:t>
            </a:r>
          </a:p>
          <a:p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 en levant les bras une prière de louange, la préface: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Vraiment il est juste et bon de te rendre gloire,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t'offrir notre action de grâce, toujours et en tout lieu,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toi Père très saint, Dieu éternelle et tout-puissant,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 le Christ notre Seigneur...</a:t>
            </a:r>
          </a:p>
          <a:p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préface change selon les circonstance et s'achève par 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phrase du prêtre invitant l'assemblée à dire ou chanter avec lui: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Saint ! Saint ! Saint, le Seigneur, Dieu de l’univers !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ciel et la terre  sont remplis de ta gloire.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Hosanna au plus haut des cieux !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Béni soit  celui qui vient au nom du Seigneur.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Hosanna au plus haut des cieux !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FEADB12-BFD5-4FA3-F3A0-09123E73F9CC}"/>
              </a:ext>
            </a:extLst>
          </p:cNvPr>
          <p:cNvSpPr txBox="1"/>
          <p:nvPr/>
        </p:nvSpPr>
        <p:spPr>
          <a:xfrm>
            <a:off x="60823" y="1"/>
            <a:ext cx="5148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séraphins […]Ils se criaient l’un à l’autre : </a:t>
            </a:r>
          </a:p>
          <a:p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Saint ! Saint ! Saint, le Seigneur de l’univers ! </a:t>
            </a:r>
          </a:p>
          <a:p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Toute la terre est remplie de sa gloire. » 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Isaïe 6,2-3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E727E93-EF38-7F78-96E3-464E522AC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931" y="0"/>
            <a:ext cx="1457071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62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ED6BA-9647-43E0-F960-3113D1586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8879601-30E7-E535-6331-811B4AFBDB32}"/>
              </a:ext>
            </a:extLst>
          </p:cNvPr>
          <p:cNvSpPr txBox="1"/>
          <p:nvPr/>
        </p:nvSpPr>
        <p:spPr>
          <a:xfrm>
            <a:off x="-1" y="0"/>
            <a:ext cx="632529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Pendant le repas, Jésus, ayant pris du pain et prononcé la bénédiction, </a:t>
            </a:r>
          </a:p>
          <a:p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rompit et, le donnant aux disciples, il dit : « Prenez, mangez : ceci est mon corps. »</a:t>
            </a:r>
          </a:p>
          <a:p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Puis, ayant pris une coupe et ayant rendu grâce, il la leur donna, en disant : </a:t>
            </a:r>
          </a:p>
          <a:p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Buvez-en tous, car ceci est mon sang, le sang de l’Alliance, versé pour la multitude en rémission des péchés ». Matthieu 26;26-28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C74FF0E-9455-DF11-2A58-36123D8D08AE}"/>
              </a:ext>
            </a:extLst>
          </p:cNvPr>
          <p:cNvSpPr txBox="1"/>
          <p:nvPr/>
        </p:nvSpPr>
        <p:spPr>
          <a:xfrm>
            <a:off x="3575807" y="1530278"/>
            <a:ext cx="718726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refait les gestes de Jésus,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redit les paroles qu'il a prononcées avant de mourir, à son dernier repas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C'est le moment de la consécration :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Jésus, mort et ressuscités, se donne à nous. Il est là, au milieu de nous.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 cette prière : </a:t>
            </a:r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Toi qui est vraiment saint, toi qui est la source de toute sainteté, Seigneur nous te prions »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étant les mains sur le pain et le vin pour que vienne l'Esprit et dit : </a:t>
            </a: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C'est pourquoi nous te supplions de consacrer toi-même les offrandes que nous apportons. Sanctifie les par ton Esprit pour qu’elles deviennent pour nous le Corps et le Sang de ton fils, Jésus-Christ, notre Seigneur qui nous a dit de célébrer ce mystère.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prend le pain dans ses mains et dit :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 La nuit même où il fut livré,  il prit le pain, en te rendant grâce, il le bénit,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le donna à ses disciples, en disant :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Prenez, et mangez-en tous, ceci est mon corps livré pour vous. »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2D7A62A-62A1-55C3-28A4-E3F2305DA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931" y="0"/>
            <a:ext cx="1457071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40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B2948-A5D5-3C74-6536-4E2A189E1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B8D9221-6805-75EA-7CCE-7287CA0E2DA3}"/>
              </a:ext>
            </a:extLst>
          </p:cNvPr>
          <p:cNvSpPr txBox="1"/>
          <p:nvPr/>
        </p:nvSpPr>
        <p:spPr>
          <a:xfrm>
            <a:off x="1025320" y="612844"/>
            <a:ext cx="636514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élève le pain consacré. </a:t>
            </a:r>
          </a:p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regardons le pain, nous nous inclinons en reconnaissant la présence du Christ parmi nous.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Puis le prêtre prend la coupe de vin, le calice, et dit :</a:t>
            </a:r>
          </a:p>
          <a:p>
            <a:r>
              <a:rPr lang="fr-FR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 De même, à la fin du repas,</a:t>
            </a:r>
          </a:p>
          <a:p>
            <a:r>
              <a:rPr lang="fr-FR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prit la coupe ; en te rendant grâce </a:t>
            </a:r>
          </a:p>
          <a:p>
            <a:r>
              <a:rPr lang="fr-FR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la donna à ses disciples, en disant :</a:t>
            </a:r>
          </a:p>
          <a:p>
            <a:r>
              <a:rPr lang="fr-FR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Prenez, et buvez-en tous,</a:t>
            </a:r>
          </a:p>
          <a:p>
            <a:r>
              <a:rPr lang="fr-FR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 ceci est la coupe de mon sang,</a:t>
            </a:r>
          </a:p>
          <a:p>
            <a:r>
              <a:rPr lang="fr-FR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sang de l’alliance nouvelle et éternelle,</a:t>
            </a:r>
          </a:p>
          <a:p>
            <a:r>
              <a:rPr lang="fr-FR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 sera versé pour vous et pour la multitude,</a:t>
            </a:r>
          </a:p>
          <a:p>
            <a:r>
              <a:rPr lang="fr-FR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rémission des péchés. </a:t>
            </a:r>
          </a:p>
          <a:p>
            <a:r>
              <a:rPr lang="fr-FR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Vous ferez cela, en mémoire de moi. » »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élève le vin consacré</a:t>
            </a:r>
          </a:p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regardons le vin nous nous inclinons en reconnaissant la présence du Christ parmi nous.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02A450-8560-572F-128F-C81482380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931" y="0"/>
            <a:ext cx="1457071" cy="143878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2995CB3-4D4F-5674-6539-9B725A01A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8779"/>
            <a:ext cx="5303980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61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440F8-1CEA-77C6-536E-26D5EDD4E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124FF72-F857-DB66-53BC-EA1F00D76650}"/>
              </a:ext>
            </a:extLst>
          </p:cNvPr>
          <p:cNvSpPr txBox="1"/>
          <p:nvPr/>
        </p:nvSpPr>
        <p:spPr>
          <a:xfrm>
            <a:off x="3047301" y="614945"/>
            <a:ext cx="609460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 :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est grand, le mystère de la foi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annonçons ta mort, Seigneur Jésus,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proclamons ta résurrection,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attendons ta venue, dans la gloire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——– ou bien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 :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Acclamons le mystère de la foi :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Quand nous mangeons ce Pain,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buvons à cette Coupe,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annonçons ta mort, Seigneur ressuscité,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nous attendons que tu viennes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——– ou bien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 :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Qu’il soit loué, le mystère de la foi :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Sauveur du monde, sauve-nous !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 ta croix et ta résurrection, tu nous as libérés.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5777260-1BDA-7D46-8A14-8EB1B829C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931" y="0"/>
            <a:ext cx="1457071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66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983D6-8F43-A8EA-AF24-7A7B641D5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884B25C-A516-AA68-A050-A861721862C5}"/>
              </a:ext>
            </a:extLst>
          </p:cNvPr>
          <p:cNvSpPr txBox="1"/>
          <p:nvPr/>
        </p:nvSpPr>
        <p:spPr>
          <a:xfrm>
            <a:off x="144709" y="268018"/>
            <a:ext cx="60946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Samaritains disaient à la femme : </a:t>
            </a:r>
          </a:p>
          <a:p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Ce n’est plus à cause de ce que tu nous as dit que nous croyons : nous-mêmes, nous l’avons entendu, et nous savons </a:t>
            </a:r>
          </a:p>
          <a:p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c’est vraiment lui le Sauveur du monde. »  </a:t>
            </a:r>
            <a:r>
              <a:rPr lang="fr-FR" sz="13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 4,42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25C587-F96A-5FF1-24BE-9DE1C9AF503D}"/>
              </a:ext>
            </a:extLst>
          </p:cNvPr>
          <p:cNvSpPr txBox="1"/>
          <p:nvPr/>
        </p:nvSpPr>
        <p:spPr>
          <a:xfrm>
            <a:off x="3347789" y="1599236"/>
            <a:ext cx="7547995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prie ensuite pour l'Eglise, pour le monde et dit: 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 Souviens-toi, Seigneur, de ton Eglise répandue à travers le monde ... »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prie pour ceux qui sont morts et qui sont maintenant dans la paix et l'amour de Dieu et dit : 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 Souviens-toi aussi de nos frères qui se sont endormis dans l’espérance 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la résurrection... »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prie pour nous tous qui sommes présents et dit : 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 Sur nous tous enfin, nous implorons ta bonté... »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conclut : 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 lui, avec lui et en lui,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toi, Dieu le Père tout-puissant,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dans l’unité du Saint-Esprit,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tout honneur et toute gloire,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 les siècles des siècles.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 </a:t>
            </a: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663E3EE-0CE0-4C54-1353-4221C6F77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930" y="0"/>
            <a:ext cx="1457070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95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44DD0-2A22-1FDC-E155-53556B3D3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524A0CF-5345-B376-22FF-4D54DEA2C82E}"/>
              </a:ext>
            </a:extLst>
          </p:cNvPr>
          <p:cNvSpPr txBox="1"/>
          <p:nvPr/>
        </p:nvSpPr>
        <p:spPr>
          <a:xfrm>
            <a:off x="0" y="91686"/>
            <a:ext cx="653502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Lorsque vous priez, ne rabâchez pas comme les païens : </a:t>
            </a:r>
          </a:p>
          <a:p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ils s’imaginent qu’à force de paroles ils seront exaucés.</a:t>
            </a:r>
          </a:p>
          <a:p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les imitez donc pas, car votre Père sait de quoi vous avez besoin, </a:t>
            </a:r>
          </a:p>
          <a:p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avant même que vous l’ayez demandé. Vous donc, priez ainsi : Notre Père, qui es aux cieux, que ton nom soit sanctifié… 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Matthieu 6,7-9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31CA9C-DFBA-CDEA-E566-16F7550DE527}"/>
              </a:ext>
            </a:extLst>
          </p:cNvPr>
          <p:cNvSpPr txBox="1"/>
          <p:nvPr/>
        </p:nvSpPr>
        <p:spPr>
          <a:xfrm>
            <a:off x="3870355" y="1261237"/>
            <a:ext cx="6119768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disons ensemble le 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Notre Père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nous nous reconnaissons fils et filles de Dieu, ce Père qui nous est commun, à tous. Dans un même mouvement, nous nous disons frères et sœurs dans le Christ.</a:t>
            </a: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ouvre les bras et dit :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 Unis dans le même Esprit, nous pouvons dire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avec confiance la prière que nous avons reçue du Sauveur ». 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disons tous ensemble avec lui :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Notre Père, qui es aux cieux,  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ton nom soit sanctifié,  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ton règne vienne, 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ta volonté soit faite  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 la terre comme au ciel. 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Donne-nous aujourd’hui  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notre pain de ce jour. 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Pardonne-nous nos offenses,  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 nous pardonnons aussi  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ceux qui nous ont offensés. 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ne nous laisse pas entrer en tentation,  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mais délivre-nous du mal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 c’est à toi qu’appartiennent  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règne, la puissance et la gloire   </a:t>
            </a:r>
          </a:p>
          <a:p>
            <a:r>
              <a:rPr lang="fr-FR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 les siècles des siècles !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7B9B154-39D3-252F-1872-552A4DDAE2DE}"/>
              </a:ext>
            </a:extLst>
          </p:cNvPr>
          <p:cNvGrpSpPr/>
          <p:nvPr/>
        </p:nvGrpSpPr>
        <p:grpSpPr>
          <a:xfrm>
            <a:off x="9694795" y="0"/>
            <a:ext cx="2497207" cy="1224000"/>
            <a:chOff x="9694793" y="0"/>
            <a:chExt cx="2497207" cy="12240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E5EBACD-6140-C2F5-910A-EB4BB42ED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36115" y="0"/>
              <a:ext cx="1255885" cy="1213209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FA0CE5A-E02C-EF28-3FA0-DE156B4EB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94793" y="0"/>
              <a:ext cx="1241322" cy="122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227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18DF5-D7D9-AA0B-264A-BD002477A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B31A5F5-7501-EA5C-4791-0DD4794EE3C3}"/>
              </a:ext>
            </a:extLst>
          </p:cNvPr>
          <p:cNvSpPr txBox="1"/>
          <p:nvPr/>
        </p:nvSpPr>
        <p:spPr>
          <a:xfrm>
            <a:off x="3" y="104673"/>
            <a:ext cx="65671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lendemain, voyant Jésus venir vers lui, Jean déclara : </a:t>
            </a:r>
          </a:p>
          <a:p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Voici l’Agneau de Dieu, qui enlève le péché du monde » </a:t>
            </a:r>
            <a:r>
              <a:rPr lang="fr-FR" sz="13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 1,29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E041E9D-7B39-9D2E-142E-DBFF9C53A497}"/>
              </a:ext>
            </a:extLst>
          </p:cNvPr>
          <p:cNvSpPr txBox="1"/>
          <p:nvPr/>
        </p:nvSpPr>
        <p:spPr>
          <a:xfrm>
            <a:off x="3508169" y="997905"/>
            <a:ext cx="6119768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ou le diacre dit :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la paix du Seigneur soit toujours avec vous.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avec votre esprit.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ou le diacre dit 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Frère, dans la charité du Christ,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donnez-vous la paix. 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en échangeant un geste de paix et en disant : 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paix du Christ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Celui qui reçoit la paix répond 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Amen.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rompt le pain et nous disons ou chantons :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Agneau de Dieu, qui enlèves les péchés du monde,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Prends pitié de nous.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Agneau de Dieu, qui enlèves les péchés du monde,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Prends pitié de nous.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Agneau de Dieu, qui enlèves les péchés du monde,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Donne-nous la paix.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 :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Voici l’Agneau de Dieu, voici celui qui enlève les péchés du monde.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Heureux les invités au repas des noces de l’Agneau !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Seigneur, je ne suis pas digne de te recevoir ;</a:t>
            </a:r>
          </a:p>
          <a:p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mais dis seulement une parole, et je serai guéri.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1A0A821-A217-9EC8-376F-CE08B436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937" y="0"/>
            <a:ext cx="2499577" cy="12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97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121F3-6B8A-3716-1CA1-7AF86BA0A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68BFA11-DC60-A652-6623-56016FEF9282}"/>
              </a:ext>
            </a:extLst>
          </p:cNvPr>
          <p:cNvSpPr txBox="1"/>
          <p:nvPr/>
        </p:nvSpPr>
        <p:spPr>
          <a:xfrm>
            <a:off x="77597" y="2"/>
            <a:ext cx="60946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troisième jour, il y eut un mariage à Cana de Galilée. La mère de Jésus était là. Jésus aussi avait été invité au mariage avec ses disciples. Or, on manqua de vin. La mère de Jésus lui dit : « Ils n’ont pas de vin. »  </a:t>
            </a:r>
            <a:r>
              <a:rPr lang="fr-FR" sz="13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 2, 1-3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A987A8-94CF-1C41-A693-B8942BD52E09}"/>
              </a:ext>
            </a:extLst>
          </p:cNvPr>
          <p:cNvSpPr txBox="1"/>
          <p:nvPr/>
        </p:nvSpPr>
        <p:spPr>
          <a:xfrm>
            <a:off x="3047301" y="1710354"/>
            <a:ext cx="609460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allons maintenant recevoir le corps du Christ ressuscité.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 ce geste de communion,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Jésus se donne à nous et nous nous donnons à lui.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prêtre, le diacre ou un membre de la communauté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donnent une hostie à ceux qui s'avancent vers et dit : 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Corps du Christ. 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Chacun répond : </a:t>
            </a: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Amen.  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Dans certains cas, le prêtre présente aussi le calice et dit: 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sang du Christ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Chacun répond: </a:t>
            </a: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55073CF-8CA3-7C44-6458-A3B080036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4826" y="0"/>
            <a:ext cx="2499577" cy="12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69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7CFD3-8620-CC3A-4E10-5018D5E2F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9D26E8-5792-27B0-F4B9-279F195EB5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66" y="-130247"/>
            <a:ext cx="9179512" cy="636982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54025C0-BD7A-093C-576D-A3D43C3FED34}"/>
              </a:ext>
            </a:extLst>
          </p:cNvPr>
          <p:cNvSpPr txBox="1"/>
          <p:nvPr/>
        </p:nvSpPr>
        <p:spPr>
          <a:xfrm>
            <a:off x="7064745" y="5637911"/>
            <a:ext cx="50473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manne rappelle la nourriture donné par Dieu au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désert. L'image fait écho à la phrase du Notre Père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Donne-nous aujourd'hui notre pain de ce jour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375A83E-4251-0B95-B25A-FD5D5AFFB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425" y="0"/>
            <a:ext cx="2499577" cy="12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1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DFB2B-E5F2-2E21-5D1F-94A28D579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850A28B-E0AC-1FD6-31F4-FE758A16D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79" y="57003"/>
            <a:ext cx="8603940" cy="635342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C363B1A-1613-601F-58E1-DF43607B94F6}"/>
              </a:ext>
            </a:extLst>
          </p:cNvPr>
          <p:cNvSpPr txBox="1"/>
          <p:nvPr/>
        </p:nvSpPr>
        <p:spPr>
          <a:xfrm>
            <a:off x="7608043" y="5558766"/>
            <a:ext cx="43680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Jésus préside le repas de noces.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ses cotés, Marie lui parle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lui montre le serviteur, en arrière plan.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premier plan, six jarres...Le vin manque...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381D20-BE92-FE53-0646-99A4E1682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425" y="0"/>
            <a:ext cx="2499577" cy="12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53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DB109-4803-1781-694A-D60029E1C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85F46E0-4ED3-1DA0-F22B-A4D2690D6A9E}"/>
              </a:ext>
            </a:extLst>
          </p:cNvPr>
          <p:cNvSpPr txBox="1"/>
          <p:nvPr/>
        </p:nvSpPr>
        <p:spPr>
          <a:xfrm>
            <a:off x="105876" y="168167"/>
            <a:ext cx="69807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centurion qui était là en face de Jésus, voyant comment il avait expiré, déclara : « Vraiment, cet homme était Fils de Dieu ! »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 15,39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90F140C-EE98-C6F0-0F25-629C212FDE7B}"/>
              </a:ext>
            </a:extLst>
          </p:cNvPr>
          <p:cNvSpPr txBox="1"/>
          <p:nvPr/>
        </p:nvSpPr>
        <p:spPr>
          <a:xfrm>
            <a:off x="3220590" y="1166842"/>
            <a:ext cx="62275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sommes rassemblés, tous différents, avec ceux que nous connaissons: notre famille, nos amis et aussi ceux que nous ne connaissons pas. nous sommes réunis pour célébrer le Saigneur Jésus qui nous invite à écouter sa Parole et à partager son pain. </a:t>
            </a:r>
          </a:p>
          <a:p>
            <a:pPr algn="just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C'est pourquoi nous chantons ensemble. </a:t>
            </a:r>
          </a:p>
          <a:p>
            <a:pPr algn="just"/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nous levons quand le prêtre arrive. </a:t>
            </a:r>
          </a:p>
          <a:p>
            <a:pPr algn="just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traçons le signe de croix pendant qu'il dit: </a:t>
            </a:r>
          </a:p>
          <a:p>
            <a:pPr algn="just"/>
            <a:r>
              <a:rPr lang="fr-FR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 nom du Père et du Fils et du Saint Esprit.</a:t>
            </a:r>
          </a:p>
          <a:p>
            <a:pPr algn="just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 </a:t>
            </a:r>
            <a:r>
              <a:rPr lang="fr-FR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 </a:t>
            </a:r>
          </a:p>
        </p:txBody>
      </p:sp>
      <p:pic>
        <p:nvPicPr>
          <p:cNvPr id="5" name="Image 1">
            <a:extLst>
              <a:ext uri="{FF2B5EF4-FFF2-40B4-BE49-F238E27FC236}">
                <a16:creationId xmlns:a16="http://schemas.microsoft.com/office/drawing/2014/main" id="{0769CA0C-9E84-44BE-ED5F-5BAAA2F01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3249" y="3"/>
            <a:ext cx="14128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905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45265-5AF0-E214-01A7-925BEBCF0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4C9C75A-51B7-4B59-6E0D-296E3CE7D0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58" y="925887"/>
            <a:ext cx="8714501" cy="33649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E27918F-E73E-E9BF-1D00-B09B922A9861}"/>
              </a:ext>
            </a:extLst>
          </p:cNvPr>
          <p:cNvSpPr txBox="1"/>
          <p:nvPr/>
        </p:nvSpPr>
        <p:spPr>
          <a:xfrm>
            <a:off x="6317318" y="4861141"/>
            <a:ext cx="57476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Jésus est représenté comme l'agneau, "victime" du sacrifice.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croix, en fond, nous dit qu'il est notre sauveur;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livre, à ses pieds, qu'il est Parole ;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halo lumineux autour de lui, qu'il est notre lumière.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"Voici l'Agneau de Dieu", en latin dans l'image :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"Ecce agnus Dei".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99ABCC-FC6F-37FD-0595-C5949B65B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425" y="0"/>
            <a:ext cx="2499577" cy="12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426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56BDB-09D3-95BC-7999-A4B510A7B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6794E1C-EAB7-210B-40DB-20CD7460CF88}"/>
              </a:ext>
            </a:extLst>
          </p:cNvPr>
          <p:cNvSpPr txBox="1"/>
          <p:nvPr/>
        </p:nvSpPr>
        <p:spPr>
          <a:xfrm>
            <a:off x="69209" y="306011"/>
            <a:ext cx="6094603" cy="854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Allez ! De toutes les nations faites des disciples : </a:t>
            </a:r>
          </a:p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Baptisez-les au nom du Père, et du Fils, et du Saint-Esprit, </a:t>
            </a:r>
            <a:r>
              <a:rPr lang="fr-FR" sz="13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Matthieu 28,19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EF3038D-ADE0-663A-341B-1776AEACB7A3}"/>
              </a:ext>
            </a:extLst>
          </p:cNvPr>
          <p:cNvSpPr txBox="1"/>
          <p:nvPr/>
        </p:nvSpPr>
        <p:spPr>
          <a:xfrm>
            <a:off x="3047300" y="1584438"/>
            <a:ext cx="620575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messe se termine.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annonces et des nouvelles de la communauté sont données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Puis le prêtre nous bénit et nous envoie vers le monde. 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 : </a:t>
            </a: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Seigneur soit avec vous.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 </a:t>
            </a: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avec votre esprit. 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 : </a:t>
            </a: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Dieu tout-puissant vous bénisse, 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Père, et le Fils, et le Saint Esprit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 </a:t>
            </a: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Amen. 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 : </a:t>
            </a: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Allez, dans la paix du Christ.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 </a:t>
            </a: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rendons grâce à Dieu.</a:t>
            </a:r>
          </a:p>
        </p:txBody>
      </p:sp>
    </p:spTree>
    <p:extLst>
      <p:ext uri="{BB962C8B-B14F-4D97-AF65-F5344CB8AC3E}">
        <p14:creationId xmlns:p14="http://schemas.microsoft.com/office/powerpoint/2010/main" val="724294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A9E52-E76E-B09E-84AF-E06CFC96A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990A56B-0374-8121-1912-13A656B757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214" y="140959"/>
            <a:ext cx="8235577" cy="563066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5EF1129-32ED-6965-B8D1-F2037B9B89D5}"/>
              </a:ext>
            </a:extLst>
          </p:cNvPr>
          <p:cNvSpPr txBox="1"/>
          <p:nvPr/>
        </p:nvSpPr>
        <p:spPr>
          <a:xfrm>
            <a:off x="195045" y="5309963"/>
            <a:ext cx="60946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Nourris de la Parole et du pain, avec Marie et avec tous les saints d'hier et d'aujourd'hui, nous sommes tous invités à nous mettre en route pour être des témoins de la bonne nouvelle.</a:t>
            </a:r>
          </a:p>
        </p:txBody>
      </p:sp>
    </p:spTree>
    <p:extLst>
      <p:ext uri="{BB962C8B-B14F-4D97-AF65-F5344CB8AC3E}">
        <p14:creationId xmlns:p14="http://schemas.microsoft.com/office/powerpoint/2010/main" val="2383677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A47ED-A109-54E9-0405-8C7E15F73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FE5051B-2170-0D15-7C92-B4B27CE2F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035" y="5055885"/>
            <a:ext cx="2224087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F7CF6CC-66C2-F044-C939-E65BC525B502}"/>
              </a:ext>
            </a:extLst>
          </p:cNvPr>
          <p:cNvSpPr txBox="1"/>
          <p:nvPr/>
        </p:nvSpPr>
        <p:spPr>
          <a:xfrm>
            <a:off x="6878974" y="5055885"/>
            <a:ext cx="4177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Réalisation Catéchèse Par la Parole 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Illustrations : fresques de Nicolas Greschny 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Saint Victor et Melvieu en Aveyron</a:t>
            </a:r>
          </a:p>
        </p:txBody>
      </p:sp>
    </p:spTree>
    <p:extLst>
      <p:ext uri="{BB962C8B-B14F-4D97-AF65-F5344CB8AC3E}">
        <p14:creationId xmlns:p14="http://schemas.microsoft.com/office/powerpoint/2010/main" val="3959040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4E8EB-18C8-FF43-C1A7-378D9839A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1440626-0D6D-8708-526B-D9416CBBD6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666" y="176171"/>
            <a:ext cx="5723985" cy="668183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6E79527-E08B-42B0-1D7C-128BF9A03947}"/>
              </a:ext>
            </a:extLst>
          </p:cNvPr>
          <p:cNvSpPr txBox="1"/>
          <p:nvPr/>
        </p:nvSpPr>
        <p:spPr>
          <a:xfrm>
            <a:off x="8625182" y="3771285"/>
            <a:ext cx="33095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Jésus est sur la croix,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"hostie" offerte (hostie en latin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veut dire victime).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Marie, à gauche, porte le suaire.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arrière plan,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femme, Marie-Madeleine,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dresse les bras en geste d'incompréhension.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Jean, l'apôtre, est à droite. </a:t>
            </a:r>
          </a:p>
        </p:txBody>
      </p:sp>
      <p:pic>
        <p:nvPicPr>
          <p:cNvPr id="6" name="Image 1">
            <a:extLst>
              <a:ext uri="{FF2B5EF4-FFF2-40B4-BE49-F238E27FC236}">
                <a16:creationId xmlns:a16="http://schemas.microsoft.com/office/drawing/2014/main" id="{68FA2EFE-0B20-6E6C-3EF3-0E312F12E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9125" y="3"/>
            <a:ext cx="14128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648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C3F8B-FD07-8997-55B5-3CDBD1AB5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6734324-5043-99C1-CF13-268C286E9E57}"/>
              </a:ext>
            </a:extLst>
          </p:cNvPr>
          <p:cNvSpPr txBox="1"/>
          <p:nvPr/>
        </p:nvSpPr>
        <p:spPr>
          <a:xfrm>
            <a:off x="169880" y="347957"/>
            <a:ext cx="44608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L’ange entra chez elle et dit : « Je te salue, Comblée-de-grâce, le Seigneur est avec toi. »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 1-28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47CF273-B33F-FDBB-4F6A-94B10CCAB186}"/>
              </a:ext>
            </a:extLst>
          </p:cNvPr>
          <p:cNvSpPr txBox="1"/>
          <p:nvPr/>
        </p:nvSpPr>
        <p:spPr>
          <a:xfrm>
            <a:off x="3047303" y="2830935"/>
            <a:ext cx="693559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 les quelques mots suivants:  </a:t>
            </a:r>
          </a:p>
          <a:p>
            <a:r>
              <a:rPr lang="fr-FR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Seigneur soit avec vous. </a:t>
            </a:r>
          </a:p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nous lui répondons :</a:t>
            </a:r>
          </a:p>
          <a:p>
            <a:r>
              <a:rPr lang="fr-FR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avec votre esprit.</a:t>
            </a:r>
          </a:p>
        </p:txBody>
      </p:sp>
      <p:pic>
        <p:nvPicPr>
          <p:cNvPr id="6" name="Image 1">
            <a:extLst>
              <a:ext uri="{FF2B5EF4-FFF2-40B4-BE49-F238E27FC236}">
                <a16:creationId xmlns:a16="http://schemas.microsoft.com/office/drawing/2014/main" id="{9B134C13-BE24-2827-0752-B624EA5D6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0400" y="1"/>
            <a:ext cx="13716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181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39700-6F9F-5804-5E28-32E4A4DC6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C5033E3-394F-663C-1912-52644E61FF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283" y="77813"/>
            <a:ext cx="5227821" cy="6780187"/>
          </a:xfrm>
          <a:prstGeom prst="rect">
            <a:avLst/>
          </a:prstGeom>
        </p:spPr>
      </p:pic>
      <p:pic>
        <p:nvPicPr>
          <p:cNvPr id="4" name="Image 1">
            <a:extLst>
              <a:ext uri="{FF2B5EF4-FFF2-40B4-BE49-F238E27FC236}">
                <a16:creationId xmlns:a16="http://schemas.microsoft.com/office/drawing/2014/main" id="{B0465DEA-F051-D4A3-C1A5-A6E30A96F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0400" y="1"/>
            <a:ext cx="13716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FAF9B8B-38CC-30EE-31A1-497BAD30E6EB}"/>
              </a:ext>
            </a:extLst>
          </p:cNvPr>
          <p:cNvSpPr txBox="1"/>
          <p:nvPr/>
        </p:nvSpPr>
        <p:spPr>
          <a:xfrm>
            <a:off x="9395830" y="5598218"/>
            <a:ext cx="28491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L'ange Gabriel salue Marie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 est assise, en train de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filer la laine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EB96EE4-B494-18E6-E3F3-3D1CFD982727}"/>
              </a:ext>
            </a:extLst>
          </p:cNvPr>
          <p:cNvSpPr txBox="1"/>
          <p:nvPr/>
        </p:nvSpPr>
        <p:spPr>
          <a:xfrm>
            <a:off x="203200" y="336452"/>
            <a:ext cx="48999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Luc1, 28-35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L’ange entra chez elle et dit : « Je te salue, Comblée-de-grâce, le Seigneur est avec toi. »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cette parole, elle fut toute bouleversée, et elle se demandait ce que pouvait signifier cette salutation.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L’ange lui dit alors : « Sois sans crainte, Marie, car tu as trouvé grâce auprès de Dieu.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Voici que tu vas concevoir et enfanter un fils ; tu lui donneras le nom de Jésus.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sera grand, il sera appelé Fils du Très-Haut ; le Seigneur Dieu lui donnera le trône de David son père ;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régnera pour toujours sur la maison de Jacob, et son règne n’aura pas de fin. »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Marie dit à l’ange : « Comment cela va-t-il se faire puisque je ne connais pas d’homme ? »</a:t>
            </a:r>
          </a:p>
          <a:p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L’ange lui répondit : « L’Esprit Saint viendra sur toi, et la puissance du Très-Haut te prendra sous son ombre ; c’est pourquoi celui qui va naître sera saint, il sera appelé Fils de Dieu.</a:t>
            </a:r>
          </a:p>
        </p:txBody>
      </p:sp>
    </p:spTree>
    <p:extLst>
      <p:ext uri="{BB962C8B-B14F-4D97-AF65-F5344CB8AC3E}">
        <p14:creationId xmlns:p14="http://schemas.microsoft.com/office/powerpoint/2010/main" val="3677018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AAE40-6EF6-6D6E-C7BF-8ED52824D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C4AF978-D11E-206A-DEF1-986920CF1D9A}"/>
              </a:ext>
            </a:extLst>
          </p:cNvPr>
          <p:cNvSpPr txBox="1"/>
          <p:nvPr/>
        </p:nvSpPr>
        <p:spPr>
          <a:xfrm>
            <a:off x="4121870" y="573940"/>
            <a:ext cx="6692317" cy="6394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reconnaissons que nous ne savons pas toujours aimer Dieu, aimer les autres, et nous le disons au Seigneur qui nous aime et nous pardonne.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 : 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Préparons-nous à la célébration de l'eucharistie en reconnaissant 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nous sommes pécheurs.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Trois possibilités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pouvons dire ensemble :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confesse à Dieu tout-puissant, je reconnais devant vous, 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frères  et sœurs, que j’ai péché en pensée, en parole, par action  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par omission ; oui, j’ai vraiment péché. (On se frappe la poitrine). 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C’est pourquoi je supplie la bienheureuse Vierge Marie, les anges  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tous les saints, et vous aussi, frères et sœurs, </a:t>
            </a:r>
          </a:p>
          <a:p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prier pour moi  le Seigneur notre Dieu.</a:t>
            </a:r>
          </a:p>
          <a:p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 nous pouvons nous rappeler notre baptême: </a:t>
            </a:r>
          </a:p>
          <a:p>
            <a:pPr>
              <a:defRPr/>
            </a:pPr>
            <a:r>
              <a:rPr lang="fr-FR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avons reçu de l'eau en signe de vie, nous somme devenus enfants de Dieu. </a:t>
            </a:r>
          </a:p>
          <a:p>
            <a:pPr>
              <a:defRPr/>
            </a:pPr>
            <a:r>
              <a:rPr lang="fr-FR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 : </a:t>
            </a: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 frères, demandons au Seigneur de bénir cette eau: </a:t>
            </a:r>
          </a:p>
          <a:p>
            <a:pPr>
              <a:defRPr/>
            </a:pP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allons en être aspergés en souvenir de notre Baptême! </a:t>
            </a:r>
          </a:p>
          <a:p>
            <a:pPr>
              <a:defRPr/>
            </a:pPr>
            <a:r>
              <a:rPr lang="fr-FR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Dieu nous garde fidèles à l'Esprit que nous avons reçu. </a:t>
            </a:r>
          </a:p>
          <a:p>
            <a:endParaRPr lang="fr-FR" sz="135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8087E7-2118-0AA5-06BF-9BFA8F161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4187" y="0"/>
            <a:ext cx="1377815" cy="143878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2FDBFA0-3AD6-0F6B-00DB-F70B01C850B8}"/>
              </a:ext>
            </a:extLst>
          </p:cNvPr>
          <p:cNvSpPr txBox="1"/>
          <p:nvPr/>
        </p:nvSpPr>
        <p:spPr>
          <a:xfrm>
            <a:off x="177800" y="11227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Voyant leur foi, Jésus dit au paralysé : « Mon enfant, tes péchés sont pardonnés. »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 2,5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5891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9BBA7-97B0-EA1B-FE7C-BAFA55D43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F871077-595E-7A91-C369-27D2CFC0A293}"/>
              </a:ext>
            </a:extLst>
          </p:cNvPr>
          <p:cNvSpPr txBox="1"/>
          <p:nvPr/>
        </p:nvSpPr>
        <p:spPr>
          <a:xfrm>
            <a:off x="2830585" y="120402"/>
            <a:ext cx="6749643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Aspersion </a:t>
            </a:r>
          </a:p>
          <a:p>
            <a:pPr>
              <a:defRPr/>
            </a:pP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Dieu tout-puissant nous purifie de nos péchés et, </a:t>
            </a:r>
          </a:p>
          <a:p>
            <a:pPr>
              <a:defRPr/>
            </a:pP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 la célébration de cette eucharistie, nous rende dignes de participer un jour au festin de son Royaume. </a:t>
            </a:r>
          </a:p>
          <a:p>
            <a:pPr>
              <a:defRPr/>
            </a:pPr>
            <a:r>
              <a:rPr lang="fr-F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</a:t>
            </a:r>
          </a:p>
          <a:p>
            <a:pPr>
              <a:defRPr/>
            </a:pPr>
            <a:endParaRPr lang="fr-FR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 nous pouvons dire cette prière. </a:t>
            </a:r>
          </a:p>
          <a:p>
            <a:pPr lvl="0">
              <a:defRPr/>
            </a:pPr>
            <a:r>
              <a:rPr lang="fr-F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Seigneur, prend pitié.</a:t>
            </a:r>
          </a:p>
          <a:p>
            <a:pPr>
              <a:defRPr/>
            </a:pPr>
            <a:r>
              <a:rPr lang="fr-F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Seigneur, prends pitié</a:t>
            </a:r>
            <a:r>
              <a:rPr lang="fr-F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defRPr/>
            </a:pPr>
            <a:r>
              <a:rPr lang="fr-F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prêtre: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Christ, prends pitié.</a:t>
            </a:r>
          </a:p>
          <a:p>
            <a:pPr>
              <a:defRPr/>
            </a:pPr>
            <a:r>
              <a:rPr lang="fr-F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Christ, prends pitié.</a:t>
            </a:r>
          </a:p>
          <a:p>
            <a:pPr>
              <a:defRPr/>
            </a:pPr>
            <a:r>
              <a:rPr lang="fr-F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 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Seigneur, prends pitié. </a:t>
            </a:r>
          </a:p>
          <a:p>
            <a:pPr>
              <a:defRPr/>
            </a:pPr>
            <a:r>
              <a:rPr lang="fr-F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Seigneur, prends pitié.</a:t>
            </a:r>
          </a:p>
          <a:p>
            <a:pPr>
              <a:defRPr/>
            </a:pPr>
            <a:endParaRPr lang="fr-FR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pouvons dire aussi </a:t>
            </a:r>
          </a:p>
          <a:p>
            <a:pPr>
              <a:defRPr/>
            </a:pPr>
            <a:r>
              <a:rPr lang="fr-F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 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Seigneur, accorde-nous ton pardon. </a:t>
            </a:r>
          </a:p>
          <a:p>
            <a:pPr>
              <a:defRPr/>
            </a:pPr>
            <a:r>
              <a:rPr lang="fr-F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avons péché contre toi. </a:t>
            </a:r>
          </a:p>
          <a:p>
            <a:pPr>
              <a:defRPr/>
            </a:pPr>
            <a:r>
              <a:rPr lang="fr-F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 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Montre-nous ta miséricorde.</a:t>
            </a:r>
          </a:p>
          <a:p>
            <a:pPr>
              <a:defRPr/>
            </a:pPr>
            <a:r>
              <a:rPr lang="fr-F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 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nous serons sauvés.</a:t>
            </a:r>
          </a:p>
          <a:p>
            <a:pPr>
              <a:defRPr/>
            </a:pP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Seigneur, prends pitié.se dit en grec Kyrie eleison</a:t>
            </a:r>
          </a:p>
          <a:p>
            <a:pPr>
              <a:defRPr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Christ, prends pitié. Christe Eleison</a:t>
            </a:r>
          </a:p>
          <a:p>
            <a:pPr>
              <a:defRPr/>
            </a:pPr>
            <a:endParaRPr lang="fr-FR" sz="16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prêtre dit : </a:t>
            </a:r>
          </a:p>
          <a:p>
            <a:pPr>
              <a:defRPr/>
            </a:pP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Dieu tout-puissant nous fasse miséricorde; qu'il nous pardonne nos péchés </a:t>
            </a:r>
          </a:p>
          <a:p>
            <a:pPr>
              <a:defRPr/>
            </a:pP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nous conduise à la vie éternelle. </a:t>
            </a:r>
          </a:p>
          <a:p>
            <a:pPr>
              <a:defRPr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répondons :</a:t>
            </a:r>
            <a:r>
              <a:rPr lang="fr-FR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Amen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BAC505-11C1-E9CB-7DFB-DB3FDD654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4187" y="0"/>
            <a:ext cx="1377815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47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5A9FD-815B-8440-59BD-97DBF7A56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0DECA68-C5AF-9061-CDE8-B0FCF62DB2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963" y="0"/>
            <a:ext cx="6863636" cy="574538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AFA281F-FF8D-107E-5BE8-0CFF00EE9F29}"/>
              </a:ext>
            </a:extLst>
          </p:cNvPr>
          <p:cNvSpPr txBox="1"/>
          <p:nvPr/>
        </p:nvSpPr>
        <p:spPr>
          <a:xfrm>
            <a:off x="9160781" y="5020462"/>
            <a:ext cx="28802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paralytique tend la main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essaie de se relever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son brancard.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implore sa guérison.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CBA09A2-3FDD-8EFC-0354-CB1E86D6F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187" y="0"/>
            <a:ext cx="1377815" cy="143878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6ABD8C8-3C08-34DB-6145-EFD6B6734F3B}"/>
              </a:ext>
            </a:extLst>
          </p:cNvPr>
          <p:cNvSpPr txBox="1"/>
          <p:nvPr/>
        </p:nvSpPr>
        <p:spPr>
          <a:xfrm>
            <a:off x="150972" y="282106"/>
            <a:ext cx="63500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 2,1-12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Quelques jours plus tard, Jésus revint à Capharnaüm, et l’on apprit qu’il était à la maison.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Tant de monde s’y rassembla qu’il n’y avait plus de place, pas même devant la porte, et il leur annonçait la Parole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Arrivent des gens qui lui amènent un paralysé, porté par quatre hommes.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 ils ne peuvent l’approcher à cause de la foule, ils découvrent le toit au-dessus de lui, ils font une ouverture, et descendent le brancard sur lequel était couché le paralysé.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Voyant leur foi, Jésus dit au paralysé : « Mon enfant, tes péchés sont pardonnés. »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Or, il y avait quelques scribes, assis là, qui raisonnaient en eux-mêmes :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Pourquoi celui-là parle-t-il ainsi ? Il blasphème. Qui donc peut pardonner les péchés, sinon Dieu seul ? »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Percevant aussitôt dans son esprit les raisonnements qu’ils se faisaient, Jésus leur dit : « Pourquoi tenez-vous de tels raisonnements ? Qu’est-ce qui est le plus facile ? Dire à ce paralysé : “Tes péchés sont pardonnés”, ou bien lui dire : “Lève-toi, prends ton brancard et marche” ?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Eh bien ! Pour que vous sachiez que le Fils de l’homme a autorité pour pardonner les péchés sur la terre… – Jésus s’adressa au paralysé –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te le dis, lève-toi, prends ton brancard, et rentre dans ta maison. </a:t>
            </a:r>
          </a:p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se leva, prit aussitôt son brancard, et sortit devant tout le monde. Tous étaient frappés de stupeur et rendaient gloire à Dieu, en disant : « Nous n’avons jamais rien vu de pareil. »</a:t>
            </a:r>
          </a:p>
        </p:txBody>
      </p:sp>
    </p:spTree>
    <p:extLst>
      <p:ext uri="{BB962C8B-B14F-4D97-AF65-F5344CB8AC3E}">
        <p14:creationId xmlns:p14="http://schemas.microsoft.com/office/powerpoint/2010/main" val="162979929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722</TotalTime>
  <Words>4370</Words>
  <Application>Microsoft Office PowerPoint</Application>
  <PresentationFormat>Grand écran</PresentationFormat>
  <Paragraphs>467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PROPRIETAIRE</dc:creator>
  <cp:lastModifiedBy>odile theiller</cp:lastModifiedBy>
  <cp:revision>77</cp:revision>
  <dcterms:created xsi:type="dcterms:W3CDTF">2024-02-21T11:43:11Z</dcterms:created>
  <dcterms:modified xsi:type="dcterms:W3CDTF">2024-03-03T16:28:25Z</dcterms:modified>
</cp:coreProperties>
</file>