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421" r:id="rId2"/>
    <p:sldId id="368" r:id="rId3"/>
    <p:sldId id="422" r:id="rId4"/>
    <p:sldId id="423" r:id="rId5"/>
    <p:sldId id="424" r:id="rId6"/>
    <p:sldId id="425" r:id="rId7"/>
    <p:sldId id="426" r:id="rId8"/>
    <p:sldId id="427" r:id="rId9"/>
    <p:sldId id="428" r:id="rId10"/>
    <p:sldId id="369" r:id="rId11"/>
    <p:sldId id="370" r:id="rId12"/>
    <p:sldId id="371" r:id="rId13"/>
    <p:sldId id="372" r:id="rId14"/>
    <p:sldId id="373" r:id="rId15"/>
    <p:sldId id="374" r:id="rId16"/>
    <p:sldId id="375" r:id="rId17"/>
    <p:sldId id="376" r:id="rId18"/>
    <p:sldId id="377" r:id="rId19"/>
    <p:sldId id="381" r:id="rId20"/>
    <p:sldId id="382" r:id="rId21"/>
    <p:sldId id="383" r:id="rId22"/>
    <p:sldId id="378" r:id="rId23"/>
    <p:sldId id="379" r:id="rId24"/>
    <p:sldId id="444" r:id="rId25"/>
    <p:sldId id="384" r:id="rId26"/>
    <p:sldId id="385" r:id="rId27"/>
    <p:sldId id="386" r:id="rId28"/>
    <p:sldId id="387" r:id="rId29"/>
    <p:sldId id="388" r:id="rId30"/>
    <p:sldId id="389" r:id="rId31"/>
    <p:sldId id="390" r:id="rId32"/>
    <p:sldId id="445" r:id="rId33"/>
    <p:sldId id="391" r:id="rId34"/>
    <p:sldId id="392" r:id="rId35"/>
    <p:sldId id="393" r:id="rId36"/>
    <p:sldId id="394" r:id="rId37"/>
    <p:sldId id="395" r:id="rId38"/>
    <p:sldId id="396" r:id="rId39"/>
    <p:sldId id="397" r:id="rId40"/>
    <p:sldId id="398" r:id="rId41"/>
    <p:sldId id="399" r:id="rId42"/>
    <p:sldId id="400" r:id="rId43"/>
    <p:sldId id="401" r:id="rId44"/>
    <p:sldId id="446" r:id="rId45"/>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93DE"/>
    <a:srgbClr val="414C83"/>
    <a:srgbClr val="8DA1E5"/>
    <a:srgbClr val="1085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72" autoAdjust="0"/>
    <p:restoredTop sz="91487" autoAdjust="0"/>
  </p:normalViewPr>
  <p:slideViewPr>
    <p:cSldViewPr snapToGrid="0" snapToObjects="1">
      <p:cViewPr varScale="1">
        <p:scale>
          <a:sx n="102" d="100"/>
          <a:sy n="102" d="100"/>
        </p:scale>
        <p:origin x="1620"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fr-FR"/>
              <a:t>Fare clic per modificare stile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20E5F428-EBB6-2248-806E-D5EA1DB1B640}" type="datetimeFigureOut">
              <a:rPr lang="it-IT" smtClean="0"/>
              <a:t>16/01/2024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D6A395E-D188-7646-BDAE-26C39091C8A5}" type="slidenum">
              <a:rPr lang="it-IT" smtClean="0"/>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Fare clic per modificare stile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en-US"/>
          </a:p>
        </p:txBody>
      </p:sp>
      <p:sp>
        <p:nvSpPr>
          <p:cNvPr id="4" name="Date Placeholder 3"/>
          <p:cNvSpPr>
            <a:spLocks noGrp="1"/>
          </p:cNvSpPr>
          <p:nvPr>
            <p:ph type="dt" sz="half" idx="10"/>
          </p:nvPr>
        </p:nvSpPr>
        <p:spPr/>
        <p:txBody>
          <a:bodyPr/>
          <a:lstStyle/>
          <a:p>
            <a:fld id="{20E5F428-EBB6-2248-806E-D5EA1DB1B640}" type="datetimeFigureOut">
              <a:rPr lang="it-IT" smtClean="0"/>
              <a:t>16/01/2024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D6A395E-D188-7646-BDAE-26C39091C8A5}" type="slidenum">
              <a:rPr lang="it-IT" smtClean="0"/>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0E5F428-EBB6-2248-806E-D5EA1DB1B640}" type="datetimeFigureOut">
              <a:rPr lang="it-IT" smtClean="0"/>
              <a:t>16/01/2024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D6A395E-D188-7646-BDAE-26C39091C8A5}" type="slidenum">
              <a:rPr lang="it-IT" smtClean="0"/>
              <a:t>‹N°›</a:t>
            </a:fld>
            <a:endParaRPr lang="it-IT"/>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fr-FR"/>
              <a:t>Fare clic per modificare stile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079500" y="288925"/>
            <a:ext cx="7726363" cy="1143000"/>
          </a:xfrm>
        </p:spPr>
        <p:txBody>
          <a:bodyPr/>
          <a:lstStyle/>
          <a:p>
            <a:r>
              <a:rPr lang="fr-FR"/>
              <a:t>Fare clic per modificare stile</a:t>
            </a:r>
            <a:endParaRPr lang="it-IT"/>
          </a:p>
        </p:txBody>
      </p:sp>
      <p:sp>
        <p:nvSpPr>
          <p:cNvPr id="3" name="Segnaposto testo 2"/>
          <p:cNvSpPr>
            <a:spLocks noGrp="1"/>
          </p:cNvSpPr>
          <p:nvPr>
            <p:ph type="body" sz="half" idx="1"/>
          </p:nvPr>
        </p:nvSpPr>
        <p:spPr>
          <a:xfrm>
            <a:off x="855663" y="1593850"/>
            <a:ext cx="3976687" cy="4425950"/>
          </a:xfrm>
        </p:spPr>
        <p:txBody>
          <a:body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it-IT"/>
          </a:p>
        </p:txBody>
      </p:sp>
      <p:sp>
        <p:nvSpPr>
          <p:cNvPr id="4" name="Segnaposto contenuto 3"/>
          <p:cNvSpPr>
            <a:spLocks noGrp="1"/>
          </p:cNvSpPr>
          <p:nvPr>
            <p:ph sz="half" idx="2"/>
          </p:nvPr>
        </p:nvSpPr>
        <p:spPr>
          <a:xfrm>
            <a:off x="4984750" y="1593850"/>
            <a:ext cx="3976688" cy="4425950"/>
          </a:xfrm>
        </p:spPr>
        <p:txBody>
          <a:body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it-IT"/>
          </a:p>
        </p:txBody>
      </p:sp>
      <p:sp>
        <p:nvSpPr>
          <p:cNvPr id="5" name="Segnaposto data 4"/>
          <p:cNvSpPr>
            <a:spLocks noGrp="1"/>
          </p:cNvSpPr>
          <p:nvPr>
            <p:ph type="dt" sz="half" idx="10"/>
          </p:nvPr>
        </p:nvSpPr>
        <p:spPr>
          <a:xfrm>
            <a:off x="838200" y="6235700"/>
            <a:ext cx="2449513" cy="457200"/>
          </a:xfrm>
        </p:spPr>
        <p:txBody>
          <a:bodyPr/>
          <a:lstStyle>
            <a:lvl1pPr>
              <a:defRPr/>
            </a:lvl1pPr>
          </a:lstStyle>
          <a:p>
            <a:pPr>
              <a:defRPr/>
            </a:pPr>
            <a:endParaRPr lang="it-IT"/>
          </a:p>
        </p:txBody>
      </p:sp>
      <p:sp>
        <p:nvSpPr>
          <p:cNvPr id="6" name="Segnaposto numero diapositiva 5"/>
          <p:cNvSpPr>
            <a:spLocks noGrp="1"/>
          </p:cNvSpPr>
          <p:nvPr>
            <p:ph type="sldNum" sz="quarter" idx="11"/>
          </p:nvPr>
        </p:nvSpPr>
        <p:spPr>
          <a:xfrm>
            <a:off x="6553200" y="6224588"/>
            <a:ext cx="2420938" cy="457200"/>
          </a:xfrm>
        </p:spPr>
        <p:txBody>
          <a:bodyPr/>
          <a:lstStyle>
            <a:lvl1pPr>
              <a:defRPr/>
            </a:lvl1pPr>
          </a:lstStyle>
          <a:p>
            <a:pPr>
              <a:defRPr/>
            </a:pPr>
            <a:endParaRPr lang="it-IT"/>
          </a:p>
        </p:txBody>
      </p:sp>
      <p:sp>
        <p:nvSpPr>
          <p:cNvPr id="7" name="Segnaposto piè di pagina 6"/>
          <p:cNvSpPr>
            <a:spLocks noGrp="1"/>
          </p:cNvSpPr>
          <p:nvPr>
            <p:ph type="ftr" sz="quarter" idx="12"/>
          </p:nvPr>
        </p:nvSpPr>
        <p:spPr>
          <a:xfrm>
            <a:off x="3484563" y="6237288"/>
            <a:ext cx="2895600" cy="457200"/>
          </a:xfrm>
        </p:spPr>
        <p:txBody>
          <a:bodyPr/>
          <a:lstStyle>
            <a:lvl1pPr>
              <a:defRPr/>
            </a:lvl1pPr>
          </a:lstStyle>
          <a:p>
            <a:pPr>
              <a:defRPr/>
            </a:pPr>
            <a:endParaRPr lang="it-IT"/>
          </a:p>
        </p:txBody>
      </p:sp>
    </p:spTree>
    <p:extLst>
      <p:ext uri="{BB962C8B-B14F-4D97-AF65-F5344CB8AC3E}">
        <p14:creationId xmlns:p14="http://schemas.microsoft.com/office/powerpoint/2010/main" val="50730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1079500" y="288925"/>
            <a:ext cx="7726363" cy="1143000"/>
          </a:xfrm>
        </p:spPr>
        <p:txBody>
          <a:bodyPr/>
          <a:lstStyle/>
          <a:p>
            <a:r>
              <a:rPr lang="fr-FR"/>
              <a:t>Fare clic per modificare stile</a:t>
            </a:r>
            <a:endParaRPr lang="it-IT"/>
          </a:p>
        </p:txBody>
      </p:sp>
      <p:sp>
        <p:nvSpPr>
          <p:cNvPr id="3" name="Segnaposto testo 2"/>
          <p:cNvSpPr>
            <a:spLocks noGrp="1"/>
          </p:cNvSpPr>
          <p:nvPr>
            <p:ph type="body" sz="half" idx="1"/>
          </p:nvPr>
        </p:nvSpPr>
        <p:spPr>
          <a:xfrm>
            <a:off x="855663" y="1593850"/>
            <a:ext cx="3976687" cy="4425950"/>
          </a:xfrm>
        </p:spPr>
        <p:txBody>
          <a:body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it-IT"/>
          </a:p>
        </p:txBody>
      </p:sp>
      <p:sp>
        <p:nvSpPr>
          <p:cNvPr id="4" name="Segnaposto contenuto 3"/>
          <p:cNvSpPr>
            <a:spLocks noGrp="1"/>
          </p:cNvSpPr>
          <p:nvPr>
            <p:ph sz="quarter" idx="2"/>
          </p:nvPr>
        </p:nvSpPr>
        <p:spPr>
          <a:xfrm>
            <a:off x="4984750" y="1593850"/>
            <a:ext cx="3976688" cy="2136775"/>
          </a:xfrm>
        </p:spPr>
        <p:txBody>
          <a:body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it-IT"/>
          </a:p>
        </p:txBody>
      </p:sp>
      <p:sp>
        <p:nvSpPr>
          <p:cNvPr id="5" name="Segnaposto contenuto 4"/>
          <p:cNvSpPr>
            <a:spLocks noGrp="1"/>
          </p:cNvSpPr>
          <p:nvPr>
            <p:ph sz="quarter" idx="3"/>
          </p:nvPr>
        </p:nvSpPr>
        <p:spPr>
          <a:xfrm>
            <a:off x="4984750" y="3883025"/>
            <a:ext cx="3976688" cy="2136775"/>
          </a:xfrm>
        </p:spPr>
        <p:txBody>
          <a:body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it-IT"/>
          </a:p>
        </p:txBody>
      </p:sp>
      <p:sp>
        <p:nvSpPr>
          <p:cNvPr id="6" name="Segnaposto data 5"/>
          <p:cNvSpPr>
            <a:spLocks noGrp="1"/>
          </p:cNvSpPr>
          <p:nvPr>
            <p:ph type="dt" sz="half" idx="10"/>
          </p:nvPr>
        </p:nvSpPr>
        <p:spPr>
          <a:xfrm>
            <a:off x="838200" y="6235700"/>
            <a:ext cx="2449513" cy="457200"/>
          </a:xfrm>
        </p:spPr>
        <p:txBody>
          <a:bodyPr/>
          <a:lstStyle>
            <a:lvl1pPr>
              <a:defRPr/>
            </a:lvl1pPr>
          </a:lstStyle>
          <a:p>
            <a:pPr>
              <a:defRPr/>
            </a:pPr>
            <a:endParaRPr lang="it-IT"/>
          </a:p>
        </p:txBody>
      </p:sp>
      <p:sp>
        <p:nvSpPr>
          <p:cNvPr id="7" name="Segnaposto numero diapositiva 6"/>
          <p:cNvSpPr>
            <a:spLocks noGrp="1"/>
          </p:cNvSpPr>
          <p:nvPr>
            <p:ph type="sldNum" sz="quarter" idx="11"/>
          </p:nvPr>
        </p:nvSpPr>
        <p:spPr>
          <a:xfrm>
            <a:off x="6553200" y="6224588"/>
            <a:ext cx="2420938" cy="457200"/>
          </a:xfrm>
        </p:spPr>
        <p:txBody>
          <a:bodyPr/>
          <a:lstStyle>
            <a:lvl1pPr>
              <a:defRPr/>
            </a:lvl1pPr>
          </a:lstStyle>
          <a:p>
            <a:pPr>
              <a:defRPr/>
            </a:pPr>
            <a:endParaRPr lang="it-IT"/>
          </a:p>
        </p:txBody>
      </p:sp>
      <p:sp>
        <p:nvSpPr>
          <p:cNvPr id="8" name="Segnaposto piè di pagina 7"/>
          <p:cNvSpPr>
            <a:spLocks noGrp="1"/>
          </p:cNvSpPr>
          <p:nvPr>
            <p:ph type="ftr" sz="quarter" idx="12"/>
          </p:nvPr>
        </p:nvSpPr>
        <p:spPr>
          <a:xfrm>
            <a:off x="3484563" y="6237288"/>
            <a:ext cx="2895600" cy="457200"/>
          </a:xfrm>
        </p:spPr>
        <p:txBody>
          <a:bodyPr/>
          <a:lstStyle>
            <a:lvl1pPr>
              <a:defRPr/>
            </a:lvl1pPr>
          </a:lstStyle>
          <a:p>
            <a:pPr>
              <a:defRPr/>
            </a:pPr>
            <a:endParaRPr lang="it-IT"/>
          </a:p>
        </p:txBody>
      </p:sp>
    </p:spTree>
    <p:extLst>
      <p:ext uri="{BB962C8B-B14F-4D97-AF65-F5344CB8AC3E}">
        <p14:creationId xmlns:p14="http://schemas.microsoft.com/office/powerpoint/2010/main" val="2084521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x">
  <p:cSld name="Titolo, contenuto e testo">
    <p:spTree>
      <p:nvGrpSpPr>
        <p:cNvPr id="1" name=""/>
        <p:cNvGrpSpPr/>
        <p:nvPr/>
      </p:nvGrpSpPr>
      <p:grpSpPr>
        <a:xfrm>
          <a:off x="0" y="0"/>
          <a:ext cx="0" cy="0"/>
          <a:chOff x="0" y="0"/>
          <a:chExt cx="0" cy="0"/>
        </a:xfrm>
      </p:grpSpPr>
      <p:sp>
        <p:nvSpPr>
          <p:cNvPr id="2" name="Titolo 1"/>
          <p:cNvSpPr>
            <a:spLocks noGrp="1"/>
          </p:cNvSpPr>
          <p:nvPr>
            <p:ph type="title"/>
          </p:nvPr>
        </p:nvSpPr>
        <p:spPr>
          <a:xfrm>
            <a:off x="1079500" y="288925"/>
            <a:ext cx="7726363" cy="1143000"/>
          </a:xfrm>
        </p:spPr>
        <p:txBody>
          <a:bodyPr/>
          <a:lstStyle/>
          <a:p>
            <a:r>
              <a:rPr lang="fr-FR"/>
              <a:t>Fare clic per modificare stile</a:t>
            </a:r>
            <a:endParaRPr lang="it-IT"/>
          </a:p>
        </p:txBody>
      </p:sp>
      <p:sp>
        <p:nvSpPr>
          <p:cNvPr id="3" name="Segnaposto contenuto 2"/>
          <p:cNvSpPr>
            <a:spLocks noGrp="1"/>
          </p:cNvSpPr>
          <p:nvPr>
            <p:ph sz="half" idx="1"/>
          </p:nvPr>
        </p:nvSpPr>
        <p:spPr>
          <a:xfrm>
            <a:off x="855663" y="1593850"/>
            <a:ext cx="3976687" cy="4425950"/>
          </a:xfrm>
        </p:spPr>
        <p:txBody>
          <a:body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it-IT"/>
          </a:p>
        </p:txBody>
      </p:sp>
      <p:sp>
        <p:nvSpPr>
          <p:cNvPr id="4" name="Segnaposto testo 3"/>
          <p:cNvSpPr>
            <a:spLocks noGrp="1"/>
          </p:cNvSpPr>
          <p:nvPr>
            <p:ph type="body" sz="half" idx="2"/>
          </p:nvPr>
        </p:nvSpPr>
        <p:spPr>
          <a:xfrm>
            <a:off x="4984750" y="1593850"/>
            <a:ext cx="3976688" cy="4425950"/>
          </a:xfrm>
        </p:spPr>
        <p:txBody>
          <a:body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it-IT"/>
          </a:p>
        </p:txBody>
      </p:sp>
      <p:sp>
        <p:nvSpPr>
          <p:cNvPr id="5" name="Segnaposto data 4"/>
          <p:cNvSpPr>
            <a:spLocks noGrp="1"/>
          </p:cNvSpPr>
          <p:nvPr>
            <p:ph type="dt" sz="half" idx="10"/>
          </p:nvPr>
        </p:nvSpPr>
        <p:spPr>
          <a:xfrm>
            <a:off x="838200" y="6235700"/>
            <a:ext cx="2449513" cy="457200"/>
          </a:xfrm>
        </p:spPr>
        <p:txBody>
          <a:bodyPr/>
          <a:lstStyle>
            <a:lvl1pPr>
              <a:defRPr/>
            </a:lvl1pPr>
          </a:lstStyle>
          <a:p>
            <a:pPr>
              <a:defRPr/>
            </a:pPr>
            <a:endParaRPr lang="it-IT"/>
          </a:p>
        </p:txBody>
      </p:sp>
      <p:sp>
        <p:nvSpPr>
          <p:cNvPr id="6" name="Segnaposto numero diapositiva 5"/>
          <p:cNvSpPr>
            <a:spLocks noGrp="1"/>
          </p:cNvSpPr>
          <p:nvPr>
            <p:ph type="sldNum" sz="quarter" idx="11"/>
          </p:nvPr>
        </p:nvSpPr>
        <p:spPr>
          <a:xfrm>
            <a:off x="6553200" y="6224588"/>
            <a:ext cx="2420938" cy="457200"/>
          </a:xfrm>
        </p:spPr>
        <p:txBody>
          <a:bodyPr/>
          <a:lstStyle>
            <a:lvl1pPr>
              <a:defRPr/>
            </a:lvl1pPr>
          </a:lstStyle>
          <a:p>
            <a:pPr>
              <a:defRPr/>
            </a:pPr>
            <a:endParaRPr lang="it-IT"/>
          </a:p>
        </p:txBody>
      </p:sp>
      <p:sp>
        <p:nvSpPr>
          <p:cNvPr id="7" name="Segnaposto piè di pagina 6"/>
          <p:cNvSpPr>
            <a:spLocks noGrp="1"/>
          </p:cNvSpPr>
          <p:nvPr>
            <p:ph type="ftr" sz="quarter" idx="12"/>
          </p:nvPr>
        </p:nvSpPr>
        <p:spPr>
          <a:xfrm>
            <a:off x="3484563" y="6237288"/>
            <a:ext cx="2895600" cy="457200"/>
          </a:xfrm>
        </p:spPr>
        <p:txBody>
          <a:bodyPr/>
          <a:lstStyle>
            <a:lvl1pPr>
              <a:defRPr/>
            </a:lvl1pPr>
          </a:lstStyle>
          <a:p>
            <a:pPr>
              <a:defRPr/>
            </a:pPr>
            <a:endParaRPr lang="it-IT"/>
          </a:p>
        </p:txBody>
      </p:sp>
    </p:spTree>
    <p:extLst>
      <p:ext uri="{BB962C8B-B14F-4D97-AF65-F5344CB8AC3E}">
        <p14:creationId xmlns:p14="http://schemas.microsoft.com/office/powerpoint/2010/main" val="2979985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en-US"/>
          </a:p>
        </p:txBody>
      </p:sp>
      <p:sp>
        <p:nvSpPr>
          <p:cNvPr id="4" name="Date Placeholder 3"/>
          <p:cNvSpPr>
            <a:spLocks noGrp="1"/>
          </p:cNvSpPr>
          <p:nvPr>
            <p:ph type="dt" sz="half" idx="10"/>
          </p:nvPr>
        </p:nvSpPr>
        <p:spPr/>
        <p:txBody>
          <a:bodyPr/>
          <a:lstStyle/>
          <a:p>
            <a:fld id="{20E5F428-EBB6-2248-806E-D5EA1DB1B640}" type="datetimeFigureOut">
              <a:rPr lang="it-IT" smtClean="0"/>
              <a:t>16/01/2024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D6A395E-D188-7646-BDAE-26C39091C8A5}" type="slidenum">
              <a:rPr lang="it-IT" smtClean="0"/>
              <a:t>‹N°›</a:t>
            </a:fld>
            <a:endParaRPr lang="it-IT"/>
          </a:p>
        </p:txBody>
      </p:sp>
      <p:sp>
        <p:nvSpPr>
          <p:cNvPr id="7" name="Title 6"/>
          <p:cNvSpPr>
            <a:spLocks noGrp="1"/>
          </p:cNvSpPr>
          <p:nvPr>
            <p:ph type="title"/>
          </p:nvPr>
        </p:nvSpPr>
        <p:spPr/>
        <p:txBody>
          <a:bodyPr/>
          <a:lstStyle/>
          <a:p>
            <a:r>
              <a:rPr lang="fr-FR"/>
              <a:t>Fare clic per modificare stile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fr-FR"/>
              <a:t>Fare clic per modificare stile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Fare clic per modificare gli stili del testo dello schema</a:t>
            </a:r>
          </a:p>
        </p:txBody>
      </p:sp>
      <p:sp>
        <p:nvSpPr>
          <p:cNvPr id="4" name="Date Placeholder 3"/>
          <p:cNvSpPr>
            <a:spLocks noGrp="1"/>
          </p:cNvSpPr>
          <p:nvPr>
            <p:ph type="dt" sz="half" idx="10"/>
          </p:nvPr>
        </p:nvSpPr>
        <p:spPr/>
        <p:txBody>
          <a:bodyPr/>
          <a:lstStyle/>
          <a:p>
            <a:fld id="{20E5F428-EBB6-2248-806E-D5EA1DB1B640}" type="datetimeFigureOut">
              <a:rPr lang="it-IT" smtClean="0"/>
              <a:t>16/01/2024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D6A395E-D188-7646-BDAE-26C39091C8A5}" type="slidenum">
              <a:rPr lang="it-IT" smtClean="0"/>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Contenuto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Fare clic per modificare stile</a:t>
            </a:r>
            <a:endParaRPr lang="en-US"/>
          </a:p>
        </p:txBody>
      </p:sp>
      <p:sp>
        <p:nvSpPr>
          <p:cNvPr id="5" name="Date Placeholder 4"/>
          <p:cNvSpPr>
            <a:spLocks noGrp="1"/>
          </p:cNvSpPr>
          <p:nvPr>
            <p:ph type="dt" sz="half" idx="10"/>
          </p:nvPr>
        </p:nvSpPr>
        <p:spPr/>
        <p:txBody>
          <a:bodyPr/>
          <a:lstStyle/>
          <a:p>
            <a:fld id="{20E5F428-EBB6-2248-806E-D5EA1DB1B640}" type="datetimeFigureOut">
              <a:rPr lang="it-IT" smtClean="0"/>
              <a:t>16/01/2024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2D6A395E-D188-7646-BDAE-26C39091C8A5}" type="slidenum">
              <a:rPr lang="it-IT" smtClean="0"/>
              <a:t>‹N°›</a:t>
            </a:fld>
            <a:endParaRPr lang="it-IT"/>
          </a:p>
        </p:txBody>
      </p:sp>
      <p:sp>
        <p:nvSpPr>
          <p:cNvPr id="9" name="Content Placeholder 8"/>
          <p:cNvSpPr>
            <a:spLocks noGrp="1"/>
          </p:cNvSpPr>
          <p:nvPr>
            <p:ph sz="quarter" idx="13"/>
          </p:nvPr>
        </p:nvSpPr>
        <p:spPr>
          <a:xfrm>
            <a:off x="676655" y="2679192"/>
            <a:ext cx="3822192" cy="3447288"/>
          </a:xfrm>
        </p:spPr>
        <p:txBody>
          <a:body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Fare clic per modificare stile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Fare clic per modificare gli stili del testo dello schema</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Fare clic per modificare gli stili del testo dello schema</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en-US" dirty="0"/>
          </a:p>
        </p:txBody>
      </p:sp>
      <p:sp>
        <p:nvSpPr>
          <p:cNvPr id="7" name="Date Placeholder 6"/>
          <p:cNvSpPr>
            <a:spLocks noGrp="1"/>
          </p:cNvSpPr>
          <p:nvPr>
            <p:ph type="dt" sz="half" idx="10"/>
          </p:nvPr>
        </p:nvSpPr>
        <p:spPr/>
        <p:txBody>
          <a:bodyPr/>
          <a:lstStyle/>
          <a:p>
            <a:fld id="{20E5F428-EBB6-2248-806E-D5EA1DB1B640}" type="datetimeFigureOut">
              <a:rPr lang="it-IT" smtClean="0"/>
              <a:t>16/01/2024</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2D6A395E-D188-7646-BDAE-26C39091C8A5}" type="slidenum">
              <a:rPr lang="it-IT" smtClean="0"/>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Fare clic per modificare stile</a:t>
            </a:r>
            <a:endParaRPr lang="en-US"/>
          </a:p>
        </p:txBody>
      </p:sp>
      <p:sp>
        <p:nvSpPr>
          <p:cNvPr id="3" name="Date Placeholder 2"/>
          <p:cNvSpPr>
            <a:spLocks noGrp="1"/>
          </p:cNvSpPr>
          <p:nvPr>
            <p:ph type="dt" sz="half" idx="10"/>
          </p:nvPr>
        </p:nvSpPr>
        <p:spPr/>
        <p:txBody>
          <a:bodyPr/>
          <a:lstStyle/>
          <a:p>
            <a:fld id="{20E5F428-EBB6-2248-806E-D5EA1DB1B640}" type="datetimeFigureOut">
              <a:rPr lang="it-IT" smtClean="0"/>
              <a:t>16/01/2024</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2D6A395E-D188-7646-BDAE-26C39091C8A5}" type="slidenum">
              <a:rPr lang="it-IT" smtClean="0"/>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20E5F428-EBB6-2248-806E-D5EA1DB1B640}" type="datetimeFigureOut">
              <a:rPr lang="it-IT" smtClean="0"/>
              <a:t>16/01/2024</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2D6A395E-D188-7646-BDAE-26C39091C8A5}" type="slidenum">
              <a:rPr lang="it-IT" smtClean="0"/>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20E5F428-EBB6-2248-806E-D5EA1DB1B640}" type="datetimeFigureOut">
              <a:rPr lang="it-IT" smtClean="0"/>
              <a:t>16/01/2024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2D6A395E-D188-7646-BDAE-26C39091C8A5}" type="slidenum">
              <a:rPr lang="it-IT" smtClean="0"/>
              <a:t>‹N°›</a:t>
            </a:fld>
            <a:endParaRPr lang="it-IT"/>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Fare clic per modificare gli stili del testo dello schema</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fr-FR"/>
              <a:t>Fare clic per modificare stile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fr-FR"/>
              <a:t>Fare clic per modificare stile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Fare clic per modificare gli stili del testo dello schema</a:t>
            </a:r>
          </a:p>
        </p:txBody>
      </p:sp>
      <p:sp>
        <p:nvSpPr>
          <p:cNvPr id="5" name="Date Placeholder 4"/>
          <p:cNvSpPr>
            <a:spLocks noGrp="1"/>
          </p:cNvSpPr>
          <p:nvPr>
            <p:ph type="dt" sz="half" idx="10"/>
          </p:nvPr>
        </p:nvSpPr>
        <p:spPr/>
        <p:txBody>
          <a:bodyPr/>
          <a:lstStyle/>
          <a:p>
            <a:fld id="{20E5F428-EBB6-2248-806E-D5EA1DB1B640}" type="datetimeFigureOut">
              <a:rPr lang="it-IT" smtClean="0"/>
              <a:t>16/01/2024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2D6A395E-D188-7646-BDAE-26C39091C8A5}" type="slidenum">
              <a:rPr lang="it-IT" smtClean="0"/>
              <a:t>‹N°›</a:t>
            </a:fld>
            <a:endParaRPr lang="it-IT"/>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Trascinare l'immagine su un segnaposto o fare clic sull'icona per aggiungerla</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593DE">
            <a:alpha val="95000"/>
          </a:srgbClr>
        </a:solidFill>
        <a:effectLst/>
      </p:bgPr>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fr-FR"/>
              <a:t>Fare clic per modificare stile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20E5F428-EBB6-2248-806E-D5EA1DB1B640}" type="datetimeFigureOut">
              <a:rPr lang="it-IT" smtClean="0"/>
              <a:t>16/01/2024</a:t>
            </a:fld>
            <a:endParaRPr lang="it-IT"/>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it-IT"/>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2D6A395E-D188-7646-BDAE-26C39091C8A5}" type="slidenum">
              <a:rPr lang="it-IT" smtClean="0"/>
              <a:t>‹N°›</a:t>
            </a:fld>
            <a:endParaRPr lang="it-IT"/>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ctrTitle"/>
          </p:nvPr>
        </p:nvSpPr>
        <p:spPr>
          <a:xfrm>
            <a:off x="-255717" y="1981017"/>
            <a:ext cx="4382495" cy="2506142"/>
          </a:xfrm>
        </p:spPr>
        <p:txBody>
          <a:bodyPr>
            <a:normAutofit fontScale="90000"/>
          </a:bodyPr>
          <a:lstStyle/>
          <a:p>
            <a:r>
              <a:rPr lang="it-IT" dirty="0">
                <a:solidFill>
                  <a:schemeClr val="bg1"/>
                </a:solidFill>
              </a:rPr>
              <a:t>Diaporama </a:t>
            </a:r>
            <a:br>
              <a:rPr lang="it-IT" dirty="0">
                <a:solidFill>
                  <a:schemeClr val="bg1"/>
                </a:solidFill>
              </a:rPr>
            </a:br>
            <a:r>
              <a:rPr lang="it-IT" dirty="0">
                <a:solidFill>
                  <a:schemeClr val="bg1"/>
                </a:solidFill>
              </a:rPr>
              <a:t>Le retable de Grandfuel</a:t>
            </a:r>
            <a:br>
              <a:rPr lang="it-IT" dirty="0">
                <a:solidFill>
                  <a:schemeClr val="bg1"/>
                </a:solidFill>
              </a:rPr>
            </a:br>
            <a:r>
              <a:rPr lang="it-IT" dirty="0">
                <a:solidFill>
                  <a:schemeClr val="bg1"/>
                </a:solidFill>
              </a:rPr>
              <a:t>commenté</a:t>
            </a:r>
          </a:p>
        </p:txBody>
      </p:sp>
      <p:pic>
        <p:nvPicPr>
          <p:cNvPr id="3" name="Image 2">
            <a:extLst>
              <a:ext uri="{FF2B5EF4-FFF2-40B4-BE49-F238E27FC236}">
                <a16:creationId xmlns:a16="http://schemas.microsoft.com/office/drawing/2014/main" id="{DD93EE57-F9BB-B4D7-8721-BA99F7E8DD2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578330" y="646633"/>
            <a:ext cx="5244606" cy="5239817"/>
          </a:xfrm>
          <a:prstGeom prst="rect">
            <a:avLst/>
          </a:prstGeom>
        </p:spPr>
      </p:pic>
    </p:spTree>
    <p:extLst>
      <p:ext uri="{BB962C8B-B14F-4D97-AF65-F5344CB8AC3E}">
        <p14:creationId xmlns:p14="http://schemas.microsoft.com/office/powerpoint/2010/main" val="136743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2"/>
          <p:cNvSpPr>
            <a:spLocks noGrp="1" noChangeArrowheads="1"/>
          </p:cNvSpPr>
          <p:nvPr>
            <p:ph type="title"/>
          </p:nvPr>
        </p:nvSpPr>
        <p:spPr>
          <a:xfrm>
            <a:off x="708818" y="28575"/>
            <a:ext cx="7726363" cy="1143000"/>
          </a:xfrm>
        </p:spPr>
        <p:txBody>
          <a:bodyPr/>
          <a:lstStyle/>
          <a:p>
            <a:r>
              <a:rPr lang="fr-FR" b="1" dirty="0">
                <a:latin typeface="Candara" charset="0"/>
              </a:rPr>
              <a:t>Présentation du retable</a:t>
            </a:r>
          </a:p>
        </p:txBody>
      </p:sp>
      <p:sp>
        <p:nvSpPr>
          <p:cNvPr id="4098" name="Rectangle 3"/>
          <p:cNvSpPr>
            <a:spLocks noGrp="1" noChangeArrowheads="1"/>
          </p:cNvSpPr>
          <p:nvPr>
            <p:ph type="body" sz="half" idx="1"/>
          </p:nvPr>
        </p:nvSpPr>
        <p:spPr>
          <a:xfrm>
            <a:off x="643989" y="1954961"/>
            <a:ext cx="3976687" cy="4425950"/>
          </a:xfrm>
        </p:spPr>
        <p:txBody>
          <a:bodyPr/>
          <a:lstStyle/>
          <a:p>
            <a:pPr>
              <a:lnSpc>
                <a:spcPct val="90000"/>
              </a:lnSpc>
            </a:pPr>
            <a:r>
              <a:rPr lang="fr-FR" dirty="0">
                <a:latin typeface="Candara" charset="0"/>
              </a:rPr>
              <a:t>Saint Pierre, avec ses clefs et saint Paul, avec son épée et son livre, sous leurs auréoles en forme de coquille rappelant le pèlerinage sur la route de Compostelle, encadrent le retable. </a:t>
            </a:r>
          </a:p>
          <a:p>
            <a:pPr>
              <a:lnSpc>
                <a:spcPct val="90000"/>
              </a:lnSpc>
            </a:pPr>
            <a:r>
              <a:rPr lang="fr-FR" dirty="0">
                <a:latin typeface="Candara" charset="0"/>
              </a:rPr>
              <a:t>Les colonnes torses qui les bordent sont ornées des pampres de la vigne, symbole eucharistique.</a:t>
            </a:r>
          </a:p>
        </p:txBody>
      </p:sp>
      <p:pic>
        <p:nvPicPr>
          <p:cNvPr id="9" name="Image 8" descr="Une image contenant art, statue, sanctuaire, Lieux sacrés&#10;&#10;Description générée automatiquement">
            <a:extLst>
              <a:ext uri="{FF2B5EF4-FFF2-40B4-BE49-F238E27FC236}">
                <a16:creationId xmlns:a16="http://schemas.microsoft.com/office/drawing/2014/main" id="{427CC293-7313-91CF-7CB5-390EC897837F}"/>
              </a:ext>
            </a:extLst>
          </p:cNvPr>
          <p:cNvPicPr>
            <a:picLocks noChangeAspect="1"/>
          </p:cNvPicPr>
          <p:nvPr/>
        </p:nvPicPr>
        <p:blipFill>
          <a:blip r:embed="rId2"/>
          <a:stretch>
            <a:fillRect/>
          </a:stretch>
        </p:blipFill>
        <p:spPr>
          <a:xfrm>
            <a:off x="5851523" y="4048124"/>
            <a:ext cx="2256515" cy="2520951"/>
          </a:xfrm>
          <a:prstGeom prst="rect">
            <a:avLst/>
          </a:prstGeom>
        </p:spPr>
      </p:pic>
      <p:pic>
        <p:nvPicPr>
          <p:cNvPr id="13" name="Image 12" descr="Une image contenant art, église, peinture, habits&#10;&#10;Description générée automatiquement">
            <a:extLst>
              <a:ext uri="{FF2B5EF4-FFF2-40B4-BE49-F238E27FC236}">
                <a16:creationId xmlns:a16="http://schemas.microsoft.com/office/drawing/2014/main" id="{2D728A5C-A2B8-D9CC-1DDA-2671680C8CF2}"/>
              </a:ext>
            </a:extLst>
          </p:cNvPr>
          <p:cNvPicPr>
            <a:picLocks noChangeAspect="1"/>
          </p:cNvPicPr>
          <p:nvPr/>
        </p:nvPicPr>
        <p:blipFill>
          <a:blip r:embed="rId3"/>
          <a:stretch>
            <a:fillRect/>
          </a:stretch>
        </p:blipFill>
        <p:spPr>
          <a:xfrm>
            <a:off x="5851524" y="1171575"/>
            <a:ext cx="2256515" cy="2732351"/>
          </a:xfrm>
          <a:prstGeom prst="rect">
            <a:avLst/>
          </a:prstGeom>
        </p:spPr>
      </p:pic>
    </p:spTree>
    <p:extLst>
      <p:ext uri="{BB962C8B-B14F-4D97-AF65-F5344CB8AC3E}">
        <p14:creationId xmlns:p14="http://schemas.microsoft.com/office/powerpoint/2010/main" val="4220273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1" name="Rectangle 2"/>
          <p:cNvSpPr>
            <a:spLocks noGrp="1" noChangeArrowheads="1"/>
          </p:cNvSpPr>
          <p:nvPr>
            <p:ph type="title"/>
          </p:nvPr>
        </p:nvSpPr>
        <p:spPr/>
        <p:txBody>
          <a:bodyPr/>
          <a:lstStyle/>
          <a:p>
            <a:r>
              <a:rPr lang="fr-FR" b="1">
                <a:latin typeface="Candara" charset="0"/>
              </a:rPr>
              <a:t>La chaire</a:t>
            </a:r>
          </a:p>
        </p:txBody>
      </p:sp>
      <p:sp>
        <p:nvSpPr>
          <p:cNvPr id="5122" name="Rectangle 3"/>
          <p:cNvSpPr>
            <a:spLocks noGrp="1" noChangeArrowheads="1"/>
          </p:cNvSpPr>
          <p:nvPr>
            <p:ph type="body" sz="half" idx="1"/>
          </p:nvPr>
        </p:nvSpPr>
        <p:spPr/>
        <p:txBody>
          <a:bodyPr/>
          <a:lstStyle/>
          <a:p>
            <a:r>
              <a:rPr lang="fr-FR" sz="2800" dirty="0">
                <a:latin typeface="Candara" charset="0"/>
              </a:rPr>
              <a:t>Décorée dans le même style naïf.</a:t>
            </a:r>
          </a:p>
          <a:p>
            <a:r>
              <a:rPr lang="fr-FR" sz="2800" dirty="0">
                <a:latin typeface="Candara" charset="0"/>
              </a:rPr>
              <a:t>Elle est surmontée de la colombe de l</a:t>
            </a:r>
            <a:r>
              <a:rPr lang="fr-FR" sz="2800" dirty="0">
                <a:latin typeface="Arial" charset="0"/>
                <a:ea typeface="HGP明朝E" charset="0"/>
                <a:cs typeface="HGP明朝E" charset="0"/>
              </a:rPr>
              <a:t>’</a:t>
            </a:r>
            <a:r>
              <a:rPr lang="fr-FR" altLang="ja-JP" sz="2800" dirty="0">
                <a:latin typeface="Candara" charset="0"/>
              </a:rPr>
              <a:t>Esprit Saint.</a:t>
            </a:r>
          </a:p>
          <a:p>
            <a:r>
              <a:rPr lang="fr-FR" sz="2800" dirty="0">
                <a:latin typeface="Candara" charset="0"/>
              </a:rPr>
              <a:t>Les panneaux représentent les quatre évangélistes avec leur attribut.</a:t>
            </a:r>
          </a:p>
        </p:txBody>
      </p:sp>
      <p:pic>
        <p:nvPicPr>
          <p:cNvPr id="4" name="Image 3" descr="Une image contenant bâtiment, pierre, vieux, autel&#10;&#10;Description générée automatiquement">
            <a:extLst>
              <a:ext uri="{FF2B5EF4-FFF2-40B4-BE49-F238E27FC236}">
                <a16:creationId xmlns:a16="http://schemas.microsoft.com/office/drawing/2014/main" id="{6F97404B-21A9-4E71-8357-7254587C63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6756" y="1704975"/>
            <a:ext cx="3135923" cy="4191000"/>
          </a:xfrm>
          <a:prstGeom prst="rect">
            <a:avLst/>
          </a:prstGeom>
        </p:spPr>
      </p:pic>
    </p:spTree>
    <p:extLst>
      <p:ext uri="{BB962C8B-B14F-4D97-AF65-F5344CB8AC3E}">
        <p14:creationId xmlns:p14="http://schemas.microsoft.com/office/powerpoint/2010/main" val="2542669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5" name="Rectangle 2"/>
          <p:cNvSpPr>
            <a:spLocks noGrp="1" noChangeArrowheads="1"/>
          </p:cNvSpPr>
          <p:nvPr>
            <p:ph type="title"/>
          </p:nvPr>
        </p:nvSpPr>
        <p:spPr/>
        <p:txBody>
          <a:bodyPr/>
          <a:lstStyle/>
          <a:p>
            <a:r>
              <a:rPr lang="fr-FR" b="1">
                <a:latin typeface="Candara" charset="0"/>
              </a:rPr>
              <a:t>Les panneaux</a:t>
            </a:r>
          </a:p>
        </p:txBody>
      </p:sp>
      <p:sp>
        <p:nvSpPr>
          <p:cNvPr id="6146" name="Rectangle 3"/>
          <p:cNvSpPr>
            <a:spLocks noGrp="1" noChangeArrowheads="1"/>
          </p:cNvSpPr>
          <p:nvPr>
            <p:ph type="body" sz="half" idx="1"/>
          </p:nvPr>
        </p:nvSpPr>
        <p:spPr>
          <a:xfrm>
            <a:off x="207963" y="1593850"/>
            <a:ext cx="3976687" cy="4425950"/>
          </a:xfrm>
        </p:spPr>
        <p:txBody>
          <a:bodyPr/>
          <a:lstStyle/>
          <a:p>
            <a:endParaRPr lang="fr-FR" sz="2800" dirty="0">
              <a:latin typeface="Candara" charset="0"/>
            </a:endParaRPr>
          </a:p>
          <a:p>
            <a:endParaRPr lang="fr-FR" sz="2800" dirty="0">
              <a:latin typeface="Candara" charset="0"/>
            </a:endParaRPr>
          </a:p>
          <a:p>
            <a:r>
              <a:rPr lang="fr-FR" sz="2800" dirty="0">
                <a:latin typeface="Candara" charset="0"/>
              </a:rPr>
              <a:t>À l'étage inférieur, </a:t>
            </a:r>
            <a:br>
              <a:rPr lang="fr-FR" sz="2800" dirty="0">
                <a:latin typeface="Candara" charset="0"/>
              </a:rPr>
            </a:br>
            <a:r>
              <a:rPr lang="fr-FR" sz="2800" dirty="0">
                <a:latin typeface="Candara" charset="0"/>
              </a:rPr>
              <a:t>les différents tableaux d'or du tabernacle racontent </a:t>
            </a:r>
            <a:br>
              <a:rPr lang="fr-FR" sz="2800" dirty="0">
                <a:latin typeface="Candara" charset="0"/>
              </a:rPr>
            </a:br>
            <a:r>
              <a:rPr lang="fr-FR" sz="2800" dirty="0">
                <a:latin typeface="Candara" charset="0"/>
              </a:rPr>
              <a:t>la passion du Christ.</a:t>
            </a:r>
          </a:p>
        </p:txBody>
      </p:sp>
      <p:pic>
        <p:nvPicPr>
          <p:cNvPr id="4" name="Image 3" descr="10.JPG">
            <a:extLst>
              <a:ext uri="{FF2B5EF4-FFF2-40B4-BE49-F238E27FC236}">
                <a16:creationId xmlns:a16="http://schemas.microsoft.com/office/drawing/2014/main" id="{26628A93-EA24-3187-8B46-7219D3F00F39}"/>
              </a:ext>
            </a:extLst>
          </p:cNvPr>
          <p:cNvPicPr>
            <a:picLocks noChangeAspect="1"/>
          </p:cNvPicPr>
          <p:nvPr/>
        </p:nvPicPr>
        <p:blipFill>
          <a:blip r:embed="rId2" cstate="print"/>
          <a:stretch>
            <a:fillRect/>
          </a:stretch>
        </p:blipFill>
        <p:spPr>
          <a:xfrm>
            <a:off x="4233863" y="2096321"/>
            <a:ext cx="4572000" cy="3421007"/>
          </a:xfrm>
          <a:prstGeom prst="rect">
            <a:avLst/>
          </a:prstGeom>
        </p:spPr>
      </p:pic>
    </p:spTree>
    <p:extLst>
      <p:ext uri="{BB962C8B-B14F-4D97-AF65-F5344CB8AC3E}">
        <p14:creationId xmlns:p14="http://schemas.microsoft.com/office/powerpoint/2010/main" val="2995447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Rectangle 3"/>
          <p:cNvSpPr>
            <a:spLocks noGrp="1" noChangeArrowheads="1"/>
          </p:cNvSpPr>
          <p:nvPr>
            <p:ph type="body" sz="half" idx="1"/>
          </p:nvPr>
        </p:nvSpPr>
        <p:spPr>
          <a:xfrm>
            <a:off x="360363" y="5524500"/>
            <a:ext cx="8231187" cy="704850"/>
          </a:xfrm>
        </p:spPr>
        <p:txBody>
          <a:bodyPr>
            <a:normAutofit/>
          </a:bodyPr>
          <a:lstStyle/>
          <a:p>
            <a:pPr marL="0" indent="0">
              <a:buNone/>
            </a:pPr>
            <a:r>
              <a:rPr lang="fr-FR" sz="2800" dirty="0">
                <a:latin typeface="Candara" charset="0"/>
              </a:rPr>
              <a:t>Le couronnement d'épines, et la descente de croix.</a:t>
            </a:r>
          </a:p>
        </p:txBody>
      </p:sp>
      <p:pic>
        <p:nvPicPr>
          <p:cNvPr id="4" name="Image 3">
            <a:extLst>
              <a:ext uri="{FF2B5EF4-FFF2-40B4-BE49-F238E27FC236}">
                <a16:creationId xmlns:a16="http://schemas.microsoft.com/office/drawing/2014/main" id="{3D833DF5-6064-8F78-195F-221D4D58A8F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41916" y="1795155"/>
            <a:ext cx="2916081" cy="3343890"/>
          </a:xfrm>
          <a:prstGeom prst="rect">
            <a:avLst/>
          </a:prstGeom>
        </p:spPr>
      </p:pic>
      <p:pic>
        <p:nvPicPr>
          <p:cNvPr id="8" name="Image 7">
            <a:extLst>
              <a:ext uri="{FF2B5EF4-FFF2-40B4-BE49-F238E27FC236}">
                <a16:creationId xmlns:a16="http://schemas.microsoft.com/office/drawing/2014/main" id="{333C56A0-1E6A-E38C-36C8-82F2777F466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05194" y="1795155"/>
            <a:ext cx="2102902" cy="3343890"/>
          </a:xfrm>
          <a:prstGeom prst="rect">
            <a:avLst/>
          </a:prstGeom>
        </p:spPr>
      </p:pic>
      <p:sp>
        <p:nvSpPr>
          <p:cNvPr id="11" name="Rectangle 2">
            <a:extLst>
              <a:ext uri="{FF2B5EF4-FFF2-40B4-BE49-F238E27FC236}">
                <a16:creationId xmlns:a16="http://schemas.microsoft.com/office/drawing/2014/main" id="{75877708-E356-3269-A83C-6D3BD2C0575B}"/>
              </a:ext>
            </a:extLst>
          </p:cNvPr>
          <p:cNvSpPr>
            <a:spLocks noGrp="1" noChangeArrowheads="1"/>
          </p:cNvSpPr>
          <p:nvPr>
            <p:ph type="title"/>
          </p:nvPr>
        </p:nvSpPr>
        <p:spPr>
          <a:xfrm>
            <a:off x="365125" y="266700"/>
            <a:ext cx="5639749" cy="845663"/>
          </a:xfrm>
        </p:spPr>
        <p:txBody>
          <a:bodyPr>
            <a:normAutofit/>
          </a:bodyPr>
          <a:lstStyle/>
          <a:p>
            <a:r>
              <a:rPr lang="fr-FR" b="1" dirty="0">
                <a:latin typeface="Candara" charset="0"/>
              </a:rPr>
              <a:t>Panneaux de gauche</a:t>
            </a:r>
          </a:p>
        </p:txBody>
      </p:sp>
    </p:spTree>
    <p:extLst>
      <p:ext uri="{BB962C8B-B14F-4D97-AF65-F5344CB8AC3E}">
        <p14:creationId xmlns:p14="http://schemas.microsoft.com/office/powerpoint/2010/main" val="3430409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3" name="Rectangle 2"/>
          <p:cNvSpPr>
            <a:spLocks noGrp="1" noChangeArrowheads="1"/>
          </p:cNvSpPr>
          <p:nvPr>
            <p:ph type="title"/>
          </p:nvPr>
        </p:nvSpPr>
        <p:spPr>
          <a:xfrm>
            <a:off x="365125" y="266700"/>
            <a:ext cx="6073382" cy="1143000"/>
          </a:xfrm>
        </p:spPr>
        <p:txBody>
          <a:bodyPr>
            <a:normAutofit/>
          </a:bodyPr>
          <a:lstStyle/>
          <a:p>
            <a:r>
              <a:rPr lang="fr-FR" b="1" dirty="0">
                <a:latin typeface="Candara" charset="0"/>
              </a:rPr>
              <a:t>Panneaux de droite</a:t>
            </a:r>
          </a:p>
        </p:txBody>
      </p:sp>
      <p:sp>
        <p:nvSpPr>
          <p:cNvPr id="8194" name="Rectangle 3"/>
          <p:cNvSpPr>
            <a:spLocks noGrp="1" noChangeArrowheads="1"/>
          </p:cNvSpPr>
          <p:nvPr>
            <p:ph type="body" sz="half" idx="1"/>
          </p:nvPr>
        </p:nvSpPr>
        <p:spPr>
          <a:xfrm>
            <a:off x="1508125" y="5471242"/>
            <a:ext cx="7475536" cy="720725"/>
          </a:xfrm>
        </p:spPr>
        <p:txBody>
          <a:bodyPr/>
          <a:lstStyle/>
          <a:p>
            <a:pPr marL="0" indent="0">
              <a:buNone/>
            </a:pPr>
            <a:r>
              <a:rPr lang="fr-FR" sz="2800" dirty="0">
                <a:latin typeface="Candara" charset="0"/>
              </a:rPr>
              <a:t>La flagellation, et le portement de la croix,</a:t>
            </a:r>
          </a:p>
        </p:txBody>
      </p:sp>
      <p:pic>
        <p:nvPicPr>
          <p:cNvPr id="7" name="Image 6">
            <a:extLst>
              <a:ext uri="{FF2B5EF4-FFF2-40B4-BE49-F238E27FC236}">
                <a16:creationId xmlns:a16="http://schemas.microsoft.com/office/drawing/2014/main" id="{5D27E46F-5F1C-98FC-C6F0-274EC38F0DF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864033" y="1591831"/>
            <a:ext cx="3158756" cy="3713155"/>
          </a:xfrm>
          <a:prstGeom prst="rect">
            <a:avLst/>
          </a:prstGeom>
        </p:spPr>
      </p:pic>
      <p:pic>
        <p:nvPicPr>
          <p:cNvPr id="8" name="Image 7" descr="Une image contenant boîte&#10;&#10;Description générée automatiquement">
            <a:extLst>
              <a:ext uri="{FF2B5EF4-FFF2-40B4-BE49-F238E27FC236}">
                <a16:creationId xmlns:a16="http://schemas.microsoft.com/office/drawing/2014/main" id="{37436DD6-A264-2DA6-2076-4E2A2FF72D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9264" y="1638637"/>
            <a:ext cx="2478157" cy="3666349"/>
          </a:xfrm>
          <a:prstGeom prst="rect">
            <a:avLst/>
          </a:prstGeom>
        </p:spPr>
      </p:pic>
    </p:spTree>
    <p:extLst>
      <p:ext uri="{BB962C8B-B14F-4D97-AF65-F5344CB8AC3E}">
        <p14:creationId xmlns:p14="http://schemas.microsoft.com/office/powerpoint/2010/main" val="1029287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7" name="Rectangle 2"/>
          <p:cNvSpPr>
            <a:spLocks noGrp="1" noChangeArrowheads="1"/>
          </p:cNvSpPr>
          <p:nvPr>
            <p:ph type="title"/>
          </p:nvPr>
        </p:nvSpPr>
        <p:spPr/>
        <p:txBody>
          <a:bodyPr/>
          <a:lstStyle/>
          <a:p>
            <a:r>
              <a:rPr lang="fr-FR" b="1" dirty="0">
                <a:latin typeface="Candara" charset="0"/>
              </a:rPr>
              <a:t>Panneau du centre</a:t>
            </a:r>
          </a:p>
        </p:txBody>
      </p:sp>
      <p:sp>
        <p:nvSpPr>
          <p:cNvPr id="9218" name="Rectangle 3"/>
          <p:cNvSpPr>
            <a:spLocks noGrp="1" noChangeArrowheads="1"/>
          </p:cNvSpPr>
          <p:nvPr>
            <p:ph type="body" sz="half" idx="1"/>
          </p:nvPr>
        </p:nvSpPr>
        <p:spPr/>
        <p:txBody>
          <a:bodyPr/>
          <a:lstStyle/>
          <a:p>
            <a:endParaRPr lang="fr-FR" sz="2800" dirty="0">
              <a:latin typeface="Candara" charset="0"/>
            </a:endParaRPr>
          </a:p>
          <a:p>
            <a:endParaRPr lang="fr-FR" sz="2800" dirty="0">
              <a:latin typeface="Candara" charset="0"/>
            </a:endParaRPr>
          </a:p>
          <a:p>
            <a:r>
              <a:rPr lang="fr-FR" sz="2800" dirty="0">
                <a:latin typeface="Candara" charset="0"/>
              </a:rPr>
              <a:t>Marie-Madeleine recevant l’Eucharistie des mains d'un ange.</a:t>
            </a:r>
          </a:p>
        </p:txBody>
      </p:sp>
      <p:pic>
        <p:nvPicPr>
          <p:cNvPr id="4" name="Image 3" descr="jesus ressuscité aveyron saint sauveur de grandfue.JPG">
            <a:extLst>
              <a:ext uri="{FF2B5EF4-FFF2-40B4-BE49-F238E27FC236}">
                <a16:creationId xmlns:a16="http://schemas.microsoft.com/office/drawing/2014/main" id="{B3AE0C74-C27F-03F9-3607-4868F6F37E8A}"/>
              </a:ext>
            </a:extLst>
          </p:cNvPr>
          <p:cNvPicPr>
            <a:picLocks noChangeAspect="1"/>
          </p:cNvPicPr>
          <p:nvPr/>
        </p:nvPicPr>
        <p:blipFill>
          <a:blip r:embed="rId2" cstate="print"/>
          <a:stretch>
            <a:fillRect/>
          </a:stretch>
        </p:blipFill>
        <p:spPr>
          <a:xfrm>
            <a:off x="4572000" y="1679575"/>
            <a:ext cx="4117132" cy="4117132"/>
          </a:xfrm>
          <a:prstGeom prst="rect">
            <a:avLst/>
          </a:prstGeom>
        </p:spPr>
      </p:pic>
    </p:spTree>
    <p:extLst>
      <p:ext uri="{BB962C8B-B14F-4D97-AF65-F5344CB8AC3E}">
        <p14:creationId xmlns:p14="http://schemas.microsoft.com/office/powerpoint/2010/main" val="629350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1" name="Rectangle 2"/>
          <p:cNvSpPr>
            <a:spLocks noGrp="1" noChangeArrowheads="1"/>
          </p:cNvSpPr>
          <p:nvPr>
            <p:ph type="title"/>
          </p:nvPr>
        </p:nvSpPr>
        <p:spPr>
          <a:xfrm>
            <a:off x="708818" y="142841"/>
            <a:ext cx="7726363" cy="1143000"/>
          </a:xfrm>
        </p:spPr>
        <p:txBody>
          <a:bodyPr/>
          <a:lstStyle/>
          <a:p>
            <a:r>
              <a:rPr lang="fr-FR" b="1" dirty="0">
                <a:latin typeface="Candara" charset="0"/>
              </a:rPr>
              <a:t>Panneau du centre</a:t>
            </a:r>
          </a:p>
        </p:txBody>
      </p:sp>
      <p:sp>
        <p:nvSpPr>
          <p:cNvPr id="10242" name="Rectangle 3"/>
          <p:cNvSpPr>
            <a:spLocks noGrp="1" noChangeArrowheads="1"/>
          </p:cNvSpPr>
          <p:nvPr>
            <p:ph type="body" sz="half" idx="1"/>
          </p:nvPr>
        </p:nvSpPr>
        <p:spPr/>
        <p:txBody>
          <a:bodyPr/>
          <a:lstStyle/>
          <a:p>
            <a:endParaRPr lang="fr-FR" sz="2800" dirty="0">
              <a:latin typeface="Candara" charset="0"/>
            </a:endParaRPr>
          </a:p>
          <a:p>
            <a:endParaRPr lang="fr-FR" sz="2800" dirty="0">
              <a:latin typeface="Candara" charset="0"/>
            </a:endParaRPr>
          </a:p>
          <a:p>
            <a:r>
              <a:rPr lang="fr-FR" sz="2800" dirty="0">
                <a:latin typeface="Candara" charset="0"/>
              </a:rPr>
              <a:t>Au centre, </a:t>
            </a:r>
          </a:p>
          <a:p>
            <a:r>
              <a:rPr lang="fr-FR" sz="2800" dirty="0">
                <a:latin typeface="Candara" charset="0"/>
              </a:rPr>
              <a:t>à l'étage supérieur, </a:t>
            </a:r>
          </a:p>
          <a:p>
            <a:r>
              <a:rPr lang="fr-FR" sz="2800" dirty="0">
                <a:latin typeface="Candara" charset="0"/>
              </a:rPr>
              <a:t>le tableau de la transfiguration </a:t>
            </a:r>
          </a:p>
          <a:p>
            <a:r>
              <a:rPr lang="fr-FR" sz="2800" dirty="0">
                <a:latin typeface="Candara" charset="0"/>
              </a:rPr>
              <a:t>du Christ.</a:t>
            </a:r>
          </a:p>
        </p:txBody>
      </p:sp>
      <p:pic>
        <p:nvPicPr>
          <p:cNvPr id="6" name="Image 5" descr="Une image contenant peinture, art, cadre photo, personne&#10;&#10;Description générée automatiquement">
            <a:extLst>
              <a:ext uri="{FF2B5EF4-FFF2-40B4-BE49-F238E27FC236}">
                <a16:creationId xmlns:a16="http://schemas.microsoft.com/office/drawing/2014/main" id="{95DEE132-CA9D-D55E-D600-2408C29B9A66}"/>
              </a:ext>
            </a:extLst>
          </p:cNvPr>
          <p:cNvPicPr>
            <a:picLocks noChangeAspect="1"/>
          </p:cNvPicPr>
          <p:nvPr/>
        </p:nvPicPr>
        <p:blipFill>
          <a:blip r:embed="rId2"/>
          <a:stretch>
            <a:fillRect/>
          </a:stretch>
        </p:blipFill>
        <p:spPr>
          <a:xfrm>
            <a:off x="5086350" y="1298574"/>
            <a:ext cx="3482615" cy="5175817"/>
          </a:xfrm>
          <a:prstGeom prst="rect">
            <a:avLst/>
          </a:prstGeom>
        </p:spPr>
      </p:pic>
    </p:spTree>
    <p:extLst>
      <p:ext uri="{BB962C8B-B14F-4D97-AF65-F5344CB8AC3E}">
        <p14:creationId xmlns:p14="http://schemas.microsoft.com/office/powerpoint/2010/main" val="3693390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5" name="Rectangle 2"/>
          <p:cNvSpPr>
            <a:spLocks noGrp="1" noChangeArrowheads="1"/>
          </p:cNvSpPr>
          <p:nvPr>
            <p:ph type="title"/>
          </p:nvPr>
        </p:nvSpPr>
        <p:spPr/>
        <p:txBody>
          <a:bodyPr/>
          <a:lstStyle/>
          <a:p>
            <a:r>
              <a:rPr lang="fr-FR" b="1" dirty="0">
                <a:latin typeface="Candara" charset="0"/>
              </a:rPr>
              <a:t>Panneaux du centre</a:t>
            </a:r>
          </a:p>
        </p:txBody>
      </p:sp>
      <p:sp>
        <p:nvSpPr>
          <p:cNvPr id="11266" name="Rectangle 3"/>
          <p:cNvSpPr>
            <a:spLocks noGrp="1" noChangeArrowheads="1"/>
          </p:cNvSpPr>
          <p:nvPr>
            <p:ph type="body" sz="half" idx="1"/>
          </p:nvPr>
        </p:nvSpPr>
        <p:spPr/>
        <p:txBody>
          <a:bodyPr/>
          <a:lstStyle/>
          <a:p>
            <a:endParaRPr lang="fr-FR" sz="2800" dirty="0">
              <a:latin typeface="Candara" charset="0"/>
            </a:endParaRPr>
          </a:p>
          <a:p>
            <a:endParaRPr lang="fr-FR" sz="2800" dirty="0">
              <a:latin typeface="Candara" charset="0"/>
            </a:endParaRPr>
          </a:p>
          <a:p>
            <a:r>
              <a:rPr lang="fr-FR" sz="2800" dirty="0">
                <a:latin typeface="Candara" charset="0"/>
              </a:rPr>
              <a:t>Tout en haut, </a:t>
            </a:r>
          </a:p>
          <a:p>
            <a:r>
              <a:rPr lang="fr-FR" sz="2800" dirty="0">
                <a:latin typeface="Candara" charset="0"/>
              </a:rPr>
              <a:t>le tableau de la résurrection.</a:t>
            </a:r>
          </a:p>
        </p:txBody>
      </p:sp>
      <p:pic>
        <p:nvPicPr>
          <p:cNvPr id="4" name="Image 3">
            <a:extLst>
              <a:ext uri="{FF2B5EF4-FFF2-40B4-BE49-F238E27FC236}">
                <a16:creationId xmlns:a16="http://schemas.microsoft.com/office/drawing/2014/main" id="{A9174CA0-B6EE-2A57-4E66-F63BBEAE0B3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78439" y="1785993"/>
            <a:ext cx="4660736" cy="4160314"/>
          </a:xfrm>
          <a:prstGeom prst="rect">
            <a:avLst/>
          </a:prstGeom>
        </p:spPr>
      </p:pic>
    </p:spTree>
    <p:extLst>
      <p:ext uri="{BB962C8B-B14F-4D97-AF65-F5344CB8AC3E}">
        <p14:creationId xmlns:p14="http://schemas.microsoft.com/office/powerpoint/2010/main" val="3802113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9" name="Rectangle 2"/>
          <p:cNvSpPr>
            <a:spLocks noGrp="1" noChangeArrowheads="1"/>
          </p:cNvSpPr>
          <p:nvPr>
            <p:ph type="title"/>
          </p:nvPr>
        </p:nvSpPr>
        <p:spPr/>
        <p:txBody>
          <a:bodyPr/>
          <a:lstStyle/>
          <a:p>
            <a:r>
              <a:rPr lang="fr-FR" b="1">
                <a:latin typeface="Candara" charset="0"/>
              </a:rPr>
              <a:t>Une lecture suivie…</a:t>
            </a:r>
          </a:p>
        </p:txBody>
      </p:sp>
      <p:sp>
        <p:nvSpPr>
          <p:cNvPr id="12291" name="Rectangle 3"/>
          <p:cNvSpPr>
            <a:spLocks noGrp="1" noChangeArrowheads="1"/>
          </p:cNvSpPr>
          <p:nvPr>
            <p:ph type="body" sz="half" idx="2"/>
          </p:nvPr>
        </p:nvSpPr>
        <p:spPr>
          <a:xfrm>
            <a:off x="4984750" y="2341916"/>
            <a:ext cx="3976688" cy="3959772"/>
          </a:xfrm>
        </p:spPr>
        <p:txBody>
          <a:bodyPr>
            <a:normAutofit/>
          </a:bodyPr>
          <a:lstStyle/>
          <a:p>
            <a:r>
              <a:rPr lang="fr-FR" dirty="0">
                <a:latin typeface="Candara" charset="0"/>
              </a:rPr>
              <a:t>Regardons maintenant chaque panneau en détail.</a:t>
            </a:r>
          </a:p>
          <a:p>
            <a:r>
              <a:rPr lang="fr-FR" dirty="0">
                <a:latin typeface="Candara" charset="0"/>
              </a:rPr>
              <a:t>Essayons de comparer avec ce que nous nous rappelons des textes </a:t>
            </a:r>
            <a:br>
              <a:rPr lang="fr-FR" dirty="0">
                <a:latin typeface="Candara" charset="0"/>
              </a:rPr>
            </a:br>
            <a:r>
              <a:rPr lang="fr-FR" dirty="0">
                <a:latin typeface="Candara" charset="0"/>
              </a:rPr>
              <a:t>de la Passion du Christ.</a:t>
            </a:r>
          </a:p>
          <a:p>
            <a:r>
              <a:rPr lang="fr-FR" dirty="0">
                <a:latin typeface="Candara" charset="0"/>
              </a:rPr>
              <a:t>Tentons une interprétation de quelques symboles iconographiques.</a:t>
            </a:r>
          </a:p>
        </p:txBody>
      </p:sp>
      <p:pic>
        <p:nvPicPr>
          <p:cNvPr id="4" name="Image 3" descr="10.JPG">
            <a:extLst>
              <a:ext uri="{FF2B5EF4-FFF2-40B4-BE49-F238E27FC236}">
                <a16:creationId xmlns:a16="http://schemas.microsoft.com/office/drawing/2014/main" id="{45AC5C01-E6F8-85BF-03F8-7B54A93FE797}"/>
              </a:ext>
            </a:extLst>
          </p:cNvPr>
          <p:cNvPicPr>
            <a:picLocks noChangeAspect="1"/>
          </p:cNvPicPr>
          <p:nvPr/>
        </p:nvPicPr>
        <p:blipFill>
          <a:blip r:embed="rId2" cstate="print"/>
          <a:stretch>
            <a:fillRect/>
          </a:stretch>
        </p:blipFill>
        <p:spPr>
          <a:xfrm>
            <a:off x="370681" y="2341916"/>
            <a:ext cx="4572000" cy="3421007"/>
          </a:xfrm>
          <a:prstGeom prst="rect">
            <a:avLst/>
          </a:prstGeom>
        </p:spPr>
      </p:pic>
    </p:spTree>
    <p:extLst>
      <p:ext uri="{BB962C8B-B14F-4D97-AF65-F5344CB8AC3E}">
        <p14:creationId xmlns:p14="http://schemas.microsoft.com/office/powerpoint/2010/main" val="3704686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p:txBody>
          <a:bodyPr/>
          <a:lstStyle/>
          <a:p>
            <a:r>
              <a:rPr lang="fr-FR" b="1">
                <a:latin typeface="Candara" charset="0"/>
              </a:rPr>
              <a:t>La flagellation</a:t>
            </a:r>
          </a:p>
        </p:txBody>
      </p:sp>
      <p:sp>
        <p:nvSpPr>
          <p:cNvPr id="16387" name="Rectangle 3"/>
          <p:cNvSpPr>
            <a:spLocks noGrp="1" noChangeArrowheads="1"/>
          </p:cNvSpPr>
          <p:nvPr>
            <p:ph type="body" sz="half" idx="2"/>
          </p:nvPr>
        </p:nvSpPr>
        <p:spPr>
          <a:xfrm>
            <a:off x="4984750" y="2876438"/>
            <a:ext cx="3976688" cy="3143362"/>
          </a:xfrm>
        </p:spPr>
        <p:txBody>
          <a:bodyPr/>
          <a:lstStyle/>
          <a:p>
            <a:pPr>
              <a:buFontTx/>
              <a:buNone/>
            </a:pPr>
            <a:r>
              <a:rPr lang="fr-FR" sz="2800" i="1" dirty="0">
                <a:latin typeface="Candara" charset="0"/>
              </a:rPr>
              <a:t>Pilate, après avoir fait flageller Jésus, le livre pour qu</a:t>
            </a:r>
            <a:r>
              <a:rPr lang="fr-FR" sz="2800" i="1" dirty="0">
                <a:latin typeface="Arial" charset="0"/>
                <a:ea typeface="HGP明朝E" charset="0"/>
                <a:cs typeface="HGP明朝E" charset="0"/>
              </a:rPr>
              <a:t>’</a:t>
            </a:r>
            <a:r>
              <a:rPr lang="fr-FR" altLang="ja-JP" sz="2800" i="1" dirty="0">
                <a:latin typeface="Candara" charset="0"/>
              </a:rPr>
              <a:t>il soit crucifié.</a:t>
            </a:r>
          </a:p>
          <a:p>
            <a:pPr algn="r">
              <a:buFontTx/>
              <a:buNone/>
            </a:pPr>
            <a:endParaRPr lang="fr-FR" sz="2800" dirty="0">
              <a:latin typeface="Candara" charset="0"/>
            </a:endParaRPr>
          </a:p>
          <a:p>
            <a:pPr algn="r">
              <a:buFontTx/>
              <a:buNone/>
            </a:pPr>
            <a:r>
              <a:rPr lang="fr-FR" sz="2800" dirty="0">
                <a:latin typeface="Candara" charset="0"/>
              </a:rPr>
              <a:t>D</a:t>
            </a:r>
            <a:r>
              <a:rPr lang="fr-FR" sz="2800" dirty="0">
                <a:latin typeface="Arial" charset="0"/>
                <a:ea typeface="HGP明朝E" charset="0"/>
                <a:cs typeface="HGP明朝E" charset="0"/>
              </a:rPr>
              <a:t>’</a:t>
            </a:r>
            <a:r>
              <a:rPr lang="fr-FR" altLang="ja-JP" sz="2800" dirty="0">
                <a:latin typeface="Candara" charset="0"/>
              </a:rPr>
              <a:t>après Marc 15, 15</a:t>
            </a:r>
            <a:endParaRPr lang="fr-FR" sz="2800" dirty="0">
              <a:latin typeface="Candara" charset="0"/>
            </a:endParaRPr>
          </a:p>
        </p:txBody>
      </p:sp>
      <p:pic>
        <p:nvPicPr>
          <p:cNvPr id="4" name="Image 3">
            <a:extLst>
              <a:ext uri="{FF2B5EF4-FFF2-40B4-BE49-F238E27FC236}">
                <a16:creationId xmlns:a16="http://schemas.microsoft.com/office/drawing/2014/main" id="{41422599-7936-D3E5-122E-34789FAF1F8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84199" y="1431925"/>
            <a:ext cx="4105445" cy="4826000"/>
          </a:xfrm>
          <a:prstGeom prst="rect">
            <a:avLst/>
          </a:prstGeom>
        </p:spPr>
      </p:pic>
    </p:spTree>
    <p:extLst>
      <p:ext uri="{BB962C8B-B14F-4D97-AF65-F5344CB8AC3E}">
        <p14:creationId xmlns:p14="http://schemas.microsoft.com/office/powerpoint/2010/main" val="3006211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3" name="Rectangle 4"/>
          <p:cNvSpPr>
            <a:spLocks noGrp="1" noChangeArrowheads="1"/>
          </p:cNvSpPr>
          <p:nvPr>
            <p:ph type="title"/>
          </p:nvPr>
        </p:nvSpPr>
        <p:spPr/>
        <p:txBody>
          <a:bodyPr/>
          <a:lstStyle/>
          <a:p>
            <a:r>
              <a:rPr lang="fr-FR" dirty="0">
                <a:latin typeface="Candara" charset="0"/>
              </a:rPr>
              <a:t>Une œuvre d’art</a:t>
            </a:r>
          </a:p>
        </p:txBody>
      </p:sp>
      <p:sp>
        <p:nvSpPr>
          <p:cNvPr id="3074" name="Rectangle 5"/>
          <p:cNvSpPr>
            <a:spLocks noGrp="1" noChangeArrowheads="1"/>
          </p:cNvSpPr>
          <p:nvPr>
            <p:ph type="body" sz="half" idx="1"/>
          </p:nvPr>
        </p:nvSpPr>
        <p:spPr>
          <a:xfrm>
            <a:off x="595313" y="1781468"/>
            <a:ext cx="3976687" cy="4425950"/>
          </a:xfrm>
        </p:spPr>
        <p:txBody>
          <a:bodyPr>
            <a:normAutofit lnSpcReduction="10000"/>
          </a:bodyPr>
          <a:lstStyle/>
          <a:p>
            <a:r>
              <a:rPr lang="fr-FR" dirty="0">
                <a:latin typeface="Candara" charset="0"/>
              </a:rPr>
              <a:t>Non loin de Comps </a:t>
            </a:r>
            <a:r>
              <a:rPr lang="fr-FR" dirty="0" err="1">
                <a:latin typeface="Candara" charset="0"/>
              </a:rPr>
              <a:t>Lagrandville</a:t>
            </a:r>
            <a:r>
              <a:rPr lang="fr-FR" dirty="0">
                <a:latin typeface="Candara" charset="0"/>
              </a:rPr>
              <a:t>, dans la campagne aveyronnaise, </a:t>
            </a:r>
            <a:br>
              <a:rPr lang="fr-FR" dirty="0">
                <a:latin typeface="Candara" charset="0"/>
              </a:rPr>
            </a:br>
            <a:r>
              <a:rPr lang="fr-FR" dirty="0">
                <a:latin typeface="Candara" charset="0"/>
              </a:rPr>
              <a:t>la petite église romane de Saint-Sauveur de </a:t>
            </a:r>
            <a:r>
              <a:rPr lang="fr-FR" dirty="0" err="1">
                <a:latin typeface="Candara" charset="0"/>
              </a:rPr>
              <a:t>Grandfuel</a:t>
            </a:r>
            <a:r>
              <a:rPr lang="fr-FR" dirty="0">
                <a:latin typeface="Candara" charset="0"/>
              </a:rPr>
              <a:t> offre son trésor : </a:t>
            </a:r>
            <a:br>
              <a:rPr lang="fr-FR" dirty="0">
                <a:latin typeface="Candara" charset="0"/>
              </a:rPr>
            </a:br>
            <a:r>
              <a:rPr lang="fr-FR" dirty="0">
                <a:latin typeface="Candara" charset="0"/>
              </a:rPr>
              <a:t>un retable en bois doré, </a:t>
            </a:r>
            <a:br>
              <a:rPr lang="fr-FR" dirty="0">
                <a:latin typeface="Candara" charset="0"/>
              </a:rPr>
            </a:br>
            <a:r>
              <a:rPr lang="fr-FR" dirty="0">
                <a:latin typeface="Candara" charset="0"/>
              </a:rPr>
              <a:t>au dessus de l'autel, commandé en 1758, </a:t>
            </a:r>
            <a:br>
              <a:rPr lang="fr-FR" dirty="0">
                <a:latin typeface="Candara" charset="0"/>
              </a:rPr>
            </a:br>
            <a:r>
              <a:rPr lang="fr-FR" dirty="0">
                <a:latin typeface="Candara" charset="0"/>
              </a:rPr>
              <a:t>pour accueillir dignement la relique </a:t>
            </a:r>
            <a:br>
              <a:rPr lang="fr-FR" dirty="0">
                <a:latin typeface="Candara" charset="0"/>
              </a:rPr>
            </a:br>
            <a:r>
              <a:rPr lang="fr-FR" dirty="0">
                <a:latin typeface="Candara" charset="0"/>
              </a:rPr>
              <a:t>de la Sainte Epine. </a:t>
            </a:r>
          </a:p>
        </p:txBody>
      </p:sp>
      <p:pic>
        <p:nvPicPr>
          <p:cNvPr id="6" name="Image 5" descr="48.JPG">
            <a:extLst>
              <a:ext uri="{FF2B5EF4-FFF2-40B4-BE49-F238E27FC236}">
                <a16:creationId xmlns:a16="http://schemas.microsoft.com/office/drawing/2014/main" id="{78E181D0-6E80-98F6-C18D-D6E59928EBF4}"/>
              </a:ext>
            </a:extLst>
          </p:cNvPr>
          <p:cNvPicPr>
            <a:picLocks noChangeAspect="1"/>
          </p:cNvPicPr>
          <p:nvPr/>
        </p:nvPicPr>
        <p:blipFill rotWithShape="1">
          <a:blip r:embed="rId2" cstate="print"/>
          <a:srcRect r="5079"/>
          <a:stretch/>
        </p:blipFill>
        <p:spPr>
          <a:xfrm>
            <a:off x="5098414" y="1431925"/>
            <a:ext cx="3607436" cy="5067300"/>
          </a:xfrm>
          <a:custGeom>
            <a:avLst/>
            <a:gdLst/>
            <a:ahLst/>
            <a:cxnLst/>
            <a:rect l="l" t="t" r="r" b="b"/>
            <a:pathLst>
              <a:path w="650965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0"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3" y="528850"/>
                  <a:pt x="335480" y="536547"/>
                  <a:pt x="337867" y="544146"/>
                </a:cubicBezTo>
                <a:lnTo>
                  <a:pt x="340032" y="549926"/>
                </a:lnTo>
                <a:lnTo>
                  <a:pt x="340448" y="551717"/>
                </a:lnTo>
                <a:lnTo>
                  <a:pt x="346286" y="566616"/>
                </a:lnTo>
                <a:lnTo>
                  <a:pt x="346338" y="566754"/>
                </a:lnTo>
                <a:lnTo>
                  <a:pt x="352655" y="583595"/>
                </a:lnTo>
                <a:lnTo>
                  <a:pt x="359452" y="612658"/>
                </a:lnTo>
                <a:cubicBezTo>
                  <a:pt x="358987" y="604728"/>
                  <a:pt x="357230" y="597005"/>
                  <a:pt x="354829" y="589388"/>
                </a:cubicBezTo>
                <a:lnTo>
                  <a:pt x="352655" y="583595"/>
                </a:lnTo>
                <a:lnTo>
                  <a:pt x="352236" y="581804"/>
                </a:lnTo>
                <a:lnTo>
                  <a:pt x="346286" y="566616"/>
                </a:lnTo>
                <a:lnTo>
                  <a:pt x="340032" y="549926"/>
                </a:lnTo>
                <a:close/>
                <a:moveTo>
                  <a:pt x="384407" y="268794"/>
                </a:moveTo>
                <a:lnTo>
                  <a:pt x="387838" y="328017"/>
                </a:lnTo>
                <a:cubicBezTo>
                  <a:pt x="389527" y="318646"/>
                  <a:pt x="389932" y="309031"/>
                  <a:pt x="389283" y="299164"/>
                </a:cubicBezTo>
                <a:cubicBezTo>
                  <a:pt x="388635" y="289296"/>
                  <a:pt x="386932" y="279176"/>
                  <a:pt x="384407" y="268794"/>
                </a:cubicBezTo>
                <a:close/>
                <a:moveTo>
                  <a:pt x="66991" y="0"/>
                </a:moveTo>
                <a:lnTo>
                  <a:pt x="6509657" y="0"/>
                </a:lnTo>
                <a:lnTo>
                  <a:pt x="6509657" y="6857999"/>
                </a:lnTo>
                <a:lnTo>
                  <a:pt x="149318" y="6857999"/>
                </a:lnTo>
                <a:lnTo>
                  <a:pt x="149318" y="6857457"/>
                </a:lnTo>
                <a:lnTo>
                  <a:pt x="22079" y="6857457"/>
                </a:lnTo>
                <a:lnTo>
                  <a:pt x="26850" y="6796804"/>
                </a:lnTo>
                <a:cubicBezTo>
                  <a:pt x="32161" y="6777207"/>
                  <a:pt x="39591" y="6758011"/>
                  <a:pt x="44354" y="6738388"/>
                </a:cubicBezTo>
                <a:cubicBezTo>
                  <a:pt x="48736" y="6720103"/>
                  <a:pt x="58832" y="6702955"/>
                  <a:pt x="67214" y="6685617"/>
                </a:cubicBezTo>
                <a:cubicBezTo>
                  <a:pt x="83217" y="6652472"/>
                  <a:pt x="73120" y="6617036"/>
                  <a:pt x="77310" y="6583128"/>
                </a:cubicBezTo>
                <a:cubicBezTo>
                  <a:pt x="78645" y="6572269"/>
                  <a:pt x="80168" y="6561411"/>
                  <a:pt x="82837" y="6550742"/>
                </a:cubicBezTo>
                <a:cubicBezTo>
                  <a:pt x="89885" y="6521593"/>
                  <a:pt x="95981" y="6491874"/>
                  <a:pt x="105697" y="6463490"/>
                </a:cubicBezTo>
                <a:cubicBezTo>
                  <a:pt x="116556" y="6431292"/>
                  <a:pt x="131034" y="6400429"/>
                  <a:pt x="146086" y="6363664"/>
                </a:cubicBezTo>
                <a:cubicBezTo>
                  <a:pt x="142275" y="6350899"/>
                  <a:pt x="131986" y="6331277"/>
                  <a:pt x="131034" y="6311084"/>
                </a:cubicBezTo>
                <a:cubicBezTo>
                  <a:pt x="127795" y="6246121"/>
                  <a:pt x="145513" y="6185351"/>
                  <a:pt x="173518" y="6127247"/>
                </a:cubicBezTo>
                <a:cubicBezTo>
                  <a:pt x="181899" y="6109530"/>
                  <a:pt x="187424" y="6090477"/>
                  <a:pt x="195616" y="6072569"/>
                </a:cubicBezTo>
                <a:cubicBezTo>
                  <a:pt x="198472" y="6066284"/>
                  <a:pt x="204569" y="6058092"/>
                  <a:pt x="210285" y="6056948"/>
                </a:cubicBezTo>
                <a:cubicBezTo>
                  <a:pt x="243432" y="6050282"/>
                  <a:pt x="242863" y="6025515"/>
                  <a:pt x="244766" y="5999796"/>
                </a:cubicBezTo>
                <a:cubicBezTo>
                  <a:pt x="247051" y="5969124"/>
                  <a:pt x="252386" y="5938836"/>
                  <a:pt x="256958" y="5908355"/>
                </a:cubicBezTo>
                <a:cubicBezTo>
                  <a:pt x="257530" y="5904353"/>
                  <a:pt x="261531" y="5900735"/>
                  <a:pt x="264200" y="5897114"/>
                </a:cubicBezTo>
                <a:cubicBezTo>
                  <a:pt x="268199" y="5891590"/>
                  <a:pt x="274295" y="5886447"/>
                  <a:pt x="275818" y="5880348"/>
                </a:cubicBezTo>
                <a:cubicBezTo>
                  <a:pt x="283249" y="5849107"/>
                  <a:pt x="289535" y="5817674"/>
                  <a:pt x="296393" y="5786239"/>
                </a:cubicBezTo>
                <a:cubicBezTo>
                  <a:pt x="297918" y="5779191"/>
                  <a:pt x="299823" y="5771953"/>
                  <a:pt x="302870" y="5765474"/>
                </a:cubicBezTo>
                <a:cubicBezTo>
                  <a:pt x="305728" y="5759378"/>
                  <a:pt x="310683" y="5754234"/>
                  <a:pt x="313730" y="5748136"/>
                </a:cubicBezTo>
                <a:cubicBezTo>
                  <a:pt x="321920" y="5731564"/>
                  <a:pt x="329541" y="5714607"/>
                  <a:pt x="338685" y="5695178"/>
                </a:cubicBezTo>
                <a:cubicBezTo>
                  <a:pt x="321541" y="5684320"/>
                  <a:pt x="331257" y="5669647"/>
                  <a:pt x="339447" y="5651360"/>
                </a:cubicBezTo>
                <a:cubicBezTo>
                  <a:pt x="347830" y="5632691"/>
                  <a:pt x="350497" y="5611164"/>
                  <a:pt x="353545"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5" y="4893907"/>
                  <a:pt x="406697" y="4884572"/>
                </a:cubicBezTo>
                <a:cubicBezTo>
                  <a:pt x="399647" y="4857522"/>
                  <a:pt x="388978" y="4831420"/>
                  <a:pt x="384216" y="4803988"/>
                </a:cubicBezTo>
                <a:cubicBezTo>
                  <a:pt x="381551" y="4788747"/>
                  <a:pt x="386312" y="4771793"/>
                  <a:pt x="389741" y="4755980"/>
                </a:cubicBezTo>
                <a:cubicBezTo>
                  <a:pt x="393362"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2" y="4346201"/>
                  <a:pt x="391265" y="4340674"/>
                  <a:pt x="392218" y="4335722"/>
                </a:cubicBezTo>
                <a:cubicBezTo>
                  <a:pt x="401743" y="4281810"/>
                  <a:pt x="387838" y="4231324"/>
                  <a:pt x="369547" y="4181603"/>
                </a:cubicBezTo>
                <a:cubicBezTo>
                  <a:pt x="367643" y="4176461"/>
                  <a:pt x="368214" y="4170174"/>
                  <a:pt x="368595" y="4164458"/>
                </a:cubicBezTo>
                <a:cubicBezTo>
                  <a:pt x="369928" y="4148453"/>
                  <a:pt x="376597" y="4131119"/>
                  <a:pt x="372597" y="4116641"/>
                </a:cubicBezTo>
                <a:cubicBezTo>
                  <a:pt x="361546" y="4078159"/>
                  <a:pt x="348211" y="4040058"/>
                  <a:pt x="331447" y="4003861"/>
                </a:cubicBezTo>
                <a:cubicBezTo>
                  <a:pt x="314494" y="3967091"/>
                  <a:pt x="300203" y="3932993"/>
                  <a:pt x="317349" y="3890891"/>
                </a:cubicBezTo>
                <a:cubicBezTo>
                  <a:pt x="324589" y="3872985"/>
                  <a:pt x="319445" y="3849362"/>
                  <a:pt x="317541" y="3828785"/>
                </a:cubicBezTo>
                <a:cubicBezTo>
                  <a:pt x="316016" y="3813737"/>
                  <a:pt x="307443" y="3799258"/>
                  <a:pt x="307443" y="3784397"/>
                </a:cubicBezTo>
                <a:cubicBezTo>
                  <a:pt x="307443" y="3744770"/>
                  <a:pt x="297345" y="3709529"/>
                  <a:pt x="276771" y="3675238"/>
                </a:cubicBezTo>
                <a:cubicBezTo>
                  <a:pt x="268770" y="3661899"/>
                  <a:pt x="274106" y="3641134"/>
                  <a:pt x="272009" y="3623799"/>
                </a:cubicBezTo>
                <a:cubicBezTo>
                  <a:pt x="269533" y="3605509"/>
                  <a:pt x="267247" y="3586653"/>
                  <a:pt x="261720" y="3569124"/>
                </a:cubicBezTo>
                <a:cubicBezTo>
                  <a:pt x="247243" y="3523785"/>
                  <a:pt x="230859" y="3479015"/>
                  <a:pt x="215618" y="3433866"/>
                </a:cubicBezTo>
                <a:cubicBezTo>
                  <a:pt x="203045" y="3396719"/>
                  <a:pt x="212951" y="3360139"/>
                  <a:pt x="218286" y="3323372"/>
                </a:cubicBezTo>
                <a:cubicBezTo>
                  <a:pt x="221715" y="3300319"/>
                  <a:pt x="229907" y="3278795"/>
                  <a:pt x="217715" y="3252885"/>
                </a:cubicBezTo>
                <a:cubicBezTo>
                  <a:pt x="206093" y="3228119"/>
                  <a:pt x="208761" y="3196686"/>
                  <a:pt x="202475" y="3168870"/>
                </a:cubicBezTo>
                <a:cubicBezTo>
                  <a:pt x="197141" y="3145436"/>
                  <a:pt x="188566" y="3122770"/>
                  <a:pt x="180184" y="3100099"/>
                </a:cubicBezTo>
                <a:cubicBezTo>
                  <a:pt x="168753" y="3069235"/>
                  <a:pt x="156753" y="3038756"/>
                  <a:pt x="162468" y="3005035"/>
                </a:cubicBezTo>
                <a:cubicBezTo>
                  <a:pt x="168945" y="2966742"/>
                  <a:pt x="144560" y="2940455"/>
                  <a:pt x="128366" y="2910353"/>
                </a:cubicBezTo>
                <a:cubicBezTo>
                  <a:pt x="117318" y="2889587"/>
                  <a:pt x="109126" y="2866918"/>
                  <a:pt x="102268" y="2844248"/>
                </a:cubicBezTo>
                <a:cubicBezTo>
                  <a:pt x="93313" y="2813958"/>
                  <a:pt x="87978" y="2782716"/>
                  <a:pt x="79216" y="2752235"/>
                </a:cubicBezTo>
                <a:cubicBezTo>
                  <a:pt x="66072" y="2706131"/>
                  <a:pt x="55785"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1" y="2360933"/>
                </a:cubicBezTo>
                <a:cubicBezTo>
                  <a:pt x="28541" y="2356744"/>
                  <a:pt x="36543" y="2344741"/>
                  <a:pt x="37877" y="2335405"/>
                </a:cubicBezTo>
                <a:cubicBezTo>
                  <a:pt x="41877" y="2307402"/>
                  <a:pt x="35971" y="2281683"/>
                  <a:pt x="23017" y="2254633"/>
                </a:cubicBezTo>
                <a:cubicBezTo>
                  <a:pt x="10824" y="2229296"/>
                  <a:pt x="12158" y="2197670"/>
                  <a:pt x="7395" y="2168903"/>
                </a:cubicBezTo>
                <a:cubicBezTo>
                  <a:pt x="5680"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4" y="1938009"/>
                  <a:pt x="18445" y="1921817"/>
                </a:cubicBezTo>
                <a:cubicBezTo>
                  <a:pt x="19779" y="1915912"/>
                  <a:pt x="24922" y="1910004"/>
                  <a:pt x="24161" y="1904673"/>
                </a:cubicBezTo>
                <a:cubicBezTo>
                  <a:pt x="15968" y="1851709"/>
                  <a:pt x="52545" y="1813610"/>
                  <a:pt x="68738" y="1768838"/>
                </a:cubicBezTo>
                <a:cubicBezTo>
                  <a:pt x="85886" y="1721785"/>
                  <a:pt x="112174" y="1676253"/>
                  <a:pt x="104363" y="1623675"/>
                </a:cubicBezTo>
                <a:cubicBezTo>
                  <a:pt x="99601" y="1591859"/>
                  <a:pt x="88551" y="1561189"/>
                  <a:pt x="81882" y="1529563"/>
                </a:cubicBezTo>
                <a:cubicBezTo>
                  <a:pt x="79597" y="1518324"/>
                  <a:pt x="79978" y="1505751"/>
                  <a:pt x="82264" y="1494509"/>
                </a:cubicBezTo>
                <a:cubicBezTo>
                  <a:pt x="92743" y="1440216"/>
                  <a:pt x="94266" y="1386684"/>
                  <a:pt x="77120" y="1333341"/>
                </a:cubicBezTo>
                <a:cubicBezTo>
                  <a:pt x="74262" y="1324198"/>
                  <a:pt x="71597" y="1314483"/>
                  <a:pt x="71597" y="1304955"/>
                </a:cubicBezTo>
                <a:cubicBezTo>
                  <a:pt x="71597" y="1252757"/>
                  <a:pt x="75597" y="1201512"/>
                  <a:pt x="94266" y="1151600"/>
                </a:cubicBezTo>
                <a:cubicBezTo>
                  <a:pt x="100553" y="1134834"/>
                  <a:pt x="96553" y="1114449"/>
                  <a:pt x="98077" y="1095972"/>
                </a:cubicBezTo>
                <a:cubicBezTo>
                  <a:pt x="99409" y="1078826"/>
                  <a:pt x="99981" y="1061298"/>
                  <a:pt x="104363" y="1044725"/>
                </a:cubicBezTo>
                <a:cubicBezTo>
                  <a:pt x="110839" y="1020529"/>
                  <a:pt x="111601" y="998052"/>
                  <a:pt x="105887" y="973095"/>
                </a:cubicBezTo>
                <a:cubicBezTo>
                  <a:pt x="100553" y="949281"/>
                  <a:pt x="103219" y="923562"/>
                  <a:pt x="103029" y="898797"/>
                </a:cubicBezTo>
                <a:cubicBezTo>
                  <a:pt x="102839" y="871173"/>
                  <a:pt x="102649" y="843552"/>
                  <a:pt x="103601" y="815929"/>
                </a:cubicBezTo>
                <a:cubicBezTo>
                  <a:pt x="103981" y="804877"/>
                  <a:pt x="111601" y="792306"/>
                  <a:pt x="108553" y="783158"/>
                </a:cubicBezTo>
                <a:cubicBezTo>
                  <a:pt x="98267" y="753633"/>
                  <a:pt x="110649" y="724104"/>
                  <a:pt x="105126" y="694576"/>
                </a:cubicBezTo>
                <a:cubicBezTo>
                  <a:pt x="102268" y="680096"/>
                  <a:pt x="110078" y="663713"/>
                  <a:pt x="110839" y="648092"/>
                </a:cubicBezTo>
                <a:cubicBezTo>
                  <a:pt x="112174" y="622564"/>
                  <a:pt x="111601" y="597037"/>
                  <a:pt x="111983" y="571508"/>
                </a:cubicBezTo>
                <a:cubicBezTo>
                  <a:pt x="112174" y="563125"/>
                  <a:pt x="112936" y="554933"/>
                  <a:pt x="113318" y="546552"/>
                </a:cubicBezTo>
                <a:cubicBezTo>
                  <a:pt x="113697" y="539121"/>
                  <a:pt x="115412" y="531310"/>
                  <a:pt x="114080" y="524262"/>
                </a:cubicBezTo>
                <a:cubicBezTo>
                  <a:pt x="109315" y="498733"/>
                  <a:pt x="101505" y="473587"/>
                  <a:pt x="98457" y="447870"/>
                </a:cubicBezTo>
                <a:cubicBezTo>
                  <a:pt x="95792" y="425581"/>
                  <a:pt x="99409" y="402529"/>
                  <a:pt x="97505" y="380050"/>
                </a:cubicBezTo>
                <a:cubicBezTo>
                  <a:pt x="94266" y="340425"/>
                  <a:pt x="88551" y="300800"/>
                  <a:pt x="84930" y="261173"/>
                </a:cubicBezTo>
                <a:cubicBezTo>
                  <a:pt x="84168" y="252600"/>
                  <a:pt x="88933" y="243648"/>
                  <a:pt x="89313" y="234883"/>
                </a:cubicBezTo>
                <a:cubicBezTo>
                  <a:pt x="90266" y="207450"/>
                  <a:pt x="90457" y="180017"/>
                  <a:pt x="91026" y="152584"/>
                </a:cubicBezTo>
                <a:cubicBezTo>
                  <a:pt x="91218" y="136963"/>
                  <a:pt x="90647" y="121150"/>
                  <a:pt x="92361" y="105718"/>
                </a:cubicBezTo>
                <a:cubicBezTo>
                  <a:pt x="94648" y="85336"/>
                  <a:pt x="98077" y="66857"/>
                  <a:pt x="83217" y="47806"/>
                </a:cubicBezTo>
                <a:cubicBezTo>
                  <a:pt x="77453" y="40471"/>
                  <a:pt x="73691" y="32636"/>
                  <a:pt x="71206" y="24480"/>
                </a:cubicBezTo>
                <a:close/>
              </a:path>
            </a:pathLst>
          </a:custGeom>
          <a:effectLst>
            <a:outerShdw blurRad="381000" dist="152400" dir="10800000" algn="r" rotWithShape="0">
              <a:prstClr val="black">
                <a:alpha val="10000"/>
              </a:prstClr>
            </a:outerShdw>
          </a:effectLst>
        </p:spPr>
      </p:pic>
    </p:spTree>
    <p:extLst>
      <p:ext uri="{BB962C8B-B14F-4D97-AF65-F5344CB8AC3E}">
        <p14:creationId xmlns:p14="http://schemas.microsoft.com/office/powerpoint/2010/main" val="2889452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p:txBody>
          <a:bodyPr/>
          <a:lstStyle/>
          <a:p>
            <a:r>
              <a:rPr lang="fr-FR" b="1">
                <a:latin typeface="Candara" charset="0"/>
              </a:rPr>
              <a:t>La flagellation</a:t>
            </a:r>
          </a:p>
        </p:txBody>
      </p:sp>
      <p:sp>
        <p:nvSpPr>
          <p:cNvPr id="17411" name="Rectangle 3"/>
          <p:cNvSpPr>
            <a:spLocks noGrp="1" noChangeArrowheads="1"/>
          </p:cNvSpPr>
          <p:nvPr>
            <p:ph type="body" sz="half" idx="2"/>
          </p:nvPr>
        </p:nvSpPr>
        <p:spPr>
          <a:xfrm>
            <a:off x="4723271" y="1555011"/>
            <a:ext cx="3976688" cy="4425950"/>
          </a:xfrm>
        </p:spPr>
        <p:txBody>
          <a:bodyPr/>
          <a:lstStyle/>
          <a:p>
            <a:pPr algn="just">
              <a:lnSpc>
                <a:spcPct val="90000"/>
              </a:lnSpc>
            </a:pPr>
            <a:r>
              <a:rPr lang="fr-FR" sz="2800" dirty="0">
                <a:latin typeface="Candara" charset="0"/>
              </a:rPr>
              <a:t>Au centre, le Christ, torse nu et penché en avant, les bras derrière le dos et les pieds liés à une colonne, est flagellé par deux hommes. </a:t>
            </a:r>
          </a:p>
          <a:p>
            <a:pPr algn="just">
              <a:lnSpc>
                <a:spcPct val="90000"/>
              </a:lnSpc>
            </a:pPr>
            <a:r>
              <a:rPr lang="fr-FR" sz="2800" dirty="0">
                <a:latin typeface="Candara" charset="0"/>
              </a:rPr>
              <a:t>L'un d'eux, de sa main gauche, tire sur la corde qui fixe Jésus à la colonne.</a:t>
            </a:r>
          </a:p>
        </p:txBody>
      </p:sp>
      <p:pic>
        <p:nvPicPr>
          <p:cNvPr id="4" name="Image 3">
            <a:extLst>
              <a:ext uri="{FF2B5EF4-FFF2-40B4-BE49-F238E27FC236}">
                <a16:creationId xmlns:a16="http://schemas.microsoft.com/office/drawing/2014/main" id="{E3759E9D-6D47-DDE7-DA27-91808AD7696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44041" y="1565274"/>
            <a:ext cx="3976688" cy="4674644"/>
          </a:xfrm>
          <a:prstGeom prst="rect">
            <a:avLst/>
          </a:prstGeom>
        </p:spPr>
      </p:pic>
    </p:spTree>
    <p:extLst>
      <p:ext uri="{BB962C8B-B14F-4D97-AF65-F5344CB8AC3E}">
        <p14:creationId xmlns:p14="http://schemas.microsoft.com/office/powerpoint/2010/main" val="800287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927402" y="188912"/>
            <a:ext cx="7726363" cy="1143000"/>
          </a:xfrm>
        </p:spPr>
        <p:txBody>
          <a:bodyPr/>
          <a:lstStyle/>
          <a:p>
            <a:r>
              <a:rPr lang="fr-FR" b="1" dirty="0">
                <a:latin typeface="Candara" charset="0"/>
              </a:rPr>
              <a:t>La flagellation</a:t>
            </a:r>
          </a:p>
        </p:txBody>
      </p:sp>
      <p:sp>
        <p:nvSpPr>
          <p:cNvPr id="18435" name="Rectangle 3"/>
          <p:cNvSpPr>
            <a:spLocks noGrp="1" noChangeArrowheads="1"/>
          </p:cNvSpPr>
          <p:nvPr>
            <p:ph type="body" sz="half" idx="2"/>
          </p:nvPr>
        </p:nvSpPr>
        <p:spPr>
          <a:xfrm>
            <a:off x="4984750" y="1450181"/>
            <a:ext cx="3976688" cy="5075238"/>
          </a:xfrm>
        </p:spPr>
        <p:txBody>
          <a:bodyPr>
            <a:noAutofit/>
          </a:bodyPr>
          <a:lstStyle/>
          <a:p>
            <a:pPr>
              <a:lnSpc>
                <a:spcPct val="90000"/>
              </a:lnSpc>
            </a:pPr>
            <a:r>
              <a:rPr lang="fr-FR" sz="2000" dirty="0">
                <a:latin typeface="Candara" charset="0"/>
              </a:rPr>
              <a:t>Deux personnages qui disent le mal et son enfermement : leurs corps forment un cercle. </a:t>
            </a:r>
          </a:p>
          <a:p>
            <a:pPr>
              <a:lnSpc>
                <a:spcPct val="90000"/>
              </a:lnSpc>
            </a:pPr>
            <a:r>
              <a:rPr lang="fr-FR" sz="2000" dirty="0">
                <a:latin typeface="Candara" charset="0"/>
              </a:rPr>
              <a:t>Mais une note d'espérance : en haut de la scène le rond n'est pas définitivement bouclé.</a:t>
            </a:r>
          </a:p>
          <a:p>
            <a:pPr>
              <a:lnSpc>
                <a:spcPct val="90000"/>
              </a:lnSpc>
            </a:pPr>
            <a:r>
              <a:rPr lang="fr-FR" sz="2000" dirty="0">
                <a:latin typeface="Candara" charset="0"/>
              </a:rPr>
              <a:t>La corde tenue par l'un d'eux ne rappelle-t-elle pas le serpent de la Genèse et le serpent d'airain du livre des Nombres ? </a:t>
            </a:r>
          </a:p>
          <a:p>
            <a:pPr>
              <a:lnSpc>
                <a:spcPct val="90000"/>
              </a:lnSpc>
            </a:pPr>
            <a:r>
              <a:rPr lang="fr-FR" sz="2000" dirty="0">
                <a:latin typeface="Candara" charset="0"/>
              </a:rPr>
              <a:t>Christ, sauveur de notre mal.</a:t>
            </a:r>
            <a:br>
              <a:rPr lang="fr-FR" sz="2000" dirty="0">
                <a:latin typeface="Candara" charset="0"/>
              </a:rPr>
            </a:br>
            <a:r>
              <a:rPr lang="fr-FR" sz="2000" dirty="0">
                <a:latin typeface="Candara" charset="0"/>
              </a:rPr>
              <a:t>Au centre, en une ligne verticale, Jésus, colonne-lien entre le ciel et la terre, subit l'horreur de la torture, homme parmi les hommes, aux mains des hommes...</a:t>
            </a:r>
          </a:p>
        </p:txBody>
      </p:sp>
      <p:pic>
        <p:nvPicPr>
          <p:cNvPr id="4" name="Image 3">
            <a:extLst>
              <a:ext uri="{FF2B5EF4-FFF2-40B4-BE49-F238E27FC236}">
                <a16:creationId xmlns:a16="http://schemas.microsoft.com/office/drawing/2014/main" id="{E5BF1266-12D5-DCFC-060A-BE7CF4FD545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17550" y="1593850"/>
            <a:ext cx="4073034" cy="4787900"/>
          </a:xfrm>
          <a:prstGeom prst="rect">
            <a:avLst/>
          </a:prstGeom>
        </p:spPr>
      </p:pic>
    </p:spTree>
    <p:extLst>
      <p:ext uri="{BB962C8B-B14F-4D97-AF65-F5344CB8AC3E}">
        <p14:creationId xmlns:p14="http://schemas.microsoft.com/office/powerpoint/2010/main" val="3219451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3" name="Rectangle 2"/>
          <p:cNvSpPr>
            <a:spLocks noGrp="1" noChangeArrowheads="1"/>
          </p:cNvSpPr>
          <p:nvPr>
            <p:ph type="title"/>
          </p:nvPr>
        </p:nvSpPr>
        <p:spPr/>
        <p:txBody>
          <a:bodyPr/>
          <a:lstStyle/>
          <a:p>
            <a:r>
              <a:rPr lang="fr-FR" b="1">
                <a:latin typeface="Candara" charset="0"/>
              </a:rPr>
              <a:t>Le couronnement d'épines</a:t>
            </a:r>
          </a:p>
        </p:txBody>
      </p:sp>
      <p:sp>
        <p:nvSpPr>
          <p:cNvPr id="13315" name="Rectangle 3"/>
          <p:cNvSpPr>
            <a:spLocks noGrp="1" noChangeArrowheads="1"/>
          </p:cNvSpPr>
          <p:nvPr>
            <p:ph type="body" sz="half" idx="2"/>
          </p:nvPr>
        </p:nvSpPr>
        <p:spPr>
          <a:xfrm>
            <a:off x="4984750" y="1593849"/>
            <a:ext cx="3976688" cy="4425950"/>
          </a:xfrm>
        </p:spPr>
        <p:txBody>
          <a:bodyPr/>
          <a:lstStyle/>
          <a:p>
            <a:pPr>
              <a:buFontTx/>
              <a:buNone/>
            </a:pPr>
            <a:r>
              <a:rPr lang="fr-FR" i="1" dirty="0">
                <a:latin typeface="Candara" charset="0"/>
              </a:rPr>
              <a:t>Les soldats mettent un manteau rouge à Jésus et lui posent sur la tête une couronne d</a:t>
            </a:r>
            <a:r>
              <a:rPr lang="fr-FR" i="1" dirty="0">
                <a:latin typeface="Arial" charset="0"/>
                <a:ea typeface="HGP明朝E" charset="0"/>
                <a:cs typeface="HGP明朝E" charset="0"/>
              </a:rPr>
              <a:t>’</a:t>
            </a:r>
            <a:r>
              <a:rPr lang="fr-FR" altLang="ja-JP" i="1" dirty="0">
                <a:latin typeface="Candara" charset="0"/>
              </a:rPr>
              <a:t>épines qu'ils ont tressée.</a:t>
            </a:r>
          </a:p>
          <a:p>
            <a:pPr>
              <a:buFontTx/>
              <a:buNone/>
            </a:pPr>
            <a:r>
              <a:rPr lang="fr-FR" i="1" dirty="0">
                <a:latin typeface="Candara" charset="0"/>
              </a:rPr>
              <a:t>Puis, ils se mettent à le saluer : « Salut, Roi des Juifs ! ».</a:t>
            </a:r>
          </a:p>
          <a:p>
            <a:pPr>
              <a:buFontTx/>
              <a:buNone/>
            </a:pPr>
            <a:r>
              <a:rPr lang="fr-FR" i="1" dirty="0">
                <a:latin typeface="Candara" charset="0"/>
              </a:rPr>
              <a:t>Ils lui frappent la tête avec un roseau.</a:t>
            </a:r>
          </a:p>
          <a:p>
            <a:pPr algn="r">
              <a:buFontTx/>
              <a:buNone/>
            </a:pPr>
            <a:endParaRPr lang="fr-FR" dirty="0">
              <a:latin typeface="Candara" charset="0"/>
            </a:endParaRPr>
          </a:p>
          <a:p>
            <a:pPr algn="r">
              <a:buFontTx/>
              <a:buNone/>
            </a:pPr>
            <a:r>
              <a:rPr lang="fr-FR" dirty="0">
                <a:latin typeface="Candara" charset="0"/>
              </a:rPr>
              <a:t>D</a:t>
            </a:r>
            <a:r>
              <a:rPr lang="fr-FR" dirty="0">
                <a:latin typeface="Arial" charset="0"/>
                <a:ea typeface="HGP明朝E" charset="0"/>
                <a:cs typeface="HGP明朝E" charset="0"/>
              </a:rPr>
              <a:t>’</a:t>
            </a:r>
            <a:r>
              <a:rPr lang="fr-FR" altLang="ja-JP" dirty="0">
                <a:latin typeface="Candara" charset="0"/>
              </a:rPr>
              <a:t>après Marc 15, 16-19</a:t>
            </a:r>
            <a:endParaRPr lang="fr-FR" dirty="0">
              <a:latin typeface="Candara" charset="0"/>
            </a:endParaRPr>
          </a:p>
        </p:txBody>
      </p:sp>
      <p:pic>
        <p:nvPicPr>
          <p:cNvPr id="4" name="Image 3">
            <a:extLst>
              <a:ext uri="{FF2B5EF4-FFF2-40B4-BE49-F238E27FC236}">
                <a16:creationId xmlns:a16="http://schemas.microsoft.com/office/drawing/2014/main" id="{B3760A8A-F4E7-2B02-3865-5778B11A7AD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83818" y="1593849"/>
            <a:ext cx="4373931" cy="5015616"/>
          </a:xfrm>
          <a:prstGeom prst="rect">
            <a:avLst/>
          </a:prstGeom>
        </p:spPr>
      </p:pic>
    </p:spTree>
    <p:extLst>
      <p:ext uri="{BB962C8B-B14F-4D97-AF65-F5344CB8AC3E}">
        <p14:creationId xmlns:p14="http://schemas.microsoft.com/office/powerpoint/2010/main" val="520840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7" name="Rectangle 4"/>
          <p:cNvSpPr>
            <a:spLocks noGrp="1" noChangeArrowheads="1"/>
          </p:cNvSpPr>
          <p:nvPr>
            <p:ph type="title"/>
          </p:nvPr>
        </p:nvSpPr>
        <p:spPr>
          <a:xfrm>
            <a:off x="770657" y="-123075"/>
            <a:ext cx="7726363" cy="1143000"/>
          </a:xfrm>
        </p:spPr>
        <p:txBody>
          <a:bodyPr/>
          <a:lstStyle/>
          <a:p>
            <a:r>
              <a:rPr lang="fr-FR" b="1" dirty="0">
                <a:latin typeface="Candara" charset="0"/>
              </a:rPr>
              <a:t>Le couronnement d'épines</a:t>
            </a:r>
          </a:p>
        </p:txBody>
      </p:sp>
      <p:sp>
        <p:nvSpPr>
          <p:cNvPr id="14339" name="Rectangle 6"/>
          <p:cNvSpPr>
            <a:spLocks noGrp="1" noChangeArrowheads="1"/>
          </p:cNvSpPr>
          <p:nvPr>
            <p:ph type="body" sz="half" idx="2"/>
          </p:nvPr>
        </p:nvSpPr>
        <p:spPr>
          <a:xfrm>
            <a:off x="199092" y="4620605"/>
            <a:ext cx="8869494" cy="2110396"/>
          </a:xfrm>
        </p:spPr>
        <p:txBody>
          <a:bodyPr>
            <a:normAutofit fontScale="40000" lnSpcReduction="20000"/>
          </a:bodyPr>
          <a:lstStyle/>
          <a:p>
            <a:pPr>
              <a:lnSpc>
                <a:spcPct val="90000"/>
              </a:lnSpc>
            </a:pPr>
            <a:r>
              <a:rPr lang="fr-FR" sz="6000" dirty="0">
                <a:latin typeface="Candara" charset="0"/>
              </a:rPr>
              <a:t>Scène symétrique : la flagellation.</a:t>
            </a:r>
          </a:p>
          <a:p>
            <a:r>
              <a:rPr lang="fr-FR" sz="6000" dirty="0">
                <a:latin typeface="Candara" charset="0"/>
              </a:rPr>
              <a:t>Alors que dans la scène de la flagellation, le corps du Christ commençait à faiblir et à se pencher sous les coups de la douleur, il est maintenant bien droit. </a:t>
            </a:r>
          </a:p>
          <a:p>
            <a:pPr>
              <a:lnSpc>
                <a:spcPct val="90000"/>
              </a:lnSpc>
            </a:pPr>
            <a:r>
              <a:rPr lang="fr-FR" sz="6000" dirty="0">
                <a:latin typeface="Candara" charset="0"/>
              </a:rPr>
              <a:t>« Ma vie, nul ne la prend mais c'est moi qui la donne » </a:t>
            </a:r>
          </a:p>
          <a:p>
            <a:r>
              <a:rPr lang="fr-FR" sz="6000" dirty="0">
                <a:latin typeface="Candara" charset="0"/>
              </a:rPr>
              <a:t>Le Christ affronte la mort, debout : il est maître de son destin.</a:t>
            </a:r>
          </a:p>
          <a:p>
            <a:pPr>
              <a:lnSpc>
                <a:spcPct val="90000"/>
              </a:lnSpc>
            </a:pPr>
            <a:endParaRPr lang="fr-FR" sz="2800" dirty="0">
              <a:latin typeface="Candara" charset="0"/>
            </a:endParaRPr>
          </a:p>
        </p:txBody>
      </p:sp>
      <p:pic>
        <p:nvPicPr>
          <p:cNvPr id="4" name="Image 3">
            <a:extLst>
              <a:ext uri="{FF2B5EF4-FFF2-40B4-BE49-F238E27FC236}">
                <a16:creationId xmlns:a16="http://schemas.microsoft.com/office/drawing/2014/main" id="{2772B8B4-215A-7C0A-00B3-52C8F2EA41E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427340" y="921206"/>
            <a:ext cx="2946003" cy="3378201"/>
          </a:xfrm>
          <a:prstGeom prst="rect">
            <a:avLst/>
          </a:prstGeom>
        </p:spPr>
      </p:pic>
      <p:pic>
        <p:nvPicPr>
          <p:cNvPr id="6" name="Image 5">
            <a:extLst>
              <a:ext uri="{FF2B5EF4-FFF2-40B4-BE49-F238E27FC236}">
                <a16:creationId xmlns:a16="http://schemas.microsoft.com/office/drawing/2014/main" id="{6E049D1C-0AC8-A66B-E377-879E9B25CCD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46980" y="921207"/>
            <a:ext cx="2873813" cy="3378201"/>
          </a:xfrm>
          <a:prstGeom prst="rect">
            <a:avLst/>
          </a:prstGeom>
        </p:spPr>
      </p:pic>
    </p:spTree>
    <p:extLst>
      <p:ext uri="{BB962C8B-B14F-4D97-AF65-F5344CB8AC3E}">
        <p14:creationId xmlns:p14="http://schemas.microsoft.com/office/powerpoint/2010/main" val="3527269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3" name="Rectangle 2"/>
          <p:cNvSpPr>
            <a:spLocks noGrp="1" noChangeArrowheads="1"/>
          </p:cNvSpPr>
          <p:nvPr>
            <p:ph type="title"/>
          </p:nvPr>
        </p:nvSpPr>
        <p:spPr/>
        <p:txBody>
          <a:bodyPr/>
          <a:lstStyle/>
          <a:p>
            <a:r>
              <a:rPr lang="fr-FR" b="1">
                <a:latin typeface="Candara" charset="0"/>
              </a:rPr>
              <a:t>Le couronnement d'épines</a:t>
            </a:r>
          </a:p>
        </p:txBody>
      </p:sp>
      <p:pic>
        <p:nvPicPr>
          <p:cNvPr id="4" name="Image 3">
            <a:extLst>
              <a:ext uri="{FF2B5EF4-FFF2-40B4-BE49-F238E27FC236}">
                <a16:creationId xmlns:a16="http://schemas.microsoft.com/office/drawing/2014/main" id="{B3760A8A-F4E7-2B02-3865-5778B11A7AD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83818" y="1593849"/>
            <a:ext cx="4373931" cy="5015616"/>
          </a:xfrm>
          <a:prstGeom prst="rect">
            <a:avLst/>
          </a:prstGeom>
        </p:spPr>
      </p:pic>
      <p:sp>
        <p:nvSpPr>
          <p:cNvPr id="5" name="Espace réservé du contenu 2">
            <a:extLst>
              <a:ext uri="{FF2B5EF4-FFF2-40B4-BE49-F238E27FC236}">
                <a16:creationId xmlns:a16="http://schemas.microsoft.com/office/drawing/2014/main" id="{60D5594D-462A-F3D8-AEE8-562DFDF5BA92}"/>
              </a:ext>
            </a:extLst>
          </p:cNvPr>
          <p:cNvSpPr>
            <a:spLocks noGrp="1"/>
          </p:cNvSpPr>
          <p:nvPr>
            <p:ph sz="half" idx="1"/>
          </p:nvPr>
        </p:nvSpPr>
        <p:spPr>
          <a:xfrm>
            <a:off x="4829176" y="2584450"/>
            <a:ext cx="3976687" cy="3345010"/>
          </a:xfrm>
        </p:spPr>
        <p:txBody>
          <a:bodyPr/>
          <a:lstStyle/>
          <a:p>
            <a:pPr>
              <a:lnSpc>
                <a:spcPct val="90000"/>
              </a:lnSpc>
            </a:pPr>
            <a:r>
              <a:rPr lang="fr-FR" sz="2400" dirty="0">
                <a:latin typeface="Candara" charset="0"/>
              </a:rPr>
              <a:t>Le Christ, au centre, debout, les mains liées, porte une couronne d'épines et le manteau cité par les Écritures. </a:t>
            </a:r>
          </a:p>
          <a:p>
            <a:pPr>
              <a:lnSpc>
                <a:spcPct val="90000"/>
              </a:lnSpc>
            </a:pPr>
            <a:r>
              <a:rPr lang="fr-FR" sz="2400" dirty="0">
                <a:latin typeface="Candara" charset="0"/>
              </a:rPr>
              <a:t>De chaque côté de lui, un homme casqué lui donne des coups de fouet ou de bâton.</a:t>
            </a:r>
          </a:p>
          <a:p>
            <a:endParaRPr lang="fr-FR" dirty="0"/>
          </a:p>
        </p:txBody>
      </p:sp>
    </p:spTree>
    <p:extLst>
      <p:ext uri="{BB962C8B-B14F-4D97-AF65-F5344CB8AC3E}">
        <p14:creationId xmlns:p14="http://schemas.microsoft.com/office/powerpoint/2010/main" val="3242979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p:txBody>
          <a:bodyPr/>
          <a:lstStyle/>
          <a:p>
            <a:r>
              <a:rPr lang="fr-FR" b="1">
                <a:latin typeface="Candara" charset="0"/>
              </a:rPr>
              <a:t>Le portement de Croix</a:t>
            </a:r>
          </a:p>
        </p:txBody>
      </p:sp>
      <p:sp>
        <p:nvSpPr>
          <p:cNvPr id="19459" name="Rectangle 3"/>
          <p:cNvSpPr>
            <a:spLocks noGrp="1" noChangeArrowheads="1"/>
          </p:cNvSpPr>
          <p:nvPr>
            <p:ph type="body" sz="half" idx="2"/>
          </p:nvPr>
        </p:nvSpPr>
        <p:spPr>
          <a:xfrm>
            <a:off x="4572000" y="2602490"/>
            <a:ext cx="4389438" cy="3417309"/>
          </a:xfrm>
        </p:spPr>
        <p:txBody>
          <a:bodyPr>
            <a:normAutofit lnSpcReduction="10000"/>
          </a:bodyPr>
          <a:lstStyle/>
          <a:p>
            <a:pPr>
              <a:buFontTx/>
              <a:buNone/>
            </a:pPr>
            <a:r>
              <a:rPr lang="fr-FR" sz="2800" i="1" dirty="0">
                <a:latin typeface="Candara" charset="0"/>
              </a:rPr>
              <a:t>Les soldats emmenèrent Jésus pour le crucifier, et pour porter la croix, ils réquisitionnent un passant, Simon de Cyrène qui revenait des champs.</a:t>
            </a:r>
          </a:p>
          <a:p>
            <a:endParaRPr lang="fr-FR" sz="2800" i="1" dirty="0">
              <a:latin typeface="Candara" charset="0"/>
            </a:endParaRPr>
          </a:p>
          <a:p>
            <a:pPr algn="r">
              <a:buFontTx/>
              <a:buNone/>
            </a:pPr>
            <a:r>
              <a:rPr lang="fr-FR" sz="2800" dirty="0">
                <a:latin typeface="Candara" charset="0"/>
              </a:rPr>
              <a:t>D</a:t>
            </a:r>
            <a:r>
              <a:rPr lang="fr-FR" sz="2800" dirty="0">
                <a:latin typeface="Arial" charset="0"/>
                <a:ea typeface="HGP明朝E" charset="0"/>
                <a:cs typeface="HGP明朝E" charset="0"/>
              </a:rPr>
              <a:t>’</a:t>
            </a:r>
            <a:r>
              <a:rPr lang="fr-FR" altLang="ja-JP" sz="2800" dirty="0">
                <a:latin typeface="Candara" charset="0"/>
              </a:rPr>
              <a:t>après Marc 15, 21</a:t>
            </a:r>
            <a:endParaRPr lang="fr-FR" sz="2800" dirty="0">
              <a:latin typeface="Candara" charset="0"/>
            </a:endParaRPr>
          </a:p>
        </p:txBody>
      </p:sp>
      <p:pic>
        <p:nvPicPr>
          <p:cNvPr id="4" name="Image 3" descr="Une image contenant boîte&#10;&#10;Description générée automatiquement">
            <a:extLst>
              <a:ext uri="{FF2B5EF4-FFF2-40B4-BE49-F238E27FC236}">
                <a16:creationId xmlns:a16="http://schemas.microsoft.com/office/drawing/2014/main" id="{B09B0826-6D5A-E0C1-B4BF-0D95EA28FE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350" y="1500683"/>
            <a:ext cx="3425825" cy="5068392"/>
          </a:xfrm>
          <a:prstGeom prst="rect">
            <a:avLst/>
          </a:prstGeom>
        </p:spPr>
      </p:pic>
    </p:spTree>
    <p:extLst>
      <p:ext uri="{BB962C8B-B14F-4D97-AF65-F5344CB8AC3E}">
        <p14:creationId xmlns:p14="http://schemas.microsoft.com/office/powerpoint/2010/main" val="4923009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r>
              <a:rPr lang="fr-FR" b="1">
                <a:latin typeface="Candara" charset="0"/>
              </a:rPr>
              <a:t>Le portement de Croix</a:t>
            </a:r>
          </a:p>
        </p:txBody>
      </p:sp>
      <p:sp>
        <p:nvSpPr>
          <p:cNvPr id="28675" name="Rectangle 3"/>
          <p:cNvSpPr>
            <a:spLocks noGrp="1" noChangeArrowheads="1"/>
          </p:cNvSpPr>
          <p:nvPr>
            <p:ph type="body" sz="half" idx="2"/>
          </p:nvPr>
        </p:nvSpPr>
        <p:spPr>
          <a:xfrm>
            <a:off x="4148652" y="1588275"/>
            <a:ext cx="4389438" cy="4425950"/>
          </a:xfrm>
        </p:spPr>
        <p:txBody>
          <a:bodyPr rtlCol="0">
            <a:normAutofit lnSpcReduction="10000"/>
          </a:bodyPr>
          <a:lstStyle/>
          <a:p>
            <a:pPr marL="274320" indent="-274320" fontAlgn="auto">
              <a:lnSpc>
                <a:spcPct val="80000"/>
              </a:lnSpc>
              <a:spcAft>
                <a:spcPts val="0"/>
              </a:spcAft>
              <a:buFont typeface="Symbol" pitchFamily="18" charset="2"/>
              <a:buChar char=""/>
              <a:defRPr/>
            </a:pPr>
            <a:r>
              <a:rPr lang="fr-FR" dirty="0">
                <a:ea typeface="+mn-ea"/>
                <a:cs typeface="+mn-cs"/>
              </a:rPr>
              <a:t>En tête, Jésus porte sa croix, suivi d'une femme tendant un grand linge et d'un homme qui supporte la hampe verticale. </a:t>
            </a:r>
          </a:p>
          <a:p>
            <a:pPr marL="274320" indent="-274320" fontAlgn="auto">
              <a:lnSpc>
                <a:spcPct val="80000"/>
              </a:lnSpc>
              <a:spcAft>
                <a:spcPts val="0"/>
              </a:spcAft>
              <a:buFont typeface="Symbol" pitchFamily="18" charset="2"/>
              <a:buChar char=""/>
              <a:defRPr/>
            </a:pPr>
            <a:r>
              <a:rPr lang="fr-FR" dirty="0">
                <a:ea typeface="+mn-ea"/>
                <a:cs typeface="+mn-cs"/>
              </a:rPr>
              <a:t>Les dominant, on peut voir un soldat menaçant Jésus d'un fouet dans sa main droite et allégeant la croix de son bras gauche.</a:t>
            </a:r>
          </a:p>
          <a:p>
            <a:pPr marL="274320" indent="-274320" fontAlgn="auto">
              <a:lnSpc>
                <a:spcPct val="80000"/>
              </a:lnSpc>
              <a:spcAft>
                <a:spcPts val="0"/>
              </a:spcAft>
              <a:buFont typeface="Symbol" pitchFamily="18" charset="2"/>
              <a:buChar char=""/>
              <a:defRPr/>
            </a:pPr>
            <a:r>
              <a:rPr lang="fr-FR" dirty="0">
                <a:ea typeface="+mn-ea"/>
                <a:cs typeface="+mn-cs"/>
              </a:rPr>
              <a:t>En haut, à gauche du tableau, les instruments de la torture : clous, marteau, tenailles.</a:t>
            </a:r>
          </a:p>
          <a:p>
            <a:pPr marL="274320" indent="-274320" fontAlgn="auto">
              <a:lnSpc>
                <a:spcPct val="80000"/>
              </a:lnSpc>
              <a:spcAft>
                <a:spcPts val="0"/>
              </a:spcAft>
              <a:buFont typeface="Symbol" pitchFamily="18" charset="2"/>
              <a:buChar char=""/>
              <a:defRPr/>
            </a:pPr>
            <a:r>
              <a:rPr lang="fr-FR" dirty="0">
                <a:ea typeface="+mn-ea"/>
                <a:cs typeface="+mn-cs"/>
              </a:rPr>
              <a:t>Dans leur continuité, quatre lances de soldats se dressent dans le fond.</a:t>
            </a:r>
          </a:p>
        </p:txBody>
      </p:sp>
      <p:pic>
        <p:nvPicPr>
          <p:cNvPr id="4" name="Image 3" descr="Une image contenant boîte&#10;&#10;Description générée automatiquement">
            <a:extLst>
              <a:ext uri="{FF2B5EF4-FFF2-40B4-BE49-F238E27FC236}">
                <a16:creationId xmlns:a16="http://schemas.microsoft.com/office/drawing/2014/main" id="{8597AD24-B5FD-31A4-3A11-E156B99BF0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5910" y="1588275"/>
            <a:ext cx="3215586" cy="4757350"/>
          </a:xfrm>
          <a:prstGeom prst="rect">
            <a:avLst/>
          </a:prstGeom>
        </p:spPr>
      </p:pic>
    </p:spTree>
    <p:extLst>
      <p:ext uri="{BB962C8B-B14F-4D97-AF65-F5344CB8AC3E}">
        <p14:creationId xmlns:p14="http://schemas.microsoft.com/office/powerpoint/2010/main" val="25470820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fr-FR" b="1">
                <a:latin typeface="Candara" charset="0"/>
              </a:rPr>
              <a:t>Le portement de Croix</a:t>
            </a:r>
          </a:p>
        </p:txBody>
      </p:sp>
      <p:sp>
        <p:nvSpPr>
          <p:cNvPr id="21507" name="Rectangle 3"/>
          <p:cNvSpPr>
            <a:spLocks noGrp="1" noChangeArrowheads="1"/>
          </p:cNvSpPr>
          <p:nvPr>
            <p:ph type="body" sz="half" idx="2"/>
          </p:nvPr>
        </p:nvSpPr>
        <p:spPr>
          <a:xfrm>
            <a:off x="4318019" y="1595825"/>
            <a:ext cx="4244975" cy="4651746"/>
          </a:xfrm>
        </p:spPr>
        <p:txBody>
          <a:bodyPr>
            <a:normAutofit fontScale="92500" lnSpcReduction="20000"/>
          </a:bodyPr>
          <a:lstStyle/>
          <a:p>
            <a:pPr>
              <a:lnSpc>
                <a:spcPct val="90000"/>
              </a:lnSpc>
            </a:pPr>
            <a:r>
              <a:rPr lang="fr-FR" dirty="0"/>
              <a:t>Scène bipolaire. Séparés par la croix, deux registres se superposent :</a:t>
            </a:r>
          </a:p>
          <a:p>
            <a:pPr lvl="1">
              <a:lnSpc>
                <a:spcPct val="90000"/>
              </a:lnSpc>
            </a:pPr>
            <a:r>
              <a:rPr lang="fr-FR" sz="2400" dirty="0"/>
              <a:t>en bas, la pitié, la compassion et la bonté ; </a:t>
            </a:r>
          </a:p>
          <a:p>
            <a:pPr lvl="2">
              <a:lnSpc>
                <a:spcPct val="90000"/>
              </a:lnSpc>
            </a:pPr>
            <a:r>
              <a:rPr lang="fr-FR" sz="2400" dirty="0"/>
              <a:t>Véronique approche un linge du visage douloureux du Christ ; </a:t>
            </a:r>
          </a:p>
          <a:p>
            <a:pPr lvl="2">
              <a:lnSpc>
                <a:spcPct val="90000"/>
              </a:lnSpc>
            </a:pPr>
            <a:r>
              <a:rPr lang="fr-FR" sz="2400" dirty="0"/>
              <a:t>Joseph d'</a:t>
            </a:r>
            <a:r>
              <a:rPr lang="fr-FR" sz="2400" dirty="0" err="1"/>
              <a:t>Arimathie</a:t>
            </a:r>
            <a:r>
              <a:rPr lang="fr-FR" sz="2400" dirty="0"/>
              <a:t>, lui, essaie de soulager le poids de la croix. </a:t>
            </a:r>
          </a:p>
          <a:p>
            <a:pPr lvl="1">
              <a:lnSpc>
                <a:spcPct val="90000"/>
              </a:lnSpc>
            </a:pPr>
            <a:r>
              <a:rPr lang="fr-FR" sz="2600" dirty="0"/>
              <a:t>Comme si toute l'humanité, hommes et femmes, en union avec le Christ, s'associait pour soulager l'homme de sa souffrance...</a:t>
            </a:r>
          </a:p>
        </p:txBody>
      </p:sp>
      <p:pic>
        <p:nvPicPr>
          <p:cNvPr id="4" name="Image 3" descr="Une image contenant boîte&#10;&#10;Description générée automatiquement">
            <a:extLst>
              <a:ext uri="{FF2B5EF4-FFF2-40B4-BE49-F238E27FC236}">
                <a16:creationId xmlns:a16="http://schemas.microsoft.com/office/drawing/2014/main" id="{9C8177FD-47A6-464C-AE3E-C6FB808A87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400" y="1595825"/>
            <a:ext cx="3349625" cy="4955656"/>
          </a:xfrm>
          <a:prstGeom prst="rect">
            <a:avLst/>
          </a:prstGeom>
        </p:spPr>
      </p:pic>
    </p:spTree>
    <p:extLst>
      <p:ext uri="{BB962C8B-B14F-4D97-AF65-F5344CB8AC3E}">
        <p14:creationId xmlns:p14="http://schemas.microsoft.com/office/powerpoint/2010/main" val="39222695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r>
              <a:rPr lang="fr-FR" b="1">
                <a:latin typeface="Candara" charset="0"/>
              </a:rPr>
              <a:t>Le portement de Croix</a:t>
            </a:r>
          </a:p>
        </p:txBody>
      </p:sp>
      <p:pic>
        <p:nvPicPr>
          <p:cNvPr id="22530" name="Picture 4" descr="jésus aidé par simon"/>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72716" y="1668462"/>
            <a:ext cx="3560763" cy="5000625"/>
          </a:xfrm>
          <a:noFill/>
        </p:spPr>
      </p:pic>
      <p:sp>
        <p:nvSpPr>
          <p:cNvPr id="22531" name="Rectangle 3"/>
          <p:cNvSpPr>
            <a:spLocks noGrp="1" noChangeArrowheads="1"/>
          </p:cNvSpPr>
          <p:nvPr>
            <p:ph type="body" sz="half" idx="2"/>
          </p:nvPr>
        </p:nvSpPr>
        <p:spPr>
          <a:xfrm>
            <a:off x="4572000" y="1732951"/>
            <a:ext cx="4244975" cy="4502421"/>
          </a:xfrm>
        </p:spPr>
        <p:txBody>
          <a:bodyPr>
            <a:normAutofit/>
          </a:bodyPr>
          <a:lstStyle/>
          <a:p>
            <a:r>
              <a:rPr lang="fr-FR" dirty="0"/>
              <a:t>En haut, la violence, le mal, symbolisés par le soldat et les objets (lances, clous, etc.).</a:t>
            </a:r>
          </a:p>
          <a:p>
            <a:r>
              <a:rPr lang="fr-FR" dirty="0"/>
              <a:t>Et pourtant, une note d'espérance de l'artiste : le bras gauche du soldat gui soutient lui aussi la croix, preuve qu'il y a toujours un germe de bien dans chacun.</a:t>
            </a:r>
          </a:p>
        </p:txBody>
      </p:sp>
    </p:spTree>
    <p:extLst>
      <p:ext uri="{BB962C8B-B14F-4D97-AF65-F5344CB8AC3E}">
        <p14:creationId xmlns:p14="http://schemas.microsoft.com/office/powerpoint/2010/main" val="29503617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r>
              <a:rPr lang="fr-FR" b="1">
                <a:latin typeface="Candara" charset="0"/>
              </a:rPr>
              <a:t>La descente de Croix</a:t>
            </a:r>
          </a:p>
        </p:txBody>
      </p:sp>
      <p:sp>
        <p:nvSpPr>
          <p:cNvPr id="23555" name="Rectangle 3"/>
          <p:cNvSpPr>
            <a:spLocks noGrp="1" noChangeArrowheads="1"/>
          </p:cNvSpPr>
          <p:nvPr>
            <p:ph type="body" sz="half" idx="2"/>
          </p:nvPr>
        </p:nvSpPr>
        <p:spPr>
          <a:xfrm>
            <a:off x="3992128" y="1431925"/>
            <a:ext cx="4389438" cy="4425950"/>
          </a:xfrm>
        </p:spPr>
        <p:txBody>
          <a:bodyPr/>
          <a:lstStyle/>
          <a:p>
            <a:pPr>
              <a:buFontTx/>
              <a:buNone/>
            </a:pPr>
            <a:r>
              <a:rPr lang="fr-FR" i="1" dirty="0">
                <a:latin typeface="Candara" charset="0"/>
              </a:rPr>
              <a:t>Après la crucifixion et la mort de Jésus, Pilate permet à Joseph d</a:t>
            </a:r>
            <a:r>
              <a:rPr lang="fr-FR" i="1" dirty="0">
                <a:latin typeface="Arial" charset="0"/>
                <a:ea typeface="HGP明朝E" charset="0"/>
                <a:cs typeface="HGP明朝E" charset="0"/>
              </a:rPr>
              <a:t>’</a:t>
            </a:r>
            <a:r>
              <a:rPr lang="fr-FR" altLang="ja-JP" i="1" dirty="0" err="1">
                <a:latin typeface="Candara" charset="0"/>
              </a:rPr>
              <a:t>Arimathie</a:t>
            </a:r>
            <a:r>
              <a:rPr lang="fr-FR" altLang="ja-JP" i="1" dirty="0">
                <a:latin typeface="Candara" charset="0"/>
              </a:rPr>
              <a:t> de prendre son corps.</a:t>
            </a:r>
          </a:p>
          <a:p>
            <a:pPr>
              <a:buFontTx/>
              <a:buNone/>
            </a:pPr>
            <a:r>
              <a:rPr lang="fr-FR" i="1" dirty="0">
                <a:latin typeface="Candara" charset="0"/>
              </a:rPr>
              <a:t>Joseph achète donc un linceul, il descend Jésus de la croix, l</a:t>
            </a:r>
            <a:r>
              <a:rPr lang="fr-FR" i="1" dirty="0">
                <a:latin typeface="Arial" charset="0"/>
                <a:ea typeface="HGP明朝E" charset="0"/>
                <a:cs typeface="HGP明朝E" charset="0"/>
              </a:rPr>
              <a:t>’</a:t>
            </a:r>
            <a:r>
              <a:rPr lang="fr-FR" altLang="ja-JP" i="1" dirty="0">
                <a:latin typeface="Candara" charset="0"/>
              </a:rPr>
              <a:t>enveloppe dans le linceul et le dépose dans un tombeau creusé dans la pierre.</a:t>
            </a:r>
          </a:p>
          <a:p>
            <a:endParaRPr lang="fr-FR" i="1" dirty="0">
              <a:latin typeface="Candara" charset="0"/>
            </a:endParaRPr>
          </a:p>
          <a:p>
            <a:pPr algn="r">
              <a:buFontTx/>
              <a:buNone/>
            </a:pPr>
            <a:r>
              <a:rPr lang="fr-FR" dirty="0">
                <a:latin typeface="Candara" charset="0"/>
              </a:rPr>
              <a:t>D</a:t>
            </a:r>
            <a:r>
              <a:rPr lang="fr-FR" dirty="0">
                <a:latin typeface="Arial" charset="0"/>
                <a:ea typeface="HGP明朝E" charset="0"/>
                <a:cs typeface="HGP明朝E" charset="0"/>
              </a:rPr>
              <a:t>’</a:t>
            </a:r>
            <a:r>
              <a:rPr lang="fr-FR" altLang="ja-JP" dirty="0">
                <a:latin typeface="Candara" charset="0"/>
              </a:rPr>
              <a:t>après Marc 15, 42-46</a:t>
            </a:r>
            <a:endParaRPr lang="fr-FR" dirty="0">
              <a:latin typeface="Candara" charset="0"/>
            </a:endParaRPr>
          </a:p>
        </p:txBody>
      </p:sp>
      <p:pic>
        <p:nvPicPr>
          <p:cNvPr id="4" name="Image 3">
            <a:extLst>
              <a:ext uri="{FF2B5EF4-FFF2-40B4-BE49-F238E27FC236}">
                <a16:creationId xmlns:a16="http://schemas.microsoft.com/office/drawing/2014/main" id="{78C28554-F417-0D77-37D7-F889EFBB3F5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68166" y="1431925"/>
            <a:ext cx="3084684" cy="4905052"/>
          </a:xfrm>
          <a:prstGeom prst="rect">
            <a:avLst/>
          </a:prstGeom>
        </p:spPr>
      </p:pic>
    </p:spTree>
    <p:extLst>
      <p:ext uri="{BB962C8B-B14F-4D97-AF65-F5344CB8AC3E}">
        <p14:creationId xmlns:p14="http://schemas.microsoft.com/office/powerpoint/2010/main" val="4057490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Description</a:t>
            </a:r>
            <a:endParaRPr lang="it-IT" dirty="0"/>
          </a:p>
        </p:txBody>
      </p:sp>
      <p:sp>
        <p:nvSpPr>
          <p:cNvPr id="3" name="Segnaposto contenuto 2"/>
          <p:cNvSpPr>
            <a:spLocks noGrp="1"/>
          </p:cNvSpPr>
          <p:nvPr>
            <p:ph sz="quarter" idx="13"/>
          </p:nvPr>
        </p:nvSpPr>
        <p:spPr>
          <a:xfrm>
            <a:off x="273931" y="2191571"/>
            <a:ext cx="4807020" cy="4420500"/>
          </a:xfrm>
        </p:spPr>
        <p:txBody>
          <a:bodyPr>
            <a:normAutofit fontScale="85000" lnSpcReduction="10000"/>
          </a:bodyPr>
          <a:lstStyle/>
          <a:p>
            <a:r>
              <a:rPr lang="it-IT" dirty="0"/>
              <a:t>L’</a:t>
            </a:r>
            <a:r>
              <a:rPr lang="it-IT" dirty="0" err="1"/>
              <a:t>église</a:t>
            </a:r>
            <a:r>
              <a:rPr lang="it-IT" dirty="0"/>
              <a:t> </a:t>
            </a:r>
            <a:r>
              <a:rPr lang="it-IT" dirty="0" err="1"/>
              <a:t>actuelle</a:t>
            </a:r>
            <a:r>
              <a:rPr lang="it-IT" dirty="0"/>
              <a:t> date </a:t>
            </a:r>
            <a:r>
              <a:rPr lang="it-IT" dirty="0" err="1"/>
              <a:t>du</a:t>
            </a:r>
            <a:r>
              <a:rPr lang="it-IT" dirty="0"/>
              <a:t> </a:t>
            </a:r>
            <a:r>
              <a:rPr lang="it-IT" dirty="0" err="1"/>
              <a:t>XV</a:t>
            </a:r>
            <a:r>
              <a:rPr lang="it-IT" baseline="30000" dirty="0" err="1"/>
              <a:t>ème</a:t>
            </a:r>
            <a:r>
              <a:rPr lang="it-IT" dirty="0"/>
              <a:t> </a:t>
            </a:r>
            <a:r>
              <a:rPr lang="it-IT" dirty="0" err="1"/>
              <a:t>Siècle</a:t>
            </a:r>
            <a:r>
              <a:rPr lang="it-IT" dirty="0"/>
              <a:t> mais elle a </a:t>
            </a:r>
            <a:r>
              <a:rPr lang="it-IT" dirty="0" err="1"/>
              <a:t>été</a:t>
            </a:r>
            <a:r>
              <a:rPr lang="it-IT" dirty="0"/>
              <a:t> </a:t>
            </a:r>
            <a:r>
              <a:rPr lang="it-IT" dirty="0" err="1"/>
              <a:t>fortifiée</a:t>
            </a:r>
            <a:r>
              <a:rPr lang="it-IT" dirty="0"/>
              <a:t> </a:t>
            </a:r>
            <a:r>
              <a:rPr lang="it-IT" dirty="0" err="1"/>
              <a:t>au</a:t>
            </a:r>
            <a:r>
              <a:rPr lang="it-IT" dirty="0"/>
              <a:t> </a:t>
            </a:r>
            <a:r>
              <a:rPr lang="it-IT" dirty="0" err="1"/>
              <a:t>XVI</a:t>
            </a:r>
            <a:r>
              <a:rPr lang="it-IT" baseline="30000" dirty="0" err="1"/>
              <a:t>ème</a:t>
            </a:r>
            <a:r>
              <a:rPr lang="it-IT" dirty="0"/>
              <a:t> </a:t>
            </a:r>
            <a:r>
              <a:rPr lang="it-IT" dirty="0" err="1"/>
              <a:t>siècle</a:t>
            </a:r>
            <a:r>
              <a:rPr lang="it-IT" dirty="0"/>
              <a:t>. </a:t>
            </a:r>
          </a:p>
          <a:p>
            <a:r>
              <a:rPr lang="it-IT" dirty="0" err="1"/>
              <a:t>Plusieurs</a:t>
            </a:r>
            <a:r>
              <a:rPr lang="it-IT" dirty="0"/>
              <a:t> </a:t>
            </a:r>
            <a:r>
              <a:rPr lang="it-IT" dirty="0" err="1"/>
              <a:t>éléments</a:t>
            </a:r>
            <a:r>
              <a:rPr lang="it-IT" dirty="0"/>
              <a:t> </a:t>
            </a:r>
            <a:r>
              <a:rPr lang="it-IT" dirty="0" err="1"/>
              <a:t>montrent</a:t>
            </a:r>
            <a:r>
              <a:rPr lang="it-IT" dirty="0"/>
              <a:t> </a:t>
            </a:r>
            <a:r>
              <a:rPr lang="it-IT" dirty="0" err="1"/>
              <a:t>qu’il</a:t>
            </a:r>
            <a:r>
              <a:rPr lang="it-IT" dirty="0"/>
              <a:t> s’</a:t>
            </a:r>
            <a:r>
              <a:rPr lang="it-IT" dirty="0" err="1"/>
              <a:t>agissait</a:t>
            </a:r>
            <a:r>
              <a:rPr lang="it-IT" dirty="0"/>
              <a:t> d’un </a:t>
            </a:r>
            <a:r>
              <a:rPr lang="it-IT" dirty="0" err="1"/>
              <a:t>véritable</a:t>
            </a:r>
            <a:r>
              <a:rPr lang="it-IT" dirty="0"/>
              <a:t> </a:t>
            </a:r>
            <a:r>
              <a:rPr lang="it-IT" dirty="0" err="1"/>
              <a:t>fort</a:t>
            </a:r>
            <a:r>
              <a:rPr lang="it-IT" dirty="0"/>
              <a:t> : </a:t>
            </a:r>
            <a:r>
              <a:rPr lang="it-IT" dirty="0" err="1"/>
              <a:t>échaugettes</a:t>
            </a:r>
            <a:r>
              <a:rPr lang="it-IT" dirty="0"/>
              <a:t> </a:t>
            </a:r>
            <a:r>
              <a:rPr lang="it-IT" dirty="0" err="1"/>
              <a:t>aux</a:t>
            </a:r>
            <a:r>
              <a:rPr lang="it-IT" dirty="0"/>
              <a:t> </a:t>
            </a:r>
            <a:r>
              <a:rPr lang="it-IT" dirty="0" err="1"/>
              <a:t>angles</a:t>
            </a:r>
            <a:r>
              <a:rPr lang="it-IT" dirty="0"/>
              <a:t> </a:t>
            </a:r>
            <a:r>
              <a:rPr lang="it-IT" dirty="0" err="1"/>
              <a:t>du</a:t>
            </a:r>
            <a:r>
              <a:rPr lang="it-IT" dirty="0"/>
              <a:t> </a:t>
            </a:r>
            <a:r>
              <a:rPr lang="it-IT" dirty="0" err="1"/>
              <a:t>chevet</a:t>
            </a:r>
            <a:r>
              <a:rPr lang="it-IT" dirty="0"/>
              <a:t> </a:t>
            </a:r>
            <a:r>
              <a:rPr lang="it-IT" dirty="0" err="1"/>
              <a:t>plat</a:t>
            </a:r>
            <a:r>
              <a:rPr lang="it-IT" dirty="0"/>
              <a:t>, </a:t>
            </a:r>
            <a:r>
              <a:rPr lang="it-IT" dirty="0" err="1"/>
              <a:t>minuscules</a:t>
            </a:r>
            <a:r>
              <a:rPr lang="it-IT" dirty="0"/>
              <a:t> </a:t>
            </a:r>
            <a:r>
              <a:rPr lang="it-IT" dirty="0" err="1"/>
              <a:t>ouvertures</a:t>
            </a:r>
            <a:r>
              <a:rPr lang="it-IT" dirty="0"/>
              <a:t> </a:t>
            </a:r>
            <a:r>
              <a:rPr lang="it-IT" dirty="0" err="1"/>
              <a:t>avec</a:t>
            </a:r>
            <a:r>
              <a:rPr lang="it-IT" dirty="0"/>
              <a:t> </a:t>
            </a:r>
            <a:r>
              <a:rPr lang="it-IT" dirty="0" err="1"/>
              <a:t>surtout</a:t>
            </a:r>
            <a:r>
              <a:rPr lang="it-IT" dirty="0"/>
              <a:t> une </a:t>
            </a:r>
            <a:r>
              <a:rPr lang="it-IT" dirty="0" err="1"/>
              <a:t>bouche</a:t>
            </a:r>
            <a:r>
              <a:rPr lang="it-IT" dirty="0"/>
              <a:t> à </a:t>
            </a:r>
            <a:r>
              <a:rPr lang="it-IT" dirty="0" err="1"/>
              <a:t>feu</a:t>
            </a:r>
            <a:r>
              <a:rPr lang="it-IT" dirty="0"/>
              <a:t> </a:t>
            </a:r>
            <a:r>
              <a:rPr lang="it-IT" dirty="0" err="1"/>
              <a:t>avec</a:t>
            </a:r>
            <a:r>
              <a:rPr lang="it-IT" dirty="0"/>
              <a:t> </a:t>
            </a:r>
            <a:r>
              <a:rPr lang="it-IT" dirty="0" err="1"/>
              <a:t>ébrasement</a:t>
            </a:r>
            <a:r>
              <a:rPr lang="it-IT" dirty="0"/>
              <a:t> </a:t>
            </a:r>
            <a:r>
              <a:rPr lang="it-IT" dirty="0" err="1"/>
              <a:t>extérieur</a:t>
            </a:r>
            <a:r>
              <a:rPr lang="it-IT" dirty="0"/>
              <a:t> </a:t>
            </a:r>
            <a:r>
              <a:rPr lang="it-IT" dirty="0" err="1"/>
              <a:t>rectangulaires</a:t>
            </a:r>
            <a:r>
              <a:rPr lang="it-IT" dirty="0"/>
              <a:t> ; la maison </a:t>
            </a:r>
            <a:r>
              <a:rPr lang="it-IT" dirty="0" err="1"/>
              <a:t>presbytériale</a:t>
            </a:r>
            <a:r>
              <a:rPr lang="it-IT" dirty="0"/>
              <a:t>, </a:t>
            </a:r>
            <a:r>
              <a:rPr lang="it-IT" dirty="0" err="1"/>
              <a:t>ou</a:t>
            </a:r>
            <a:r>
              <a:rPr lang="it-IT" dirty="0"/>
              <a:t> l’on </a:t>
            </a:r>
            <a:r>
              <a:rPr lang="it-IT" dirty="0" err="1"/>
              <a:t>peut</a:t>
            </a:r>
            <a:r>
              <a:rPr lang="it-IT" dirty="0"/>
              <a:t> </a:t>
            </a:r>
            <a:r>
              <a:rPr lang="it-IT" dirty="0" err="1"/>
              <a:t>voir</a:t>
            </a:r>
            <a:r>
              <a:rPr lang="it-IT" dirty="0"/>
              <a:t> </a:t>
            </a:r>
            <a:r>
              <a:rPr lang="it-IT" dirty="0" err="1"/>
              <a:t>des</a:t>
            </a:r>
            <a:r>
              <a:rPr lang="it-IT" dirty="0"/>
              <a:t> </a:t>
            </a:r>
            <a:r>
              <a:rPr lang="it-IT" dirty="0" err="1"/>
              <a:t>restes</a:t>
            </a:r>
            <a:r>
              <a:rPr lang="it-IT" dirty="0"/>
              <a:t> de l’</a:t>
            </a:r>
            <a:r>
              <a:rPr lang="it-IT" dirty="0" err="1"/>
              <a:t>église</a:t>
            </a:r>
            <a:r>
              <a:rPr lang="it-IT" dirty="0"/>
              <a:t> primitive, est </a:t>
            </a:r>
            <a:r>
              <a:rPr lang="it-IT" dirty="0" err="1"/>
              <a:t>protégée</a:t>
            </a:r>
            <a:r>
              <a:rPr lang="it-IT" dirty="0"/>
              <a:t> par </a:t>
            </a:r>
            <a:r>
              <a:rPr lang="it-IT" dirty="0" err="1"/>
              <a:t>deux</a:t>
            </a:r>
            <a:r>
              <a:rPr lang="it-IT" dirty="0"/>
              <a:t> </a:t>
            </a:r>
            <a:r>
              <a:rPr lang="it-IT" dirty="0" err="1"/>
              <a:t>autres</a:t>
            </a:r>
            <a:r>
              <a:rPr lang="it-IT" dirty="0"/>
              <a:t> </a:t>
            </a:r>
            <a:r>
              <a:rPr lang="it-IT" dirty="0" err="1"/>
              <a:t>tourillons</a:t>
            </a:r>
            <a:r>
              <a:rPr lang="it-IT" dirty="0"/>
              <a:t> en </a:t>
            </a:r>
            <a:r>
              <a:rPr lang="it-IT" dirty="0" err="1"/>
              <a:t>encorbellement</a:t>
            </a:r>
            <a:r>
              <a:rPr lang="it-IT" dirty="0"/>
              <a:t> </a:t>
            </a:r>
            <a:r>
              <a:rPr lang="it-IT" dirty="0" err="1"/>
              <a:t>percées</a:t>
            </a:r>
            <a:r>
              <a:rPr lang="it-IT" dirty="0"/>
              <a:t> de </a:t>
            </a:r>
            <a:r>
              <a:rPr lang="it-IT" dirty="0" err="1"/>
              <a:t>canonières</a:t>
            </a:r>
            <a:r>
              <a:rPr lang="it-IT" dirty="0"/>
              <a:t> </a:t>
            </a:r>
            <a:r>
              <a:rPr lang="it-IT" dirty="0" err="1"/>
              <a:t>aux</a:t>
            </a:r>
            <a:r>
              <a:rPr lang="it-IT" dirty="0"/>
              <a:t> </a:t>
            </a:r>
            <a:r>
              <a:rPr lang="it-IT" dirty="0" err="1"/>
              <a:t>côtés</a:t>
            </a:r>
            <a:r>
              <a:rPr lang="it-IT" dirty="0"/>
              <a:t> Nord et Sud-</a:t>
            </a:r>
            <a:r>
              <a:rPr lang="it-IT" dirty="0" err="1"/>
              <a:t>Ouest</a:t>
            </a:r>
            <a:r>
              <a:rPr lang="it-IT" dirty="0"/>
              <a:t>. </a:t>
            </a:r>
          </a:p>
        </p:txBody>
      </p:sp>
      <p:pic>
        <p:nvPicPr>
          <p:cNvPr id="8" name="Image 7" descr="48.JPG">
            <a:extLst>
              <a:ext uri="{FF2B5EF4-FFF2-40B4-BE49-F238E27FC236}">
                <a16:creationId xmlns:a16="http://schemas.microsoft.com/office/drawing/2014/main" id="{C792B900-A141-4CBA-3ABA-7528ED2E6C60}"/>
              </a:ext>
            </a:extLst>
          </p:cNvPr>
          <p:cNvPicPr>
            <a:picLocks noChangeAspect="1"/>
          </p:cNvPicPr>
          <p:nvPr/>
        </p:nvPicPr>
        <p:blipFill rotWithShape="1">
          <a:blip r:embed="rId2" cstate="print"/>
          <a:srcRect r="5079"/>
          <a:stretch/>
        </p:blipFill>
        <p:spPr>
          <a:xfrm>
            <a:off x="5262633" y="1336675"/>
            <a:ext cx="3607436" cy="5067300"/>
          </a:xfrm>
          <a:custGeom>
            <a:avLst/>
            <a:gdLst/>
            <a:ahLst/>
            <a:cxnLst/>
            <a:rect l="l" t="t" r="r" b="b"/>
            <a:pathLst>
              <a:path w="650965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0"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3" y="528850"/>
                  <a:pt x="335480" y="536547"/>
                  <a:pt x="337867" y="544146"/>
                </a:cubicBezTo>
                <a:lnTo>
                  <a:pt x="340032" y="549926"/>
                </a:lnTo>
                <a:lnTo>
                  <a:pt x="340448" y="551717"/>
                </a:lnTo>
                <a:lnTo>
                  <a:pt x="346286" y="566616"/>
                </a:lnTo>
                <a:lnTo>
                  <a:pt x="346338" y="566754"/>
                </a:lnTo>
                <a:lnTo>
                  <a:pt x="352655" y="583595"/>
                </a:lnTo>
                <a:lnTo>
                  <a:pt x="359452" y="612658"/>
                </a:lnTo>
                <a:cubicBezTo>
                  <a:pt x="358987" y="604728"/>
                  <a:pt x="357230" y="597005"/>
                  <a:pt x="354829" y="589388"/>
                </a:cubicBezTo>
                <a:lnTo>
                  <a:pt x="352655" y="583595"/>
                </a:lnTo>
                <a:lnTo>
                  <a:pt x="352236" y="581804"/>
                </a:lnTo>
                <a:lnTo>
                  <a:pt x="346286" y="566616"/>
                </a:lnTo>
                <a:lnTo>
                  <a:pt x="340032" y="549926"/>
                </a:lnTo>
                <a:close/>
                <a:moveTo>
                  <a:pt x="384407" y="268794"/>
                </a:moveTo>
                <a:lnTo>
                  <a:pt x="387838" y="328017"/>
                </a:lnTo>
                <a:cubicBezTo>
                  <a:pt x="389527" y="318646"/>
                  <a:pt x="389932" y="309031"/>
                  <a:pt x="389283" y="299164"/>
                </a:cubicBezTo>
                <a:cubicBezTo>
                  <a:pt x="388635" y="289296"/>
                  <a:pt x="386932" y="279176"/>
                  <a:pt x="384407" y="268794"/>
                </a:cubicBezTo>
                <a:close/>
                <a:moveTo>
                  <a:pt x="66991" y="0"/>
                </a:moveTo>
                <a:lnTo>
                  <a:pt x="6509657" y="0"/>
                </a:lnTo>
                <a:lnTo>
                  <a:pt x="6509657" y="6857999"/>
                </a:lnTo>
                <a:lnTo>
                  <a:pt x="149318" y="6857999"/>
                </a:lnTo>
                <a:lnTo>
                  <a:pt x="149318" y="6857457"/>
                </a:lnTo>
                <a:lnTo>
                  <a:pt x="22079" y="6857457"/>
                </a:lnTo>
                <a:lnTo>
                  <a:pt x="26850" y="6796804"/>
                </a:lnTo>
                <a:cubicBezTo>
                  <a:pt x="32161" y="6777207"/>
                  <a:pt x="39591" y="6758011"/>
                  <a:pt x="44354" y="6738388"/>
                </a:cubicBezTo>
                <a:cubicBezTo>
                  <a:pt x="48736" y="6720103"/>
                  <a:pt x="58832" y="6702955"/>
                  <a:pt x="67214" y="6685617"/>
                </a:cubicBezTo>
                <a:cubicBezTo>
                  <a:pt x="83217" y="6652472"/>
                  <a:pt x="73120" y="6617036"/>
                  <a:pt x="77310" y="6583128"/>
                </a:cubicBezTo>
                <a:cubicBezTo>
                  <a:pt x="78645" y="6572269"/>
                  <a:pt x="80168" y="6561411"/>
                  <a:pt x="82837" y="6550742"/>
                </a:cubicBezTo>
                <a:cubicBezTo>
                  <a:pt x="89885" y="6521593"/>
                  <a:pt x="95981" y="6491874"/>
                  <a:pt x="105697" y="6463490"/>
                </a:cubicBezTo>
                <a:cubicBezTo>
                  <a:pt x="116556" y="6431292"/>
                  <a:pt x="131034" y="6400429"/>
                  <a:pt x="146086" y="6363664"/>
                </a:cubicBezTo>
                <a:cubicBezTo>
                  <a:pt x="142275" y="6350899"/>
                  <a:pt x="131986" y="6331277"/>
                  <a:pt x="131034" y="6311084"/>
                </a:cubicBezTo>
                <a:cubicBezTo>
                  <a:pt x="127795" y="6246121"/>
                  <a:pt x="145513" y="6185351"/>
                  <a:pt x="173518" y="6127247"/>
                </a:cubicBezTo>
                <a:cubicBezTo>
                  <a:pt x="181899" y="6109530"/>
                  <a:pt x="187424" y="6090477"/>
                  <a:pt x="195616" y="6072569"/>
                </a:cubicBezTo>
                <a:cubicBezTo>
                  <a:pt x="198472" y="6066284"/>
                  <a:pt x="204569" y="6058092"/>
                  <a:pt x="210285" y="6056948"/>
                </a:cubicBezTo>
                <a:cubicBezTo>
                  <a:pt x="243432" y="6050282"/>
                  <a:pt x="242863" y="6025515"/>
                  <a:pt x="244766" y="5999796"/>
                </a:cubicBezTo>
                <a:cubicBezTo>
                  <a:pt x="247051" y="5969124"/>
                  <a:pt x="252386" y="5938836"/>
                  <a:pt x="256958" y="5908355"/>
                </a:cubicBezTo>
                <a:cubicBezTo>
                  <a:pt x="257530" y="5904353"/>
                  <a:pt x="261531" y="5900735"/>
                  <a:pt x="264200" y="5897114"/>
                </a:cubicBezTo>
                <a:cubicBezTo>
                  <a:pt x="268199" y="5891590"/>
                  <a:pt x="274295" y="5886447"/>
                  <a:pt x="275818" y="5880348"/>
                </a:cubicBezTo>
                <a:cubicBezTo>
                  <a:pt x="283249" y="5849107"/>
                  <a:pt x="289535" y="5817674"/>
                  <a:pt x="296393" y="5786239"/>
                </a:cubicBezTo>
                <a:cubicBezTo>
                  <a:pt x="297918" y="5779191"/>
                  <a:pt x="299823" y="5771953"/>
                  <a:pt x="302870" y="5765474"/>
                </a:cubicBezTo>
                <a:cubicBezTo>
                  <a:pt x="305728" y="5759378"/>
                  <a:pt x="310683" y="5754234"/>
                  <a:pt x="313730" y="5748136"/>
                </a:cubicBezTo>
                <a:cubicBezTo>
                  <a:pt x="321920" y="5731564"/>
                  <a:pt x="329541" y="5714607"/>
                  <a:pt x="338685" y="5695178"/>
                </a:cubicBezTo>
                <a:cubicBezTo>
                  <a:pt x="321541" y="5684320"/>
                  <a:pt x="331257" y="5669647"/>
                  <a:pt x="339447" y="5651360"/>
                </a:cubicBezTo>
                <a:cubicBezTo>
                  <a:pt x="347830" y="5632691"/>
                  <a:pt x="350497" y="5611164"/>
                  <a:pt x="353545"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5" y="4893907"/>
                  <a:pt x="406697" y="4884572"/>
                </a:cubicBezTo>
                <a:cubicBezTo>
                  <a:pt x="399647" y="4857522"/>
                  <a:pt x="388978" y="4831420"/>
                  <a:pt x="384216" y="4803988"/>
                </a:cubicBezTo>
                <a:cubicBezTo>
                  <a:pt x="381551" y="4788747"/>
                  <a:pt x="386312" y="4771793"/>
                  <a:pt x="389741" y="4755980"/>
                </a:cubicBezTo>
                <a:cubicBezTo>
                  <a:pt x="393362"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2" y="4346201"/>
                  <a:pt x="391265" y="4340674"/>
                  <a:pt x="392218" y="4335722"/>
                </a:cubicBezTo>
                <a:cubicBezTo>
                  <a:pt x="401743" y="4281810"/>
                  <a:pt x="387838" y="4231324"/>
                  <a:pt x="369547" y="4181603"/>
                </a:cubicBezTo>
                <a:cubicBezTo>
                  <a:pt x="367643" y="4176461"/>
                  <a:pt x="368214" y="4170174"/>
                  <a:pt x="368595" y="4164458"/>
                </a:cubicBezTo>
                <a:cubicBezTo>
                  <a:pt x="369928" y="4148453"/>
                  <a:pt x="376597" y="4131119"/>
                  <a:pt x="372597" y="4116641"/>
                </a:cubicBezTo>
                <a:cubicBezTo>
                  <a:pt x="361546" y="4078159"/>
                  <a:pt x="348211" y="4040058"/>
                  <a:pt x="331447" y="4003861"/>
                </a:cubicBezTo>
                <a:cubicBezTo>
                  <a:pt x="314494" y="3967091"/>
                  <a:pt x="300203" y="3932993"/>
                  <a:pt x="317349" y="3890891"/>
                </a:cubicBezTo>
                <a:cubicBezTo>
                  <a:pt x="324589" y="3872985"/>
                  <a:pt x="319445" y="3849362"/>
                  <a:pt x="317541" y="3828785"/>
                </a:cubicBezTo>
                <a:cubicBezTo>
                  <a:pt x="316016" y="3813737"/>
                  <a:pt x="307443" y="3799258"/>
                  <a:pt x="307443" y="3784397"/>
                </a:cubicBezTo>
                <a:cubicBezTo>
                  <a:pt x="307443" y="3744770"/>
                  <a:pt x="297345" y="3709529"/>
                  <a:pt x="276771" y="3675238"/>
                </a:cubicBezTo>
                <a:cubicBezTo>
                  <a:pt x="268770" y="3661899"/>
                  <a:pt x="274106" y="3641134"/>
                  <a:pt x="272009" y="3623799"/>
                </a:cubicBezTo>
                <a:cubicBezTo>
                  <a:pt x="269533" y="3605509"/>
                  <a:pt x="267247" y="3586653"/>
                  <a:pt x="261720" y="3569124"/>
                </a:cubicBezTo>
                <a:cubicBezTo>
                  <a:pt x="247243" y="3523785"/>
                  <a:pt x="230859" y="3479015"/>
                  <a:pt x="215618" y="3433866"/>
                </a:cubicBezTo>
                <a:cubicBezTo>
                  <a:pt x="203045" y="3396719"/>
                  <a:pt x="212951" y="3360139"/>
                  <a:pt x="218286" y="3323372"/>
                </a:cubicBezTo>
                <a:cubicBezTo>
                  <a:pt x="221715" y="3300319"/>
                  <a:pt x="229907" y="3278795"/>
                  <a:pt x="217715" y="3252885"/>
                </a:cubicBezTo>
                <a:cubicBezTo>
                  <a:pt x="206093" y="3228119"/>
                  <a:pt x="208761" y="3196686"/>
                  <a:pt x="202475" y="3168870"/>
                </a:cubicBezTo>
                <a:cubicBezTo>
                  <a:pt x="197141" y="3145436"/>
                  <a:pt x="188566" y="3122770"/>
                  <a:pt x="180184" y="3100099"/>
                </a:cubicBezTo>
                <a:cubicBezTo>
                  <a:pt x="168753" y="3069235"/>
                  <a:pt x="156753" y="3038756"/>
                  <a:pt x="162468" y="3005035"/>
                </a:cubicBezTo>
                <a:cubicBezTo>
                  <a:pt x="168945" y="2966742"/>
                  <a:pt x="144560" y="2940455"/>
                  <a:pt x="128366" y="2910353"/>
                </a:cubicBezTo>
                <a:cubicBezTo>
                  <a:pt x="117318" y="2889587"/>
                  <a:pt x="109126" y="2866918"/>
                  <a:pt x="102268" y="2844248"/>
                </a:cubicBezTo>
                <a:cubicBezTo>
                  <a:pt x="93313" y="2813958"/>
                  <a:pt x="87978" y="2782716"/>
                  <a:pt x="79216" y="2752235"/>
                </a:cubicBezTo>
                <a:cubicBezTo>
                  <a:pt x="66072" y="2706131"/>
                  <a:pt x="55785"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1" y="2360933"/>
                </a:cubicBezTo>
                <a:cubicBezTo>
                  <a:pt x="28541" y="2356744"/>
                  <a:pt x="36543" y="2344741"/>
                  <a:pt x="37877" y="2335405"/>
                </a:cubicBezTo>
                <a:cubicBezTo>
                  <a:pt x="41877" y="2307402"/>
                  <a:pt x="35971" y="2281683"/>
                  <a:pt x="23017" y="2254633"/>
                </a:cubicBezTo>
                <a:cubicBezTo>
                  <a:pt x="10824" y="2229296"/>
                  <a:pt x="12158" y="2197670"/>
                  <a:pt x="7395" y="2168903"/>
                </a:cubicBezTo>
                <a:cubicBezTo>
                  <a:pt x="5680"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4" y="1938009"/>
                  <a:pt x="18445" y="1921817"/>
                </a:cubicBezTo>
                <a:cubicBezTo>
                  <a:pt x="19779" y="1915912"/>
                  <a:pt x="24922" y="1910004"/>
                  <a:pt x="24161" y="1904673"/>
                </a:cubicBezTo>
                <a:cubicBezTo>
                  <a:pt x="15968" y="1851709"/>
                  <a:pt x="52545" y="1813610"/>
                  <a:pt x="68738" y="1768838"/>
                </a:cubicBezTo>
                <a:cubicBezTo>
                  <a:pt x="85886" y="1721785"/>
                  <a:pt x="112174" y="1676253"/>
                  <a:pt x="104363" y="1623675"/>
                </a:cubicBezTo>
                <a:cubicBezTo>
                  <a:pt x="99601" y="1591859"/>
                  <a:pt x="88551" y="1561189"/>
                  <a:pt x="81882" y="1529563"/>
                </a:cubicBezTo>
                <a:cubicBezTo>
                  <a:pt x="79597" y="1518324"/>
                  <a:pt x="79978" y="1505751"/>
                  <a:pt x="82264" y="1494509"/>
                </a:cubicBezTo>
                <a:cubicBezTo>
                  <a:pt x="92743" y="1440216"/>
                  <a:pt x="94266" y="1386684"/>
                  <a:pt x="77120" y="1333341"/>
                </a:cubicBezTo>
                <a:cubicBezTo>
                  <a:pt x="74262" y="1324198"/>
                  <a:pt x="71597" y="1314483"/>
                  <a:pt x="71597" y="1304955"/>
                </a:cubicBezTo>
                <a:cubicBezTo>
                  <a:pt x="71597" y="1252757"/>
                  <a:pt x="75597" y="1201512"/>
                  <a:pt x="94266" y="1151600"/>
                </a:cubicBezTo>
                <a:cubicBezTo>
                  <a:pt x="100553" y="1134834"/>
                  <a:pt x="96553" y="1114449"/>
                  <a:pt x="98077" y="1095972"/>
                </a:cubicBezTo>
                <a:cubicBezTo>
                  <a:pt x="99409" y="1078826"/>
                  <a:pt x="99981" y="1061298"/>
                  <a:pt x="104363" y="1044725"/>
                </a:cubicBezTo>
                <a:cubicBezTo>
                  <a:pt x="110839" y="1020529"/>
                  <a:pt x="111601" y="998052"/>
                  <a:pt x="105887" y="973095"/>
                </a:cubicBezTo>
                <a:cubicBezTo>
                  <a:pt x="100553" y="949281"/>
                  <a:pt x="103219" y="923562"/>
                  <a:pt x="103029" y="898797"/>
                </a:cubicBezTo>
                <a:cubicBezTo>
                  <a:pt x="102839" y="871173"/>
                  <a:pt x="102649" y="843552"/>
                  <a:pt x="103601" y="815929"/>
                </a:cubicBezTo>
                <a:cubicBezTo>
                  <a:pt x="103981" y="804877"/>
                  <a:pt x="111601" y="792306"/>
                  <a:pt x="108553" y="783158"/>
                </a:cubicBezTo>
                <a:cubicBezTo>
                  <a:pt x="98267" y="753633"/>
                  <a:pt x="110649" y="724104"/>
                  <a:pt x="105126" y="694576"/>
                </a:cubicBezTo>
                <a:cubicBezTo>
                  <a:pt x="102268" y="680096"/>
                  <a:pt x="110078" y="663713"/>
                  <a:pt x="110839" y="648092"/>
                </a:cubicBezTo>
                <a:cubicBezTo>
                  <a:pt x="112174" y="622564"/>
                  <a:pt x="111601" y="597037"/>
                  <a:pt x="111983" y="571508"/>
                </a:cubicBezTo>
                <a:cubicBezTo>
                  <a:pt x="112174" y="563125"/>
                  <a:pt x="112936" y="554933"/>
                  <a:pt x="113318" y="546552"/>
                </a:cubicBezTo>
                <a:cubicBezTo>
                  <a:pt x="113697" y="539121"/>
                  <a:pt x="115412" y="531310"/>
                  <a:pt x="114080" y="524262"/>
                </a:cubicBezTo>
                <a:cubicBezTo>
                  <a:pt x="109315" y="498733"/>
                  <a:pt x="101505" y="473587"/>
                  <a:pt x="98457" y="447870"/>
                </a:cubicBezTo>
                <a:cubicBezTo>
                  <a:pt x="95792" y="425581"/>
                  <a:pt x="99409" y="402529"/>
                  <a:pt x="97505" y="380050"/>
                </a:cubicBezTo>
                <a:cubicBezTo>
                  <a:pt x="94266" y="340425"/>
                  <a:pt x="88551" y="300800"/>
                  <a:pt x="84930" y="261173"/>
                </a:cubicBezTo>
                <a:cubicBezTo>
                  <a:pt x="84168" y="252600"/>
                  <a:pt x="88933" y="243648"/>
                  <a:pt x="89313" y="234883"/>
                </a:cubicBezTo>
                <a:cubicBezTo>
                  <a:pt x="90266" y="207450"/>
                  <a:pt x="90457" y="180017"/>
                  <a:pt x="91026" y="152584"/>
                </a:cubicBezTo>
                <a:cubicBezTo>
                  <a:pt x="91218" y="136963"/>
                  <a:pt x="90647" y="121150"/>
                  <a:pt x="92361" y="105718"/>
                </a:cubicBezTo>
                <a:cubicBezTo>
                  <a:pt x="94648" y="85336"/>
                  <a:pt x="98077" y="66857"/>
                  <a:pt x="83217" y="47806"/>
                </a:cubicBezTo>
                <a:cubicBezTo>
                  <a:pt x="77453" y="40471"/>
                  <a:pt x="73691" y="32636"/>
                  <a:pt x="71206" y="24480"/>
                </a:cubicBezTo>
                <a:close/>
              </a:path>
            </a:pathLst>
          </a:custGeom>
          <a:effectLst>
            <a:outerShdw blurRad="381000" dist="152400" dir="10800000" algn="r" rotWithShape="0">
              <a:prstClr val="black">
                <a:alpha val="10000"/>
              </a:prstClr>
            </a:outerShdw>
          </a:effectLst>
        </p:spPr>
      </p:pic>
    </p:spTree>
    <p:extLst>
      <p:ext uri="{BB962C8B-B14F-4D97-AF65-F5344CB8AC3E}">
        <p14:creationId xmlns:p14="http://schemas.microsoft.com/office/powerpoint/2010/main" val="17100569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p:txBody>
          <a:bodyPr/>
          <a:lstStyle/>
          <a:p>
            <a:r>
              <a:rPr lang="fr-FR" b="1">
                <a:latin typeface="Candara" charset="0"/>
              </a:rPr>
              <a:t>La descente de Croix</a:t>
            </a:r>
          </a:p>
        </p:txBody>
      </p:sp>
      <p:sp>
        <p:nvSpPr>
          <p:cNvPr id="24579" name="Rectangle 3"/>
          <p:cNvSpPr>
            <a:spLocks noGrp="1" noChangeArrowheads="1"/>
          </p:cNvSpPr>
          <p:nvPr>
            <p:ph type="body" sz="half" idx="2"/>
          </p:nvPr>
        </p:nvSpPr>
        <p:spPr>
          <a:xfrm>
            <a:off x="3797678" y="1836596"/>
            <a:ext cx="4862135" cy="3890490"/>
          </a:xfrm>
        </p:spPr>
        <p:txBody>
          <a:bodyPr>
            <a:normAutofit lnSpcReduction="10000"/>
          </a:bodyPr>
          <a:lstStyle/>
          <a:p>
            <a:pPr algn="just">
              <a:lnSpc>
                <a:spcPct val="90000"/>
              </a:lnSpc>
            </a:pPr>
            <a:r>
              <a:rPr lang="fr-FR" sz="2800" dirty="0">
                <a:latin typeface="Candara" charset="0"/>
              </a:rPr>
              <a:t>Quatre hommes détachent le Christ : </a:t>
            </a:r>
          </a:p>
          <a:p>
            <a:pPr lvl="1">
              <a:lnSpc>
                <a:spcPct val="90000"/>
              </a:lnSpc>
            </a:pPr>
            <a:r>
              <a:rPr lang="fr-FR" sz="2400" dirty="0">
                <a:latin typeface="Candara" charset="0"/>
              </a:rPr>
              <a:t>deux d'entre eux, montés sur une échelle et le torse reposant sur la hampe horizontale de la croix, dénouent les liens de ses bras encore tendus, </a:t>
            </a:r>
            <a:r>
              <a:rPr lang="fr-FR" sz="2400" dirty="0">
                <a:effectLst/>
                <a:latin typeface="+mj-lt"/>
                <a:ea typeface="Times New Roman" panose="02020603050405020304" pitchFamily="18" charset="0"/>
              </a:rPr>
              <a:t>en forme de croix </a:t>
            </a:r>
            <a:r>
              <a:rPr lang="fr-FR" sz="2400" dirty="0">
                <a:latin typeface="+mj-lt"/>
              </a:rPr>
              <a:t> </a:t>
            </a:r>
            <a:r>
              <a:rPr lang="fr-FR" sz="2400" dirty="0">
                <a:latin typeface="Candara" charset="0"/>
              </a:rPr>
              <a:t>; </a:t>
            </a:r>
          </a:p>
          <a:p>
            <a:pPr lvl="1" algn="just">
              <a:lnSpc>
                <a:spcPct val="90000"/>
              </a:lnSpc>
            </a:pPr>
            <a:r>
              <a:rPr lang="fr-FR" sz="2400" dirty="0">
                <a:latin typeface="Candara" charset="0"/>
              </a:rPr>
              <a:t>deux autres le reçoivent. </a:t>
            </a:r>
          </a:p>
          <a:p>
            <a:pPr>
              <a:lnSpc>
                <a:spcPct val="90000"/>
              </a:lnSpc>
            </a:pPr>
            <a:r>
              <a:rPr lang="fr-FR" sz="2800" dirty="0">
                <a:latin typeface="Candara" charset="0"/>
              </a:rPr>
              <a:t>Le linceul, déjà déplié, flotte derrière Jésus.</a:t>
            </a:r>
          </a:p>
        </p:txBody>
      </p:sp>
      <p:pic>
        <p:nvPicPr>
          <p:cNvPr id="4" name="Image 3">
            <a:extLst>
              <a:ext uri="{FF2B5EF4-FFF2-40B4-BE49-F238E27FC236}">
                <a16:creationId xmlns:a16="http://schemas.microsoft.com/office/drawing/2014/main" id="{8458551A-20CA-863D-23C6-30BEC643A0A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84186" y="1757054"/>
            <a:ext cx="3001963" cy="4773515"/>
          </a:xfrm>
          <a:prstGeom prst="rect">
            <a:avLst/>
          </a:prstGeom>
        </p:spPr>
      </p:pic>
    </p:spTree>
    <p:extLst>
      <p:ext uri="{BB962C8B-B14F-4D97-AF65-F5344CB8AC3E}">
        <p14:creationId xmlns:p14="http://schemas.microsoft.com/office/powerpoint/2010/main" val="29551753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p:txBody>
          <a:bodyPr/>
          <a:lstStyle/>
          <a:p>
            <a:r>
              <a:rPr lang="fr-FR" b="1">
                <a:latin typeface="Candara" charset="0"/>
              </a:rPr>
              <a:t>La descente de Croix</a:t>
            </a:r>
          </a:p>
        </p:txBody>
      </p:sp>
      <p:sp>
        <p:nvSpPr>
          <p:cNvPr id="25603" name="Rectangle 3"/>
          <p:cNvSpPr>
            <a:spLocks noGrp="1" noChangeArrowheads="1"/>
          </p:cNvSpPr>
          <p:nvPr>
            <p:ph type="body" sz="half" idx="2"/>
          </p:nvPr>
        </p:nvSpPr>
        <p:spPr>
          <a:xfrm>
            <a:off x="4044087" y="1796273"/>
            <a:ext cx="4671896" cy="4374605"/>
          </a:xfrm>
        </p:spPr>
        <p:txBody>
          <a:bodyPr>
            <a:normAutofit fontScale="92500" lnSpcReduction="10000"/>
          </a:bodyPr>
          <a:lstStyle/>
          <a:p>
            <a:pPr>
              <a:lnSpc>
                <a:spcPct val="90000"/>
              </a:lnSpc>
            </a:pPr>
            <a:r>
              <a:rPr lang="fr-FR" dirty="0"/>
              <a:t>Parfait équilibre et stabilité de la scène : quatre personnages aux quatre coins forment un carré, la forme géométrique symbolisant la terre au Moyen Âge. </a:t>
            </a:r>
          </a:p>
          <a:p>
            <a:pPr>
              <a:lnSpc>
                <a:spcPct val="90000"/>
              </a:lnSpc>
            </a:pPr>
            <a:r>
              <a:rPr lang="fr-FR" dirty="0"/>
              <a:t>Pour exprimer la grande humanité de cette scène, la solidarité entre les hommes et Dieu ? </a:t>
            </a:r>
          </a:p>
          <a:p>
            <a:pPr>
              <a:lnSpc>
                <a:spcPct val="90000"/>
              </a:lnSpc>
            </a:pPr>
            <a:r>
              <a:rPr lang="fr-FR" dirty="0"/>
              <a:t>Pour dire que la mort du Christ permet désormais à l'homme de dénouer les liens de servitudes ?</a:t>
            </a:r>
          </a:p>
          <a:p>
            <a:pPr>
              <a:lnSpc>
                <a:spcPct val="90000"/>
              </a:lnSpc>
            </a:pPr>
            <a:r>
              <a:rPr lang="fr-FR" dirty="0"/>
              <a:t>Le linceul est dressé là, comme un rideau : allusion au rideau du temple ?</a:t>
            </a:r>
          </a:p>
        </p:txBody>
      </p:sp>
      <p:pic>
        <p:nvPicPr>
          <p:cNvPr id="4" name="Image 3">
            <a:extLst>
              <a:ext uri="{FF2B5EF4-FFF2-40B4-BE49-F238E27FC236}">
                <a16:creationId xmlns:a16="http://schemas.microsoft.com/office/drawing/2014/main" id="{47252E1C-8DF9-93D6-207C-FFAD5675EE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97191" y="1747853"/>
            <a:ext cx="2811998" cy="4471446"/>
          </a:xfrm>
          <a:prstGeom prst="rect">
            <a:avLst/>
          </a:prstGeom>
        </p:spPr>
      </p:pic>
    </p:spTree>
    <p:extLst>
      <p:ext uri="{BB962C8B-B14F-4D97-AF65-F5344CB8AC3E}">
        <p14:creationId xmlns:p14="http://schemas.microsoft.com/office/powerpoint/2010/main" val="23519322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348427" y="-194645"/>
            <a:ext cx="2922674" cy="738033"/>
          </a:xfrm>
        </p:spPr>
        <p:txBody>
          <a:bodyPr>
            <a:normAutofit/>
          </a:bodyPr>
          <a:lstStyle/>
          <a:p>
            <a:r>
              <a:rPr lang="fr-FR" sz="2000" b="1" dirty="0">
                <a:latin typeface="Candara" charset="0"/>
              </a:rPr>
              <a:t>Le portement de Croix</a:t>
            </a:r>
          </a:p>
        </p:txBody>
      </p:sp>
      <p:pic>
        <p:nvPicPr>
          <p:cNvPr id="22530" name="Picture 4" descr="jésus aidé par simon"/>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87875" y="483436"/>
            <a:ext cx="3560763" cy="5000625"/>
          </a:xfrm>
          <a:noFill/>
        </p:spPr>
      </p:pic>
      <p:pic>
        <p:nvPicPr>
          <p:cNvPr id="4" name="Image 3">
            <a:extLst>
              <a:ext uri="{FF2B5EF4-FFF2-40B4-BE49-F238E27FC236}">
                <a16:creationId xmlns:a16="http://schemas.microsoft.com/office/drawing/2014/main" id="{F50CD304-F3F2-DDB7-6BC5-506B46776C9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647415" y="174371"/>
            <a:ext cx="3177970" cy="5053389"/>
          </a:xfrm>
          <a:prstGeom prst="rect">
            <a:avLst/>
          </a:prstGeom>
        </p:spPr>
      </p:pic>
      <p:sp>
        <p:nvSpPr>
          <p:cNvPr id="6" name="ZoneTexte 5">
            <a:extLst>
              <a:ext uri="{FF2B5EF4-FFF2-40B4-BE49-F238E27FC236}">
                <a16:creationId xmlns:a16="http://schemas.microsoft.com/office/drawing/2014/main" id="{DDDC4824-216D-7B52-1180-4104CF8981E4}"/>
              </a:ext>
            </a:extLst>
          </p:cNvPr>
          <p:cNvSpPr txBox="1"/>
          <p:nvPr/>
        </p:nvSpPr>
        <p:spPr>
          <a:xfrm>
            <a:off x="4572000" y="5247004"/>
            <a:ext cx="4355184" cy="369332"/>
          </a:xfrm>
          <a:prstGeom prst="rect">
            <a:avLst/>
          </a:prstGeom>
          <a:noFill/>
        </p:spPr>
        <p:txBody>
          <a:bodyPr wrap="square">
            <a:spAutoFit/>
          </a:bodyPr>
          <a:lstStyle/>
          <a:p>
            <a:r>
              <a:rPr lang="fr-FR" sz="1800" dirty="0">
                <a:solidFill>
                  <a:schemeClr val="bg1"/>
                </a:solidFill>
                <a:latin typeface="Candara" charset="0"/>
              </a:rPr>
              <a:t>Scène symétrique : la descente de croix</a:t>
            </a:r>
            <a:endParaRPr lang="fr-FR" dirty="0">
              <a:solidFill>
                <a:schemeClr val="bg1"/>
              </a:solidFill>
            </a:endParaRPr>
          </a:p>
        </p:txBody>
      </p:sp>
      <p:graphicFrame>
        <p:nvGraphicFramePr>
          <p:cNvPr id="5" name="Tableau 4">
            <a:extLst>
              <a:ext uri="{FF2B5EF4-FFF2-40B4-BE49-F238E27FC236}">
                <a16:creationId xmlns:a16="http://schemas.microsoft.com/office/drawing/2014/main" id="{4EC92CE7-1515-0B74-4E45-B3456D0B42F5}"/>
              </a:ext>
            </a:extLst>
          </p:cNvPr>
          <p:cNvGraphicFramePr>
            <a:graphicFrameLocks noGrp="1"/>
          </p:cNvGraphicFramePr>
          <p:nvPr>
            <p:extLst>
              <p:ext uri="{D42A27DB-BD31-4B8C-83A1-F6EECF244321}">
                <p14:modId xmlns:p14="http://schemas.microsoft.com/office/powerpoint/2010/main" val="448138785"/>
              </p:ext>
            </p:extLst>
          </p:nvPr>
        </p:nvGraphicFramePr>
        <p:xfrm>
          <a:off x="2172437" y="5823273"/>
          <a:ext cx="4355184" cy="822960"/>
        </p:xfrm>
        <a:graphic>
          <a:graphicData uri="http://schemas.openxmlformats.org/drawingml/2006/table">
            <a:tbl>
              <a:tblPr>
                <a:tableStyleId>{5C22544A-7EE6-4342-B048-85BDC9FD1C3A}</a:tableStyleId>
              </a:tblPr>
              <a:tblGrid>
                <a:gridCol w="4355184">
                  <a:extLst>
                    <a:ext uri="{9D8B030D-6E8A-4147-A177-3AD203B41FA5}">
                      <a16:colId xmlns:a16="http://schemas.microsoft.com/office/drawing/2014/main" val="4022917046"/>
                    </a:ext>
                  </a:extLst>
                </a:gridCol>
              </a:tblGrid>
              <a:tr h="0">
                <a:tc>
                  <a:txBody>
                    <a:bodyPr/>
                    <a:lstStyle/>
                    <a:p>
                      <a:pPr algn="l"/>
                      <a:r>
                        <a:rPr lang="fr-FR" sz="1400" dirty="0">
                          <a:effectLst/>
                        </a:rPr>
                        <a:t>Jésus porte sa croix. Jésus est descendu de la croix. </a:t>
                      </a:r>
                    </a:p>
                    <a:p>
                      <a:pPr algn="l"/>
                      <a:r>
                        <a:rPr lang="fr-FR" sz="1400" kern="1200" dirty="0">
                          <a:solidFill>
                            <a:schemeClr val="dk1"/>
                          </a:solidFill>
                          <a:effectLst/>
                          <a:latin typeface="+mn-lt"/>
                          <a:ea typeface="+mn-ea"/>
                          <a:cs typeface="+mn-cs"/>
                        </a:rPr>
                        <a:t>Deux attitudes fondamentales dans la vie spirituelle. </a:t>
                      </a:r>
                      <a:br>
                        <a:rPr lang="fr-FR" sz="1400" kern="1200" dirty="0">
                          <a:solidFill>
                            <a:schemeClr val="dk1"/>
                          </a:solidFill>
                          <a:effectLst/>
                          <a:latin typeface="+mn-lt"/>
                          <a:ea typeface="+mn-ea"/>
                          <a:cs typeface="+mn-cs"/>
                        </a:rPr>
                      </a:br>
                      <a:r>
                        <a:rPr lang="fr-FR" sz="1400" kern="1200" dirty="0">
                          <a:solidFill>
                            <a:schemeClr val="dk1"/>
                          </a:solidFill>
                          <a:effectLst/>
                          <a:latin typeface="+mn-lt"/>
                          <a:ea typeface="+mn-ea"/>
                          <a:cs typeface="+mn-cs"/>
                        </a:rPr>
                        <a:t>Porter sa croix et s’abandonner. </a:t>
                      </a:r>
                      <a:endParaRPr lang="fr-FR" sz="1400" dirty="0">
                        <a:effectLst/>
                      </a:endParaRPr>
                    </a:p>
                    <a:p>
                      <a:pPr algn="l"/>
                      <a:endParaRPr lang="fr-FR" sz="1200" dirty="0">
                        <a:effectLst/>
                        <a:latin typeface="Times New Roman" panose="02020603050405020304" pitchFamily="18" charset="0"/>
                        <a:ea typeface="Times New Roman" panose="02020603050405020304" pitchFamily="18" charset="0"/>
                      </a:endParaRPr>
                    </a:p>
                  </a:txBody>
                  <a:tcPr marL="89535" marR="89535" marT="0" marB="0"/>
                </a:tc>
                <a:extLst>
                  <a:ext uri="{0D108BD9-81ED-4DB2-BD59-A6C34878D82A}">
                    <a16:rowId xmlns:a16="http://schemas.microsoft.com/office/drawing/2014/main" val="2220715526"/>
                  </a:ext>
                </a:extLst>
              </a:tr>
            </a:tbl>
          </a:graphicData>
        </a:graphic>
      </p:graphicFrame>
    </p:spTree>
    <p:extLst>
      <p:ext uri="{BB962C8B-B14F-4D97-AF65-F5344CB8AC3E}">
        <p14:creationId xmlns:p14="http://schemas.microsoft.com/office/powerpoint/2010/main" val="26487349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p:txBody>
          <a:bodyPr/>
          <a:lstStyle/>
          <a:p>
            <a:r>
              <a:rPr lang="fr-FR" b="1">
                <a:latin typeface="Candara" charset="0"/>
              </a:rPr>
              <a:t>Marie-Madeleine</a:t>
            </a:r>
          </a:p>
        </p:txBody>
      </p:sp>
      <p:sp>
        <p:nvSpPr>
          <p:cNvPr id="26627" name="Rectangle 3"/>
          <p:cNvSpPr>
            <a:spLocks noGrp="1" noChangeArrowheads="1"/>
          </p:cNvSpPr>
          <p:nvPr>
            <p:ph type="body" sz="half" idx="2"/>
          </p:nvPr>
        </p:nvSpPr>
        <p:spPr>
          <a:xfrm>
            <a:off x="4572000" y="2266076"/>
            <a:ext cx="4389438" cy="2944129"/>
          </a:xfrm>
        </p:spPr>
        <p:txBody>
          <a:bodyPr/>
          <a:lstStyle/>
          <a:p>
            <a:pPr>
              <a:buFontTx/>
              <a:buNone/>
            </a:pPr>
            <a:r>
              <a:rPr lang="fr-FR" sz="2800" i="1" dirty="0">
                <a:latin typeface="Candara" charset="0"/>
              </a:rPr>
              <a:t>Marie-Madeleine, près du tombeau, cherche Jésus.</a:t>
            </a:r>
          </a:p>
          <a:p>
            <a:pPr>
              <a:buFontTx/>
              <a:buNone/>
            </a:pPr>
            <a:endParaRPr lang="fr-FR" sz="2800" i="1" dirty="0">
              <a:latin typeface="Candara" charset="0"/>
            </a:endParaRPr>
          </a:p>
          <a:p>
            <a:pPr algn="r">
              <a:buFontTx/>
              <a:buNone/>
            </a:pPr>
            <a:r>
              <a:rPr lang="fr-FR" sz="2800" dirty="0">
                <a:latin typeface="Candara" charset="0"/>
              </a:rPr>
              <a:t>D</a:t>
            </a:r>
            <a:r>
              <a:rPr lang="fr-FR" sz="2800" dirty="0">
                <a:latin typeface="Arial" charset="0"/>
                <a:ea typeface="HGP明朝E" charset="0"/>
                <a:cs typeface="HGP明朝E" charset="0"/>
              </a:rPr>
              <a:t>’</a:t>
            </a:r>
            <a:r>
              <a:rPr lang="fr-FR" altLang="ja-JP" sz="2800" dirty="0">
                <a:latin typeface="Candara" charset="0"/>
              </a:rPr>
              <a:t>après Marc 16, 5-7</a:t>
            </a:r>
            <a:endParaRPr lang="fr-FR" sz="2800" dirty="0">
              <a:latin typeface="Candara" charset="0"/>
            </a:endParaRPr>
          </a:p>
        </p:txBody>
      </p:sp>
      <p:pic>
        <p:nvPicPr>
          <p:cNvPr id="4" name="Image 3" descr="jesus ressuscité aveyron saint sauveur de grandfue.JPG">
            <a:extLst>
              <a:ext uri="{FF2B5EF4-FFF2-40B4-BE49-F238E27FC236}">
                <a16:creationId xmlns:a16="http://schemas.microsoft.com/office/drawing/2014/main" id="{9FE7ACB9-E24F-A4F6-C209-DBE627BBD520}"/>
              </a:ext>
            </a:extLst>
          </p:cNvPr>
          <p:cNvPicPr>
            <a:picLocks noChangeAspect="1"/>
          </p:cNvPicPr>
          <p:nvPr/>
        </p:nvPicPr>
        <p:blipFill>
          <a:blip r:embed="rId2" cstate="print"/>
          <a:stretch>
            <a:fillRect/>
          </a:stretch>
        </p:blipFill>
        <p:spPr>
          <a:xfrm>
            <a:off x="288181" y="1679575"/>
            <a:ext cx="4117132" cy="4117132"/>
          </a:xfrm>
          <a:prstGeom prst="rect">
            <a:avLst/>
          </a:prstGeom>
        </p:spPr>
      </p:pic>
    </p:spTree>
    <p:extLst>
      <p:ext uri="{BB962C8B-B14F-4D97-AF65-F5344CB8AC3E}">
        <p14:creationId xmlns:p14="http://schemas.microsoft.com/office/powerpoint/2010/main" val="747746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p:txBody>
          <a:bodyPr/>
          <a:lstStyle/>
          <a:p>
            <a:r>
              <a:rPr lang="fr-FR" b="1">
                <a:latin typeface="Candara" charset="0"/>
              </a:rPr>
              <a:t>Marie-Madeleine</a:t>
            </a:r>
          </a:p>
        </p:txBody>
      </p:sp>
      <p:sp>
        <p:nvSpPr>
          <p:cNvPr id="27651" name="Rectangle 3"/>
          <p:cNvSpPr>
            <a:spLocks noGrp="1" noChangeArrowheads="1"/>
          </p:cNvSpPr>
          <p:nvPr>
            <p:ph type="body" sz="half" idx="2"/>
          </p:nvPr>
        </p:nvSpPr>
        <p:spPr>
          <a:xfrm>
            <a:off x="4416425" y="1324498"/>
            <a:ext cx="4389438" cy="5095155"/>
          </a:xfrm>
        </p:spPr>
        <p:txBody>
          <a:bodyPr>
            <a:normAutofit lnSpcReduction="10000"/>
          </a:bodyPr>
          <a:lstStyle/>
          <a:p>
            <a:r>
              <a:rPr lang="fr-FR" dirty="0">
                <a:latin typeface="Candara" charset="0"/>
              </a:rPr>
              <a:t>Marie-Madeleine, au centre, ses longs cheveux bouclés la recouvrant entièrement,</a:t>
            </a:r>
          </a:p>
          <a:p>
            <a:r>
              <a:rPr lang="fr-FR" dirty="0">
                <a:latin typeface="Candara" charset="0"/>
              </a:rPr>
              <a:t>comme une eau ruisselante.</a:t>
            </a:r>
          </a:p>
          <a:p>
            <a:r>
              <a:rPr lang="fr-FR" dirty="0">
                <a:latin typeface="Candara" charset="0"/>
              </a:rPr>
              <a:t>Marie-Madeleine, les mains tendues, reçoit l’Eucharistie des mains d'un ange surgissant d'un arbre. </a:t>
            </a:r>
          </a:p>
          <a:p>
            <a:r>
              <a:rPr lang="fr-FR" dirty="0">
                <a:latin typeface="Candara" charset="0"/>
              </a:rPr>
              <a:t>Aux pieds de la femme, un vase. </a:t>
            </a:r>
          </a:p>
          <a:p>
            <a:r>
              <a:rPr lang="fr-FR" dirty="0">
                <a:latin typeface="Candara" charset="0"/>
              </a:rPr>
              <a:t>Derrière elle, un arbre.</a:t>
            </a:r>
          </a:p>
          <a:p>
            <a:r>
              <a:rPr lang="fr-FR" dirty="0">
                <a:latin typeface="Candara" charset="0"/>
              </a:rPr>
              <a:t>Deux arbres, comme dans le jardin d’Eden.</a:t>
            </a:r>
          </a:p>
        </p:txBody>
      </p:sp>
      <p:pic>
        <p:nvPicPr>
          <p:cNvPr id="4" name="Image 3" descr="jesus ressuscité aveyron saint sauveur de grandfue.JPG">
            <a:extLst>
              <a:ext uri="{FF2B5EF4-FFF2-40B4-BE49-F238E27FC236}">
                <a16:creationId xmlns:a16="http://schemas.microsoft.com/office/drawing/2014/main" id="{704A1AC3-6E54-5C79-57BD-D714A42CB954}"/>
              </a:ext>
            </a:extLst>
          </p:cNvPr>
          <p:cNvPicPr>
            <a:picLocks noChangeAspect="1"/>
          </p:cNvPicPr>
          <p:nvPr/>
        </p:nvPicPr>
        <p:blipFill>
          <a:blip r:embed="rId2" cstate="print"/>
          <a:stretch>
            <a:fillRect/>
          </a:stretch>
        </p:blipFill>
        <p:spPr>
          <a:xfrm>
            <a:off x="180937" y="1786412"/>
            <a:ext cx="4117132" cy="4117132"/>
          </a:xfrm>
          <a:prstGeom prst="rect">
            <a:avLst/>
          </a:prstGeom>
        </p:spPr>
      </p:pic>
    </p:spTree>
    <p:extLst>
      <p:ext uri="{BB962C8B-B14F-4D97-AF65-F5344CB8AC3E}">
        <p14:creationId xmlns:p14="http://schemas.microsoft.com/office/powerpoint/2010/main" val="39952109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lstStyle/>
          <a:p>
            <a:r>
              <a:rPr lang="fr-FR" b="1">
                <a:latin typeface="Candara" charset="0"/>
              </a:rPr>
              <a:t>Marie-Madeleine</a:t>
            </a:r>
          </a:p>
        </p:txBody>
      </p:sp>
      <p:sp>
        <p:nvSpPr>
          <p:cNvPr id="28675" name="Rectangle 3"/>
          <p:cNvSpPr>
            <a:spLocks noGrp="1" noChangeArrowheads="1"/>
          </p:cNvSpPr>
          <p:nvPr>
            <p:ph type="body" sz="half" idx="2"/>
          </p:nvPr>
        </p:nvSpPr>
        <p:spPr>
          <a:xfrm>
            <a:off x="4716463" y="1956738"/>
            <a:ext cx="4244975" cy="4228474"/>
          </a:xfrm>
        </p:spPr>
        <p:txBody>
          <a:bodyPr>
            <a:noAutofit/>
          </a:bodyPr>
          <a:lstStyle/>
          <a:p>
            <a:pPr>
              <a:lnSpc>
                <a:spcPct val="90000"/>
              </a:lnSpc>
            </a:pPr>
            <a:r>
              <a:rPr lang="fr-FR" sz="2000" dirty="0"/>
              <a:t>Deux arbres : ceux de l'Eden de Genèse 2 ? </a:t>
            </a:r>
          </a:p>
          <a:p>
            <a:pPr>
              <a:lnSpc>
                <a:spcPct val="90000"/>
              </a:lnSpc>
            </a:pPr>
            <a:r>
              <a:rPr lang="fr-FR" sz="2000" dirty="0"/>
              <a:t>Marie-Madeleine, la nouvelle Eve ? </a:t>
            </a:r>
          </a:p>
          <a:p>
            <a:pPr>
              <a:lnSpc>
                <a:spcPct val="90000"/>
              </a:lnSpc>
            </a:pPr>
            <a:r>
              <a:rPr lang="fr-FR" sz="2000" dirty="0"/>
              <a:t>Celle que le pardon a transfigurée ? </a:t>
            </a:r>
          </a:p>
          <a:p>
            <a:pPr>
              <a:lnSpc>
                <a:spcPct val="90000"/>
              </a:lnSpc>
            </a:pPr>
            <a:r>
              <a:rPr lang="fr-FR" sz="2000" dirty="0"/>
              <a:t>Celle qui, la première, a reconnu le Ressuscité ? </a:t>
            </a:r>
            <a:r>
              <a:rPr lang="fr-FR" sz="2000" dirty="0" err="1"/>
              <a:t>Rabbouni</a:t>
            </a:r>
            <a:r>
              <a:rPr lang="fr-FR" sz="2000" dirty="0"/>
              <a:t>... </a:t>
            </a:r>
          </a:p>
          <a:p>
            <a:pPr>
              <a:lnSpc>
                <a:spcPct val="90000"/>
              </a:lnSpc>
            </a:pPr>
            <a:r>
              <a:rPr lang="fr-FR" sz="2000" dirty="0"/>
              <a:t>Celle qui reçoit, des mains de l'ange, l’Eucharistie, nouvelle présence du Christ aujourd'hui ? </a:t>
            </a:r>
          </a:p>
          <a:p>
            <a:pPr>
              <a:lnSpc>
                <a:spcPct val="90000"/>
              </a:lnSpc>
            </a:pPr>
            <a:r>
              <a:rPr lang="fr-FR" sz="2000" dirty="0"/>
              <a:t>Celle qui se nourrit de la Vie... </a:t>
            </a:r>
          </a:p>
          <a:p>
            <a:pPr>
              <a:lnSpc>
                <a:spcPct val="90000"/>
              </a:lnSpc>
            </a:pPr>
            <a:r>
              <a:rPr lang="fr-FR" sz="2000" dirty="0"/>
              <a:t>Tout le tableau chante la joie de Pâques...</a:t>
            </a:r>
          </a:p>
        </p:txBody>
      </p:sp>
      <p:pic>
        <p:nvPicPr>
          <p:cNvPr id="4" name="Image 3" descr="jesus ressuscité aveyron saint sauveur de grandfue.JPG">
            <a:extLst>
              <a:ext uri="{FF2B5EF4-FFF2-40B4-BE49-F238E27FC236}">
                <a16:creationId xmlns:a16="http://schemas.microsoft.com/office/drawing/2014/main" id="{58DEFCEC-7A41-F7B8-A68C-6DD7E0E23437}"/>
              </a:ext>
            </a:extLst>
          </p:cNvPr>
          <p:cNvPicPr>
            <a:picLocks noChangeAspect="1"/>
          </p:cNvPicPr>
          <p:nvPr/>
        </p:nvPicPr>
        <p:blipFill>
          <a:blip r:embed="rId2" cstate="print"/>
          <a:stretch>
            <a:fillRect/>
          </a:stretch>
        </p:blipFill>
        <p:spPr>
          <a:xfrm>
            <a:off x="520856" y="1910532"/>
            <a:ext cx="4117132" cy="4117132"/>
          </a:xfrm>
          <a:prstGeom prst="rect">
            <a:avLst/>
          </a:prstGeom>
        </p:spPr>
      </p:pic>
    </p:spTree>
    <p:extLst>
      <p:ext uri="{BB962C8B-B14F-4D97-AF65-F5344CB8AC3E}">
        <p14:creationId xmlns:p14="http://schemas.microsoft.com/office/powerpoint/2010/main" val="38998018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a:xfrm>
            <a:off x="862684" y="109816"/>
            <a:ext cx="7726363" cy="1143000"/>
          </a:xfrm>
        </p:spPr>
        <p:txBody>
          <a:bodyPr/>
          <a:lstStyle/>
          <a:p>
            <a:r>
              <a:rPr lang="fr-FR" b="1" dirty="0">
                <a:latin typeface="Candara" charset="0"/>
              </a:rPr>
              <a:t>La Transfiguration du Christ</a:t>
            </a:r>
          </a:p>
        </p:txBody>
      </p:sp>
      <p:sp>
        <p:nvSpPr>
          <p:cNvPr id="29699" name="Rectangle 3"/>
          <p:cNvSpPr>
            <a:spLocks noGrp="1" noChangeArrowheads="1"/>
          </p:cNvSpPr>
          <p:nvPr>
            <p:ph type="body" sz="half" idx="2"/>
          </p:nvPr>
        </p:nvSpPr>
        <p:spPr>
          <a:xfrm>
            <a:off x="4148651" y="1523014"/>
            <a:ext cx="4657211" cy="4137300"/>
          </a:xfrm>
        </p:spPr>
        <p:txBody>
          <a:bodyPr>
            <a:normAutofit lnSpcReduction="10000"/>
          </a:bodyPr>
          <a:lstStyle/>
          <a:p>
            <a:pPr>
              <a:lnSpc>
                <a:spcPct val="80000"/>
              </a:lnSpc>
              <a:buFontTx/>
              <a:buNone/>
            </a:pPr>
            <a:r>
              <a:rPr lang="fr-FR" i="1" dirty="0">
                <a:latin typeface="Candara" charset="0"/>
              </a:rPr>
              <a:t>Jésus prend avec lui Pierre, Jacques et Jean, et les emmène, eux seuls, à l'écart sur une haute montagne. </a:t>
            </a:r>
          </a:p>
          <a:p>
            <a:pPr>
              <a:lnSpc>
                <a:spcPct val="80000"/>
              </a:lnSpc>
              <a:buFontTx/>
              <a:buNone/>
            </a:pPr>
            <a:r>
              <a:rPr lang="fr-FR" i="1" dirty="0">
                <a:latin typeface="Candara" charset="0"/>
              </a:rPr>
              <a:t>Et il fut transfiguré devant eux. </a:t>
            </a:r>
          </a:p>
          <a:p>
            <a:pPr>
              <a:lnSpc>
                <a:spcPct val="80000"/>
              </a:lnSpc>
              <a:buFontTx/>
              <a:buNone/>
            </a:pPr>
            <a:r>
              <a:rPr lang="fr-FR" i="1" dirty="0">
                <a:latin typeface="Candara" charset="0"/>
              </a:rPr>
              <a:t>Ses vêtements devinrent resplendissants, d'une blancheur telle que personne sur terre ne peut obtenir une blancheur pareille. </a:t>
            </a:r>
          </a:p>
          <a:p>
            <a:pPr>
              <a:lnSpc>
                <a:spcPct val="80000"/>
              </a:lnSpc>
              <a:buFontTx/>
              <a:buNone/>
            </a:pPr>
            <a:r>
              <a:rPr lang="fr-FR" i="1" dirty="0">
                <a:latin typeface="Candara" charset="0"/>
              </a:rPr>
              <a:t>Élie leur apparut avec Moïse, et ils s'entretenaient avec Jésus. </a:t>
            </a:r>
          </a:p>
          <a:p>
            <a:pPr>
              <a:lnSpc>
                <a:spcPct val="80000"/>
              </a:lnSpc>
              <a:buFontTx/>
              <a:buNone/>
            </a:pPr>
            <a:endParaRPr lang="fr-FR" i="1" dirty="0">
              <a:latin typeface="Candara" charset="0"/>
            </a:endParaRPr>
          </a:p>
          <a:p>
            <a:pPr algn="r">
              <a:lnSpc>
                <a:spcPct val="80000"/>
              </a:lnSpc>
              <a:buFontTx/>
              <a:buNone/>
            </a:pPr>
            <a:r>
              <a:rPr lang="fr-FR" dirty="0">
                <a:latin typeface="Candara" charset="0"/>
              </a:rPr>
              <a:t>D</a:t>
            </a:r>
            <a:r>
              <a:rPr lang="fr-FR" dirty="0">
                <a:latin typeface="Arial" charset="0"/>
                <a:ea typeface="HGP明朝E" charset="0"/>
                <a:cs typeface="HGP明朝E" charset="0"/>
              </a:rPr>
              <a:t>’</a:t>
            </a:r>
            <a:r>
              <a:rPr lang="fr-FR" altLang="ja-JP" dirty="0">
                <a:latin typeface="Candara" charset="0"/>
              </a:rPr>
              <a:t>après Marc 9, 2-3</a:t>
            </a:r>
            <a:endParaRPr lang="fr-FR" dirty="0">
              <a:latin typeface="Candara" charset="0"/>
            </a:endParaRPr>
          </a:p>
        </p:txBody>
      </p:sp>
      <p:pic>
        <p:nvPicPr>
          <p:cNvPr id="4" name="Image 3" descr="Une image contenant peinture, art, cadre photo, personne&#10;&#10;Description générée automatiquement">
            <a:extLst>
              <a:ext uri="{FF2B5EF4-FFF2-40B4-BE49-F238E27FC236}">
                <a16:creationId xmlns:a16="http://schemas.microsoft.com/office/drawing/2014/main" id="{70F7A883-007F-5FED-C21C-5E3F942C63A5}"/>
              </a:ext>
            </a:extLst>
          </p:cNvPr>
          <p:cNvPicPr>
            <a:picLocks noChangeAspect="1"/>
          </p:cNvPicPr>
          <p:nvPr/>
        </p:nvPicPr>
        <p:blipFill>
          <a:blip r:embed="rId2"/>
          <a:stretch>
            <a:fillRect/>
          </a:stretch>
        </p:blipFill>
        <p:spPr>
          <a:xfrm>
            <a:off x="476250" y="1393258"/>
            <a:ext cx="3438525" cy="5175817"/>
          </a:xfrm>
          <a:prstGeom prst="rect">
            <a:avLst/>
          </a:prstGeom>
        </p:spPr>
      </p:pic>
    </p:spTree>
    <p:extLst>
      <p:ext uri="{BB962C8B-B14F-4D97-AF65-F5344CB8AC3E}">
        <p14:creationId xmlns:p14="http://schemas.microsoft.com/office/powerpoint/2010/main" val="27020345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985232" y="183648"/>
            <a:ext cx="7726363" cy="1143000"/>
          </a:xfrm>
        </p:spPr>
        <p:txBody>
          <a:bodyPr/>
          <a:lstStyle/>
          <a:p>
            <a:r>
              <a:rPr lang="fr-FR" b="1" dirty="0">
                <a:latin typeface="Candara" charset="0"/>
              </a:rPr>
              <a:t>La Transfiguration du Christ</a:t>
            </a:r>
          </a:p>
        </p:txBody>
      </p:sp>
      <p:sp>
        <p:nvSpPr>
          <p:cNvPr id="30723" name="Rectangle 3"/>
          <p:cNvSpPr>
            <a:spLocks noGrp="1" noChangeArrowheads="1"/>
          </p:cNvSpPr>
          <p:nvPr>
            <p:ph type="body" sz="half" idx="2"/>
          </p:nvPr>
        </p:nvSpPr>
        <p:spPr>
          <a:xfrm>
            <a:off x="3914775" y="1563395"/>
            <a:ext cx="5026794" cy="4037403"/>
          </a:xfrm>
        </p:spPr>
        <p:txBody>
          <a:bodyPr>
            <a:normAutofit lnSpcReduction="10000"/>
          </a:bodyPr>
          <a:lstStyle/>
          <a:p>
            <a:pPr>
              <a:lnSpc>
                <a:spcPct val="80000"/>
              </a:lnSpc>
            </a:pPr>
            <a:r>
              <a:rPr lang="fr-FR" dirty="0">
                <a:latin typeface="Candara" charset="0"/>
              </a:rPr>
              <a:t>En bas du tableau, Pierre, Jacques et Jean contemplent le Christ, stupéfaits.</a:t>
            </a:r>
          </a:p>
          <a:p>
            <a:pPr>
              <a:lnSpc>
                <a:spcPct val="80000"/>
              </a:lnSpc>
            </a:pPr>
            <a:r>
              <a:rPr lang="fr-FR" dirty="0">
                <a:latin typeface="Candara" charset="0"/>
              </a:rPr>
              <a:t>Au registre supérieur, deux hommes :</a:t>
            </a:r>
          </a:p>
          <a:p>
            <a:pPr lvl="1">
              <a:lnSpc>
                <a:spcPct val="80000"/>
              </a:lnSpc>
            </a:pPr>
            <a:r>
              <a:rPr lang="fr-FR" sz="2000" dirty="0">
                <a:latin typeface="Candara" charset="0"/>
              </a:rPr>
              <a:t>Moïse,    assis,    facilement reconnaissable grâce à ses cornes de lumière et les tables de la Loi sous son bras gauche ;</a:t>
            </a:r>
          </a:p>
          <a:p>
            <a:pPr lvl="1">
              <a:lnSpc>
                <a:spcPct val="80000"/>
              </a:lnSpc>
            </a:pPr>
            <a:r>
              <a:rPr lang="fr-FR" sz="2000" dirty="0">
                <a:latin typeface="Candara" charset="0"/>
              </a:rPr>
              <a:t>Elie, agenouillé.</a:t>
            </a:r>
          </a:p>
          <a:p>
            <a:pPr>
              <a:lnSpc>
                <a:spcPct val="80000"/>
              </a:lnSpc>
            </a:pPr>
            <a:r>
              <a:rPr lang="fr-FR" dirty="0">
                <a:latin typeface="Candara" charset="0"/>
              </a:rPr>
              <a:t>Au centre, les dominant tous, le Christ, debout, en gloire, bras droit dressé vers le ciel, nimbé de rayons lumineux, monte vers le ciel.</a:t>
            </a:r>
          </a:p>
        </p:txBody>
      </p:sp>
      <p:pic>
        <p:nvPicPr>
          <p:cNvPr id="4" name="Image 3" descr="Une image contenant peinture, art, cadre photo, personne&#10;&#10;Description générée automatiquement">
            <a:extLst>
              <a:ext uri="{FF2B5EF4-FFF2-40B4-BE49-F238E27FC236}">
                <a16:creationId xmlns:a16="http://schemas.microsoft.com/office/drawing/2014/main" id="{F2AFA96E-2BD0-224C-5EA4-C16187A4EA90}"/>
              </a:ext>
            </a:extLst>
          </p:cNvPr>
          <p:cNvPicPr>
            <a:picLocks noChangeAspect="1"/>
          </p:cNvPicPr>
          <p:nvPr/>
        </p:nvPicPr>
        <p:blipFill>
          <a:blip r:embed="rId2"/>
          <a:stretch>
            <a:fillRect/>
          </a:stretch>
        </p:blipFill>
        <p:spPr>
          <a:xfrm>
            <a:off x="476250" y="1348808"/>
            <a:ext cx="3438525" cy="5175817"/>
          </a:xfrm>
          <a:prstGeom prst="rect">
            <a:avLst/>
          </a:prstGeom>
        </p:spPr>
      </p:pic>
    </p:spTree>
    <p:extLst>
      <p:ext uri="{BB962C8B-B14F-4D97-AF65-F5344CB8AC3E}">
        <p14:creationId xmlns:p14="http://schemas.microsoft.com/office/powerpoint/2010/main" val="34622579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a:xfrm>
            <a:off x="956951" y="128086"/>
            <a:ext cx="7726363" cy="1143000"/>
          </a:xfrm>
        </p:spPr>
        <p:txBody>
          <a:bodyPr/>
          <a:lstStyle/>
          <a:p>
            <a:r>
              <a:rPr lang="fr-FR" b="1" dirty="0">
                <a:latin typeface="Candara" charset="0"/>
              </a:rPr>
              <a:t>La Transfiguration du Christ</a:t>
            </a:r>
          </a:p>
        </p:txBody>
      </p:sp>
      <p:sp>
        <p:nvSpPr>
          <p:cNvPr id="31747" name="Rectangle 3"/>
          <p:cNvSpPr>
            <a:spLocks noGrp="1" noChangeArrowheads="1"/>
          </p:cNvSpPr>
          <p:nvPr>
            <p:ph type="body" sz="half" idx="2"/>
          </p:nvPr>
        </p:nvSpPr>
        <p:spPr>
          <a:xfrm>
            <a:off x="3761295" y="1439218"/>
            <a:ext cx="5236982" cy="4041693"/>
          </a:xfrm>
        </p:spPr>
        <p:txBody>
          <a:bodyPr/>
          <a:lstStyle/>
          <a:p>
            <a:pPr>
              <a:lnSpc>
                <a:spcPct val="90000"/>
              </a:lnSpc>
            </a:pPr>
            <a:r>
              <a:rPr lang="fr-FR" dirty="0"/>
              <a:t>La gloire de Jésus est révélée à tous : « </a:t>
            </a:r>
            <a:r>
              <a:rPr lang="fr-FR" i="1" dirty="0"/>
              <a:t>Celui-ci est mon Fils bien-aimé </a:t>
            </a:r>
            <a:r>
              <a:rPr lang="fr-FR" dirty="0"/>
              <a:t>» dit une voix. </a:t>
            </a:r>
          </a:p>
          <a:p>
            <a:pPr>
              <a:lnSpc>
                <a:spcPct val="90000"/>
              </a:lnSpc>
            </a:pPr>
            <a:r>
              <a:rPr lang="fr-FR" dirty="0"/>
              <a:t>Celui qui, dans les tableaux précédents, était homme souffrant et méprisé, est Fils de Dieu, l'artiste le redit. </a:t>
            </a:r>
          </a:p>
          <a:p>
            <a:pPr>
              <a:lnSpc>
                <a:spcPct val="90000"/>
              </a:lnSpc>
            </a:pPr>
            <a:r>
              <a:rPr lang="fr-FR" dirty="0"/>
              <a:t>Le Fils est attiré vers le Père et dans ce mouvement, il semble aspirer Moïse et Elie, Pierre, Jacques et Jean, vers son Père.</a:t>
            </a:r>
          </a:p>
        </p:txBody>
      </p:sp>
      <p:pic>
        <p:nvPicPr>
          <p:cNvPr id="4" name="Image 3" descr="Une image contenant peinture, art, cadre photo, personne&#10;&#10;Description générée automatiquement">
            <a:extLst>
              <a:ext uri="{FF2B5EF4-FFF2-40B4-BE49-F238E27FC236}">
                <a16:creationId xmlns:a16="http://schemas.microsoft.com/office/drawing/2014/main" id="{3CC97922-0F50-C56D-EFB9-EAC0F889B2FC}"/>
              </a:ext>
            </a:extLst>
          </p:cNvPr>
          <p:cNvPicPr>
            <a:picLocks noChangeAspect="1"/>
          </p:cNvPicPr>
          <p:nvPr/>
        </p:nvPicPr>
        <p:blipFill>
          <a:blip r:embed="rId2"/>
          <a:stretch>
            <a:fillRect/>
          </a:stretch>
        </p:blipFill>
        <p:spPr>
          <a:xfrm>
            <a:off x="322770" y="1271086"/>
            <a:ext cx="3438525" cy="5175817"/>
          </a:xfrm>
          <a:prstGeom prst="rect">
            <a:avLst/>
          </a:prstGeom>
        </p:spPr>
      </p:pic>
    </p:spTree>
    <p:extLst>
      <p:ext uri="{BB962C8B-B14F-4D97-AF65-F5344CB8AC3E}">
        <p14:creationId xmlns:p14="http://schemas.microsoft.com/office/powerpoint/2010/main" val="26161219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p:txBody>
          <a:bodyPr/>
          <a:lstStyle/>
          <a:p>
            <a:r>
              <a:rPr lang="fr-FR" b="1">
                <a:latin typeface="Candara" charset="0"/>
              </a:rPr>
              <a:t>La Résurrection du Christ</a:t>
            </a:r>
          </a:p>
        </p:txBody>
      </p:sp>
      <p:sp>
        <p:nvSpPr>
          <p:cNvPr id="32771" name="Rectangle 3"/>
          <p:cNvSpPr>
            <a:spLocks noGrp="1" noChangeArrowheads="1"/>
          </p:cNvSpPr>
          <p:nvPr>
            <p:ph type="body" sz="half" idx="2"/>
          </p:nvPr>
        </p:nvSpPr>
        <p:spPr>
          <a:xfrm>
            <a:off x="4416425" y="2053062"/>
            <a:ext cx="4389438" cy="3971942"/>
          </a:xfrm>
        </p:spPr>
        <p:txBody>
          <a:bodyPr>
            <a:normAutofit fontScale="92500" lnSpcReduction="20000"/>
          </a:bodyPr>
          <a:lstStyle/>
          <a:p>
            <a:pPr>
              <a:buFontTx/>
              <a:buNone/>
            </a:pPr>
            <a:r>
              <a:rPr lang="fr-FR" sz="2800" i="1" dirty="0">
                <a:latin typeface="Candara" charset="0"/>
              </a:rPr>
              <a:t>Marie-Madeleine voit Jésus.</a:t>
            </a:r>
          </a:p>
          <a:p>
            <a:pPr>
              <a:buFontTx/>
              <a:buNone/>
            </a:pPr>
            <a:r>
              <a:rPr lang="fr-FR" sz="2800" i="1" dirty="0">
                <a:latin typeface="Candara" charset="0"/>
              </a:rPr>
              <a:t>Il lui parle : </a:t>
            </a:r>
            <a:br>
              <a:rPr lang="fr-FR" sz="2800" i="1" dirty="0">
                <a:latin typeface="Candara" charset="0"/>
              </a:rPr>
            </a:br>
            <a:r>
              <a:rPr lang="fr-FR" sz="2800" i="1" dirty="0">
                <a:latin typeface="Candara" charset="0"/>
              </a:rPr>
              <a:t>« Femme, que cherches-tu ? »</a:t>
            </a:r>
          </a:p>
          <a:p>
            <a:pPr>
              <a:buFontTx/>
              <a:buNone/>
            </a:pPr>
            <a:r>
              <a:rPr lang="fr-FR" sz="2800" i="1" dirty="0">
                <a:latin typeface="Candara" charset="0"/>
              </a:rPr>
              <a:t>Mais elle ne le reconnaît pas.</a:t>
            </a:r>
          </a:p>
          <a:p>
            <a:pPr>
              <a:buFontTx/>
              <a:buNone/>
            </a:pPr>
            <a:r>
              <a:rPr lang="fr-FR" sz="2800" i="1" dirty="0">
                <a:latin typeface="Candara" charset="0"/>
              </a:rPr>
              <a:t>Il lui dit : « Marie ! »</a:t>
            </a:r>
          </a:p>
          <a:p>
            <a:pPr>
              <a:buFontTx/>
              <a:buNone/>
            </a:pPr>
            <a:r>
              <a:rPr lang="fr-FR" sz="2800" i="1" dirty="0">
                <a:latin typeface="Candara" charset="0"/>
              </a:rPr>
              <a:t>Alors elle se retourne et lui dit : « </a:t>
            </a:r>
            <a:r>
              <a:rPr lang="fr-FR" sz="2800" i="1" dirty="0" err="1">
                <a:latin typeface="Candara" charset="0"/>
              </a:rPr>
              <a:t>Rabbouni</a:t>
            </a:r>
            <a:r>
              <a:rPr lang="fr-FR" sz="2800" i="1" dirty="0">
                <a:latin typeface="Candara" charset="0"/>
              </a:rPr>
              <a:t> (ce qui veut dire : mon maître) ! »</a:t>
            </a:r>
          </a:p>
          <a:p>
            <a:pPr>
              <a:buFontTx/>
              <a:buNone/>
            </a:pPr>
            <a:endParaRPr lang="fr-FR" sz="2800" dirty="0">
              <a:latin typeface="Candara" charset="0"/>
            </a:endParaRPr>
          </a:p>
          <a:p>
            <a:pPr algn="r">
              <a:buFontTx/>
              <a:buNone/>
            </a:pPr>
            <a:r>
              <a:rPr lang="fr-FR" sz="2800" dirty="0">
                <a:latin typeface="Candara" charset="0"/>
              </a:rPr>
              <a:t>D</a:t>
            </a:r>
            <a:r>
              <a:rPr lang="fr-FR" sz="2800" dirty="0">
                <a:latin typeface="Arial" charset="0"/>
                <a:ea typeface="HGP明朝E" charset="0"/>
                <a:cs typeface="HGP明朝E" charset="0"/>
              </a:rPr>
              <a:t>’</a:t>
            </a:r>
            <a:r>
              <a:rPr lang="fr-FR" altLang="ja-JP" sz="2800" dirty="0">
                <a:latin typeface="Candara" charset="0"/>
              </a:rPr>
              <a:t>après Jean 20, 14-17</a:t>
            </a:r>
            <a:endParaRPr lang="fr-FR" sz="2800" dirty="0">
              <a:latin typeface="Candara" charset="0"/>
            </a:endParaRPr>
          </a:p>
        </p:txBody>
      </p:sp>
      <p:pic>
        <p:nvPicPr>
          <p:cNvPr id="6" name="Image 5">
            <a:extLst>
              <a:ext uri="{FF2B5EF4-FFF2-40B4-BE49-F238E27FC236}">
                <a16:creationId xmlns:a16="http://schemas.microsoft.com/office/drawing/2014/main" id="{66FBFA02-240F-128A-A9D2-FD6ADB917DD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0524" y="2053062"/>
            <a:ext cx="3832502" cy="3421007"/>
          </a:xfrm>
          <a:prstGeom prst="rect">
            <a:avLst/>
          </a:prstGeom>
        </p:spPr>
      </p:pic>
    </p:spTree>
    <p:extLst>
      <p:ext uri="{BB962C8B-B14F-4D97-AF65-F5344CB8AC3E}">
        <p14:creationId xmlns:p14="http://schemas.microsoft.com/office/powerpoint/2010/main" val="2298725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Histoire</a:t>
            </a:r>
          </a:p>
        </p:txBody>
      </p:sp>
      <p:sp>
        <p:nvSpPr>
          <p:cNvPr id="3" name="Segnaposto contenuto 2"/>
          <p:cNvSpPr>
            <a:spLocks noGrp="1"/>
          </p:cNvSpPr>
          <p:nvPr>
            <p:ph sz="quarter" idx="13"/>
          </p:nvPr>
        </p:nvSpPr>
        <p:spPr>
          <a:xfrm>
            <a:off x="152401" y="1993608"/>
            <a:ext cx="5578229" cy="4420500"/>
          </a:xfrm>
        </p:spPr>
        <p:txBody>
          <a:bodyPr>
            <a:normAutofit/>
          </a:bodyPr>
          <a:lstStyle/>
          <a:p>
            <a:r>
              <a:rPr lang="it-IT" dirty="0"/>
              <a:t>La plus </a:t>
            </a:r>
            <a:r>
              <a:rPr lang="it-IT" dirty="0" err="1"/>
              <a:t>ancienne</a:t>
            </a:r>
            <a:r>
              <a:rPr lang="it-IT" dirty="0"/>
              <a:t> </a:t>
            </a:r>
            <a:r>
              <a:rPr lang="it-IT" dirty="0" err="1"/>
              <a:t>preuve</a:t>
            </a:r>
            <a:r>
              <a:rPr lang="it-IT" dirty="0"/>
              <a:t> de l’</a:t>
            </a:r>
            <a:r>
              <a:rPr lang="it-IT" dirty="0" err="1"/>
              <a:t>existence</a:t>
            </a:r>
            <a:r>
              <a:rPr lang="it-IT" dirty="0"/>
              <a:t> de Saint-</a:t>
            </a:r>
            <a:r>
              <a:rPr lang="it-IT" dirty="0" err="1"/>
              <a:t>Sauveur</a:t>
            </a:r>
            <a:r>
              <a:rPr lang="it-IT" dirty="0"/>
              <a:t> </a:t>
            </a:r>
            <a:r>
              <a:rPr lang="it-IT" dirty="0" err="1"/>
              <a:t>remonte</a:t>
            </a:r>
            <a:r>
              <a:rPr lang="it-IT" dirty="0"/>
              <a:t> </a:t>
            </a:r>
            <a:r>
              <a:rPr lang="it-IT" dirty="0" err="1"/>
              <a:t>au</a:t>
            </a:r>
            <a:r>
              <a:rPr lang="it-IT" dirty="0"/>
              <a:t> </a:t>
            </a:r>
            <a:r>
              <a:rPr lang="it-IT" dirty="0" err="1"/>
              <a:t>XI</a:t>
            </a:r>
            <a:r>
              <a:rPr lang="it-IT" baseline="30000" dirty="0" err="1"/>
              <a:t>ème</a:t>
            </a:r>
            <a:r>
              <a:rPr lang="it-IT" dirty="0"/>
              <a:t> </a:t>
            </a:r>
            <a:r>
              <a:rPr lang="it-IT" dirty="0" err="1"/>
              <a:t>siècle</a:t>
            </a:r>
            <a:r>
              <a:rPr lang="it-IT" dirty="0"/>
              <a:t> : en 1082, le </a:t>
            </a:r>
            <a:r>
              <a:rPr lang="it-IT" dirty="0" err="1"/>
              <a:t>bénéfice</a:t>
            </a:r>
            <a:r>
              <a:rPr lang="it-IT" dirty="0"/>
              <a:t> de l’</a:t>
            </a:r>
            <a:r>
              <a:rPr lang="it-IT" dirty="0" err="1"/>
              <a:t>église</a:t>
            </a:r>
            <a:r>
              <a:rPr lang="it-IT" dirty="0"/>
              <a:t> est </a:t>
            </a:r>
            <a:r>
              <a:rPr lang="it-IT" dirty="0" err="1"/>
              <a:t>donné</a:t>
            </a:r>
            <a:r>
              <a:rPr lang="it-IT" dirty="0"/>
              <a:t> par Pons d’</a:t>
            </a:r>
            <a:r>
              <a:rPr lang="it-IT" dirty="0" err="1"/>
              <a:t>Étienne</a:t>
            </a:r>
            <a:r>
              <a:rPr lang="it-IT" dirty="0"/>
              <a:t>, </a:t>
            </a:r>
            <a:r>
              <a:rPr lang="it-IT" dirty="0" err="1"/>
              <a:t>évêque</a:t>
            </a:r>
            <a:r>
              <a:rPr lang="it-IT" dirty="0"/>
              <a:t> de </a:t>
            </a:r>
            <a:r>
              <a:rPr lang="it-IT" dirty="0" err="1"/>
              <a:t>Rodez</a:t>
            </a:r>
            <a:r>
              <a:rPr lang="it-IT" dirty="0"/>
              <a:t>, à l’</a:t>
            </a:r>
            <a:r>
              <a:rPr lang="it-IT" dirty="0" err="1"/>
              <a:t>abbaye</a:t>
            </a:r>
            <a:r>
              <a:rPr lang="it-IT" dirty="0"/>
              <a:t> bénédictine de Saint Victor de Marseille ; la "cella" </a:t>
            </a:r>
            <a:r>
              <a:rPr lang="it-IT" dirty="0" err="1"/>
              <a:t>ou</a:t>
            </a:r>
            <a:r>
              <a:rPr lang="it-IT" dirty="0"/>
              <a:t> petit </a:t>
            </a:r>
            <a:r>
              <a:rPr lang="it-IT" dirty="0" err="1"/>
              <a:t>couvent</a:t>
            </a:r>
            <a:r>
              <a:rPr lang="it-IT" dirty="0"/>
              <a:t> </a:t>
            </a:r>
            <a:r>
              <a:rPr lang="it-IT" dirty="0" err="1"/>
              <a:t>était</a:t>
            </a:r>
            <a:r>
              <a:rPr lang="it-IT" dirty="0"/>
              <a:t> </a:t>
            </a:r>
            <a:r>
              <a:rPr lang="it-IT" dirty="0" err="1"/>
              <a:t>déjà</a:t>
            </a:r>
            <a:r>
              <a:rPr lang="it-IT" dirty="0"/>
              <a:t> </a:t>
            </a:r>
            <a:r>
              <a:rPr lang="it-IT" dirty="0" err="1"/>
              <a:t>comprise</a:t>
            </a:r>
            <a:r>
              <a:rPr lang="it-IT" dirty="0"/>
              <a:t> </a:t>
            </a:r>
            <a:r>
              <a:rPr lang="it-IT" dirty="0" err="1"/>
              <a:t>dans</a:t>
            </a:r>
            <a:r>
              <a:rPr lang="it-IT" dirty="0"/>
              <a:t> une </a:t>
            </a:r>
            <a:r>
              <a:rPr lang="it-IT" dirty="0" err="1"/>
              <a:t>charte</a:t>
            </a:r>
            <a:r>
              <a:rPr lang="it-IT" dirty="0"/>
              <a:t> </a:t>
            </a:r>
            <a:r>
              <a:rPr lang="it-IT" dirty="0" err="1"/>
              <a:t>du</a:t>
            </a:r>
            <a:r>
              <a:rPr lang="it-IT" dirty="0"/>
              <a:t> 4 </a:t>
            </a:r>
            <a:r>
              <a:rPr lang="it-IT" dirty="0" err="1"/>
              <a:t>juillet</a:t>
            </a:r>
            <a:r>
              <a:rPr lang="it-IT" dirty="0"/>
              <a:t> 1079 de </a:t>
            </a:r>
            <a:r>
              <a:rPr lang="it-IT" dirty="0" err="1"/>
              <a:t>Grégoire</a:t>
            </a:r>
            <a:r>
              <a:rPr lang="it-IT" dirty="0"/>
              <a:t> VII (</a:t>
            </a:r>
            <a:r>
              <a:rPr lang="it-IT" dirty="0" err="1"/>
              <a:t>Cartulaire</a:t>
            </a:r>
            <a:r>
              <a:rPr lang="it-IT" dirty="0"/>
              <a:t> de Saint Victor). </a:t>
            </a:r>
          </a:p>
          <a:p>
            <a:r>
              <a:rPr lang="it-IT" dirty="0"/>
              <a:t>Saint-</a:t>
            </a:r>
            <a:r>
              <a:rPr lang="it-IT" dirty="0" err="1"/>
              <a:t>Sauveur</a:t>
            </a:r>
            <a:r>
              <a:rPr lang="it-IT" dirty="0"/>
              <a:t> (</a:t>
            </a:r>
            <a:r>
              <a:rPr lang="it-IT" dirty="0" err="1"/>
              <a:t>appelé</a:t>
            </a:r>
            <a:r>
              <a:rPr lang="it-IT" dirty="0"/>
              <a:t> Saint </a:t>
            </a:r>
            <a:r>
              <a:rPr lang="it-IT" dirty="0" err="1"/>
              <a:t>Salvaire</a:t>
            </a:r>
            <a:r>
              <a:rPr lang="it-IT" dirty="0"/>
              <a:t>) est </a:t>
            </a:r>
            <a:r>
              <a:rPr lang="it-IT" dirty="0" err="1"/>
              <a:t>alors</a:t>
            </a:r>
            <a:r>
              <a:rPr lang="it-IT" dirty="0"/>
              <a:t> un </a:t>
            </a:r>
            <a:r>
              <a:rPr lang="it-IT" dirty="0" err="1"/>
              <a:t>prieuré</a:t>
            </a:r>
            <a:r>
              <a:rPr lang="it-IT" dirty="0"/>
              <a:t>-cure.</a:t>
            </a:r>
          </a:p>
          <a:p>
            <a:endParaRPr lang="it-IT" dirty="0"/>
          </a:p>
        </p:txBody>
      </p:sp>
      <p:pic>
        <p:nvPicPr>
          <p:cNvPr id="8" name="Image 7" descr="48.JPG">
            <a:extLst>
              <a:ext uri="{FF2B5EF4-FFF2-40B4-BE49-F238E27FC236}">
                <a16:creationId xmlns:a16="http://schemas.microsoft.com/office/drawing/2014/main" id="{2FAA29E2-5B1E-D5B7-BFE2-84CC5ADD2165}"/>
              </a:ext>
            </a:extLst>
          </p:cNvPr>
          <p:cNvPicPr>
            <a:picLocks noChangeAspect="1"/>
          </p:cNvPicPr>
          <p:nvPr/>
        </p:nvPicPr>
        <p:blipFill rotWithShape="1">
          <a:blip r:embed="rId2" cstate="print"/>
          <a:srcRect r="5079"/>
          <a:stretch/>
        </p:blipFill>
        <p:spPr>
          <a:xfrm>
            <a:off x="5589850" y="1470025"/>
            <a:ext cx="3401749" cy="4778375"/>
          </a:xfrm>
          <a:custGeom>
            <a:avLst/>
            <a:gdLst/>
            <a:ahLst/>
            <a:cxnLst/>
            <a:rect l="l" t="t" r="r" b="b"/>
            <a:pathLst>
              <a:path w="650965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0"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3" y="528850"/>
                  <a:pt x="335480" y="536547"/>
                  <a:pt x="337867" y="544146"/>
                </a:cubicBezTo>
                <a:lnTo>
                  <a:pt x="340032" y="549926"/>
                </a:lnTo>
                <a:lnTo>
                  <a:pt x="340448" y="551717"/>
                </a:lnTo>
                <a:lnTo>
                  <a:pt x="346286" y="566616"/>
                </a:lnTo>
                <a:lnTo>
                  <a:pt x="346338" y="566754"/>
                </a:lnTo>
                <a:lnTo>
                  <a:pt x="352655" y="583595"/>
                </a:lnTo>
                <a:lnTo>
                  <a:pt x="359452" y="612658"/>
                </a:lnTo>
                <a:cubicBezTo>
                  <a:pt x="358987" y="604728"/>
                  <a:pt x="357230" y="597005"/>
                  <a:pt x="354829" y="589388"/>
                </a:cubicBezTo>
                <a:lnTo>
                  <a:pt x="352655" y="583595"/>
                </a:lnTo>
                <a:lnTo>
                  <a:pt x="352236" y="581804"/>
                </a:lnTo>
                <a:lnTo>
                  <a:pt x="346286" y="566616"/>
                </a:lnTo>
                <a:lnTo>
                  <a:pt x="340032" y="549926"/>
                </a:lnTo>
                <a:close/>
                <a:moveTo>
                  <a:pt x="384407" y="268794"/>
                </a:moveTo>
                <a:lnTo>
                  <a:pt x="387838" y="328017"/>
                </a:lnTo>
                <a:cubicBezTo>
                  <a:pt x="389527" y="318646"/>
                  <a:pt x="389932" y="309031"/>
                  <a:pt x="389283" y="299164"/>
                </a:cubicBezTo>
                <a:cubicBezTo>
                  <a:pt x="388635" y="289296"/>
                  <a:pt x="386932" y="279176"/>
                  <a:pt x="384407" y="268794"/>
                </a:cubicBezTo>
                <a:close/>
                <a:moveTo>
                  <a:pt x="66991" y="0"/>
                </a:moveTo>
                <a:lnTo>
                  <a:pt x="6509657" y="0"/>
                </a:lnTo>
                <a:lnTo>
                  <a:pt x="6509657" y="6857999"/>
                </a:lnTo>
                <a:lnTo>
                  <a:pt x="149318" y="6857999"/>
                </a:lnTo>
                <a:lnTo>
                  <a:pt x="149318" y="6857457"/>
                </a:lnTo>
                <a:lnTo>
                  <a:pt x="22079" y="6857457"/>
                </a:lnTo>
                <a:lnTo>
                  <a:pt x="26850" y="6796804"/>
                </a:lnTo>
                <a:cubicBezTo>
                  <a:pt x="32161" y="6777207"/>
                  <a:pt x="39591" y="6758011"/>
                  <a:pt x="44354" y="6738388"/>
                </a:cubicBezTo>
                <a:cubicBezTo>
                  <a:pt x="48736" y="6720103"/>
                  <a:pt x="58832" y="6702955"/>
                  <a:pt x="67214" y="6685617"/>
                </a:cubicBezTo>
                <a:cubicBezTo>
                  <a:pt x="83217" y="6652472"/>
                  <a:pt x="73120" y="6617036"/>
                  <a:pt x="77310" y="6583128"/>
                </a:cubicBezTo>
                <a:cubicBezTo>
                  <a:pt x="78645" y="6572269"/>
                  <a:pt x="80168" y="6561411"/>
                  <a:pt x="82837" y="6550742"/>
                </a:cubicBezTo>
                <a:cubicBezTo>
                  <a:pt x="89885" y="6521593"/>
                  <a:pt x="95981" y="6491874"/>
                  <a:pt x="105697" y="6463490"/>
                </a:cubicBezTo>
                <a:cubicBezTo>
                  <a:pt x="116556" y="6431292"/>
                  <a:pt x="131034" y="6400429"/>
                  <a:pt x="146086" y="6363664"/>
                </a:cubicBezTo>
                <a:cubicBezTo>
                  <a:pt x="142275" y="6350899"/>
                  <a:pt x="131986" y="6331277"/>
                  <a:pt x="131034" y="6311084"/>
                </a:cubicBezTo>
                <a:cubicBezTo>
                  <a:pt x="127795" y="6246121"/>
                  <a:pt x="145513" y="6185351"/>
                  <a:pt x="173518" y="6127247"/>
                </a:cubicBezTo>
                <a:cubicBezTo>
                  <a:pt x="181899" y="6109530"/>
                  <a:pt x="187424" y="6090477"/>
                  <a:pt x="195616" y="6072569"/>
                </a:cubicBezTo>
                <a:cubicBezTo>
                  <a:pt x="198472" y="6066284"/>
                  <a:pt x="204569" y="6058092"/>
                  <a:pt x="210285" y="6056948"/>
                </a:cubicBezTo>
                <a:cubicBezTo>
                  <a:pt x="243432" y="6050282"/>
                  <a:pt x="242863" y="6025515"/>
                  <a:pt x="244766" y="5999796"/>
                </a:cubicBezTo>
                <a:cubicBezTo>
                  <a:pt x="247051" y="5969124"/>
                  <a:pt x="252386" y="5938836"/>
                  <a:pt x="256958" y="5908355"/>
                </a:cubicBezTo>
                <a:cubicBezTo>
                  <a:pt x="257530" y="5904353"/>
                  <a:pt x="261531" y="5900735"/>
                  <a:pt x="264200" y="5897114"/>
                </a:cubicBezTo>
                <a:cubicBezTo>
                  <a:pt x="268199" y="5891590"/>
                  <a:pt x="274295" y="5886447"/>
                  <a:pt x="275818" y="5880348"/>
                </a:cubicBezTo>
                <a:cubicBezTo>
                  <a:pt x="283249" y="5849107"/>
                  <a:pt x="289535" y="5817674"/>
                  <a:pt x="296393" y="5786239"/>
                </a:cubicBezTo>
                <a:cubicBezTo>
                  <a:pt x="297918" y="5779191"/>
                  <a:pt x="299823" y="5771953"/>
                  <a:pt x="302870" y="5765474"/>
                </a:cubicBezTo>
                <a:cubicBezTo>
                  <a:pt x="305728" y="5759378"/>
                  <a:pt x="310683" y="5754234"/>
                  <a:pt x="313730" y="5748136"/>
                </a:cubicBezTo>
                <a:cubicBezTo>
                  <a:pt x="321920" y="5731564"/>
                  <a:pt x="329541" y="5714607"/>
                  <a:pt x="338685" y="5695178"/>
                </a:cubicBezTo>
                <a:cubicBezTo>
                  <a:pt x="321541" y="5684320"/>
                  <a:pt x="331257" y="5669647"/>
                  <a:pt x="339447" y="5651360"/>
                </a:cubicBezTo>
                <a:cubicBezTo>
                  <a:pt x="347830" y="5632691"/>
                  <a:pt x="350497" y="5611164"/>
                  <a:pt x="353545"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5" y="4893907"/>
                  <a:pt x="406697" y="4884572"/>
                </a:cubicBezTo>
                <a:cubicBezTo>
                  <a:pt x="399647" y="4857522"/>
                  <a:pt x="388978" y="4831420"/>
                  <a:pt x="384216" y="4803988"/>
                </a:cubicBezTo>
                <a:cubicBezTo>
                  <a:pt x="381551" y="4788747"/>
                  <a:pt x="386312" y="4771793"/>
                  <a:pt x="389741" y="4755980"/>
                </a:cubicBezTo>
                <a:cubicBezTo>
                  <a:pt x="393362"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2" y="4346201"/>
                  <a:pt x="391265" y="4340674"/>
                  <a:pt x="392218" y="4335722"/>
                </a:cubicBezTo>
                <a:cubicBezTo>
                  <a:pt x="401743" y="4281810"/>
                  <a:pt x="387838" y="4231324"/>
                  <a:pt x="369547" y="4181603"/>
                </a:cubicBezTo>
                <a:cubicBezTo>
                  <a:pt x="367643" y="4176461"/>
                  <a:pt x="368214" y="4170174"/>
                  <a:pt x="368595" y="4164458"/>
                </a:cubicBezTo>
                <a:cubicBezTo>
                  <a:pt x="369928" y="4148453"/>
                  <a:pt x="376597" y="4131119"/>
                  <a:pt x="372597" y="4116641"/>
                </a:cubicBezTo>
                <a:cubicBezTo>
                  <a:pt x="361546" y="4078159"/>
                  <a:pt x="348211" y="4040058"/>
                  <a:pt x="331447" y="4003861"/>
                </a:cubicBezTo>
                <a:cubicBezTo>
                  <a:pt x="314494" y="3967091"/>
                  <a:pt x="300203" y="3932993"/>
                  <a:pt x="317349" y="3890891"/>
                </a:cubicBezTo>
                <a:cubicBezTo>
                  <a:pt x="324589" y="3872985"/>
                  <a:pt x="319445" y="3849362"/>
                  <a:pt x="317541" y="3828785"/>
                </a:cubicBezTo>
                <a:cubicBezTo>
                  <a:pt x="316016" y="3813737"/>
                  <a:pt x="307443" y="3799258"/>
                  <a:pt x="307443" y="3784397"/>
                </a:cubicBezTo>
                <a:cubicBezTo>
                  <a:pt x="307443" y="3744770"/>
                  <a:pt x="297345" y="3709529"/>
                  <a:pt x="276771" y="3675238"/>
                </a:cubicBezTo>
                <a:cubicBezTo>
                  <a:pt x="268770" y="3661899"/>
                  <a:pt x="274106" y="3641134"/>
                  <a:pt x="272009" y="3623799"/>
                </a:cubicBezTo>
                <a:cubicBezTo>
                  <a:pt x="269533" y="3605509"/>
                  <a:pt x="267247" y="3586653"/>
                  <a:pt x="261720" y="3569124"/>
                </a:cubicBezTo>
                <a:cubicBezTo>
                  <a:pt x="247243" y="3523785"/>
                  <a:pt x="230859" y="3479015"/>
                  <a:pt x="215618" y="3433866"/>
                </a:cubicBezTo>
                <a:cubicBezTo>
                  <a:pt x="203045" y="3396719"/>
                  <a:pt x="212951" y="3360139"/>
                  <a:pt x="218286" y="3323372"/>
                </a:cubicBezTo>
                <a:cubicBezTo>
                  <a:pt x="221715" y="3300319"/>
                  <a:pt x="229907" y="3278795"/>
                  <a:pt x="217715" y="3252885"/>
                </a:cubicBezTo>
                <a:cubicBezTo>
                  <a:pt x="206093" y="3228119"/>
                  <a:pt x="208761" y="3196686"/>
                  <a:pt x="202475" y="3168870"/>
                </a:cubicBezTo>
                <a:cubicBezTo>
                  <a:pt x="197141" y="3145436"/>
                  <a:pt x="188566" y="3122770"/>
                  <a:pt x="180184" y="3100099"/>
                </a:cubicBezTo>
                <a:cubicBezTo>
                  <a:pt x="168753" y="3069235"/>
                  <a:pt x="156753" y="3038756"/>
                  <a:pt x="162468" y="3005035"/>
                </a:cubicBezTo>
                <a:cubicBezTo>
                  <a:pt x="168945" y="2966742"/>
                  <a:pt x="144560" y="2940455"/>
                  <a:pt x="128366" y="2910353"/>
                </a:cubicBezTo>
                <a:cubicBezTo>
                  <a:pt x="117318" y="2889587"/>
                  <a:pt x="109126" y="2866918"/>
                  <a:pt x="102268" y="2844248"/>
                </a:cubicBezTo>
                <a:cubicBezTo>
                  <a:pt x="93313" y="2813958"/>
                  <a:pt x="87978" y="2782716"/>
                  <a:pt x="79216" y="2752235"/>
                </a:cubicBezTo>
                <a:cubicBezTo>
                  <a:pt x="66072" y="2706131"/>
                  <a:pt x="55785"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1" y="2360933"/>
                </a:cubicBezTo>
                <a:cubicBezTo>
                  <a:pt x="28541" y="2356744"/>
                  <a:pt x="36543" y="2344741"/>
                  <a:pt x="37877" y="2335405"/>
                </a:cubicBezTo>
                <a:cubicBezTo>
                  <a:pt x="41877" y="2307402"/>
                  <a:pt x="35971" y="2281683"/>
                  <a:pt x="23017" y="2254633"/>
                </a:cubicBezTo>
                <a:cubicBezTo>
                  <a:pt x="10824" y="2229296"/>
                  <a:pt x="12158" y="2197670"/>
                  <a:pt x="7395" y="2168903"/>
                </a:cubicBezTo>
                <a:cubicBezTo>
                  <a:pt x="5680"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4" y="1938009"/>
                  <a:pt x="18445" y="1921817"/>
                </a:cubicBezTo>
                <a:cubicBezTo>
                  <a:pt x="19779" y="1915912"/>
                  <a:pt x="24922" y="1910004"/>
                  <a:pt x="24161" y="1904673"/>
                </a:cubicBezTo>
                <a:cubicBezTo>
                  <a:pt x="15968" y="1851709"/>
                  <a:pt x="52545" y="1813610"/>
                  <a:pt x="68738" y="1768838"/>
                </a:cubicBezTo>
                <a:cubicBezTo>
                  <a:pt x="85886" y="1721785"/>
                  <a:pt x="112174" y="1676253"/>
                  <a:pt x="104363" y="1623675"/>
                </a:cubicBezTo>
                <a:cubicBezTo>
                  <a:pt x="99601" y="1591859"/>
                  <a:pt x="88551" y="1561189"/>
                  <a:pt x="81882" y="1529563"/>
                </a:cubicBezTo>
                <a:cubicBezTo>
                  <a:pt x="79597" y="1518324"/>
                  <a:pt x="79978" y="1505751"/>
                  <a:pt x="82264" y="1494509"/>
                </a:cubicBezTo>
                <a:cubicBezTo>
                  <a:pt x="92743" y="1440216"/>
                  <a:pt x="94266" y="1386684"/>
                  <a:pt x="77120" y="1333341"/>
                </a:cubicBezTo>
                <a:cubicBezTo>
                  <a:pt x="74262" y="1324198"/>
                  <a:pt x="71597" y="1314483"/>
                  <a:pt x="71597" y="1304955"/>
                </a:cubicBezTo>
                <a:cubicBezTo>
                  <a:pt x="71597" y="1252757"/>
                  <a:pt x="75597" y="1201512"/>
                  <a:pt x="94266" y="1151600"/>
                </a:cubicBezTo>
                <a:cubicBezTo>
                  <a:pt x="100553" y="1134834"/>
                  <a:pt x="96553" y="1114449"/>
                  <a:pt x="98077" y="1095972"/>
                </a:cubicBezTo>
                <a:cubicBezTo>
                  <a:pt x="99409" y="1078826"/>
                  <a:pt x="99981" y="1061298"/>
                  <a:pt x="104363" y="1044725"/>
                </a:cubicBezTo>
                <a:cubicBezTo>
                  <a:pt x="110839" y="1020529"/>
                  <a:pt x="111601" y="998052"/>
                  <a:pt x="105887" y="973095"/>
                </a:cubicBezTo>
                <a:cubicBezTo>
                  <a:pt x="100553" y="949281"/>
                  <a:pt x="103219" y="923562"/>
                  <a:pt x="103029" y="898797"/>
                </a:cubicBezTo>
                <a:cubicBezTo>
                  <a:pt x="102839" y="871173"/>
                  <a:pt x="102649" y="843552"/>
                  <a:pt x="103601" y="815929"/>
                </a:cubicBezTo>
                <a:cubicBezTo>
                  <a:pt x="103981" y="804877"/>
                  <a:pt x="111601" y="792306"/>
                  <a:pt x="108553" y="783158"/>
                </a:cubicBezTo>
                <a:cubicBezTo>
                  <a:pt x="98267" y="753633"/>
                  <a:pt x="110649" y="724104"/>
                  <a:pt x="105126" y="694576"/>
                </a:cubicBezTo>
                <a:cubicBezTo>
                  <a:pt x="102268" y="680096"/>
                  <a:pt x="110078" y="663713"/>
                  <a:pt x="110839" y="648092"/>
                </a:cubicBezTo>
                <a:cubicBezTo>
                  <a:pt x="112174" y="622564"/>
                  <a:pt x="111601" y="597037"/>
                  <a:pt x="111983" y="571508"/>
                </a:cubicBezTo>
                <a:cubicBezTo>
                  <a:pt x="112174" y="563125"/>
                  <a:pt x="112936" y="554933"/>
                  <a:pt x="113318" y="546552"/>
                </a:cubicBezTo>
                <a:cubicBezTo>
                  <a:pt x="113697" y="539121"/>
                  <a:pt x="115412" y="531310"/>
                  <a:pt x="114080" y="524262"/>
                </a:cubicBezTo>
                <a:cubicBezTo>
                  <a:pt x="109315" y="498733"/>
                  <a:pt x="101505" y="473587"/>
                  <a:pt x="98457" y="447870"/>
                </a:cubicBezTo>
                <a:cubicBezTo>
                  <a:pt x="95792" y="425581"/>
                  <a:pt x="99409" y="402529"/>
                  <a:pt x="97505" y="380050"/>
                </a:cubicBezTo>
                <a:cubicBezTo>
                  <a:pt x="94266" y="340425"/>
                  <a:pt x="88551" y="300800"/>
                  <a:pt x="84930" y="261173"/>
                </a:cubicBezTo>
                <a:cubicBezTo>
                  <a:pt x="84168" y="252600"/>
                  <a:pt x="88933" y="243648"/>
                  <a:pt x="89313" y="234883"/>
                </a:cubicBezTo>
                <a:cubicBezTo>
                  <a:pt x="90266" y="207450"/>
                  <a:pt x="90457" y="180017"/>
                  <a:pt x="91026" y="152584"/>
                </a:cubicBezTo>
                <a:cubicBezTo>
                  <a:pt x="91218" y="136963"/>
                  <a:pt x="90647" y="121150"/>
                  <a:pt x="92361" y="105718"/>
                </a:cubicBezTo>
                <a:cubicBezTo>
                  <a:pt x="94648" y="85336"/>
                  <a:pt x="98077" y="66857"/>
                  <a:pt x="83217" y="47806"/>
                </a:cubicBezTo>
                <a:cubicBezTo>
                  <a:pt x="77453" y="40471"/>
                  <a:pt x="73691" y="32636"/>
                  <a:pt x="71206" y="24480"/>
                </a:cubicBezTo>
                <a:close/>
              </a:path>
            </a:pathLst>
          </a:custGeom>
          <a:effectLst>
            <a:outerShdw blurRad="381000" dist="152400" dir="10800000" algn="r" rotWithShape="0">
              <a:prstClr val="black">
                <a:alpha val="10000"/>
              </a:prstClr>
            </a:outerShdw>
          </a:effectLst>
        </p:spPr>
      </p:pic>
    </p:spTree>
    <p:extLst>
      <p:ext uri="{BB962C8B-B14F-4D97-AF65-F5344CB8AC3E}">
        <p14:creationId xmlns:p14="http://schemas.microsoft.com/office/powerpoint/2010/main" val="2743609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p:txBody>
          <a:bodyPr/>
          <a:lstStyle/>
          <a:p>
            <a:r>
              <a:rPr lang="fr-FR" b="1">
                <a:latin typeface="Candara" charset="0"/>
              </a:rPr>
              <a:t>La Résurrection du Christ</a:t>
            </a:r>
          </a:p>
        </p:txBody>
      </p:sp>
      <p:pic>
        <p:nvPicPr>
          <p:cNvPr id="33794" name="Picture 6" descr="jésus ressuscité"/>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97442" y="1801812"/>
            <a:ext cx="3816350" cy="3254375"/>
          </a:xfrm>
          <a:noFill/>
        </p:spPr>
      </p:pic>
      <p:sp>
        <p:nvSpPr>
          <p:cNvPr id="33795" name="Rectangle 3"/>
          <p:cNvSpPr>
            <a:spLocks noGrp="1" noChangeArrowheads="1"/>
          </p:cNvSpPr>
          <p:nvPr>
            <p:ph type="body" sz="half" idx="2"/>
          </p:nvPr>
        </p:nvSpPr>
        <p:spPr>
          <a:xfrm>
            <a:off x="4572000" y="1789000"/>
            <a:ext cx="4233863" cy="3822517"/>
          </a:xfrm>
        </p:spPr>
        <p:txBody>
          <a:bodyPr>
            <a:normAutofit fontScale="92500" lnSpcReduction="10000"/>
          </a:bodyPr>
          <a:lstStyle/>
          <a:p>
            <a:r>
              <a:rPr lang="fr-FR" sz="2800" dirty="0">
                <a:latin typeface="Candara" charset="0"/>
              </a:rPr>
              <a:t>Le Christ sort du tombeau en brandissant sa croix et la tend à Marie-Madeleine qui elle aussi a le bras droit tendu vers lui. </a:t>
            </a:r>
          </a:p>
          <a:p>
            <a:r>
              <a:rPr lang="fr-FR" sz="2800" dirty="0">
                <a:latin typeface="Candara" charset="0"/>
              </a:rPr>
              <a:t>Les deux personnages sont revêtus d'un </a:t>
            </a:r>
            <a:r>
              <a:rPr lang="fr-FR" sz="2600" dirty="0"/>
              <a:t>vêtement</a:t>
            </a:r>
            <a:r>
              <a:rPr lang="fr-FR" sz="2800" dirty="0">
                <a:latin typeface="Candara" charset="0"/>
              </a:rPr>
              <a:t> de </a:t>
            </a:r>
            <a:r>
              <a:rPr lang="fr-FR" sz="2600" dirty="0"/>
              <a:t>gloire</a:t>
            </a:r>
            <a:r>
              <a:rPr lang="fr-FR" sz="2800" dirty="0">
                <a:latin typeface="Candara" charset="0"/>
              </a:rPr>
              <a:t> doré. </a:t>
            </a:r>
          </a:p>
          <a:p>
            <a:r>
              <a:rPr lang="fr-FR" sz="2800" dirty="0">
                <a:latin typeface="Candara" charset="0"/>
              </a:rPr>
              <a:t>Un pan de manteau rouge dépasse de celui du Christ. </a:t>
            </a:r>
          </a:p>
        </p:txBody>
      </p:sp>
    </p:spTree>
    <p:extLst>
      <p:ext uri="{BB962C8B-B14F-4D97-AF65-F5344CB8AC3E}">
        <p14:creationId xmlns:p14="http://schemas.microsoft.com/office/powerpoint/2010/main" val="3137400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p:txBody>
          <a:bodyPr/>
          <a:lstStyle/>
          <a:p>
            <a:r>
              <a:rPr lang="fr-FR" b="1">
                <a:latin typeface="Candara" charset="0"/>
              </a:rPr>
              <a:t>La Résurrection du Christ</a:t>
            </a:r>
          </a:p>
        </p:txBody>
      </p:sp>
      <p:sp>
        <p:nvSpPr>
          <p:cNvPr id="34819" name="Rectangle 3"/>
          <p:cNvSpPr>
            <a:spLocks noGrp="1" noChangeArrowheads="1"/>
          </p:cNvSpPr>
          <p:nvPr>
            <p:ph type="body" sz="half" idx="2"/>
          </p:nvPr>
        </p:nvSpPr>
        <p:spPr>
          <a:xfrm>
            <a:off x="4283283" y="1431925"/>
            <a:ext cx="4766449" cy="5276582"/>
          </a:xfrm>
        </p:spPr>
        <p:txBody>
          <a:bodyPr>
            <a:noAutofit/>
          </a:bodyPr>
          <a:lstStyle/>
          <a:p>
            <a:pPr>
              <a:lnSpc>
                <a:spcPct val="80000"/>
              </a:lnSpc>
            </a:pPr>
            <a:r>
              <a:rPr lang="fr-FR" sz="2000" dirty="0"/>
              <a:t>La naïveté, voire l'archaïsme du tableau n'enlève rien à sa force, à tout ce qu'il peut exprimer du cœur de la foi : </a:t>
            </a:r>
            <a:br>
              <a:rPr lang="fr-FR" sz="2000" dirty="0"/>
            </a:br>
            <a:r>
              <a:rPr lang="fr-FR" sz="2000" dirty="0"/>
              <a:t>« </a:t>
            </a:r>
            <a:r>
              <a:rPr lang="fr-FR" sz="2000" i="1" dirty="0"/>
              <a:t>Pourquoi cherchez-vous parmi les morts celui qui est vivant ? </a:t>
            </a:r>
            <a:r>
              <a:rPr lang="fr-FR" sz="2000" dirty="0"/>
              <a:t>»</a:t>
            </a:r>
          </a:p>
          <a:p>
            <a:pPr>
              <a:lnSpc>
                <a:spcPct val="80000"/>
              </a:lnSpc>
            </a:pPr>
            <a:r>
              <a:rPr lang="fr-FR" sz="2000" dirty="0"/>
              <a:t>Christ ressuscité, Christ vivant, Homme vivant. </a:t>
            </a:r>
          </a:p>
          <a:p>
            <a:pPr>
              <a:lnSpc>
                <a:spcPct val="80000"/>
              </a:lnSpc>
            </a:pPr>
            <a:r>
              <a:rPr lang="fr-FR" sz="2000" dirty="0"/>
              <a:t>Que veut dire la main tendue de Marie-Madeleine ? </a:t>
            </a:r>
          </a:p>
          <a:p>
            <a:pPr>
              <a:lnSpc>
                <a:spcPct val="80000"/>
              </a:lnSpc>
            </a:pPr>
            <a:r>
              <a:rPr lang="fr-FR" sz="2000" dirty="0"/>
              <a:t>Mouvement en avant d'une rencontre personnelle avec le Christ ? </a:t>
            </a:r>
          </a:p>
          <a:p>
            <a:pPr>
              <a:lnSpc>
                <a:spcPct val="80000"/>
              </a:lnSpc>
            </a:pPr>
            <a:r>
              <a:rPr lang="fr-FR" sz="2000" dirty="0"/>
              <a:t>Geste d'acceptation de la croix ? </a:t>
            </a:r>
          </a:p>
          <a:p>
            <a:pPr>
              <a:lnSpc>
                <a:spcPct val="80000"/>
              </a:lnSpc>
            </a:pPr>
            <a:r>
              <a:rPr lang="fr-FR" sz="2000" dirty="0"/>
              <a:t>Sur le Christ, le petit morceau de vêtement rouge entrevu </a:t>
            </a:r>
            <a:br>
              <a:rPr lang="fr-FR" sz="2000" dirty="0"/>
            </a:br>
            <a:r>
              <a:rPr lang="fr-FR" sz="2000" dirty="0"/>
              <a:t>ne rappellerait-il pas le manteau royal posé ironiquement sur lui </a:t>
            </a:r>
            <a:br>
              <a:rPr lang="fr-FR" sz="2000" dirty="0"/>
            </a:br>
            <a:r>
              <a:rPr lang="fr-FR" sz="2000" dirty="0"/>
              <a:t>après la flagellation ? </a:t>
            </a:r>
          </a:p>
          <a:p>
            <a:pPr>
              <a:lnSpc>
                <a:spcPct val="80000"/>
              </a:lnSpc>
            </a:pPr>
            <a:r>
              <a:rPr lang="fr-FR" sz="2000" dirty="0"/>
              <a:t>Passion et résurrection restant ainsi intimement liés...</a:t>
            </a:r>
          </a:p>
        </p:txBody>
      </p:sp>
      <p:pic>
        <p:nvPicPr>
          <p:cNvPr id="6" name="Image 5">
            <a:extLst>
              <a:ext uri="{FF2B5EF4-FFF2-40B4-BE49-F238E27FC236}">
                <a16:creationId xmlns:a16="http://schemas.microsoft.com/office/drawing/2014/main" id="{C764BDC0-3F44-4902-11EE-9E7E8CE4430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0781" y="1581418"/>
            <a:ext cx="3832502" cy="3421007"/>
          </a:xfrm>
          <a:prstGeom prst="rect">
            <a:avLst/>
          </a:prstGeom>
        </p:spPr>
      </p:pic>
    </p:spTree>
    <p:extLst>
      <p:ext uri="{BB962C8B-B14F-4D97-AF65-F5344CB8AC3E}">
        <p14:creationId xmlns:p14="http://schemas.microsoft.com/office/powerpoint/2010/main" val="34540241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1" name="Rectangle 3"/>
          <p:cNvSpPr>
            <a:spLocks noGrp="1" noChangeArrowheads="1"/>
          </p:cNvSpPr>
          <p:nvPr>
            <p:ph idx="1"/>
          </p:nvPr>
        </p:nvSpPr>
        <p:spPr>
          <a:xfrm>
            <a:off x="758945" y="1908986"/>
            <a:ext cx="7408333" cy="4059388"/>
          </a:xfrm>
        </p:spPr>
        <p:txBody>
          <a:bodyPr>
            <a:normAutofit fontScale="92500" lnSpcReduction="10000"/>
          </a:bodyPr>
          <a:lstStyle/>
          <a:p>
            <a:pPr>
              <a:lnSpc>
                <a:spcPct val="80000"/>
              </a:lnSpc>
            </a:pPr>
            <a:r>
              <a:rPr lang="fr-FR" sz="2800" dirty="0">
                <a:latin typeface="Candara" charset="0"/>
              </a:rPr>
              <a:t>Simon de Cyrène et Véronique participent à la solidarité entre les hommes.</a:t>
            </a:r>
          </a:p>
          <a:p>
            <a:pPr>
              <a:lnSpc>
                <a:spcPct val="80000"/>
              </a:lnSpc>
            </a:pPr>
            <a:r>
              <a:rPr lang="fr-FR" sz="2800" dirty="0">
                <a:latin typeface="Candara" charset="0"/>
              </a:rPr>
              <a:t>Quels sont mes engagements devant la souffrance des autres ? Mes motivations ? Mes refus ?</a:t>
            </a:r>
          </a:p>
          <a:p>
            <a:pPr>
              <a:lnSpc>
                <a:spcPct val="80000"/>
              </a:lnSpc>
            </a:pPr>
            <a:r>
              <a:rPr lang="fr-FR" sz="2800" dirty="0">
                <a:latin typeface="Candara" charset="0"/>
              </a:rPr>
              <a:t>Les images disent, de bas en haut : la passion, la transfiguration, la résurrection.</a:t>
            </a:r>
          </a:p>
          <a:p>
            <a:pPr>
              <a:lnSpc>
                <a:spcPct val="80000"/>
              </a:lnSpc>
            </a:pPr>
            <a:r>
              <a:rPr lang="fr-FR" sz="2800" dirty="0">
                <a:latin typeface="Candara" charset="0"/>
              </a:rPr>
              <a:t>Cet ordre peut paraître étrange. Mais le passage par la souffrance ne transforme-t-il pas ? Jusqu'à être transfiguré, ressuscité ?</a:t>
            </a:r>
          </a:p>
          <a:p>
            <a:pPr>
              <a:lnSpc>
                <a:spcPct val="80000"/>
              </a:lnSpc>
            </a:pPr>
            <a:r>
              <a:rPr lang="fr-FR" sz="2800" dirty="0">
                <a:latin typeface="Candara" charset="0"/>
              </a:rPr>
              <a:t>Quelles en sont les expériences dans ma vie? Quels resurgissements ? Quelles résurrections ?</a:t>
            </a:r>
          </a:p>
        </p:txBody>
      </p:sp>
      <p:sp>
        <p:nvSpPr>
          <p:cNvPr id="35842" name="Rectangle 2"/>
          <p:cNvSpPr>
            <a:spLocks noGrp="1" noChangeArrowheads="1"/>
          </p:cNvSpPr>
          <p:nvPr>
            <p:ph type="title"/>
          </p:nvPr>
        </p:nvSpPr>
        <p:spPr/>
        <p:txBody>
          <a:bodyPr>
            <a:normAutofit fontScale="90000"/>
          </a:bodyPr>
          <a:lstStyle/>
          <a:p>
            <a:r>
              <a:rPr lang="fr-FR" sz="4000" b="1" dirty="0">
                <a:latin typeface="Candara" charset="0"/>
              </a:rPr>
              <a:t>Ce que l'image pourrait me dire</a:t>
            </a:r>
            <a:br>
              <a:rPr lang="fr-FR" sz="4000" b="1" u="sng" dirty="0">
                <a:latin typeface="Candara" charset="0"/>
              </a:rPr>
            </a:br>
            <a:r>
              <a:rPr lang="fr-FR" sz="4000" b="1" dirty="0">
                <a:latin typeface="Candara" charset="0"/>
              </a:rPr>
              <a:t>dans ma vie</a:t>
            </a:r>
            <a:endParaRPr lang="fr-FR" sz="4000" dirty="0">
              <a:latin typeface="Candara" charset="0"/>
            </a:endParaRPr>
          </a:p>
        </p:txBody>
      </p:sp>
    </p:spTree>
    <p:extLst>
      <p:ext uri="{BB962C8B-B14F-4D97-AF65-F5344CB8AC3E}">
        <p14:creationId xmlns:p14="http://schemas.microsoft.com/office/powerpoint/2010/main" val="28776864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3"/>
          <p:cNvSpPr>
            <a:spLocks noGrp="1" noChangeArrowheads="1"/>
          </p:cNvSpPr>
          <p:nvPr>
            <p:ph idx="1"/>
          </p:nvPr>
        </p:nvSpPr>
        <p:spPr>
          <a:xfrm>
            <a:off x="319881" y="1966114"/>
            <a:ext cx="8504238" cy="3892267"/>
          </a:xfrm>
        </p:spPr>
        <p:txBody>
          <a:bodyPr>
            <a:normAutofit lnSpcReduction="10000"/>
          </a:bodyPr>
          <a:lstStyle/>
          <a:p>
            <a:pPr>
              <a:lnSpc>
                <a:spcPct val="90000"/>
              </a:lnSpc>
            </a:pPr>
            <a:r>
              <a:rPr lang="fr-FR" dirty="0">
                <a:latin typeface="Candara" charset="0"/>
              </a:rPr>
              <a:t>La croix (« </a:t>
            </a:r>
            <a:r>
              <a:rPr lang="fr-FR" i="1" dirty="0" err="1">
                <a:latin typeface="Candara" charset="0"/>
              </a:rPr>
              <a:t>Abba</a:t>
            </a:r>
            <a:r>
              <a:rPr lang="fr-FR" i="1" dirty="0">
                <a:latin typeface="Candara" charset="0"/>
              </a:rPr>
              <a:t> ! </a:t>
            </a:r>
            <a:r>
              <a:rPr lang="fr-FR" dirty="0">
                <a:latin typeface="Candara" charset="0"/>
              </a:rPr>
              <a:t>» Père), la transfiguration (« </a:t>
            </a:r>
            <a:r>
              <a:rPr lang="fr-FR" i="1" dirty="0">
                <a:latin typeface="Candara" charset="0"/>
              </a:rPr>
              <a:t>Celui-ci</a:t>
            </a:r>
            <a:br>
              <a:rPr lang="fr-FR" i="1" dirty="0">
                <a:latin typeface="Candara" charset="0"/>
              </a:rPr>
            </a:br>
            <a:r>
              <a:rPr lang="fr-FR" i="1" dirty="0">
                <a:latin typeface="Candara" charset="0"/>
              </a:rPr>
              <a:t>est mon Fils bien-aimé </a:t>
            </a:r>
            <a:r>
              <a:rPr lang="fr-FR" dirty="0">
                <a:latin typeface="Candara" charset="0"/>
              </a:rPr>
              <a:t>»), la résurrection « </a:t>
            </a:r>
            <a:r>
              <a:rPr lang="fr-FR" i="1" dirty="0" err="1">
                <a:latin typeface="Candara" charset="0"/>
              </a:rPr>
              <a:t>Rabbouni</a:t>
            </a:r>
            <a:r>
              <a:rPr lang="fr-FR" i="1" dirty="0">
                <a:latin typeface="Candara" charset="0"/>
              </a:rPr>
              <a:t> !</a:t>
            </a:r>
            <a:br>
              <a:rPr lang="fr-FR" i="1" dirty="0">
                <a:latin typeface="Candara" charset="0"/>
              </a:rPr>
            </a:br>
            <a:r>
              <a:rPr lang="fr-FR" i="1" dirty="0">
                <a:latin typeface="Candara" charset="0"/>
              </a:rPr>
              <a:t>Mon maitre » </a:t>
            </a:r>
            <a:r>
              <a:rPr lang="fr-FR" dirty="0">
                <a:latin typeface="Candara" charset="0"/>
              </a:rPr>
              <a:t>ont révélé quelque chose du mystère de la</a:t>
            </a:r>
            <a:br>
              <a:rPr lang="fr-FR" dirty="0">
                <a:latin typeface="Candara" charset="0"/>
              </a:rPr>
            </a:br>
            <a:r>
              <a:rPr lang="fr-FR" dirty="0">
                <a:latin typeface="Candara" charset="0"/>
              </a:rPr>
              <a:t>personne du Christ.</a:t>
            </a:r>
          </a:p>
          <a:p>
            <a:pPr>
              <a:lnSpc>
                <a:spcPct val="90000"/>
              </a:lnSpc>
            </a:pPr>
            <a:r>
              <a:rPr lang="fr-FR" dirty="0">
                <a:latin typeface="Candara" charset="0"/>
              </a:rPr>
              <a:t>Qui est-il pour moi </a:t>
            </a:r>
            <a:r>
              <a:rPr lang="fr-FR" i="1" dirty="0">
                <a:latin typeface="Candara" charset="0"/>
              </a:rPr>
              <a:t>?</a:t>
            </a:r>
            <a:endParaRPr lang="fr-FR" dirty="0">
              <a:latin typeface="Candara" charset="0"/>
            </a:endParaRPr>
          </a:p>
          <a:p>
            <a:pPr>
              <a:lnSpc>
                <a:spcPct val="90000"/>
              </a:lnSpc>
            </a:pPr>
            <a:r>
              <a:rPr lang="fr-FR" dirty="0">
                <a:latin typeface="Candara" charset="0"/>
              </a:rPr>
              <a:t>Marie-Madeleine tend ses mains vers le Christ.</a:t>
            </a:r>
          </a:p>
          <a:p>
            <a:pPr>
              <a:lnSpc>
                <a:spcPct val="90000"/>
              </a:lnSpc>
            </a:pPr>
            <a:r>
              <a:rPr lang="fr-FR" dirty="0">
                <a:latin typeface="Candara" charset="0"/>
              </a:rPr>
              <a:t>Comment faire une démarche personnelle vers lui, aller à</a:t>
            </a:r>
            <a:br>
              <a:rPr lang="fr-FR" dirty="0">
                <a:latin typeface="Candara" charset="0"/>
              </a:rPr>
            </a:br>
            <a:r>
              <a:rPr lang="fr-FR" dirty="0">
                <a:latin typeface="Candara" charset="0"/>
              </a:rPr>
              <a:t>sa rencontre, le chercher...</a:t>
            </a:r>
          </a:p>
          <a:p>
            <a:pPr>
              <a:lnSpc>
                <a:spcPct val="90000"/>
              </a:lnSpc>
            </a:pPr>
            <a:r>
              <a:rPr lang="fr-FR" dirty="0">
                <a:latin typeface="Candara" charset="0"/>
              </a:rPr>
              <a:t>Ces mains tendues vers le corps du Christ ressuscité évoquent-elles celles tendues pour recevoir l'eucharistie ? </a:t>
            </a:r>
            <a:br>
              <a:rPr lang="fr-FR" dirty="0">
                <a:latin typeface="Candara" charset="0"/>
              </a:rPr>
            </a:br>
            <a:r>
              <a:rPr lang="fr-FR" dirty="0">
                <a:latin typeface="Candara" charset="0"/>
              </a:rPr>
              <a:t>Quel est mon rapport à l’Eucharistie ?</a:t>
            </a:r>
          </a:p>
        </p:txBody>
      </p:sp>
      <p:sp>
        <p:nvSpPr>
          <p:cNvPr id="36866" name="Rectangle 2"/>
          <p:cNvSpPr>
            <a:spLocks noGrp="1" noChangeArrowheads="1"/>
          </p:cNvSpPr>
          <p:nvPr>
            <p:ph type="title"/>
          </p:nvPr>
        </p:nvSpPr>
        <p:spPr/>
        <p:txBody>
          <a:bodyPr>
            <a:normAutofit fontScale="90000"/>
          </a:bodyPr>
          <a:lstStyle/>
          <a:p>
            <a:r>
              <a:rPr lang="fr-FR" sz="4000" b="1" dirty="0">
                <a:latin typeface="Candara" charset="0"/>
              </a:rPr>
              <a:t>Ce que l'image pourrait me dire</a:t>
            </a:r>
            <a:br>
              <a:rPr lang="fr-FR" sz="4000" b="1" u="sng" dirty="0">
                <a:latin typeface="Candara" charset="0"/>
              </a:rPr>
            </a:br>
            <a:r>
              <a:rPr lang="fr-FR" sz="4000" b="1" dirty="0">
                <a:latin typeface="Candara" charset="0"/>
              </a:rPr>
              <a:t>dans ma vie</a:t>
            </a:r>
            <a:endParaRPr lang="fr-FR" sz="4000" dirty="0">
              <a:latin typeface="Candara" charset="0"/>
            </a:endParaRPr>
          </a:p>
        </p:txBody>
      </p:sp>
    </p:spTree>
    <p:extLst>
      <p:ext uri="{BB962C8B-B14F-4D97-AF65-F5344CB8AC3E}">
        <p14:creationId xmlns:p14="http://schemas.microsoft.com/office/powerpoint/2010/main" val="35760766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clipart, dessin humoristique, illustration&#10;&#10;Description générée automatiquement">
            <a:extLst>
              <a:ext uri="{FF2B5EF4-FFF2-40B4-BE49-F238E27FC236}">
                <a16:creationId xmlns:a16="http://schemas.microsoft.com/office/drawing/2014/main" id="{EB51168C-FDFB-F496-A363-9B02D5A128D7}"/>
              </a:ext>
            </a:extLst>
          </p:cNvPr>
          <p:cNvPicPr>
            <a:picLocks noGrp="1" noChangeAspect="1"/>
          </p:cNvPicPr>
          <p:nvPr>
            <p:ph idx="1"/>
          </p:nvPr>
        </p:nvPicPr>
        <p:blipFill>
          <a:blip r:embed="rId2"/>
          <a:stretch>
            <a:fillRect/>
          </a:stretch>
        </p:blipFill>
        <p:spPr>
          <a:xfrm>
            <a:off x="344905" y="5393947"/>
            <a:ext cx="1524000" cy="841248"/>
          </a:xfrm>
        </p:spPr>
      </p:pic>
      <p:sp>
        <p:nvSpPr>
          <p:cNvPr id="3" name="Titre 2">
            <a:extLst>
              <a:ext uri="{FF2B5EF4-FFF2-40B4-BE49-F238E27FC236}">
                <a16:creationId xmlns:a16="http://schemas.microsoft.com/office/drawing/2014/main" id="{A69CAF07-C49F-85E9-68E0-33C0C682331D}"/>
              </a:ext>
            </a:extLst>
          </p:cNvPr>
          <p:cNvSpPr>
            <a:spLocks noGrp="1"/>
          </p:cNvSpPr>
          <p:nvPr>
            <p:ph type="title"/>
          </p:nvPr>
        </p:nvSpPr>
        <p:spPr>
          <a:xfrm>
            <a:off x="2176765" y="5259120"/>
            <a:ext cx="6622330" cy="1252728"/>
          </a:xfrm>
        </p:spPr>
        <p:txBody>
          <a:bodyPr>
            <a:normAutofit/>
          </a:bodyPr>
          <a:lstStyle/>
          <a:p>
            <a:r>
              <a:rPr lang="fr-FR" sz="2400" dirty="0"/>
              <a:t>Réalisation Catéchèse Par la Parole</a:t>
            </a:r>
            <a:br>
              <a:rPr lang="fr-FR" sz="2400" dirty="0"/>
            </a:br>
            <a:r>
              <a:rPr lang="fr-FR" sz="2400" dirty="0"/>
              <a:t>Collection Porte Parole Module Bâtir</a:t>
            </a:r>
            <a:br>
              <a:rPr lang="fr-FR" sz="2400" dirty="0"/>
            </a:br>
            <a:r>
              <a:rPr lang="fr-FR" sz="2400" dirty="0"/>
              <a:t>Photos Jean Monnier</a:t>
            </a:r>
          </a:p>
        </p:txBody>
      </p:sp>
    </p:spTree>
    <p:extLst>
      <p:ext uri="{BB962C8B-B14F-4D97-AF65-F5344CB8AC3E}">
        <p14:creationId xmlns:p14="http://schemas.microsoft.com/office/powerpoint/2010/main" val="1763560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Intérêts</a:t>
            </a:r>
            <a:endParaRPr lang="it-IT" dirty="0"/>
          </a:p>
        </p:txBody>
      </p:sp>
      <p:sp>
        <p:nvSpPr>
          <p:cNvPr id="3" name="Segnaposto contenuto 2"/>
          <p:cNvSpPr>
            <a:spLocks noGrp="1"/>
          </p:cNvSpPr>
          <p:nvPr>
            <p:ph sz="quarter" idx="13"/>
          </p:nvPr>
        </p:nvSpPr>
        <p:spPr>
          <a:xfrm>
            <a:off x="273930" y="2191571"/>
            <a:ext cx="5578229" cy="4420500"/>
          </a:xfrm>
        </p:spPr>
        <p:txBody>
          <a:bodyPr>
            <a:normAutofit/>
          </a:bodyPr>
          <a:lstStyle/>
          <a:p>
            <a:r>
              <a:rPr lang="it-IT" dirty="0"/>
              <a:t>Mais cette élise possède surtout un magnifique ensemble du XVIII</a:t>
            </a:r>
            <a:r>
              <a:rPr lang="it-IT" baseline="30000" dirty="0"/>
              <a:t>ème</a:t>
            </a:r>
            <a:r>
              <a:rPr lang="it-IT" dirty="0"/>
              <a:t> : </a:t>
            </a:r>
            <a:br>
              <a:rPr lang="it-IT" dirty="0"/>
            </a:br>
            <a:r>
              <a:rPr lang="it-IT" dirty="0"/>
              <a:t>Le retable et la chaire.</a:t>
            </a:r>
          </a:p>
          <a:p>
            <a:r>
              <a:rPr lang="it-IT" dirty="0" err="1"/>
              <a:t>Cet</a:t>
            </a:r>
            <a:r>
              <a:rPr lang="it-IT" dirty="0"/>
              <a:t> ensemble </a:t>
            </a:r>
            <a:r>
              <a:rPr lang="it-IT" dirty="0" err="1"/>
              <a:t>polychrome</a:t>
            </a:r>
            <a:r>
              <a:rPr lang="it-IT" dirty="0"/>
              <a:t> a </a:t>
            </a:r>
            <a:r>
              <a:rPr lang="it-IT" dirty="0" err="1"/>
              <a:t>très</a:t>
            </a:r>
            <a:r>
              <a:rPr lang="it-IT" dirty="0"/>
              <a:t> </a:t>
            </a:r>
            <a:r>
              <a:rPr lang="it-IT" dirty="0" err="1"/>
              <a:t>certainement</a:t>
            </a:r>
            <a:r>
              <a:rPr lang="it-IT" dirty="0"/>
              <a:t> </a:t>
            </a:r>
            <a:r>
              <a:rPr lang="it-IT" dirty="0" err="1"/>
              <a:t>été</a:t>
            </a:r>
            <a:r>
              <a:rPr lang="it-IT" dirty="0"/>
              <a:t> </a:t>
            </a:r>
            <a:r>
              <a:rPr lang="it-IT" dirty="0" err="1"/>
              <a:t>construit</a:t>
            </a:r>
            <a:r>
              <a:rPr lang="it-IT" dirty="0"/>
              <a:t> </a:t>
            </a:r>
            <a:r>
              <a:rPr lang="it-IT" dirty="0" err="1"/>
              <a:t>après</a:t>
            </a:r>
            <a:r>
              <a:rPr lang="it-IT" dirty="0"/>
              <a:t> 1758, date de l’</a:t>
            </a:r>
            <a:r>
              <a:rPr lang="it-IT" dirty="0" err="1"/>
              <a:t>arrivée</a:t>
            </a:r>
            <a:r>
              <a:rPr lang="it-IT" dirty="0"/>
              <a:t> de la </a:t>
            </a:r>
            <a:r>
              <a:rPr lang="it-IT" dirty="0" err="1"/>
              <a:t>Sainte</a:t>
            </a:r>
            <a:r>
              <a:rPr lang="it-IT" dirty="0"/>
              <a:t> </a:t>
            </a:r>
            <a:r>
              <a:rPr lang="it-IT" dirty="0" err="1"/>
              <a:t>Epine</a:t>
            </a:r>
            <a:r>
              <a:rPr lang="it-IT" dirty="0"/>
              <a:t> à Saint-</a:t>
            </a:r>
            <a:r>
              <a:rPr lang="it-IT" dirty="0" err="1"/>
              <a:t>Sauveur</a:t>
            </a:r>
            <a:r>
              <a:rPr lang="it-IT" dirty="0"/>
              <a:t>. </a:t>
            </a:r>
          </a:p>
          <a:p>
            <a:r>
              <a:rPr lang="it-IT" dirty="0"/>
              <a:t>Il est </a:t>
            </a:r>
            <a:r>
              <a:rPr lang="it-IT" dirty="0" err="1"/>
              <a:t>classé</a:t>
            </a:r>
            <a:r>
              <a:rPr lang="it-IT" dirty="0"/>
              <a:t> </a:t>
            </a:r>
            <a:r>
              <a:rPr lang="it-IT" dirty="0" err="1"/>
              <a:t>monument</a:t>
            </a:r>
            <a:r>
              <a:rPr lang="it-IT" dirty="0"/>
              <a:t> </a:t>
            </a:r>
            <a:r>
              <a:rPr lang="it-IT" dirty="0" err="1"/>
              <a:t>historique</a:t>
            </a:r>
            <a:r>
              <a:rPr lang="it-IT" dirty="0"/>
              <a:t> </a:t>
            </a:r>
            <a:r>
              <a:rPr lang="it-IT" dirty="0" err="1"/>
              <a:t>ainsi</a:t>
            </a:r>
            <a:r>
              <a:rPr lang="it-IT" dirty="0"/>
              <a:t> </a:t>
            </a:r>
            <a:r>
              <a:rPr lang="it-IT" dirty="0" err="1"/>
              <a:t>que</a:t>
            </a:r>
            <a:r>
              <a:rPr lang="it-IT" dirty="0"/>
              <a:t> le </a:t>
            </a:r>
            <a:r>
              <a:rPr lang="it-IT" dirty="0" err="1"/>
              <a:t>reliquaire</a:t>
            </a:r>
            <a:r>
              <a:rPr lang="it-IT" dirty="0"/>
              <a:t> </a:t>
            </a:r>
            <a:r>
              <a:rPr lang="it-IT" dirty="0" err="1"/>
              <a:t>contenant</a:t>
            </a:r>
            <a:r>
              <a:rPr lang="it-IT" dirty="0"/>
              <a:t> la </a:t>
            </a:r>
            <a:r>
              <a:rPr lang="it-IT" dirty="0" err="1"/>
              <a:t>Sainte</a:t>
            </a:r>
            <a:r>
              <a:rPr lang="it-IT" dirty="0"/>
              <a:t> </a:t>
            </a:r>
            <a:r>
              <a:rPr lang="it-IT" dirty="0" err="1"/>
              <a:t>Epine</a:t>
            </a:r>
            <a:r>
              <a:rPr lang="it-IT" dirty="0"/>
              <a:t>.</a:t>
            </a:r>
          </a:p>
          <a:p>
            <a:endParaRPr lang="it-IT" dirty="0"/>
          </a:p>
        </p:txBody>
      </p:sp>
      <p:pic>
        <p:nvPicPr>
          <p:cNvPr id="8" name="Image 7">
            <a:extLst>
              <a:ext uri="{FF2B5EF4-FFF2-40B4-BE49-F238E27FC236}">
                <a16:creationId xmlns:a16="http://schemas.microsoft.com/office/drawing/2014/main" id="{4D6FD3B1-89B0-C372-DBEA-2A017BB16CB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676693" y="2191571"/>
            <a:ext cx="3278218" cy="3275225"/>
          </a:xfrm>
          <a:prstGeom prst="rect">
            <a:avLst/>
          </a:prstGeom>
        </p:spPr>
      </p:pic>
    </p:spTree>
    <p:extLst>
      <p:ext uri="{BB962C8B-B14F-4D97-AF65-F5344CB8AC3E}">
        <p14:creationId xmlns:p14="http://schemas.microsoft.com/office/powerpoint/2010/main" val="3836174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La </a:t>
            </a:r>
            <a:r>
              <a:rPr lang="it-IT" dirty="0" err="1"/>
              <a:t>chaire</a:t>
            </a:r>
            <a:endParaRPr lang="it-IT" dirty="0"/>
          </a:p>
        </p:txBody>
      </p:sp>
      <p:sp>
        <p:nvSpPr>
          <p:cNvPr id="3" name="Segnaposto contenuto 2"/>
          <p:cNvSpPr>
            <a:spLocks noGrp="1"/>
          </p:cNvSpPr>
          <p:nvPr>
            <p:ph sz="quarter" idx="13"/>
          </p:nvPr>
        </p:nvSpPr>
        <p:spPr>
          <a:xfrm>
            <a:off x="457200" y="1906194"/>
            <a:ext cx="5138151" cy="3883070"/>
          </a:xfrm>
        </p:spPr>
        <p:txBody>
          <a:bodyPr>
            <a:normAutofit fontScale="92500" lnSpcReduction="10000"/>
          </a:bodyPr>
          <a:lstStyle/>
          <a:p>
            <a:r>
              <a:rPr lang="it-IT" dirty="0"/>
              <a:t>La </a:t>
            </a:r>
            <a:r>
              <a:rPr lang="it-IT" dirty="0" err="1"/>
              <a:t>chaire</a:t>
            </a:r>
            <a:r>
              <a:rPr lang="it-IT" dirty="0"/>
              <a:t> est </a:t>
            </a:r>
            <a:r>
              <a:rPr lang="it-IT" dirty="0" err="1"/>
              <a:t>remarquable</a:t>
            </a:r>
            <a:r>
              <a:rPr lang="it-IT" dirty="0"/>
              <a:t> car elle est une </a:t>
            </a:r>
            <a:r>
              <a:rPr lang="it-IT" dirty="0" err="1"/>
              <a:t>des</a:t>
            </a:r>
            <a:r>
              <a:rPr lang="it-IT" dirty="0"/>
              <a:t> </a:t>
            </a:r>
            <a:r>
              <a:rPr lang="it-IT" dirty="0" err="1"/>
              <a:t>seules</a:t>
            </a:r>
            <a:r>
              <a:rPr lang="it-IT" dirty="0"/>
              <a:t> </a:t>
            </a:r>
            <a:r>
              <a:rPr lang="it-IT" dirty="0" err="1"/>
              <a:t>chaires</a:t>
            </a:r>
            <a:r>
              <a:rPr lang="it-IT" dirty="0"/>
              <a:t> </a:t>
            </a:r>
            <a:r>
              <a:rPr lang="it-IT" dirty="0" err="1"/>
              <a:t>peintes</a:t>
            </a:r>
            <a:r>
              <a:rPr lang="it-IT" dirty="0"/>
              <a:t> de </a:t>
            </a:r>
            <a:r>
              <a:rPr lang="it-IT" dirty="0" err="1"/>
              <a:t>cette</a:t>
            </a:r>
            <a:r>
              <a:rPr lang="it-IT" dirty="0"/>
              <a:t> époque. </a:t>
            </a:r>
          </a:p>
          <a:p>
            <a:r>
              <a:rPr lang="it-IT" dirty="0"/>
              <a:t>Elle </a:t>
            </a:r>
            <a:r>
              <a:rPr lang="it-IT" dirty="0" err="1"/>
              <a:t>représente</a:t>
            </a:r>
            <a:r>
              <a:rPr lang="it-IT" dirty="0"/>
              <a:t> </a:t>
            </a:r>
            <a:r>
              <a:rPr lang="it-IT" dirty="0" err="1"/>
              <a:t>sur</a:t>
            </a:r>
            <a:r>
              <a:rPr lang="it-IT" dirty="0"/>
              <a:t> son </a:t>
            </a:r>
            <a:r>
              <a:rPr lang="it-IT" dirty="0" err="1"/>
              <a:t>plan</a:t>
            </a:r>
            <a:r>
              <a:rPr lang="it-IT" dirty="0"/>
              <a:t> </a:t>
            </a:r>
            <a:r>
              <a:rPr lang="it-IT" dirty="0" err="1"/>
              <a:t>arrière</a:t>
            </a:r>
            <a:r>
              <a:rPr lang="it-IT" dirty="0"/>
              <a:t> le </a:t>
            </a:r>
            <a:r>
              <a:rPr lang="it-IT" dirty="0" err="1"/>
              <a:t>motif</a:t>
            </a:r>
            <a:r>
              <a:rPr lang="it-IT" dirty="0"/>
              <a:t> </a:t>
            </a:r>
            <a:r>
              <a:rPr lang="it-IT" dirty="0" err="1"/>
              <a:t>inédit</a:t>
            </a:r>
            <a:r>
              <a:rPr lang="it-IT" dirty="0"/>
              <a:t> </a:t>
            </a:r>
            <a:r>
              <a:rPr lang="it-IT" dirty="0" err="1"/>
              <a:t>du</a:t>
            </a:r>
            <a:r>
              <a:rPr lang="it-IT" dirty="0"/>
              <a:t> </a:t>
            </a:r>
            <a:r>
              <a:rPr lang="it-IT" dirty="0" err="1"/>
              <a:t>Semeur</a:t>
            </a:r>
            <a:r>
              <a:rPr lang="it-IT" dirty="0"/>
              <a:t>, </a:t>
            </a:r>
            <a:r>
              <a:rPr lang="it-IT" dirty="0" err="1"/>
              <a:t>symbole</a:t>
            </a:r>
            <a:r>
              <a:rPr lang="it-IT" dirty="0"/>
              <a:t> </a:t>
            </a:r>
            <a:r>
              <a:rPr lang="it-IT" dirty="0" err="1"/>
              <a:t>du</a:t>
            </a:r>
            <a:r>
              <a:rPr lang="it-IT" dirty="0"/>
              <a:t> </a:t>
            </a:r>
            <a:r>
              <a:rPr lang="it-IT" dirty="0" err="1"/>
              <a:t>curé</a:t>
            </a:r>
            <a:r>
              <a:rPr lang="it-IT" dirty="0"/>
              <a:t> </a:t>
            </a:r>
            <a:r>
              <a:rPr lang="it-IT" dirty="0" err="1"/>
              <a:t>semant</a:t>
            </a:r>
            <a:r>
              <a:rPr lang="it-IT" dirty="0"/>
              <a:t> la Bonne Parole. </a:t>
            </a:r>
          </a:p>
          <a:p>
            <a:r>
              <a:rPr lang="it-IT" dirty="0" err="1"/>
              <a:t>Les</a:t>
            </a:r>
            <a:r>
              <a:rPr lang="it-IT" dirty="0"/>
              <a:t> </a:t>
            </a:r>
            <a:r>
              <a:rPr lang="it-IT" dirty="0" err="1"/>
              <a:t>panneaux</a:t>
            </a:r>
            <a:r>
              <a:rPr lang="it-IT" dirty="0"/>
              <a:t> de la </a:t>
            </a:r>
            <a:r>
              <a:rPr lang="it-IT" dirty="0" err="1"/>
              <a:t>chaire</a:t>
            </a:r>
            <a:r>
              <a:rPr lang="it-IT" dirty="0"/>
              <a:t> elle-</a:t>
            </a:r>
            <a:r>
              <a:rPr lang="it-IT" dirty="0" err="1"/>
              <a:t>même</a:t>
            </a:r>
            <a:r>
              <a:rPr lang="it-IT" dirty="0"/>
              <a:t> </a:t>
            </a:r>
            <a:r>
              <a:rPr lang="it-IT" dirty="0" err="1"/>
              <a:t>représentent</a:t>
            </a:r>
            <a:r>
              <a:rPr lang="it-IT" dirty="0"/>
              <a:t> </a:t>
            </a:r>
            <a:r>
              <a:rPr lang="it-IT" dirty="0" err="1"/>
              <a:t>les</a:t>
            </a:r>
            <a:r>
              <a:rPr lang="it-IT" dirty="0"/>
              <a:t> </a:t>
            </a:r>
            <a:r>
              <a:rPr lang="it-IT" dirty="0" err="1"/>
              <a:t>docteurs</a:t>
            </a:r>
            <a:r>
              <a:rPr lang="it-IT" dirty="0"/>
              <a:t> de l’</a:t>
            </a:r>
            <a:r>
              <a:rPr lang="it-IT" dirty="0" err="1"/>
              <a:t>Église</a:t>
            </a:r>
            <a:r>
              <a:rPr lang="it-IT" dirty="0"/>
              <a:t> (Saint </a:t>
            </a:r>
            <a:r>
              <a:rPr lang="it-IT" dirty="0" err="1"/>
              <a:t>Ambroise</a:t>
            </a:r>
            <a:r>
              <a:rPr lang="it-IT" dirty="0"/>
              <a:t>, Saint </a:t>
            </a:r>
            <a:r>
              <a:rPr lang="it-IT" dirty="0" err="1"/>
              <a:t>Augustin</a:t>
            </a:r>
            <a:r>
              <a:rPr lang="it-IT" dirty="0"/>
              <a:t>, Saint </a:t>
            </a:r>
            <a:r>
              <a:rPr lang="it-IT" dirty="0" err="1"/>
              <a:t>Jérome</a:t>
            </a:r>
            <a:r>
              <a:rPr lang="it-IT" dirty="0"/>
              <a:t> et Saint </a:t>
            </a:r>
            <a:r>
              <a:rPr lang="it-IT" dirty="0" err="1"/>
              <a:t>Grégoire</a:t>
            </a:r>
            <a:r>
              <a:rPr lang="it-IT" dirty="0"/>
              <a:t>) et la porte de la </a:t>
            </a:r>
            <a:r>
              <a:rPr lang="it-IT" dirty="0" err="1"/>
              <a:t>chaire</a:t>
            </a:r>
            <a:r>
              <a:rPr lang="it-IT" dirty="0"/>
              <a:t> est à l’effigie </a:t>
            </a:r>
            <a:r>
              <a:rPr lang="it-IT" dirty="0" err="1"/>
              <a:t>du</a:t>
            </a:r>
            <a:r>
              <a:rPr lang="it-IT" dirty="0"/>
              <a:t> Christ.</a:t>
            </a:r>
          </a:p>
          <a:p>
            <a:endParaRPr lang="it-IT" dirty="0"/>
          </a:p>
        </p:txBody>
      </p:sp>
      <p:pic>
        <p:nvPicPr>
          <p:cNvPr id="5" name="Segnaposto contenuto 4" descr="100_0409.jpg"/>
          <p:cNvPicPr>
            <a:picLocks noGrp="1" noChangeAspect="1"/>
          </p:cNvPicPr>
          <p:nvPr>
            <p:ph sz="quarter" idx="14"/>
          </p:nvPr>
        </p:nvPicPr>
        <p:blipFill>
          <a:blip r:embed="rId2">
            <a:extLst>
              <a:ext uri="{28A0092B-C50C-407E-A947-70E740481C1C}">
                <a14:useLocalDpi xmlns:a14="http://schemas.microsoft.com/office/drawing/2010/main" val="0"/>
              </a:ext>
            </a:extLst>
          </a:blip>
          <a:srcRect l="-23917" r="-23917"/>
          <a:stretch>
            <a:fillRect/>
          </a:stretch>
        </p:blipFill>
        <p:spPr>
          <a:xfrm>
            <a:off x="5199259" y="2001345"/>
            <a:ext cx="3822192" cy="3447288"/>
          </a:xfrm>
        </p:spPr>
      </p:pic>
    </p:spTree>
    <p:extLst>
      <p:ext uri="{BB962C8B-B14F-4D97-AF65-F5344CB8AC3E}">
        <p14:creationId xmlns:p14="http://schemas.microsoft.com/office/powerpoint/2010/main" val="2759757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Le </a:t>
            </a:r>
            <a:r>
              <a:rPr lang="it-IT" dirty="0" err="1"/>
              <a:t>retable</a:t>
            </a:r>
            <a:endParaRPr lang="it-IT" dirty="0"/>
          </a:p>
        </p:txBody>
      </p:sp>
      <p:sp>
        <p:nvSpPr>
          <p:cNvPr id="3" name="Segnaposto contenuto 2"/>
          <p:cNvSpPr>
            <a:spLocks noGrp="1"/>
          </p:cNvSpPr>
          <p:nvPr>
            <p:ph sz="quarter" idx="13"/>
          </p:nvPr>
        </p:nvSpPr>
        <p:spPr>
          <a:xfrm>
            <a:off x="606815" y="1962755"/>
            <a:ext cx="4329461" cy="3795906"/>
          </a:xfrm>
        </p:spPr>
        <p:txBody>
          <a:bodyPr>
            <a:normAutofit fontScale="92500" lnSpcReduction="20000"/>
          </a:bodyPr>
          <a:lstStyle/>
          <a:p>
            <a:r>
              <a:rPr lang="en-GB" dirty="0" err="1"/>
              <a:t>Dans</a:t>
            </a:r>
            <a:r>
              <a:rPr lang="en-GB" dirty="0"/>
              <a:t> </a:t>
            </a:r>
            <a:r>
              <a:rPr lang="en-GB" dirty="0" err="1"/>
              <a:t>sa</a:t>
            </a:r>
            <a:r>
              <a:rPr lang="en-GB" dirty="0"/>
              <a:t> </a:t>
            </a:r>
            <a:r>
              <a:rPr lang="en-GB" dirty="0" err="1"/>
              <a:t>partie</a:t>
            </a:r>
            <a:r>
              <a:rPr lang="en-GB" dirty="0"/>
              <a:t> </a:t>
            </a:r>
            <a:r>
              <a:rPr lang="en-GB" dirty="0" err="1"/>
              <a:t>médiane</a:t>
            </a:r>
            <a:r>
              <a:rPr lang="en-GB" dirty="0"/>
              <a:t> un </a:t>
            </a:r>
            <a:r>
              <a:rPr lang="en-GB" dirty="0" err="1"/>
              <a:t>magnifique</a:t>
            </a:r>
            <a:r>
              <a:rPr lang="en-GB" dirty="0"/>
              <a:t> tabernacle </a:t>
            </a:r>
            <a:r>
              <a:rPr lang="en-GB" dirty="0" err="1"/>
              <a:t>entouré</a:t>
            </a:r>
            <a:r>
              <a:rPr lang="en-GB" dirty="0"/>
              <a:t> de </a:t>
            </a:r>
            <a:r>
              <a:rPr lang="en-GB" dirty="0" err="1"/>
              <a:t>panneaux</a:t>
            </a:r>
            <a:r>
              <a:rPr lang="en-GB" dirty="0"/>
              <a:t> </a:t>
            </a:r>
            <a:r>
              <a:rPr lang="en-GB" dirty="0" err="1"/>
              <a:t>sculptés</a:t>
            </a:r>
            <a:r>
              <a:rPr lang="en-GB" dirty="0"/>
              <a:t> </a:t>
            </a:r>
            <a:r>
              <a:rPr lang="en-GB" dirty="0" err="1"/>
              <a:t>symbolisant</a:t>
            </a:r>
            <a:r>
              <a:rPr lang="en-GB" dirty="0"/>
              <a:t> la passion du Christ : flagellation, </a:t>
            </a:r>
            <a:r>
              <a:rPr lang="en-GB" dirty="0" err="1"/>
              <a:t>couronne</a:t>
            </a:r>
            <a:r>
              <a:rPr lang="en-GB" dirty="0"/>
              <a:t> </a:t>
            </a:r>
            <a:r>
              <a:rPr lang="en-GB" dirty="0" err="1"/>
              <a:t>d’épines</a:t>
            </a:r>
            <a:r>
              <a:rPr lang="en-GB" dirty="0"/>
              <a:t>, </a:t>
            </a:r>
            <a:r>
              <a:rPr lang="en-GB" dirty="0" err="1"/>
              <a:t>portement</a:t>
            </a:r>
            <a:r>
              <a:rPr lang="en-GB" dirty="0"/>
              <a:t> de </a:t>
            </a:r>
            <a:r>
              <a:rPr lang="en-GB" dirty="0" err="1"/>
              <a:t>croix</a:t>
            </a:r>
            <a:r>
              <a:rPr lang="en-GB" dirty="0"/>
              <a:t>, </a:t>
            </a:r>
            <a:r>
              <a:rPr lang="en-GB" dirty="0" err="1"/>
              <a:t>descente</a:t>
            </a:r>
            <a:r>
              <a:rPr lang="en-GB" dirty="0"/>
              <a:t> de </a:t>
            </a:r>
            <a:r>
              <a:rPr lang="en-GB" dirty="0" err="1"/>
              <a:t>croix</a:t>
            </a:r>
            <a:r>
              <a:rPr lang="en-GB" dirty="0"/>
              <a:t> ; </a:t>
            </a:r>
            <a:r>
              <a:rPr lang="en-GB" dirty="0" err="1"/>
              <a:t>sur</a:t>
            </a:r>
            <a:r>
              <a:rPr lang="en-GB" dirty="0"/>
              <a:t> la </a:t>
            </a:r>
            <a:r>
              <a:rPr lang="en-GB" dirty="0" err="1"/>
              <a:t>porte</a:t>
            </a:r>
            <a:r>
              <a:rPr lang="en-GB" dirty="0"/>
              <a:t> du tabernacle, on </a:t>
            </a:r>
            <a:r>
              <a:rPr lang="en-GB" dirty="0" err="1"/>
              <a:t>peut</a:t>
            </a:r>
            <a:r>
              <a:rPr lang="en-GB" dirty="0"/>
              <a:t> </a:t>
            </a:r>
            <a:r>
              <a:rPr lang="en-GB" dirty="0" err="1"/>
              <a:t>voir</a:t>
            </a:r>
            <a:r>
              <a:rPr lang="en-GB" dirty="0"/>
              <a:t> </a:t>
            </a:r>
            <a:r>
              <a:rPr lang="en-GB" dirty="0" err="1"/>
              <a:t>une</a:t>
            </a:r>
            <a:r>
              <a:rPr lang="en-GB" dirty="0"/>
              <a:t> scène </a:t>
            </a:r>
            <a:r>
              <a:rPr lang="en-GB" dirty="0" err="1"/>
              <a:t>assez</a:t>
            </a:r>
            <a:r>
              <a:rPr lang="en-GB" dirty="0"/>
              <a:t> rare qui </a:t>
            </a:r>
            <a:r>
              <a:rPr lang="en-GB" dirty="0" err="1"/>
              <a:t>représenterait</a:t>
            </a:r>
            <a:r>
              <a:rPr lang="en-GB" dirty="0"/>
              <a:t> un </a:t>
            </a:r>
            <a:r>
              <a:rPr lang="en-GB" dirty="0" err="1"/>
              <a:t>ange</a:t>
            </a:r>
            <a:r>
              <a:rPr lang="en-GB" dirty="0"/>
              <a:t> tenant un </a:t>
            </a:r>
            <a:r>
              <a:rPr lang="en-GB" dirty="0" err="1"/>
              <a:t>calice</a:t>
            </a:r>
            <a:r>
              <a:rPr lang="en-GB" dirty="0"/>
              <a:t> avec un </a:t>
            </a:r>
            <a:r>
              <a:rPr lang="en-GB" dirty="0" err="1"/>
              <a:t>personnage</a:t>
            </a:r>
            <a:r>
              <a:rPr lang="en-GB" dirty="0"/>
              <a:t> </a:t>
            </a:r>
            <a:r>
              <a:rPr lang="en-GB" dirty="0" err="1"/>
              <a:t>féminin</a:t>
            </a:r>
            <a:r>
              <a:rPr lang="en-GB" dirty="0"/>
              <a:t> </a:t>
            </a:r>
            <a:r>
              <a:rPr lang="en-GB" dirty="0" err="1"/>
              <a:t>à</a:t>
            </a:r>
            <a:r>
              <a:rPr lang="en-GB" dirty="0"/>
              <a:t> </a:t>
            </a:r>
            <a:r>
              <a:rPr lang="en-GB" dirty="0" err="1"/>
              <a:t>genoux</a:t>
            </a:r>
            <a:r>
              <a:rPr lang="en-GB" dirty="0"/>
              <a:t>, </a:t>
            </a:r>
            <a:r>
              <a:rPr lang="en-GB" dirty="0" err="1"/>
              <a:t>symbolisant</a:t>
            </a:r>
            <a:r>
              <a:rPr lang="en-GB" dirty="0"/>
              <a:t> </a:t>
            </a:r>
            <a:r>
              <a:rPr lang="en-GB" dirty="0" err="1"/>
              <a:t>donc</a:t>
            </a:r>
            <a:r>
              <a:rPr lang="en-GB" dirty="0"/>
              <a:t> </a:t>
            </a:r>
            <a:r>
              <a:rPr lang="en-GB" dirty="0" err="1"/>
              <a:t>une</a:t>
            </a:r>
            <a:r>
              <a:rPr lang="en-GB" dirty="0"/>
              <a:t> scène de </a:t>
            </a:r>
            <a:r>
              <a:rPr lang="en-GB" dirty="0" err="1"/>
              <a:t>Résurrection</a:t>
            </a:r>
            <a:r>
              <a:rPr lang="en-GB" dirty="0"/>
              <a:t>. </a:t>
            </a:r>
            <a:endParaRPr lang="it-IT" dirty="0"/>
          </a:p>
        </p:txBody>
      </p:sp>
      <p:pic>
        <p:nvPicPr>
          <p:cNvPr id="8" name="Image 7">
            <a:extLst>
              <a:ext uri="{FF2B5EF4-FFF2-40B4-BE49-F238E27FC236}">
                <a16:creationId xmlns:a16="http://schemas.microsoft.com/office/drawing/2014/main" id="{75641DA8-3A97-F9E5-C35F-F82592392C0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173497" y="2074190"/>
            <a:ext cx="3212859" cy="3209925"/>
          </a:xfrm>
          <a:prstGeom prst="rect">
            <a:avLst/>
          </a:prstGeom>
        </p:spPr>
      </p:pic>
    </p:spTree>
    <p:extLst>
      <p:ext uri="{BB962C8B-B14F-4D97-AF65-F5344CB8AC3E}">
        <p14:creationId xmlns:p14="http://schemas.microsoft.com/office/powerpoint/2010/main" val="1438779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Le </a:t>
            </a:r>
            <a:r>
              <a:rPr lang="it-IT" dirty="0" err="1"/>
              <a:t>retable</a:t>
            </a:r>
            <a:endParaRPr lang="it-IT" dirty="0"/>
          </a:p>
        </p:txBody>
      </p:sp>
      <p:sp>
        <p:nvSpPr>
          <p:cNvPr id="3" name="Segnaposto contenuto 2"/>
          <p:cNvSpPr>
            <a:spLocks noGrp="1"/>
          </p:cNvSpPr>
          <p:nvPr>
            <p:ph sz="quarter" idx="13"/>
          </p:nvPr>
        </p:nvSpPr>
        <p:spPr>
          <a:xfrm>
            <a:off x="676654" y="2679192"/>
            <a:ext cx="4329461" cy="3795906"/>
          </a:xfrm>
        </p:spPr>
        <p:txBody>
          <a:bodyPr>
            <a:normAutofit/>
          </a:bodyPr>
          <a:lstStyle/>
          <a:p>
            <a:r>
              <a:rPr lang="en-GB" dirty="0"/>
              <a:t>Tout en haut du </a:t>
            </a:r>
            <a:r>
              <a:rPr lang="en-GB" dirty="0" err="1"/>
              <a:t>retable</a:t>
            </a:r>
            <a:r>
              <a:rPr lang="en-GB" dirty="0"/>
              <a:t>, </a:t>
            </a:r>
            <a:r>
              <a:rPr lang="en-GB" dirty="0" err="1"/>
              <a:t>une</a:t>
            </a:r>
            <a:r>
              <a:rPr lang="en-GB" dirty="0"/>
              <a:t> scène se </a:t>
            </a:r>
            <a:r>
              <a:rPr lang="en-GB" dirty="0" err="1"/>
              <a:t>rapprochant</a:t>
            </a:r>
            <a:r>
              <a:rPr lang="en-GB" dirty="0"/>
              <a:t> de </a:t>
            </a:r>
            <a:r>
              <a:rPr lang="en-GB" dirty="0" err="1"/>
              <a:t>celle</a:t>
            </a:r>
            <a:r>
              <a:rPr lang="en-GB" dirty="0"/>
              <a:t>-ci, </a:t>
            </a:r>
            <a:r>
              <a:rPr lang="en-GB" dirty="0" err="1"/>
              <a:t>montrant</a:t>
            </a:r>
            <a:r>
              <a:rPr lang="en-GB" dirty="0"/>
              <a:t> le Christ avec la </a:t>
            </a:r>
            <a:r>
              <a:rPr lang="en-GB" dirty="0" err="1"/>
              <a:t>croix</a:t>
            </a:r>
            <a:r>
              <a:rPr lang="en-GB" dirty="0"/>
              <a:t> et Marie-Madeleine. </a:t>
            </a:r>
            <a:r>
              <a:rPr lang="it-IT" dirty="0"/>
              <a:t> </a:t>
            </a:r>
          </a:p>
        </p:txBody>
      </p:sp>
      <p:pic>
        <p:nvPicPr>
          <p:cNvPr id="8" name="Image 7">
            <a:extLst>
              <a:ext uri="{FF2B5EF4-FFF2-40B4-BE49-F238E27FC236}">
                <a16:creationId xmlns:a16="http://schemas.microsoft.com/office/drawing/2014/main" id="{B2BB7188-D31F-2CC9-D51E-007C5285090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933949" y="1718496"/>
            <a:ext cx="3832502" cy="3421007"/>
          </a:xfrm>
          <a:prstGeom prst="rect">
            <a:avLst/>
          </a:prstGeom>
        </p:spPr>
      </p:pic>
    </p:spTree>
    <p:extLst>
      <p:ext uri="{BB962C8B-B14F-4D97-AF65-F5344CB8AC3E}">
        <p14:creationId xmlns:p14="http://schemas.microsoft.com/office/powerpoint/2010/main" val="325971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Le </a:t>
            </a:r>
            <a:r>
              <a:rPr lang="it-IT" dirty="0" err="1"/>
              <a:t>retable</a:t>
            </a:r>
            <a:endParaRPr lang="it-IT" dirty="0"/>
          </a:p>
        </p:txBody>
      </p:sp>
      <p:sp>
        <p:nvSpPr>
          <p:cNvPr id="3" name="Segnaposto contenuto 2"/>
          <p:cNvSpPr>
            <a:spLocks noGrp="1"/>
          </p:cNvSpPr>
          <p:nvPr>
            <p:ph sz="quarter" idx="13"/>
          </p:nvPr>
        </p:nvSpPr>
        <p:spPr>
          <a:xfrm>
            <a:off x="676654" y="2679192"/>
            <a:ext cx="3519469" cy="3795906"/>
          </a:xfrm>
        </p:spPr>
        <p:txBody>
          <a:bodyPr>
            <a:normAutofit/>
          </a:bodyPr>
          <a:lstStyle/>
          <a:p>
            <a:r>
              <a:rPr lang="it-IT" dirty="0"/>
              <a:t>Le </a:t>
            </a:r>
            <a:r>
              <a:rPr lang="it-IT" dirty="0" err="1"/>
              <a:t>retable</a:t>
            </a:r>
            <a:r>
              <a:rPr lang="it-IT" dirty="0"/>
              <a:t> </a:t>
            </a:r>
            <a:r>
              <a:rPr lang="it-IT" dirty="0" err="1"/>
              <a:t>était</a:t>
            </a:r>
            <a:r>
              <a:rPr lang="it-IT" dirty="0"/>
              <a:t> un </a:t>
            </a:r>
            <a:r>
              <a:rPr lang="it-IT" dirty="0" err="1"/>
              <a:t>véritable</a:t>
            </a:r>
            <a:r>
              <a:rPr lang="it-IT" dirty="0"/>
              <a:t> </a:t>
            </a:r>
            <a:r>
              <a:rPr lang="it-IT" dirty="0" err="1"/>
              <a:t>catéchisme</a:t>
            </a:r>
            <a:r>
              <a:rPr lang="it-IT" dirty="0"/>
              <a:t> </a:t>
            </a:r>
            <a:r>
              <a:rPr lang="it-IT" dirty="0" err="1"/>
              <a:t>destiné</a:t>
            </a:r>
            <a:r>
              <a:rPr lang="it-IT" dirty="0"/>
              <a:t> à </a:t>
            </a:r>
            <a:r>
              <a:rPr lang="it-IT" dirty="0" err="1"/>
              <a:t>faire</a:t>
            </a:r>
            <a:r>
              <a:rPr lang="it-IT" dirty="0"/>
              <a:t> </a:t>
            </a:r>
            <a:r>
              <a:rPr lang="it-IT" dirty="0" err="1"/>
              <a:t>connaitre</a:t>
            </a:r>
            <a:r>
              <a:rPr lang="it-IT" dirty="0"/>
              <a:t> l’</a:t>
            </a:r>
            <a:r>
              <a:rPr lang="it-IT" dirty="0" err="1"/>
              <a:t>enseignement</a:t>
            </a:r>
            <a:r>
              <a:rPr lang="it-IT" dirty="0"/>
              <a:t> </a:t>
            </a:r>
            <a:r>
              <a:rPr lang="it-IT" dirty="0" err="1"/>
              <a:t>du</a:t>
            </a:r>
            <a:r>
              <a:rPr lang="it-IT" dirty="0"/>
              <a:t> Christ </a:t>
            </a:r>
            <a:r>
              <a:rPr lang="it-IT" dirty="0" err="1"/>
              <a:t>aux</a:t>
            </a:r>
            <a:r>
              <a:rPr lang="it-IT" dirty="0"/>
              <a:t> </a:t>
            </a:r>
            <a:r>
              <a:rPr lang="it-IT" dirty="0" err="1"/>
              <a:t>populations</a:t>
            </a:r>
            <a:r>
              <a:rPr lang="it-IT" dirty="0"/>
              <a:t> </a:t>
            </a:r>
            <a:r>
              <a:rPr lang="it-IT" dirty="0" err="1"/>
              <a:t>locales</a:t>
            </a:r>
            <a:r>
              <a:rPr lang="it-IT" dirty="0"/>
              <a:t>.</a:t>
            </a:r>
          </a:p>
        </p:txBody>
      </p:sp>
      <p:pic>
        <p:nvPicPr>
          <p:cNvPr id="8" name="Image 7" descr="Une image contenant mur, intérieur, autel, bâtiment&#10;&#10;Description générée automatiquement">
            <a:extLst>
              <a:ext uri="{FF2B5EF4-FFF2-40B4-BE49-F238E27FC236}">
                <a16:creationId xmlns:a16="http://schemas.microsoft.com/office/drawing/2014/main" id="{D9293AF1-D133-0D3E-6F3F-FA042F8681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7992" y="1936242"/>
            <a:ext cx="4178808" cy="4178808"/>
          </a:xfrm>
          <a:prstGeom prst="rect">
            <a:avLst/>
          </a:prstGeom>
        </p:spPr>
      </p:pic>
    </p:spTree>
    <p:extLst>
      <p:ext uri="{BB962C8B-B14F-4D97-AF65-F5344CB8AC3E}">
        <p14:creationId xmlns:p14="http://schemas.microsoft.com/office/powerpoint/2010/main" val="12919140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rma d'onda">
  <a:themeElements>
    <a:clrScheme name="Forma d'onda">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Forma d'onda">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orma d'onda">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Forma d'onda.thmx</Template>
  <TotalTime>868</TotalTime>
  <Words>2321</Words>
  <Application>Microsoft Office PowerPoint</Application>
  <PresentationFormat>Affichage à l'écran (4:3)</PresentationFormat>
  <Paragraphs>190</Paragraphs>
  <Slides>44</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44</vt:i4>
      </vt:variant>
    </vt:vector>
  </HeadingPairs>
  <TitlesOfParts>
    <vt:vector size="49" baseType="lpstr">
      <vt:lpstr>Arial</vt:lpstr>
      <vt:lpstr>Candara</vt:lpstr>
      <vt:lpstr>Symbol</vt:lpstr>
      <vt:lpstr>Times New Roman</vt:lpstr>
      <vt:lpstr>Forma d'onda</vt:lpstr>
      <vt:lpstr>Diaporama  Le retable de Grandfuel commenté</vt:lpstr>
      <vt:lpstr>Une œuvre d’art</vt:lpstr>
      <vt:lpstr>Description</vt:lpstr>
      <vt:lpstr>Histoire</vt:lpstr>
      <vt:lpstr>Intérêts</vt:lpstr>
      <vt:lpstr>La chaire</vt:lpstr>
      <vt:lpstr>Le retable</vt:lpstr>
      <vt:lpstr>Le retable</vt:lpstr>
      <vt:lpstr>Le retable</vt:lpstr>
      <vt:lpstr>Présentation du retable</vt:lpstr>
      <vt:lpstr>La chaire</vt:lpstr>
      <vt:lpstr>Les panneaux</vt:lpstr>
      <vt:lpstr>Panneaux de gauche</vt:lpstr>
      <vt:lpstr>Panneaux de droite</vt:lpstr>
      <vt:lpstr>Panneau du centre</vt:lpstr>
      <vt:lpstr>Panneau du centre</vt:lpstr>
      <vt:lpstr>Panneaux du centre</vt:lpstr>
      <vt:lpstr>Une lecture suivie…</vt:lpstr>
      <vt:lpstr>La flagellation</vt:lpstr>
      <vt:lpstr>La flagellation</vt:lpstr>
      <vt:lpstr>La flagellation</vt:lpstr>
      <vt:lpstr>Le couronnement d'épines</vt:lpstr>
      <vt:lpstr>Le couronnement d'épines</vt:lpstr>
      <vt:lpstr>Le couronnement d'épines</vt:lpstr>
      <vt:lpstr>Le portement de Croix</vt:lpstr>
      <vt:lpstr>Le portement de Croix</vt:lpstr>
      <vt:lpstr>Le portement de Croix</vt:lpstr>
      <vt:lpstr>Le portement de Croix</vt:lpstr>
      <vt:lpstr>La descente de Croix</vt:lpstr>
      <vt:lpstr>La descente de Croix</vt:lpstr>
      <vt:lpstr>La descente de Croix</vt:lpstr>
      <vt:lpstr>Le portement de Croix</vt:lpstr>
      <vt:lpstr>Marie-Madeleine</vt:lpstr>
      <vt:lpstr>Marie-Madeleine</vt:lpstr>
      <vt:lpstr>Marie-Madeleine</vt:lpstr>
      <vt:lpstr>La Transfiguration du Christ</vt:lpstr>
      <vt:lpstr>La Transfiguration du Christ</vt:lpstr>
      <vt:lpstr>La Transfiguration du Christ</vt:lpstr>
      <vt:lpstr>La Résurrection du Christ</vt:lpstr>
      <vt:lpstr>La Résurrection du Christ</vt:lpstr>
      <vt:lpstr>La Résurrection du Christ</vt:lpstr>
      <vt:lpstr>Ce que l'image pourrait me dire dans ma vie</vt:lpstr>
      <vt:lpstr>Ce que l'image pourrait me dire dans ma vie</vt:lpstr>
      <vt:lpstr>Réalisation Catéchèse Par la Parole Collection Porte Parole Module Bâtir Photos Jean Monnier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3ème module de l’année</dc:title>
  <dc:creator>Olivier PLICHON</dc:creator>
  <cp:lastModifiedBy>odile theiller</cp:lastModifiedBy>
  <cp:revision>72</cp:revision>
  <dcterms:created xsi:type="dcterms:W3CDTF">2011-11-21T15:09:03Z</dcterms:created>
  <dcterms:modified xsi:type="dcterms:W3CDTF">2024-01-16T13:52:52Z</dcterms:modified>
</cp:coreProperties>
</file>