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6" r:id="rId2"/>
    <p:sldId id="258" r:id="rId3"/>
    <p:sldId id="325" r:id="rId4"/>
    <p:sldId id="346" r:id="rId5"/>
    <p:sldId id="259" r:id="rId6"/>
    <p:sldId id="260" r:id="rId7"/>
    <p:sldId id="261" r:id="rId8"/>
    <p:sldId id="475" r:id="rId9"/>
    <p:sldId id="262" r:id="rId10"/>
    <p:sldId id="476" r:id="rId11"/>
    <p:sldId id="398" r:id="rId12"/>
    <p:sldId id="409" r:id="rId13"/>
    <p:sldId id="349" r:id="rId14"/>
    <p:sldId id="350" r:id="rId15"/>
    <p:sldId id="477" r:id="rId16"/>
    <p:sldId id="412" r:id="rId17"/>
    <p:sldId id="478" r:id="rId18"/>
    <p:sldId id="479" r:id="rId19"/>
    <p:sldId id="351" r:id="rId20"/>
    <p:sldId id="480" r:id="rId21"/>
    <p:sldId id="413" r:id="rId22"/>
    <p:sldId id="414" r:id="rId23"/>
    <p:sldId id="410" r:id="rId24"/>
    <p:sldId id="263" r:id="rId25"/>
    <p:sldId id="264" r:id="rId26"/>
    <p:sldId id="265" r:id="rId27"/>
    <p:sldId id="411" r:id="rId28"/>
    <p:sldId id="352" r:id="rId29"/>
    <p:sldId id="415" r:id="rId30"/>
    <p:sldId id="418" r:id="rId31"/>
    <p:sldId id="419" r:id="rId32"/>
    <p:sldId id="420" r:id="rId33"/>
    <p:sldId id="427" r:id="rId34"/>
    <p:sldId id="421" r:id="rId35"/>
    <p:sldId id="481" r:id="rId36"/>
    <p:sldId id="422" r:id="rId37"/>
    <p:sldId id="423" r:id="rId38"/>
    <p:sldId id="424" r:id="rId39"/>
    <p:sldId id="425" r:id="rId40"/>
    <p:sldId id="428" r:id="rId41"/>
    <p:sldId id="426" r:id="rId42"/>
    <p:sldId id="429" r:id="rId43"/>
    <p:sldId id="430" r:id="rId44"/>
    <p:sldId id="431" r:id="rId45"/>
    <p:sldId id="482" r:id="rId46"/>
    <p:sldId id="432" r:id="rId47"/>
    <p:sldId id="483" r:id="rId48"/>
    <p:sldId id="433" r:id="rId49"/>
    <p:sldId id="434" r:id="rId50"/>
    <p:sldId id="484" r:id="rId51"/>
    <p:sldId id="435" r:id="rId52"/>
    <p:sldId id="437" r:id="rId53"/>
    <p:sldId id="436" r:id="rId54"/>
    <p:sldId id="438" r:id="rId55"/>
    <p:sldId id="439" r:id="rId56"/>
    <p:sldId id="440" r:id="rId57"/>
    <p:sldId id="442" r:id="rId58"/>
    <p:sldId id="443" r:id="rId59"/>
    <p:sldId id="444" r:id="rId60"/>
    <p:sldId id="445" r:id="rId61"/>
    <p:sldId id="446" r:id="rId62"/>
    <p:sldId id="447" r:id="rId63"/>
    <p:sldId id="448" r:id="rId64"/>
    <p:sldId id="449" r:id="rId65"/>
    <p:sldId id="485" r:id="rId66"/>
    <p:sldId id="450" r:id="rId67"/>
    <p:sldId id="486" r:id="rId68"/>
    <p:sldId id="452" r:id="rId69"/>
    <p:sldId id="453" r:id="rId70"/>
    <p:sldId id="454" r:id="rId71"/>
    <p:sldId id="455" r:id="rId72"/>
    <p:sldId id="456" r:id="rId73"/>
    <p:sldId id="457" r:id="rId74"/>
    <p:sldId id="458" r:id="rId75"/>
    <p:sldId id="459" r:id="rId76"/>
    <p:sldId id="460" r:id="rId77"/>
    <p:sldId id="461" r:id="rId78"/>
    <p:sldId id="462" r:id="rId79"/>
    <p:sldId id="463" r:id="rId80"/>
    <p:sldId id="464" r:id="rId81"/>
    <p:sldId id="465" r:id="rId82"/>
    <p:sldId id="466" r:id="rId83"/>
    <p:sldId id="467" r:id="rId84"/>
    <p:sldId id="468" r:id="rId85"/>
    <p:sldId id="469" r:id="rId86"/>
    <p:sldId id="470" r:id="rId87"/>
    <p:sldId id="471" r:id="rId88"/>
    <p:sldId id="472" r:id="rId89"/>
    <p:sldId id="473" r:id="rId90"/>
    <p:sldId id="474" r:id="rId91"/>
    <p:sldId id="304" r:id="rId92"/>
    <p:sldId id="487" r:id="rId93"/>
    <p:sldId id="323" r:id="rId94"/>
    <p:sldId id="488" r:id="rId95"/>
    <p:sldId id="308" r:id="rId9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PRIETAIRE" initials="P" lastIdx="2" clrIdx="0">
    <p:extLst>
      <p:ext uri="{19B8F6BF-5375-455C-9EA6-DF929625EA0E}">
        <p15:presenceInfo xmlns:p15="http://schemas.microsoft.com/office/powerpoint/2012/main" userId="PROPRIETAI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3645" autoAdjust="0"/>
  </p:normalViewPr>
  <p:slideViewPr>
    <p:cSldViewPr snapToGrid="0">
      <p:cViewPr varScale="1">
        <p:scale>
          <a:sx n="103" d="100"/>
          <a:sy n="103" d="100"/>
        </p:scale>
        <p:origin x="114" y="420"/>
      </p:cViewPr>
      <p:guideLst/>
    </p:cSldViewPr>
  </p:slideViewPr>
  <p:notesTextViewPr>
    <p:cViewPr>
      <p:scale>
        <a:sx n="1" d="1"/>
        <a:sy n="1" d="1"/>
      </p:scale>
      <p:origin x="0" y="0"/>
    </p:cViewPr>
  </p:notesTextViewPr>
  <p:sorterViewPr>
    <p:cViewPr>
      <p:scale>
        <a:sx n="100" d="100"/>
        <a:sy n="100" d="100"/>
      </p:scale>
      <p:origin x="0" y="-250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BBAB9-EB07-4D02-AF64-A83C6F4E429A}" type="datetimeFigureOut">
              <a:rPr lang="fr-FR" smtClean="0"/>
              <a:t>12/01/2025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C8A5F-1E90-4A17-97AC-40F9E662AA02}" type="slidenum">
              <a:rPr lang="fr-FR" smtClean="0"/>
              <a:t>‹N°›</a:t>
            </a:fld>
            <a:endParaRPr lang="fr-FR"/>
          </a:p>
        </p:txBody>
      </p:sp>
    </p:spTree>
    <p:extLst>
      <p:ext uri="{BB962C8B-B14F-4D97-AF65-F5344CB8AC3E}">
        <p14:creationId xmlns:p14="http://schemas.microsoft.com/office/powerpoint/2010/main" val="25039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2C8A5F-1E90-4A17-97AC-40F9E662AA02}" type="slidenum">
              <a:rPr lang="fr-FR" smtClean="0"/>
              <a:t>9</a:t>
            </a:fld>
            <a:endParaRPr lang="fr-FR"/>
          </a:p>
        </p:txBody>
      </p:sp>
    </p:spTree>
    <p:extLst>
      <p:ext uri="{BB962C8B-B14F-4D97-AF65-F5344CB8AC3E}">
        <p14:creationId xmlns:p14="http://schemas.microsoft.com/office/powerpoint/2010/main" val="3878114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4888E-D46A-1DC6-C734-9A117F592EE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00AB97-E4FA-0D26-F730-EC92A3FD7B7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5F5B49B-1680-7C36-DDA6-E492121AA5C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4C5982B-06CB-9BDD-0787-8895B1E7B6B8}"/>
              </a:ext>
            </a:extLst>
          </p:cNvPr>
          <p:cNvSpPr>
            <a:spLocks noGrp="1"/>
          </p:cNvSpPr>
          <p:nvPr>
            <p:ph type="sldNum" sz="quarter" idx="5"/>
          </p:nvPr>
        </p:nvSpPr>
        <p:spPr/>
        <p:txBody>
          <a:bodyPr/>
          <a:lstStyle/>
          <a:p>
            <a:fld id="{642C8A5F-1E90-4A17-97AC-40F9E662AA02}" type="slidenum">
              <a:rPr lang="fr-FR" smtClean="0"/>
              <a:t>10</a:t>
            </a:fld>
            <a:endParaRPr lang="fr-FR"/>
          </a:p>
        </p:txBody>
      </p:sp>
    </p:spTree>
    <p:extLst>
      <p:ext uri="{BB962C8B-B14F-4D97-AF65-F5344CB8AC3E}">
        <p14:creationId xmlns:p14="http://schemas.microsoft.com/office/powerpoint/2010/main" val="313433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2C8A5F-1E90-4A17-97AC-40F9E662AA02}" type="slidenum">
              <a:rPr lang="fr-FR" smtClean="0"/>
              <a:t>15</a:t>
            </a:fld>
            <a:endParaRPr lang="fr-FR"/>
          </a:p>
        </p:txBody>
      </p:sp>
    </p:spTree>
    <p:extLst>
      <p:ext uri="{BB962C8B-B14F-4D97-AF65-F5344CB8AC3E}">
        <p14:creationId xmlns:p14="http://schemas.microsoft.com/office/powerpoint/2010/main" val="372055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2C8A5F-1E90-4A17-97AC-40F9E662AA02}" type="slidenum">
              <a:rPr lang="fr-FR" smtClean="0"/>
              <a:t>20</a:t>
            </a:fld>
            <a:endParaRPr lang="fr-FR"/>
          </a:p>
        </p:txBody>
      </p:sp>
    </p:spTree>
    <p:extLst>
      <p:ext uri="{BB962C8B-B14F-4D97-AF65-F5344CB8AC3E}">
        <p14:creationId xmlns:p14="http://schemas.microsoft.com/office/powerpoint/2010/main" val="216651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57D00-AEAC-0651-8A32-226F075605E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247D61-92E7-7F08-6B9C-9E07ABD91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C4CA57E-84C1-42EF-61BA-1F228C0EC194}"/>
              </a:ext>
            </a:extLst>
          </p:cNvPr>
          <p:cNvSpPr>
            <a:spLocks noGrp="1"/>
          </p:cNvSpPr>
          <p:nvPr>
            <p:ph type="dt" sz="half" idx="10"/>
          </p:nvPr>
        </p:nvSpPr>
        <p:spPr/>
        <p:txBody>
          <a:bodyPr/>
          <a:lstStyle/>
          <a:p>
            <a:fld id="{7DD99724-6D09-4C28-A383-02E8970A5DA1}" type="datetime1">
              <a:rPr lang="fr-FR" smtClean="0"/>
              <a:t>12/01/2025</a:t>
            </a:fld>
            <a:endParaRPr lang="fr-FR"/>
          </a:p>
        </p:txBody>
      </p:sp>
      <p:sp>
        <p:nvSpPr>
          <p:cNvPr id="5" name="Espace réservé du pied de page 4">
            <a:extLst>
              <a:ext uri="{FF2B5EF4-FFF2-40B4-BE49-F238E27FC236}">
                <a16:creationId xmlns:a16="http://schemas.microsoft.com/office/drawing/2014/main" id="{DA97D86D-3FB6-CCF0-673B-A6E937347B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349F59-650D-2A2A-8B0D-8D15F41C4F22}"/>
              </a:ext>
            </a:extLst>
          </p:cNvPr>
          <p:cNvSpPr>
            <a:spLocks noGrp="1"/>
          </p:cNvSpPr>
          <p:nvPr>
            <p:ph type="sldNum" sz="quarter" idx="12"/>
          </p:nvPr>
        </p:nvSpPr>
        <p:spPr/>
        <p:txBody>
          <a:bodyPr/>
          <a:lstStyle/>
          <a:p>
            <a:fld id="{9E268824-B363-4558-82B1-76DB5ADEB9CB}" type="slidenum">
              <a:rPr lang="fr-FR" smtClean="0"/>
              <a:t>‹N°›</a:t>
            </a:fld>
            <a:endParaRPr lang="fr-FR"/>
          </a:p>
        </p:txBody>
      </p:sp>
    </p:spTree>
    <p:extLst>
      <p:ext uri="{BB962C8B-B14F-4D97-AF65-F5344CB8AC3E}">
        <p14:creationId xmlns:p14="http://schemas.microsoft.com/office/powerpoint/2010/main" val="261668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A7352-EA5A-9226-C0D9-7C8ACADC97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4F5BE08-7B72-2A2B-FCAF-EA8875D59BC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203577-533B-7780-B800-1B01A9CEBAB2}"/>
              </a:ext>
            </a:extLst>
          </p:cNvPr>
          <p:cNvSpPr>
            <a:spLocks noGrp="1"/>
          </p:cNvSpPr>
          <p:nvPr>
            <p:ph type="dt" sz="half" idx="10"/>
          </p:nvPr>
        </p:nvSpPr>
        <p:spPr/>
        <p:txBody>
          <a:bodyPr/>
          <a:lstStyle/>
          <a:p>
            <a:fld id="{ECFE22CF-C8E2-4126-B669-5DEE52786C20}" type="datetime1">
              <a:rPr lang="fr-FR" smtClean="0"/>
              <a:t>12/01/2025</a:t>
            </a:fld>
            <a:endParaRPr lang="fr-FR"/>
          </a:p>
        </p:txBody>
      </p:sp>
      <p:sp>
        <p:nvSpPr>
          <p:cNvPr id="5" name="Espace réservé du pied de page 4">
            <a:extLst>
              <a:ext uri="{FF2B5EF4-FFF2-40B4-BE49-F238E27FC236}">
                <a16:creationId xmlns:a16="http://schemas.microsoft.com/office/drawing/2014/main" id="{EF3B92C2-35D1-2A77-D510-AEB550DF05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CA2C8C-C94D-4319-4429-CDEBD33AE2E8}"/>
              </a:ext>
            </a:extLst>
          </p:cNvPr>
          <p:cNvSpPr>
            <a:spLocks noGrp="1"/>
          </p:cNvSpPr>
          <p:nvPr>
            <p:ph type="sldNum" sz="quarter" idx="12"/>
          </p:nvPr>
        </p:nvSpPr>
        <p:spPr/>
        <p:txBody>
          <a:bodyPr/>
          <a:lstStyle/>
          <a:p>
            <a:fld id="{9E268824-B363-4558-82B1-76DB5ADEB9CB}" type="slidenum">
              <a:rPr lang="fr-FR" smtClean="0"/>
              <a:t>‹N°›</a:t>
            </a:fld>
            <a:endParaRPr lang="fr-FR"/>
          </a:p>
        </p:txBody>
      </p:sp>
    </p:spTree>
    <p:extLst>
      <p:ext uri="{BB962C8B-B14F-4D97-AF65-F5344CB8AC3E}">
        <p14:creationId xmlns:p14="http://schemas.microsoft.com/office/powerpoint/2010/main" val="60869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6E7AB08-42E6-6910-A8BB-701CAA0EF3A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6E3BBF-BD03-F7C3-92A0-30B04003D90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EAB39B-2440-AE94-EF66-56F1E4B29D00}"/>
              </a:ext>
            </a:extLst>
          </p:cNvPr>
          <p:cNvSpPr>
            <a:spLocks noGrp="1"/>
          </p:cNvSpPr>
          <p:nvPr>
            <p:ph type="dt" sz="half" idx="10"/>
          </p:nvPr>
        </p:nvSpPr>
        <p:spPr/>
        <p:txBody>
          <a:bodyPr/>
          <a:lstStyle/>
          <a:p>
            <a:fld id="{7405446B-7DB6-4227-B63C-02FFC0445E50}" type="datetime1">
              <a:rPr lang="fr-FR" smtClean="0"/>
              <a:t>12/01/2025</a:t>
            </a:fld>
            <a:endParaRPr lang="fr-FR"/>
          </a:p>
        </p:txBody>
      </p:sp>
      <p:sp>
        <p:nvSpPr>
          <p:cNvPr id="5" name="Espace réservé du pied de page 4">
            <a:extLst>
              <a:ext uri="{FF2B5EF4-FFF2-40B4-BE49-F238E27FC236}">
                <a16:creationId xmlns:a16="http://schemas.microsoft.com/office/drawing/2014/main" id="{B429C8EC-D921-DEAF-B795-22399D0637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C071D4-B8FB-4FC5-972D-86D4D065134D}"/>
              </a:ext>
            </a:extLst>
          </p:cNvPr>
          <p:cNvSpPr>
            <a:spLocks noGrp="1"/>
          </p:cNvSpPr>
          <p:nvPr>
            <p:ph type="sldNum" sz="quarter" idx="12"/>
          </p:nvPr>
        </p:nvSpPr>
        <p:spPr/>
        <p:txBody>
          <a:bodyPr/>
          <a:lstStyle/>
          <a:p>
            <a:fld id="{9E268824-B363-4558-82B1-76DB5ADEB9CB}" type="slidenum">
              <a:rPr lang="fr-FR" smtClean="0"/>
              <a:t>‹N°›</a:t>
            </a:fld>
            <a:endParaRPr lang="fr-FR"/>
          </a:p>
        </p:txBody>
      </p:sp>
    </p:spTree>
    <p:extLst>
      <p:ext uri="{BB962C8B-B14F-4D97-AF65-F5344CB8AC3E}">
        <p14:creationId xmlns:p14="http://schemas.microsoft.com/office/powerpoint/2010/main" val="147005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5E75E-1893-48D4-2A9D-78C9201C45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AFFAE93-2CA5-D25D-BC1C-E6F797693EF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CF789F-BAFE-CCFF-A2F2-0139DBBC3157}"/>
              </a:ext>
            </a:extLst>
          </p:cNvPr>
          <p:cNvSpPr>
            <a:spLocks noGrp="1"/>
          </p:cNvSpPr>
          <p:nvPr>
            <p:ph type="dt" sz="half" idx="10"/>
          </p:nvPr>
        </p:nvSpPr>
        <p:spPr/>
        <p:txBody>
          <a:bodyPr/>
          <a:lstStyle/>
          <a:p>
            <a:fld id="{9D0C9016-DB27-439F-B8C3-E90EB39EF9D2}" type="datetime1">
              <a:rPr lang="fr-FR" smtClean="0"/>
              <a:t>12/01/2025</a:t>
            </a:fld>
            <a:endParaRPr lang="fr-FR"/>
          </a:p>
        </p:txBody>
      </p:sp>
      <p:sp>
        <p:nvSpPr>
          <p:cNvPr id="5" name="Espace réservé du pied de page 4">
            <a:extLst>
              <a:ext uri="{FF2B5EF4-FFF2-40B4-BE49-F238E27FC236}">
                <a16:creationId xmlns:a16="http://schemas.microsoft.com/office/drawing/2014/main" id="{1B3C830E-BCE0-D7EC-7576-0E6B8D39AA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56B397-4262-78EE-9366-4E4C1F871E9B}"/>
              </a:ext>
            </a:extLst>
          </p:cNvPr>
          <p:cNvSpPr>
            <a:spLocks noGrp="1"/>
          </p:cNvSpPr>
          <p:nvPr>
            <p:ph type="sldNum" sz="quarter" idx="12"/>
          </p:nvPr>
        </p:nvSpPr>
        <p:spPr/>
        <p:txBody>
          <a:bodyPr/>
          <a:lstStyle/>
          <a:p>
            <a:fld id="{9E268824-B363-4558-82B1-76DB5ADEB9CB}" type="slidenum">
              <a:rPr lang="fr-FR" smtClean="0"/>
              <a:t>‹N°›</a:t>
            </a:fld>
            <a:endParaRPr lang="fr-FR"/>
          </a:p>
        </p:txBody>
      </p:sp>
    </p:spTree>
    <p:extLst>
      <p:ext uri="{BB962C8B-B14F-4D97-AF65-F5344CB8AC3E}">
        <p14:creationId xmlns:p14="http://schemas.microsoft.com/office/powerpoint/2010/main" val="416237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47B0A-4826-2686-562A-A29A33FDE34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59F1C39-DAE4-A807-B321-DE8D69F53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84243FE-E4BB-B6E1-D099-C30979276451}"/>
              </a:ext>
            </a:extLst>
          </p:cNvPr>
          <p:cNvSpPr>
            <a:spLocks noGrp="1"/>
          </p:cNvSpPr>
          <p:nvPr>
            <p:ph type="dt" sz="half" idx="10"/>
          </p:nvPr>
        </p:nvSpPr>
        <p:spPr/>
        <p:txBody>
          <a:bodyPr/>
          <a:lstStyle/>
          <a:p>
            <a:fld id="{9D280CE1-CA15-4981-9332-CD5E59E6825D}" type="datetime1">
              <a:rPr lang="fr-FR" smtClean="0"/>
              <a:t>12/01/2025</a:t>
            </a:fld>
            <a:endParaRPr lang="fr-FR"/>
          </a:p>
        </p:txBody>
      </p:sp>
      <p:sp>
        <p:nvSpPr>
          <p:cNvPr id="5" name="Espace réservé du pied de page 4">
            <a:extLst>
              <a:ext uri="{FF2B5EF4-FFF2-40B4-BE49-F238E27FC236}">
                <a16:creationId xmlns:a16="http://schemas.microsoft.com/office/drawing/2014/main" id="{A6A4B9A7-6AF9-0A9F-C7F7-AC061AB50E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5219B3-3B05-5630-80DB-9005690D1144}"/>
              </a:ext>
            </a:extLst>
          </p:cNvPr>
          <p:cNvSpPr>
            <a:spLocks noGrp="1"/>
          </p:cNvSpPr>
          <p:nvPr>
            <p:ph type="sldNum" sz="quarter" idx="12"/>
          </p:nvPr>
        </p:nvSpPr>
        <p:spPr/>
        <p:txBody>
          <a:bodyPr/>
          <a:lstStyle/>
          <a:p>
            <a:fld id="{9E268824-B363-4558-82B1-76DB5ADEB9CB}" type="slidenum">
              <a:rPr lang="fr-FR" smtClean="0"/>
              <a:t>‹N°›</a:t>
            </a:fld>
            <a:endParaRPr lang="fr-FR"/>
          </a:p>
        </p:txBody>
      </p:sp>
    </p:spTree>
    <p:extLst>
      <p:ext uri="{BB962C8B-B14F-4D97-AF65-F5344CB8AC3E}">
        <p14:creationId xmlns:p14="http://schemas.microsoft.com/office/powerpoint/2010/main" val="232172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7B1D0-EA44-BED1-F90A-5B3735F840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96F0895-16CA-1EF1-50F5-A87F8DB9B3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4771994-E93D-C3A5-18E3-9AA4C044312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B67849F-88C3-7CFC-F327-419C29028C4B}"/>
              </a:ext>
            </a:extLst>
          </p:cNvPr>
          <p:cNvSpPr>
            <a:spLocks noGrp="1"/>
          </p:cNvSpPr>
          <p:nvPr>
            <p:ph type="dt" sz="half" idx="10"/>
          </p:nvPr>
        </p:nvSpPr>
        <p:spPr/>
        <p:txBody>
          <a:bodyPr/>
          <a:lstStyle/>
          <a:p>
            <a:fld id="{31EA083A-7813-4DF7-9CD1-0760CBD0120C}" type="datetime1">
              <a:rPr lang="fr-FR" smtClean="0"/>
              <a:t>12/01/2025</a:t>
            </a:fld>
            <a:endParaRPr lang="fr-FR"/>
          </a:p>
        </p:txBody>
      </p:sp>
      <p:sp>
        <p:nvSpPr>
          <p:cNvPr id="6" name="Espace réservé du pied de page 5">
            <a:extLst>
              <a:ext uri="{FF2B5EF4-FFF2-40B4-BE49-F238E27FC236}">
                <a16:creationId xmlns:a16="http://schemas.microsoft.com/office/drawing/2014/main" id="{5F53AA55-7E05-173F-564D-ED305AA0A6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EE8C39-357A-560D-1EE7-9EF60238B4EE}"/>
              </a:ext>
            </a:extLst>
          </p:cNvPr>
          <p:cNvSpPr>
            <a:spLocks noGrp="1"/>
          </p:cNvSpPr>
          <p:nvPr>
            <p:ph type="sldNum" sz="quarter" idx="12"/>
          </p:nvPr>
        </p:nvSpPr>
        <p:spPr/>
        <p:txBody>
          <a:bodyPr/>
          <a:lstStyle/>
          <a:p>
            <a:fld id="{9E268824-B363-4558-82B1-76DB5ADEB9CB}" type="slidenum">
              <a:rPr lang="fr-FR" smtClean="0"/>
              <a:t>‹N°›</a:t>
            </a:fld>
            <a:endParaRPr lang="fr-FR"/>
          </a:p>
        </p:txBody>
      </p:sp>
    </p:spTree>
    <p:extLst>
      <p:ext uri="{BB962C8B-B14F-4D97-AF65-F5344CB8AC3E}">
        <p14:creationId xmlns:p14="http://schemas.microsoft.com/office/powerpoint/2010/main" val="215659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74D4D-D1E1-7703-5D32-5ADA0700335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B81D76C-2A52-676B-764E-1CC23D63F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EDC4143-E0A6-072B-EE05-20710A1B7F9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EBF5252-666A-6F44-EA1C-23088E89F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EC88423-BFA0-7B29-C716-D12187CCE84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DCEF1B9-FC77-F0F0-134D-077B168C8EBD}"/>
              </a:ext>
            </a:extLst>
          </p:cNvPr>
          <p:cNvSpPr>
            <a:spLocks noGrp="1"/>
          </p:cNvSpPr>
          <p:nvPr>
            <p:ph type="dt" sz="half" idx="10"/>
          </p:nvPr>
        </p:nvSpPr>
        <p:spPr/>
        <p:txBody>
          <a:bodyPr/>
          <a:lstStyle/>
          <a:p>
            <a:fld id="{45DF43D9-71EF-4F0E-B55C-A0A073B0E043}" type="datetime1">
              <a:rPr lang="fr-FR" smtClean="0"/>
              <a:t>12/01/2025</a:t>
            </a:fld>
            <a:endParaRPr lang="fr-FR"/>
          </a:p>
        </p:txBody>
      </p:sp>
      <p:sp>
        <p:nvSpPr>
          <p:cNvPr id="8" name="Espace réservé du pied de page 7">
            <a:extLst>
              <a:ext uri="{FF2B5EF4-FFF2-40B4-BE49-F238E27FC236}">
                <a16:creationId xmlns:a16="http://schemas.microsoft.com/office/drawing/2014/main" id="{931BF772-E203-147C-AB50-B46F5D71E5F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ACFFC85-91EE-6EB8-2B72-C0CD555BB573}"/>
              </a:ext>
            </a:extLst>
          </p:cNvPr>
          <p:cNvSpPr>
            <a:spLocks noGrp="1"/>
          </p:cNvSpPr>
          <p:nvPr>
            <p:ph type="sldNum" sz="quarter" idx="12"/>
          </p:nvPr>
        </p:nvSpPr>
        <p:spPr/>
        <p:txBody>
          <a:bodyPr/>
          <a:lstStyle/>
          <a:p>
            <a:fld id="{9E268824-B363-4558-82B1-76DB5ADEB9CB}" type="slidenum">
              <a:rPr lang="fr-FR" smtClean="0"/>
              <a:t>‹N°›</a:t>
            </a:fld>
            <a:endParaRPr lang="fr-FR"/>
          </a:p>
        </p:txBody>
      </p:sp>
    </p:spTree>
    <p:extLst>
      <p:ext uri="{BB962C8B-B14F-4D97-AF65-F5344CB8AC3E}">
        <p14:creationId xmlns:p14="http://schemas.microsoft.com/office/powerpoint/2010/main" val="317658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1E3313-CCBD-F783-5D82-C8A815BC68C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7030E05-128F-484A-48F0-1DDD2C92B630}"/>
              </a:ext>
            </a:extLst>
          </p:cNvPr>
          <p:cNvSpPr>
            <a:spLocks noGrp="1"/>
          </p:cNvSpPr>
          <p:nvPr>
            <p:ph type="dt" sz="half" idx="10"/>
          </p:nvPr>
        </p:nvSpPr>
        <p:spPr/>
        <p:txBody>
          <a:bodyPr/>
          <a:lstStyle/>
          <a:p>
            <a:fld id="{4D82D116-A5D3-41C4-838B-12EC19D70AC7}" type="datetime1">
              <a:rPr lang="fr-FR" smtClean="0"/>
              <a:t>12/01/2025</a:t>
            </a:fld>
            <a:endParaRPr lang="fr-FR"/>
          </a:p>
        </p:txBody>
      </p:sp>
      <p:sp>
        <p:nvSpPr>
          <p:cNvPr id="4" name="Espace réservé du pied de page 3">
            <a:extLst>
              <a:ext uri="{FF2B5EF4-FFF2-40B4-BE49-F238E27FC236}">
                <a16:creationId xmlns:a16="http://schemas.microsoft.com/office/drawing/2014/main" id="{0F2BE470-BA0D-1688-CD1F-E33E3B3C3F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5CA65AD-48F9-5B39-1197-FF6F4A50A741}"/>
              </a:ext>
            </a:extLst>
          </p:cNvPr>
          <p:cNvSpPr>
            <a:spLocks noGrp="1"/>
          </p:cNvSpPr>
          <p:nvPr>
            <p:ph type="sldNum" sz="quarter" idx="12"/>
          </p:nvPr>
        </p:nvSpPr>
        <p:spPr/>
        <p:txBody>
          <a:bodyPr/>
          <a:lstStyle/>
          <a:p>
            <a:fld id="{9E268824-B363-4558-82B1-76DB5ADEB9CB}" type="slidenum">
              <a:rPr lang="fr-FR" smtClean="0"/>
              <a:t>‹N°›</a:t>
            </a:fld>
            <a:endParaRPr lang="fr-FR"/>
          </a:p>
        </p:txBody>
      </p:sp>
    </p:spTree>
    <p:extLst>
      <p:ext uri="{BB962C8B-B14F-4D97-AF65-F5344CB8AC3E}">
        <p14:creationId xmlns:p14="http://schemas.microsoft.com/office/powerpoint/2010/main" val="264237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D3CA066-2086-784D-5107-741652959A23}"/>
              </a:ext>
            </a:extLst>
          </p:cNvPr>
          <p:cNvSpPr>
            <a:spLocks noGrp="1"/>
          </p:cNvSpPr>
          <p:nvPr>
            <p:ph type="dt" sz="half" idx="10"/>
          </p:nvPr>
        </p:nvSpPr>
        <p:spPr/>
        <p:txBody>
          <a:bodyPr/>
          <a:lstStyle/>
          <a:p>
            <a:fld id="{DF5D3F44-DB7A-417C-A49A-1D4745DE8DD6}" type="datetime1">
              <a:rPr lang="fr-FR" smtClean="0"/>
              <a:t>12/01/2025</a:t>
            </a:fld>
            <a:endParaRPr lang="fr-FR"/>
          </a:p>
        </p:txBody>
      </p:sp>
      <p:sp>
        <p:nvSpPr>
          <p:cNvPr id="3" name="Espace réservé du pied de page 2">
            <a:extLst>
              <a:ext uri="{FF2B5EF4-FFF2-40B4-BE49-F238E27FC236}">
                <a16:creationId xmlns:a16="http://schemas.microsoft.com/office/drawing/2014/main" id="{7D685A62-0049-EEEF-F442-F2C17FCCD9C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26F6262-73B9-7E7E-749B-237227B3338A}"/>
              </a:ext>
            </a:extLst>
          </p:cNvPr>
          <p:cNvSpPr>
            <a:spLocks noGrp="1"/>
          </p:cNvSpPr>
          <p:nvPr>
            <p:ph type="sldNum" sz="quarter" idx="12"/>
          </p:nvPr>
        </p:nvSpPr>
        <p:spPr/>
        <p:txBody>
          <a:bodyPr/>
          <a:lstStyle/>
          <a:p>
            <a:fld id="{9E268824-B363-4558-82B1-76DB5ADEB9CB}" type="slidenum">
              <a:rPr lang="fr-FR" smtClean="0"/>
              <a:t>‹N°›</a:t>
            </a:fld>
            <a:endParaRPr lang="fr-FR"/>
          </a:p>
        </p:txBody>
      </p:sp>
    </p:spTree>
    <p:extLst>
      <p:ext uri="{BB962C8B-B14F-4D97-AF65-F5344CB8AC3E}">
        <p14:creationId xmlns:p14="http://schemas.microsoft.com/office/powerpoint/2010/main" val="84720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65EB5-0A7D-7CEB-88F9-A31EB352CB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B513CB9-46DA-2D3B-D1DA-B20A4B3D4C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2190D58-FC61-4C3C-C071-EFAAE32F2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95643A-53FB-B3AD-2C4F-04F90592F6B9}"/>
              </a:ext>
            </a:extLst>
          </p:cNvPr>
          <p:cNvSpPr>
            <a:spLocks noGrp="1"/>
          </p:cNvSpPr>
          <p:nvPr>
            <p:ph type="dt" sz="half" idx="10"/>
          </p:nvPr>
        </p:nvSpPr>
        <p:spPr/>
        <p:txBody>
          <a:bodyPr/>
          <a:lstStyle/>
          <a:p>
            <a:fld id="{872948C4-114B-46C4-82F7-D40056C47610}" type="datetime1">
              <a:rPr lang="fr-FR" smtClean="0"/>
              <a:t>12/01/2025</a:t>
            </a:fld>
            <a:endParaRPr lang="fr-FR"/>
          </a:p>
        </p:txBody>
      </p:sp>
      <p:sp>
        <p:nvSpPr>
          <p:cNvPr id="6" name="Espace réservé du pied de page 5">
            <a:extLst>
              <a:ext uri="{FF2B5EF4-FFF2-40B4-BE49-F238E27FC236}">
                <a16:creationId xmlns:a16="http://schemas.microsoft.com/office/drawing/2014/main" id="{CF3D8CCE-9B1C-52CE-B2D4-F108D9510A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3BEE6D-0203-0341-90EB-B821BC15F14C}"/>
              </a:ext>
            </a:extLst>
          </p:cNvPr>
          <p:cNvSpPr>
            <a:spLocks noGrp="1"/>
          </p:cNvSpPr>
          <p:nvPr>
            <p:ph type="sldNum" sz="quarter" idx="12"/>
          </p:nvPr>
        </p:nvSpPr>
        <p:spPr/>
        <p:txBody>
          <a:bodyPr/>
          <a:lstStyle/>
          <a:p>
            <a:fld id="{9E268824-B363-4558-82B1-76DB5ADEB9CB}" type="slidenum">
              <a:rPr lang="fr-FR" smtClean="0"/>
              <a:t>‹N°›</a:t>
            </a:fld>
            <a:endParaRPr lang="fr-FR"/>
          </a:p>
        </p:txBody>
      </p:sp>
    </p:spTree>
    <p:extLst>
      <p:ext uri="{BB962C8B-B14F-4D97-AF65-F5344CB8AC3E}">
        <p14:creationId xmlns:p14="http://schemas.microsoft.com/office/powerpoint/2010/main" val="219386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AFFAC-1A75-D44C-D214-044AF824EE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547F310-5449-4199-E281-E464D5186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4941059-EF34-6C47-2088-07C9055F8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CAE4C5-400C-C93F-DFCC-AA74BB50C372}"/>
              </a:ext>
            </a:extLst>
          </p:cNvPr>
          <p:cNvSpPr>
            <a:spLocks noGrp="1"/>
          </p:cNvSpPr>
          <p:nvPr>
            <p:ph type="dt" sz="half" idx="10"/>
          </p:nvPr>
        </p:nvSpPr>
        <p:spPr/>
        <p:txBody>
          <a:bodyPr/>
          <a:lstStyle/>
          <a:p>
            <a:fld id="{7E729E87-97C7-416D-9C8E-89303F41248D}" type="datetime1">
              <a:rPr lang="fr-FR" smtClean="0"/>
              <a:t>12/01/2025</a:t>
            </a:fld>
            <a:endParaRPr lang="fr-FR"/>
          </a:p>
        </p:txBody>
      </p:sp>
      <p:sp>
        <p:nvSpPr>
          <p:cNvPr id="6" name="Espace réservé du pied de page 5">
            <a:extLst>
              <a:ext uri="{FF2B5EF4-FFF2-40B4-BE49-F238E27FC236}">
                <a16:creationId xmlns:a16="http://schemas.microsoft.com/office/drawing/2014/main" id="{41B52BD3-DADB-3008-8C59-5373C0CB06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61F9FBC-75FE-B1DF-AAC0-2465B1C5EB54}"/>
              </a:ext>
            </a:extLst>
          </p:cNvPr>
          <p:cNvSpPr>
            <a:spLocks noGrp="1"/>
          </p:cNvSpPr>
          <p:nvPr>
            <p:ph type="sldNum" sz="quarter" idx="12"/>
          </p:nvPr>
        </p:nvSpPr>
        <p:spPr/>
        <p:txBody>
          <a:bodyPr/>
          <a:lstStyle/>
          <a:p>
            <a:fld id="{9E268824-B363-4558-82B1-76DB5ADEB9CB}" type="slidenum">
              <a:rPr lang="fr-FR" smtClean="0"/>
              <a:t>‹N°›</a:t>
            </a:fld>
            <a:endParaRPr lang="fr-FR"/>
          </a:p>
        </p:txBody>
      </p:sp>
    </p:spTree>
    <p:extLst>
      <p:ext uri="{BB962C8B-B14F-4D97-AF65-F5344CB8AC3E}">
        <p14:creationId xmlns:p14="http://schemas.microsoft.com/office/powerpoint/2010/main" val="141278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93B62AC-5E5D-752D-DD62-3F459EE0D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53EC16A-4476-53F8-17B2-FBBE9F3E5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6D1FD9-C236-BA4F-DFAF-48BDF23C6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7E7EA-22BF-451C-B950-334143734E92}" type="datetime1">
              <a:rPr lang="fr-FR" smtClean="0"/>
              <a:t>12/01/2025</a:t>
            </a:fld>
            <a:endParaRPr lang="fr-FR"/>
          </a:p>
        </p:txBody>
      </p:sp>
      <p:sp>
        <p:nvSpPr>
          <p:cNvPr id="5" name="Espace réservé du pied de page 4">
            <a:extLst>
              <a:ext uri="{FF2B5EF4-FFF2-40B4-BE49-F238E27FC236}">
                <a16:creationId xmlns:a16="http://schemas.microsoft.com/office/drawing/2014/main" id="{538EA4F3-5184-96A0-90B0-CF7252D046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830A8E-EE0D-CDBF-6D3D-AAF31ED1A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68824-B363-4558-82B1-76DB5ADEB9CB}" type="slidenum">
              <a:rPr lang="fr-FR" smtClean="0"/>
              <a:t>‹N°›</a:t>
            </a:fld>
            <a:endParaRPr lang="fr-FR"/>
          </a:p>
        </p:txBody>
      </p:sp>
    </p:spTree>
    <p:extLst>
      <p:ext uri="{BB962C8B-B14F-4D97-AF65-F5344CB8AC3E}">
        <p14:creationId xmlns:p14="http://schemas.microsoft.com/office/powerpoint/2010/main" val="3802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eglise.catholique.fr/glossaire/noces-de-lagneau/"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ww.lejourduseigneur.com/sacrement/mariage#:~:text=L'alliance%20nuptiale%20entre%20Dieu,f%C3%AAte%20de%20mariage%20%C3%A0%20Cana."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fr.aleteia.org/2019/11/20/les-lieux-de-la-bible-cana-le-premier-miracle-de-jesus"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www.interbible.org/interBible/ecritures/symboles/2004/sym_041019.htm"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liturgie.catholique.fr/service-autel/fonctions-service-de-autel/3914-eau-liturgie-aspersion/#:~:text=Les%20aspersions,comme%20%C3%A0%20la%20veille%20pascal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www.catechese-par-la-parole.catholique.fr/2022-14-accomplir#meditation" TargetMode="External"/><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985BCF5-43B6-AEA4-2018-8FCC2AFDDDED}"/>
              </a:ext>
            </a:extLst>
          </p:cNvPr>
          <p:cNvSpPr txBox="1"/>
          <p:nvPr/>
        </p:nvSpPr>
        <p:spPr>
          <a:xfrm>
            <a:off x="7684203" y="1473024"/>
            <a:ext cx="3950313" cy="1323439"/>
          </a:xfrm>
          <a:prstGeom prst="rect">
            <a:avLst/>
          </a:prstGeom>
          <a:noFill/>
        </p:spPr>
        <p:txBody>
          <a:bodyPr wrap="square">
            <a:spAutoFit/>
          </a:bodyPr>
          <a:lstStyle/>
          <a:p>
            <a:pPr algn="ctr">
              <a:defRPr/>
            </a:pPr>
            <a:r>
              <a:rPr lang="fr-FR" sz="2000" b="1" dirty="0">
                <a:latin typeface="Times New Roman" panose="02020603050405020304" pitchFamily="18" charset="0"/>
                <a:ea typeface="+mj-ea"/>
                <a:cs typeface="Times New Roman" panose="02020603050405020304" pitchFamily="18" charset="0"/>
              </a:rPr>
              <a:t>Infobulles - Adultes </a:t>
            </a:r>
            <a:br>
              <a:rPr lang="fr-FR" sz="2000" b="1" dirty="0">
                <a:latin typeface="Times New Roman" panose="02020603050405020304" pitchFamily="18" charset="0"/>
                <a:ea typeface="+mj-ea"/>
                <a:cs typeface="Times New Roman" panose="02020603050405020304" pitchFamily="18" charset="0"/>
              </a:rPr>
            </a:br>
            <a:r>
              <a:rPr lang="fr-FR" sz="2000" b="1" dirty="0">
                <a:latin typeface="Times New Roman" panose="02020603050405020304" pitchFamily="18" charset="0"/>
                <a:ea typeface="+mj-ea"/>
                <a:cs typeface="Times New Roman" panose="02020603050405020304" pitchFamily="18" charset="0"/>
              </a:rPr>
              <a:t>Module Accomplir </a:t>
            </a:r>
            <a:br>
              <a:rPr lang="fr-FR" sz="2000" b="1" dirty="0">
                <a:latin typeface="Times New Roman" panose="02020603050405020304" pitchFamily="18" charset="0"/>
                <a:ea typeface="+mj-ea"/>
                <a:cs typeface="Times New Roman" panose="02020603050405020304" pitchFamily="18" charset="0"/>
              </a:rPr>
            </a:br>
            <a:r>
              <a:rPr lang="fr-FR" b="1" dirty="0">
                <a:latin typeface="Times New Roman" panose="02020603050405020304" pitchFamily="18" charset="0"/>
                <a:ea typeface="+mj-ea"/>
                <a:cs typeface="Times New Roman" panose="02020603050405020304" pitchFamily="18" charset="0"/>
              </a:rPr>
              <a:t>Jean 1</a:t>
            </a:r>
            <a:r>
              <a:rPr lang="fr-FR" b="1" dirty="0">
                <a:effectLst/>
                <a:latin typeface="Times New Roman" panose="02020603050405020304" pitchFamily="18" charset="0"/>
                <a:ea typeface="Calibri" panose="020F0502020204030204" pitchFamily="34" charset="0"/>
                <a:cs typeface="Times New Roman" panose="02020603050405020304" pitchFamily="18" charset="0"/>
              </a:rPr>
              <a:t>, 49-51 et </a:t>
            </a:r>
            <a:r>
              <a:rPr lang="fr-FR" b="1" dirty="0">
                <a:latin typeface="Times New Roman" panose="02020603050405020304" pitchFamily="18" charset="0"/>
                <a:ea typeface="+mj-ea"/>
                <a:cs typeface="Times New Roman" panose="02020603050405020304" pitchFamily="18" charset="0"/>
              </a:rPr>
              <a:t>2</a:t>
            </a:r>
            <a:r>
              <a:rPr lang="fr-FR" b="1" dirty="0">
                <a:effectLst/>
                <a:latin typeface="Times New Roman" panose="02020603050405020304" pitchFamily="18" charset="0"/>
                <a:ea typeface="Calibri" panose="020F0502020204030204" pitchFamily="34" charset="0"/>
                <a:cs typeface="Times New Roman" panose="02020603050405020304" pitchFamily="18" charset="0"/>
              </a:rPr>
              <a:t>, 1-13 Cana</a:t>
            </a:r>
          </a:p>
          <a:p>
            <a:pPr algn="ctr">
              <a:defRPr/>
            </a:pPr>
            <a:endParaRPr lang="fr-FR" sz="2000" b="1" dirty="0">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CDD9C8C1-52F8-DBAC-3D53-1AD647D8426D}"/>
              </a:ext>
            </a:extLst>
          </p:cNvPr>
          <p:cNvSpPr>
            <a:spLocks noChangeArrowheads="1"/>
          </p:cNvSpPr>
          <p:nvPr/>
        </p:nvSpPr>
        <p:spPr bwMode="auto">
          <a:xfrm>
            <a:off x="5507259" y="4489485"/>
            <a:ext cx="571080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buFont typeface="Arial" panose="020B0604020202020204" pitchFamily="34" charset="0"/>
              <a:buNone/>
            </a:pPr>
            <a:r>
              <a:rPr lang="fr-FR" altLang="fr-FR" sz="1800" dirty="0">
                <a:latin typeface="Arial" panose="020B0604020202020204" pitchFamily="34" charset="0"/>
              </a:rPr>
              <a:t>Pour chaque expression importante du texte, </a:t>
            </a:r>
          </a:p>
          <a:p>
            <a:pPr eaLnBrk="1" hangingPunct="1">
              <a:buFont typeface="Arial" panose="020B0604020202020204" pitchFamily="34" charset="0"/>
              <a:buNone/>
            </a:pPr>
            <a:r>
              <a:rPr lang="fr-FR" altLang="fr-FR" sz="1800" dirty="0">
                <a:latin typeface="Arial" panose="020B0604020202020204" pitchFamily="34" charset="0"/>
              </a:rPr>
              <a:t>4 diapos :</a:t>
            </a:r>
          </a:p>
          <a:p>
            <a:pPr eaLnBrk="1" hangingPunct="1">
              <a:buFontTx/>
              <a:buChar char="-"/>
            </a:pPr>
            <a:r>
              <a:rPr lang="fr-FR" altLang="fr-FR" sz="1800" dirty="0">
                <a:solidFill>
                  <a:srgbClr val="00B0F0"/>
                </a:solidFill>
                <a:latin typeface="Arial" panose="020B0604020202020204" pitchFamily="34" charset="0"/>
              </a:rPr>
              <a:t>Bleue</a:t>
            </a:r>
            <a:r>
              <a:rPr lang="fr-FR" altLang="fr-FR" sz="1800" dirty="0">
                <a:latin typeface="Arial" panose="020B0604020202020204" pitchFamily="34" charset="0"/>
              </a:rPr>
              <a:t> : le verset</a:t>
            </a:r>
          </a:p>
          <a:p>
            <a:pPr eaLnBrk="1" hangingPunct="1">
              <a:buFontTx/>
              <a:buChar char="-"/>
            </a:pPr>
            <a:r>
              <a:rPr lang="fr-FR" altLang="fr-FR" sz="1800" dirty="0">
                <a:solidFill>
                  <a:srgbClr val="FF0000"/>
                </a:solidFill>
                <a:latin typeface="Arial" panose="020B0604020202020204" pitchFamily="34" charset="0"/>
              </a:rPr>
              <a:t>Rouge </a:t>
            </a:r>
            <a:r>
              <a:rPr lang="fr-FR" altLang="fr-FR" sz="1800" dirty="0">
                <a:latin typeface="Arial" panose="020B0604020202020204" pitchFamily="34" charset="0"/>
              </a:rPr>
              <a:t>: les questions</a:t>
            </a:r>
          </a:p>
          <a:p>
            <a:pPr eaLnBrk="1" hangingPunct="1">
              <a:buFontTx/>
              <a:buChar char="-"/>
            </a:pPr>
            <a:r>
              <a:rPr lang="fr-FR" altLang="fr-FR" sz="1800" dirty="0">
                <a:solidFill>
                  <a:srgbClr val="00B050"/>
                </a:solidFill>
                <a:latin typeface="Arial" panose="020B0604020202020204" pitchFamily="34" charset="0"/>
              </a:rPr>
              <a:t>Verte </a:t>
            </a:r>
            <a:r>
              <a:rPr lang="fr-FR" altLang="fr-FR" sz="1800" dirty="0">
                <a:latin typeface="Arial" panose="020B0604020202020204" pitchFamily="34" charset="0"/>
              </a:rPr>
              <a:t>: des rapprochements</a:t>
            </a:r>
          </a:p>
          <a:p>
            <a:pPr eaLnBrk="1" hangingPunct="1">
              <a:buFontTx/>
              <a:buChar char="-"/>
            </a:pPr>
            <a:r>
              <a:rPr lang="fr-FR" altLang="fr-FR" sz="1800" dirty="0">
                <a:solidFill>
                  <a:srgbClr val="FFFF00"/>
                </a:solidFill>
                <a:latin typeface="Arial" panose="020B0604020202020204" pitchFamily="34" charset="0"/>
              </a:rPr>
              <a:t>Jaune </a:t>
            </a:r>
            <a:r>
              <a:rPr lang="fr-FR" altLang="fr-FR" sz="1800" dirty="0">
                <a:latin typeface="Arial" panose="020B0604020202020204" pitchFamily="34" charset="0"/>
              </a:rPr>
              <a:t>: vers des sens possibles</a:t>
            </a:r>
          </a:p>
          <a:p>
            <a:pPr eaLnBrk="1" hangingPunct="1">
              <a:buFont typeface="Arial" panose="020B0604020202020204" pitchFamily="34" charset="0"/>
              <a:buNone/>
            </a:pPr>
            <a:r>
              <a:rPr lang="fr-FR" altLang="fr-FR" sz="1800" dirty="0">
                <a:latin typeface="Arial" panose="020B0604020202020204" pitchFamily="34" charset="0"/>
              </a:rPr>
              <a:t>Après chaque diapo, l’animateur donne la parole. </a:t>
            </a:r>
          </a:p>
        </p:txBody>
      </p:sp>
      <p:sp>
        <p:nvSpPr>
          <p:cNvPr id="7" name="ZoneTexte 1">
            <a:extLst>
              <a:ext uri="{FF2B5EF4-FFF2-40B4-BE49-F238E27FC236}">
                <a16:creationId xmlns:a16="http://schemas.microsoft.com/office/drawing/2014/main" id="{DFF1D65B-7C4E-2BEC-2A7A-8FE24752EB73}"/>
              </a:ext>
            </a:extLst>
          </p:cNvPr>
          <p:cNvSpPr txBox="1">
            <a:spLocks noChangeArrowheads="1"/>
          </p:cNvSpPr>
          <p:nvPr/>
        </p:nvSpPr>
        <p:spPr bwMode="auto">
          <a:xfrm>
            <a:off x="471041" y="5305093"/>
            <a:ext cx="370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fr-FR" altLang="fr-FR" sz="1400" dirty="0">
                <a:latin typeface="Arial" panose="020B0604020202020204" pitchFamily="34" charset="0"/>
              </a:rPr>
              <a:t>Choisir les mots à travailler </a:t>
            </a:r>
          </a:p>
          <a:p>
            <a:pPr eaLnBrk="1" hangingPunct="1">
              <a:spcBef>
                <a:spcPct val="0"/>
              </a:spcBef>
              <a:buFontTx/>
              <a:buNone/>
            </a:pPr>
            <a:r>
              <a:rPr lang="fr-FR" altLang="fr-FR" sz="1400" dirty="0">
                <a:latin typeface="Arial" panose="020B0604020202020204" pitchFamily="34" charset="0"/>
              </a:rPr>
              <a:t>parmi cette liste, </a:t>
            </a:r>
          </a:p>
          <a:p>
            <a:pPr eaLnBrk="1" hangingPunct="1">
              <a:spcBef>
                <a:spcPct val="0"/>
              </a:spcBef>
              <a:buFontTx/>
              <a:buNone/>
            </a:pPr>
            <a:r>
              <a:rPr lang="fr-FR" altLang="fr-FR" sz="1400" dirty="0">
                <a:latin typeface="Arial" panose="020B0604020202020204" pitchFamily="34" charset="0"/>
              </a:rPr>
              <a:t>ceux qui posent question, qui interpellent…</a:t>
            </a:r>
          </a:p>
        </p:txBody>
      </p:sp>
      <p:sp>
        <p:nvSpPr>
          <p:cNvPr id="8" name="ZoneTexte 7">
            <a:extLst>
              <a:ext uri="{FF2B5EF4-FFF2-40B4-BE49-F238E27FC236}">
                <a16:creationId xmlns:a16="http://schemas.microsoft.com/office/drawing/2014/main" id="{2A9ACF63-BB9D-2A30-C713-5032A014B2F1}"/>
              </a:ext>
            </a:extLst>
          </p:cNvPr>
          <p:cNvSpPr txBox="1">
            <a:spLocks noChangeArrowheads="1"/>
          </p:cNvSpPr>
          <p:nvPr/>
        </p:nvSpPr>
        <p:spPr bwMode="auto">
          <a:xfrm>
            <a:off x="345984" y="211391"/>
            <a:ext cx="3950313" cy="4770537"/>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ct val="0"/>
              </a:spcBef>
            </a:pPr>
            <a:r>
              <a:rPr lang="fr-FR" altLang="fr-FR" sz="1600" b="1" dirty="0">
                <a:solidFill>
                  <a:prstClr val="black"/>
                </a:solidFill>
                <a:latin typeface="Times New Roman" panose="02020603050405020304" pitchFamily="18" charset="0"/>
                <a:cs typeface="Times New Roman" panose="02020603050405020304" pitchFamily="18" charset="0"/>
              </a:rPr>
              <a:t>Diapos des expressions </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05 à 11	Troisième jour     	</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12 à 22	mariage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23 à 26	Cana de Galilée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27 à 30	mère de Jésus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31 à 36	on manqua de vin</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37 à 41	Femme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42 à 47	Que me veux-tu ?</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48 à 53	Mon heure n’est pas encore venue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54 à 57	Ceux qui servaient</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58 à 61	Tout ce qu’il vous dira</a:t>
            </a:r>
            <a:br>
              <a:rPr lang="fr-FR" altLang="fr-FR" sz="1600" dirty="0">
                <a:solidFill>
                  <a:prstClr val="black"/>
                </a:solidFill>
                <a:latin typeface="Times New Roman" panose="02020603050405020304" pitchFamily="18" charset="0"/>
                <a:cs typeface="Times New Roman" panose="02020603050405020304" pitchFamily="18" charset="0"/>
              </a:rPr>
            </a:br>
            <a:r>
              <a:rPr lang="fr-FR" altLang="fr-FR" sz="1600" dirty="0">
                <a:solidFill>
                  <a:prstClr val="black"/>
                </a:solidFill>
                <a:latin typeface="Times New Roman" panose="02020603050405020304" pitchFamily="18" charset="0"/>
                <a:cs typeface="Times New Roman" panose="02020603050405020304" pitchFamily="18" charset="0"/>
              </a:rPr>
              <a:t>62 à 67	six jarres de pierre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68 à 70 	rites d’eau à la messe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71 à 74	remplirent jusqu’au bord</a:t>
            </a:r>
            <a:br>
              <a:rPr lang="fr-FR" altLang="fr-FR" sz="1600" dirty="0">
                <a:solidFill>
                  <a:prstClr val="black"/>
                </a:solidFill>
                <a:latin typeface="Times New Roman" panose="02020603050405020304" pitchFamily="18" charset="0"/>
                <a:cs typeface="Times New Roman" panose="02020603050405020304" pitchFamily="18" charset="0"/>
              </a:rPr>
            </a:br>
            <a:r>
              <a:rPr lang="fr-FR" altLang="fr-FR" sz="1600" dirty="0">
                <a:solidFill>
                  <a:prstClr val="black"/>
                </a:solidFill>
                <a:latin typeface="Times New Roman" panose="02020603050405020304" pitchFamily="18" charset="0"/>
                <a:cs typeface="Times New Roman" panose="02020603050405020304" pitchFamily="18" charset="0"/>
              </a:rPr>
              <a:t>75 à 78	l’eau changée en vin</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79 à 82	bon vin</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83 à 86	commencement des signes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87 à 90 	accomplit</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91 à 94 	Synthèse</a:t>
            </a:r>
          </a:p>
        </p:txBody>
      </p:sp>
      <p:sp>
        <p:nvSpPr>
          <p:cNvPr id="2" name="Espace réservé du numéro de diapositive 1">
            <a:extLst>
              <a:ext uri="{FF2B5EF4-FFF2-40B4-BE49-F238E27FC236}">
                <a16:creationId xmlns:a16="http://schemas.microsoft.com/office/drawing/2014/main" id="{E28B8661-E9F9-194F-5074-D5D9EF349109}"/>
              </a:ext>
            </a:extLst>
          </p:cNvPr>
          <p:cNvSpPr>
            <a:spLocks noGrp="1"/>
          </p:cNvSpPr>
          <p:nvPr>
            <p:ph type="sldNum" sz="quarter" idx="12"/>
          </p:nvPr>
        </p:nvSpPr>
        <p:spPr/>
        <p:txBody>
          <a:bodyPr/>
          <a:lstStyle/>
          <a:p>
            <a:fld id="{9E268824-B363-4558-82B1-76DB5ADEB9CB}" type="slidenum">
              <a:rPr lang="fr-FR" smtClean="0"/>
              <a:t>1</a:t>
            </a:fld>
            <a:endParaRPr lang="fr-FR"/>
          </a:p>
        </p:txBody>
      </p:sp>
      <p:pic>
        <p:nvPicPr>
          <p:cNvPr id="4" name="Image 3" descr="Une image contenant habits, dessin humoristique, Visage humain, personne&#10;&#10;Description générée automatiquement">
            <a:extLst>
              <a:ext uri="{FF2B5EF4-FFF2-40B4-BE49-F238E27FC236}">
                <a16:creationId xmlns:a16="http://schemas.microsoft.com/office/drawing/2014/main" id="{EFF34A86-58DA-557C-7957-77C6DF3A8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259" y="686672"/>
            <a:ext cx="2176944" cy="3256453"/>
          </a:xfrm>
          <a:prstGeom prst="rect">
            <a:avLst/>
          </a:prstGeom>
          <a:ln>
            <a:noFill/>
          </a:ln>
          <a:effectLst>
            <a:softEdge rad="112500"/>
          </a:effectLst>
        </p:spPr>
      </p:pic>
    </p:spTree>
    <p:extLst>
      <p:ext uri="{BB962C8B-B14F-4D97-AF65-F5344CB8AC3E}">
        <p14:creationId xmlns:p14="http://schemas.microsoft.com/office/powerpoint/2010/main" val="340997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246AA-8DD9-BE93-AF14-EEF76F6540CE}"/>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7F3F64D-AE39-C375-57A7-DB17EADE9B4A}"/>
              </a:ext>
            </a:extLst>
          </p:cNvPr>
          <p:cNvSpPr txBox="1"/>
          <p:nvPr/>
        </p:nvSpPr>
        <p:spPr>
          <a:xfrm>
            <a:off x="164032" y="114329"/>
            <a:ext cx="1494322"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troisième jour</a:t>
            </a:r>
            <a:endParaRPr lang="fr-FR" dirty="0"/>
          </a:p>
        </p:txBody>
      </p:sp>
      <p:sp>
        <p:nvSpPr>
          <p:cNvPr id="3" name="Espace réservé du numéro de diapositive 2">
            <a:extLst>
              <a:ext uri="{FF2B5EF4-FFF2-40B4-BE49-F238E27FC236}">
                <a16:creationId xmlns:a16="http://schemas.microsoft.com/office/drawing/2014/main" id="{C76FBA57-EDE0-D9E6-961E-A78452A8E95C}"/>
              </a:ext>
            </a:extLst>
          </p:cNvPr>
          <p:cNvSpPr>
            <a:spLocks noGrp="1"/>
          </p:cNvSpPr>
          <p:nvPr>
            <p:ph type="sldNum" sz="quarter" idx="12"/>
          </p:nvPr>
        </p:nvSpPr>
        <p:spPr/>
        <p:txBody>
          <a:bodyPr/>
          <a:lstStyle/>
          <a:p>
            <a:fld id="{9E268824-B363-4558-82B1-76DB5ADEB9CB}" type="slidenum">
              <a:rPr lang="fr-FR" smtClean="0"/>
              <a:t>10</a:t>
            </a:fld>
            <a:endParaRPr lang="fr-FR" dirty="0"/>
          </a:p>
        </p:txBody>
      </p:sp>
      <p:sp>
        <p:nvSpPr>
          <p:cNvPr id="7" name="Rectangle : coins arrondis 6">
            <a:extLst>
              <a:ext uri="{FF2B5EF4-FFF2-40B4-BE49-F238E27FC236}">
                <a16:creationId xmlns:a16="http://schemas.microsoft.com/office/drawing/2014/main" id="{ECD42CC0-1F02-B17F-8A6E-11D92C1706E1}"/>
              </a:ext>
            </a:extLst>
          </p:cNvPr>
          <p:cNvSpPr/>
          <p:nvPr/>
        </p:nvSpPr>
        <p:spPr>
          <a:xfrm>
            <a:off x="439943" y="4662835"/>
            <a:ext cx="11131421" cy="1846605"/>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cs typeface="Times New Roman" panose="02020603050405020304" pitchFamily="18" charset="0"/>
              </a:rPr>
              <a:t>Le troisième jour, le Seigneur Jésus est descendu, a été relevé,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et nous relève. La promesse est accomplie. </a:t>
            </a:r>
          </a:p>
          <a:p>
            <a:pPr algn="ctr"/>
            <a:r>
              <a:rPr lang="fr-FR" sz="3200" dirty="0">
                <a:solidFill>
                  <a:schemeClr val="tx1"/>
                </a:solidFill>
                <a:latin typeface="Times New Roman" panose="02020603050405020304" pitchFamily="18" charset="0"/>
                <a:cs typeface="Times New Roman" panose="02020603050405020304" pitchFamily="18" charset="0"/>
              </a:rPr>
              <a:t>A Cana, un troisième jour, Jésus va manifester sa gloire.</a:t>
            </a:r>
          </a:p>
        </p:txBody>
      </p:sp>
      <p:sp>
        <p:nvSpPr>
          <p:cNvPr id="4" name="Rectangle : coins arrondis 3">
            <a:extLst>
              <a:ext uri="{FF2B5EF4-FFF2-40B4-BE49-F238E27FC236}">
                <a16:creationId xmlns:a16="http://schemas.microsoft.com/office/drawing/2014/main" id="{E27B3526-ABA3-8330-6ECC-699211ADC7A6}"/>
              </a:ext>
            </a:extLst>
          </p:cNvPr>
          <p:cNvSpPr/>
          <p:nvPr/>
        </p:nvSpPr>
        <p:spPr>
          <a:xfrm>
            <a:off x="439944" y="785387"/>
            <a:ext cx="11131421" cy="3542169"/>
          </a:xfrm>
          <a:prstGeom prst="roundRect">
            <a:avLst>
              <a:gd name="adj" fmla="val 11823"/>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cs typeface="Times New Roman" panose="02020603050405020304" pitchFamily="18" charset="0"/>
              </a:rPr>
              <a:t>Un troisième jour où le Seigneur descendra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où nous serons rendus à la vie, relevés,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est déjà annoncé dans les livres de l’Exode et d’Osée. </a:t>
            </a:r>
          </a:p>
          <a:p>
            <a:pPr algn="ctr"/>
            <a:r>
              <a:rPr lang="fr-FR" sz="3200" dirty="0">
                <a:solidFill>
                  <a:schemeClr val="tx1"/>
                </a:solidFill>
                <a:latin typeface="Times New Roman" panose="02020603050405020304" pitchFamily="18" charset="0"/>
                <a:cs typeface="Times New Roman" panose="02020603050405020304" pitchFamily="18" charset="0"/>
              </a:rPr>
              <a:t>Le 3ème jour est le jour de la résurrection.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Nous sommes donc invités à relire ce texte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selon le filigrane de Pâques.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Evoquerait-il alors le jour de la manifestation de Dieu ? </a:t>
            </a:r>
          </a:p>
        </p:txBody>
      </p:sp>
    </p:spTree>
    <p:extLst>
      <p:ext uri="{BB962C8B-B14F-4D97-AF65-F5344CB8AC3E}">
        <p14:creationId xmlns:p14="http://schemas.microsoft.com/office/powerpoint/2010/main" val="283642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FB481-CE60-0CFB-BE7E-E071A37D221C}"/>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B301FE7-9F1A-9240-7CC8-6D2805C3A031}"/>
              </a:ext>
            </a:extLst>
          </p:cNvPr>
          <p:cNvSpPr/>
          <p:nvPr/>
        </p:nvSpPr>
        <p:spPr>
          <a:xfrm>
            <a:off x="582748" y="258024"/>
            <a:ext cx="10771052" cy="6351006"/>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3200" b="1" dirty="0">
                <a:solidFill>
                  <a:schemeClr val="tx1"/>
                </a:solidFill>
                <a:effectLst/>
                <a:latin typeface="Times New Roman" panose="02020603050405020304" pitchFamily="18" charset="0"/>
                <a:ea typeface="Calibri" panose="020F0502020204030204" pitchFamily="34" charset="0"/>
              </a:rPr>
              <a:t>Un commencement</a:t>
            </a:r>
            <a:br>
              <a:rPr lang="fr-FR" sz="3200" dirty="0">
                <a:solidFill>
                  <a:schemeClr val="tx1"/>
                </a:solidFill>
                <a:effectLst/>
                <a:latin typeface="Times New Roman" panose="02020603050405020304" pitchFamily="18" charset="0"/>
                <a:ea typeface="Calibri" panose="020F0502020204030204" pitchFamily="34" charset="0"/>
              </a:rPr>
            </a:br>
            <a:r>
              <a:rPr lang="fr-FR" sz="3200" dirty="0">
                <a:solidFill>
                  <a:schemeClr val="tx1"/>
                </a:solidFill>
                <a:effectLst/>
                <a:latin typeface="Times New Roman" panose="02020603050405020304" pitchFamily="18" charset="0"/>
                <a:ea typeface="Calibri" panose="020F0502020204030204" pitchFamily="34" charset="0"/>
              </a:rPr>
              <a:t>Notons le fait que Jean commence son évangile (Jean 1, 1) par </a:t>
            </a:r>
            <a:r>
              <a:rPr lang="fr-FR" sz="3200" i="1" dirty="0">
                <a:solidFill>
                  <a:schemeClr val="tx1"/>
                </a:solidFill>
                <a:effectLst/>
                <a:latin typeface="Times New Roman" panose="02020603050405020304" pitchFamily="18" charset="0"/>
                <a:ea typeface="Calibri" panose="020F0502020204030204" pitchFamily="34" charset="0"/>
              </a:rPr>
              <a:t>Au commencement</a:t>
            </a:r>
            <a:r>
              <a:rPr lang="fr-FR" sz="3200" dirty="0">
                <a:solidFill>
                  <a:schemeClr val="tx1"/>
                </a:solidFill>
                <a:effectLst/>
                <a:latin typeface="Times New Roman" panose="02020603050405020304" pitchFamily="18" charset="0"/>
                <a:ea typeface="Calibri" panose="020F0502020204030204" pitchFamily="34" charset="0"/>
              </a:rPr>
              <a:t> (voir Genèse 1) et que l’épisode de Cana constitue le </a:t>
            </a:r>
            <a:r>
              <a:rPr lang="fr-FR" sz="3200" i="1" dirty="0">
                <a:solidFill>
                  <a:schemeClr val="tx1"/>
                </a:solidFill>
                <a:effectLst/>
                <a:latin typeface="Times New Roman" panose="02020603050405020304" pitchFamily="18" charset="0"/>
                <a:ea typeface="Calibri" panose="020F0502020204030204" pitchFamily="34" charset="0"/>
              </a:rPr>
              <a:t>commencement des signes de Jésus</a:t>
            </a:r>
            <a:r>
              <a:rPr lang="fr-FR" sz="3200" dirty="0">
                <a:solidFill>
                  <a:schemeClr val="tx1"/>
                </a:solidFill>
                <a:effectLst/>
                <a:latin typeface="Times New Roman" panose="02020603050405020304" pitchFamily="18" charset="0"/>
                <a:ea typeface="Calibri" panose="020F0502020204030204" pitchFamily="34" charset="0"/>
              </a:rPr>
              <a:t> (Jean 2, 11). Il est possible alors de formuler une hypothèse d’interprétation : serions-nous en présence d’une nouvelle création ?</a:t>
            </a:r>
            <a:endParaRPr lang="fr-FR" sz="3200" dirty="0">
              <a:solidFill>
                <a:schemeClr val="tx1"/>
              </a:solidFill>
              <a:effectLst/>
              <a:latin typeface="Calibri" panose="020F0502020204030204" pitchFamily="34" charset="0"/>
              <a:ea typeface="Calibri" panose="020F0502020204030204" pitchFamily="34" charset="0"/>
            </a:endParaRPr>
          </a:p>
          <a:p>
            <a:r>
              <a:rPr lang="fr-FR" sz="3200" i="1" dirty="0">
                <a:solidFill>
                  <a:schemeClr val="tx1"/>
                </a:solidFill>
                <a:effectLst/>
                <a:latin typeface="Times New Roman" panose="02020603050405020304" pitchFamily="18" charset="0"/>
                <a:ea typeface="Calibri" panose="020F0502020204030204" pitchFamily="34" charset="0"/>
              </a:rPr>
              <a:t>Présenté comme un commencement, ce récit grandiose réalise ce que Jésus promettait à Nathanaël et aux lecteurs : le ciel ouvert avec les anges de Dieu montant et descendant au-dessus du Fils de Lhomme. </a:t>
            </a:r>
            <a:r>
              <a:rPr lang="fr-FR" sz="3200" i="1" baseline="30000" dirty="0">
                <a:solidFill>
                  <a:schemeClr val="tx1"/>
                </a:solidFill>
                <a:effectLst/>
                <a:latin typeface="Times New Roman" panose="02020603050405020304" pitchFamily="18" charset="0"/>
                <a:ea typeface="Calibri" panose="020F0502020204030204" pitchFamily="34" charset="0"/>
              </a:rPr>
              <a:t>Alain </a:t>
            </a:r>
            <a:r>
              <a:rPr lang="fr-FR" sz="3200" i="1" baseline="30000" dirty="0" err="1">
                <a:solidFill>
                  <a:schemeClr val="tx1"/>
                </a:solidFill>
                <a:effectLst/>
                <a:latin typeface="Times New Roman" panose="02020603050405020304" pitchFamily="18" charset="0"/>
                <a:ea typeface="Calibri" panose="020F0502020204030204" pitchFamily="34" charset="0"/>
              </a:rPr>
              <a:t>Marchadour</a:t>
            </a:r>
            <a:r>
              <a:rPr lang="fr-FR" sz="3200" i="1" baseline="30000" dirty="0">
                <a:solidFill>
                  <a:schemeClr val="tx1"/>
                </a:solidFill>
                <a:effectLst/>
                <a:latin typeface="Times New Roman" panose="02020603050405020304" pitchFamily="18" charset="0"/>
                <a:ea typeface="Calibri" panose="020F0502020204030204" pitchFamily="34" charset="0"/>
              </a:rPr>
              <a:t> p 37</a:t>
            </a:r>
            <a:endParaRPr lang="fr-FR" sz="3200" dirty="0">
              <a:solidFill>
                <a:schemeClr val="tx1"/>
              </a:solidFill>
              <a:effectLst/>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D11F025A-E22A-34AF-2019-8D47151F969F}"/>
              </a:ext>
            </a:extLst>
          </p:cNvPr>
          <p:cNvSpPr>
            <a:spLocks noGrp="1"/>
          </p:cNvSpPr>
          <p:nvPr>
            <p:ph type="sldNum" sz="quarter" idx="12"/>
          </p:nvPr>
        </p:nvSpPr>
        <p:spPr/>
        <p:txBody>
          <a:bodyPr/>
          <a:lstStyle/>
          <a:p>
            <a:fld id="{9E268824-B363-4558-82B1-76DB5ADEB9CB}" type="slidenum">
              <a:rPr lang="fr-FR" smtClean="0"/>
              <a:t>11</a:t>
            </a:fld>
            <a:endParaRPr lang="fr-FR"/>
          </a:p>
        </p:txBody>
      </p:sp>
    </p:spTree>
    <p:extLst>
      <p:ext uri="{BB962C8B-B14F-4D97-AF65-F5344CB8AC3E}">
        <p14:creationId xmlns:p14="http://schemas.microsoft.com/office/powerpoint/2010/main" val="302307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5AE55-8724-62DD-ABC5-3200044A2065}"/>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3912468-3EFB-A225-9D9A-65DC6F6A6EA1}"/>
              </a:ext>
            </a:extLst>
          </p:cNvPr>
          <p:cNvSpPr/>
          <p:nvPr/>
        </p:nvSpPr>
        <p:spPr>
          <a:xfrm>
            <a:off x="3154568" y="1630383"/>
            <a:ext cx="8120311" cy="3365236"/>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01</a:t>
            </a:r>
            <a:r>
              <a:rPr lang="fr-FR" sz="3600"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Le troisième jour,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il y eut un </a:t>
            </a:r>
            <a:r>
              <a:rPr lang="fr-FR" sz="3600" i="1" dirty="0">
                <a:solidFill>
                  <a:srgbClr val="FF0000"/>
                </a:solidFill>
                <a:latin typeface="Times New Roman" panose="02020603050405020304" pitchFamily="18" charset="0"/>
                <a:cs typeface="Times New Roman" panose="02020603050405020304" pitchFamily="18" charset="0"/>
              </a:rPr>
              <a:t>mariage</a:t>
            </a:r>
            <a:r>
              <a:rPr lang="fr-FR" sz="3600" i="1" dirty="0">
                <a:solidFill>
                  <a:schemeClr val="tx1"/>
                </a:solidFill>
                <a:latin typeface="Times New Roman" panose="02020603050405020304" pitchFamily="18" charset="0"/>
                <a:cs typeface="Times New Roman" panose="02020603050405020304" pitchFamily="18" charset="0"/>
              </a:rPr>
              <a:t> à Cana de Galilée.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La mère de Jésus était là.</a:t>
            </a:r>
            <a:endParaRPr lang="fr-FR" sz="3600" dirty="0">
              <a:solidFill>
                <a:schemeClr val="tx1"/>
              </a:solidFill>
              <a:latin typeface="Times New Roman" panose="02020603050405020304" pitchFamily="18" charset="0"/>
              <a:cs typeface="Times New Roman" panose="02020603050405020304" pitchFamily="18" charset="0"/>
            </a:endParaRPr>
          </a:p>
          <a:p>
            <a:r>
              <a:rPr lang="fr-FR" sz="3600" b="1" dirty="0">
                <a:solidFill>
                  <a:srgbClr val="FF0000"/>
                </a:solidFill>
                <a:latin typeface="Times New Roman" panose="02020603050405020304" pitchFamily="18" charset="0"/>
                <a:cs typeface="Times New Roman" panose="02020603050405020304" pitchFamily="18" charset="0"/>
              </a:rPr>
              <a:t>02</a:t>
            </a:r>
            <a:r>
              <a:rPr lang="fr-FR" sz="3600"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Jésus aussi avait été invité au mariage avec ses disciples.</a:t>
            </a:r>
          </a:p>
        </p:txBody>
      </p:sp>
      <p:sp>
        <p:nvSpPr>
          <p:cNvPr id="3" name="Espace réservé du numéro de diapositive 2">
            <a:extLst>
              <a:ext uri="{FF2B5EF4-FFF2-40B4-BE49-F238E27FC236}">
                <a16:creationId xmlns:a16="http://schemas.microsoft.com/office/drawing/2014/main" id="{0C3C8868-AFFD-EC94-7804-BD5ECC31DACE}"/>
              </a:ext>
            </a:extLst>
          </p:cNvPr>
          <p:cNvSpPr>
            <a:spLocks noGrp="1"/>
          </p:cNvSpPr>
          <p:nvPr>
            <p:ph type="sldNum" sz="quarter" idx="12"/>
          </p:nvPr>
        </p:nvSpPr>
        <p:spPr/>
        <p:txBody>
          <a:bodyPr/>
          <a:lstStyle/>
          <a:p>
            <a:fld id="{9E268824-B363-4558-82B1-76DB5ADEB9CB}" type="slidenum">
              <a:rPr lang="fr-FR" smtClean="0"/>
              <a:t>12</a:t>
            </a:fld>
            <a:endParaRPr lang="fr-FR"/>
          </a:p>
        </p:txBody>
      </p:sp>
      <p:pic>
        <p:nvPicPr>
          <p:cNvPr id="4" name="Image 3" descr="Une image contenant habits, dessin humoristique, Visage humain, personne&#10;&#10;Description générée automatiquement">
            <a:extLst>
              <a:ext uri="{FF2B5EF4-FFF2-40B4-BE49-F238E27FC236}">
                <a16:creationId xmlns:a16="http://schemas.microsoft.com/office/drawing/2014/main" id="{B40D09EE-53D0-2E2A-5E56-6777F297B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2" y="1454617"/>
            <a:ext cx="2484665" cy="3716769"/>
          </a:xfrm>
          <a:prstGeom prst="rect">
            <a:avLst/>
          </a:prstGeom>
          <a:ln>
            <a:noFill/>
          </a:ln>
          <a:effectLst>
            <a:softEdge rad="112500"/>
          </a:effectLst>
        </p:spPr>
      </p:pic>
    </p:spTree>
    <p:extLst>
      <p:ext uri="{BB962C8B-B14F-4D97-AF65-F5344CB8AC3E}">
        <p14:creationId xmlns:p14="http://schemas.microsoft.com/office/powerpoint/2010/main" val="164562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CE83C-8A41-3AA3-8F4E-B7262A9FDAF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1DAE1A3-2BB8-E39A-70DB-325022E07138}"/>
              </a:ext>
            </a:extLst>
          </p:cNvPr>
          <p:cNvSpPr/>
          <p:nvPr/>
        </p:nvSpPr>
        <p:spPr>
          <a:xfrm>
            <a:off x="660918" y="593440"/>
            <a:ext cx="10870164" cy="612803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Une noce </a:t>
            </a:r>
            <a:r>
              <a:rPr lang="fr-FR" sz="3600" baseline="30000" dirty="0">
                <a:solidFill>
                  <a:schemeClr val="tx1"/>
                </a:solidFill>
                <a:latin typeface="Times New Roman" panose="02020603050405020304" pitchFamily="18" charset="0"/>
                <a:cs typeface="Times New Roman" panose="02020603050405020304" pitchFamily="18" charset="0"/>
              </a:rPr>
              <a:t>Traduction</a:t>
            </a:r>
            <a:r>
              <a:rPr lang="fr-FR" sz="3600" dirty="0">
                <a:solidFill>
                  <a:schemeClr val="tx1"/>
                </a:solidFill>
                <a:latin typeface="Times New Roman" panose="02020603050405020304" pitchFamily="18" charset="0"/>
                <a:cs typeface="Times New Roman" panose="02020603050405020304" pitchFamily="18" charset="0"/>
              </a:rPr>
              <a:t> </a:t>
            </a:r>
            <a:r>
              <a:rPr lang="fr-FR" sz="3600" baseline="30000" dirty="0">
                <a:solidFill>
                  <a:schemeClr val="tx1"/>
                </a:solidFill>
                <a:latin typeface="Times New Roman" panose="02020603050405020304" pitchFamily="18" charset="0"/>
                <a:cs typeface="Times New Roman" panose="02020603050405020304" pitchFamily="18" charset="0"/>
              </a:rPr>
              <a:t>interlinéaire</a:t>
            </a:r>
            <a:endParaRPr lang="fr-FR" sz="3600" dirty="0">
              <a:solidFill>
                <a:schemeClr val="tx1"/>
              </a:solidFill>
              <a:latin typeface="Times New Roman" panose="02020603050405020304" pitchFamily="18" charset="0"/>
              <a:cs typeface="Times New Roman" panose="02020603050405020304" pitchFamily="18" charset="0"/>
            </a:endParaRPr>
          </a:p>
          <a:p>
            <a:pPr algn="ctr"/>
            <a:r>
              <a:rPr lang="fr-FR" sz="3600" dirty="0">
                <a:solidFill>
                  <a:schemeClr val="tx1"/>
                </a:solidFill>
                <a:latin typeface="Times New Roman" panose="02020603050405020304" pitchFamily="18" charset="0"/>
                <a:cs typeface="Times New Roman" panose="02020603050405020304" pitchFamily="18" charset="0"/>
              </a:rPr>
              <a:t>Si c’est vraiment un récit racontant des noces,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il manque beaucoup de détails importants </a:t>
            </a:r>
          </a:p>
          <a:p>
            <a:pPr algn="ctr"/>
            <a:r>
              <a:rPr lang="fr-FR" sz="3600" dirty="0">
                <a:solidFill>
                  <a:schemeClr val="tx1"/>
                </a:solidFill>
                <a:latin typeface="Times New Roman" panose="02020603050405020304" pitchFamily="18" charset="0"/>
                <a:cs typeface="Times New Roman" panose="02020603050405020304" pitchFamily="18" charset="0"/>
              </a:rPr>
              <a:t>qui seraient relatés dans un reportage :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Qui sont les époux ?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Pourquoi n'est-il question du marié qu'en finale ?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Pourquoi la mariée n’est-elle pas présente,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pas nommée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Pourquoi la mère de Jésus est-elle invitée ? </a:t>
            </a:r>
          </a:p>
          <a:p>
            <a:pPr algn="ctr"/>
            <a:r>
              <a:rPr lang="fr-FR" sz="3600" dirty="0">
                <a:solidFill>
                  <a:schemeClr val="tx1"/>
                </a:solidFill>
                <a:latin typeface="Times New Roman" panose="02020603050405020304" pitchFamily="18" charset="0"/>
                <a:cs typeface="Times New Roman" panose="02020603050405020304" pitchFamily="18" charset="0"/>
              </a:rPr>
              <a:t>Le texte dit tout simplement : elle est là ! </a:t>
            </a:r>
          </a:p>
        </p:txBody>
      </p:sp>
      <p:sp>
        <p:nvSpPr>
          <p:cNvPr id="20" name="ZoneTexte 19">
            <a:extLst>
              <a:ext uri="{FF2B5EF4-FFF2-40B4-BE49-F238E27FC236}">
                <a16:creationId xmlns:a16="http://schemas.microsoft.com/office/drawing/2014/main" id="{F8761330-4CD1-F7C4-0C31-08DC9E5BCC3B}"/>
              </a:ext>
            </a:extLst>
          </p:cNvPr>
          <p:cNvSpPr txBox="1"/>
          <p:nvPr/>
        </p:nvSpPr>
        <p:spPr>
          <a:xfrm>
            <a:off x="164032" y="114329"/>
            <a:ext cx="1494322"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mariage</a:t>
            </a:r>
            <a:endParaRPr lang="fr-FR" dirty="0"/>
          </a:p>
        </p:txBody>
      </p:sp>
      <p:sp>
        <p:nvSpPr>
          <p:cNvPr id="8" name="Espace réservé du numéro de diapositive 7">
            <a:extLst>
              <a:ext uri="{FF2B5EF4-FFF2-40B4-BE49-F238E27FC236}">
                <a16:creationId xmlns:a16="http://schemas.microsoft.com/office/drawing/2014/main" id="{24615270-F97F-A181-8792-5380F012DC42}"/>
              </a:ext>
            </a:extLst>
          </p:cNvPr>
          <p:cNvSpPr>
            <a:spLocks noGrp="1"/>
          </p:cNvSpPr>
          <p:nvPr>
            <p:ph type="sldNum" sz="quarter" idx="12"/>
          </p:nvPr>
        </p:nvSpPr>
        <p:spPr/>
        <p:txBody>
          <a:bodyPr/>
          <a:lstStyle/>
          <a:p>
            <a:fld id="{9E268824-B363-4558-82B1-76DB5ADEB9CB}" type="slidenum">
              <a:rPr lang="fr-FR" smtClean="0"/>
              <a:t>13</a:t>
            </a:fld>
            <a:endParaRPr lang="fr-FR"/>
          </a:p>
        </p:txBody>
      </p:sp>
    </p:spTree>
    <p:extLst>
      <p:ext uri="{BB962C8B-B14F-4D97-AF65-F5344CB8AC3E}">
        <p14:creationId xmlns:p14="http://schemas.microsoft.com/office/powerpoint/2010/main" val="267318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43C0E-221D-7755-D2FA-B58306093FD9}"/>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84555719-A16E-3A13-D8F1-C3088F425B36}"/>
              </a:ext>
            </a:extLst>
          </p:cNvPr>
          <p:cNvSpPr txBox="1"/>
          <p:nvPr/>
        </p:nvSpPr>
        <p:spPr>
          <a:xfrm>
            <a:off x="164032" y="114329"/>
            <a:ext cx="1494322"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mariage</a:t>
            </a:r>
            <a:endParaRPr lang="fr-FR" dirty="0"/>
          </a:p>
        </p:txBody>
      </p:sp>
      <p:sp>
        <p:nvSpPr>
          <p:cNvPr id="3" name="Espace réservé du numéro de diapositive 2">
            <a:extLst>
              <a:ext uri="{FF2B5EF4-FFF2-40B4-BE49-F238E27FC236}">
                <a16:creationId xmlns:a16="http://schemas.microsoft.com/office/drawing/2014/main" id="{FB82DEEA-B8C9-14BA-37F1-D952FDA7EE05}"/>
              </a:ext>
            </a:extLst>
          </p:cNvPr>
          <p:cNvSpPr>
            <a:spLocks noGrp="1"/>
          </p:cNvSpPr>
          <p:nvPr>
            <p:ph type="sldNum" sz="quarter" idx="12"/>
          </p:nvPr>
        </p:nvSpPr>
        <p:spPr/>
        <p:txBody>
          <a:bodyPr/>
          <a:lstStyle/>
          <a:p>
            <a:fld id="{9E268824-B363-4558-82B1-76DB5ADEB9CB}" type="slidenum">
              <a:rPr lang="fr-FR" smtClean="0"/>
              <a:t>14</a:t>
            </a:fld>
            <a:endParaRPr lang="fr-FR"/>
          </a:p>
        </p:txBody>
      </p:sp>
      <p:sp>
        <p:nvSpPr>
          <p:cNvPr id="9" name="Rectangle : coins arrondis 8">
            <a:extLst>
              <a:ext uri="{FF2B5EF4-FFF2-40B4-BE49-F238E27FC236}">
                <a16:creationId xmlns:a16="http://schemas.microsoft.com/office/drawing/2014/main" id="{EF3101AB-E39F-3DA9-AE7F-CB15DA836953}"/>
              </a:ext>
            </a:extLst>
          </p:cNvPr>
          <p:cNvSpPr/>
          <p:nvPr/>
        </p:nvSpPr>
        <p:spPr>
          <a:xfrm>
            <a:off x="761595" y="447185"/>
            <a:ext cx="10668809" cy="6274290"/>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Isaïe 62, 1-5</a:t>
            </a:r>
            <a:r>
              <a:rPr lang="fr-FR" sz="3200" dirty="0">
                <a:solidFill>
                  <a:schemeClr val="tx1"/>
                </a:solidFill>
                <a:latin typeface="Times New Roman" panose="02020603050405020304" pitchFamily="18" charset="0"/>
                <a:cs typeface="Times New Roman" panose="02020603050405020304" pitchFamily="18" charset="0"/>
              </a:rPr>
              <a:t> </a:t>
            </a:r>
            <a:r>
              <a:rPr lang="fr-FR" sz="3200" i="1" dirty="0">
                <a:solidFill>
                  <a:schemeClr val="tx1"/>
                </a:solidFill>
                <a:latin typeface="Times New Roman" panose="02020603050405020304" pitchFamily="18" charset="0"/>
                <a:cs typeface="Times New Roman" panose="02020603050405020304" pitchFamily="18" charset="0"/>
              </a:rPr>
              <a:t>Par amour pour toi, Jérusalem…</a:t>
            </a:r>
            <a:endParaRPr lang="fr-FR" sz="3200" dirty="0">
              <a:solidFill>
                <a:schemeClr val="tx1"/>
              </a:solidFill>
              <a:latin typeface="Times New Roman" panose="02020603050405020304" pitchFamily="18" charset="0"/>
              <a:cs typeface="Times New Roman" panose="02020603050405020304" pitchFamily="18" charset="0"/>
            </a:endParaRPr>
          </a:p>
          <a:p>
            <a:r>
              <a:rPr lang="fr-FR" sz="3200" i="1" dirty="0">
                <a:solidFill>
                  <a:schemeClr val="tx1"/>
                </a:solidFill>
                <a:latin typeface="Times New Roman" panose="02020603050405020304" pitchFamily="18" charset="0"/>
                <a:cs typeface="Times New Roman" panose="02020603050405020304" pitchFamily="18" charset="0"/>
              </a:rPr>
              <a:t>Dans la main du Seigneur, de ton Dieu, tu seras comme un turban royal, comme une couronne de fête.</a:t>
            </a:r>
            <a:endParaRPr lang="fr-FR" sz="3200" dirty="0">
              <a:solidFill>
                <a:schemeClr val="tx1"/>
              </a:solidFill>
              <a:latin typeface="Times New Roman" panose="02020603050405020304" pitchFamily="18" charset="0"/>
              <a:cs typeface="Times New Roman" panose="02020603050405020304" pitchFamily="18" charset="0"/>
            </a:endParaRPr>
          </a:p>
          <a:p>
            <a:r>
              <a:rPr lang="fr-FR" sz="3200" i="1" dirty="0">
                <a:solidFill>
                  <a:schemeClr val="tx1"/>
                </a:solidFill>
                <a:latin typeface="Times New Roman" panose="02020603050405020304" pitchFamily="18" charset="0"/>
                <a:cs typeface="Times New Roman" panose="02020603050405020304" pitchFamily="18" charset="0"/>
              </a:rPr>
              <a:t>On ne t'appellera plus la ville abandonnée, on ne nommera plus ton pays la terre dévastée. On t'appellera au contraire Plaisir du Seigneur, et l'on nommera ta terre la bien mariée. Car tu seras vraiment le plaisir du Seigneur, et ta terre aura un époux.</a:t>
            </a:r>
            <a:endParaRPr lang="fr-FR" sz="3200" dirty="0">
              <a:solidFill>
                <a:schemeClr val="tx1"/>
              </a:solidFill>
              <a:latin typeface="Times New Roman" panose="02020603050405020304" pitchFamily="18" charset="0"/>
              <a:cs typeface="Times New Roman" panose="02020603050405020304" pitchFamily="18" charset="0"/>
            </a:endParaRPr>
          </a:p>
          <a:p>
            <a:r>
              <a:rPr lang="fr-FR" sz="3200" i="1" dirty="0">
                <a:solidFill>
                  <a:schemeClr val="tx1"/>
                </a:solidFill>
                <a:latin typeface="Times New Roman" panose="02020603050405020304" pitchFamily="18" charset="0"/>
                <a:cs typeface="Times New Roman" panose="02020603050405020304" pitchFamily="18" charset="0"/>
              </a:rPr>
              <a:t>Oui, comme un jeune homme épouse une jeune fille, ainsi Celui qui te rebâtit sera un mari pour toi. De même aussi qu'une fiancée fait la joie de son fiancé, tu feras la joie de ton Dieu.</a:t>
            </a:r>
            <a:endParaRPr lang="fr-FR"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101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7104A-4B80-B819-0378-BA8F12DC3B82}"/>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D23FA0D-6769-2455-1E1D-770153671383}"/>
              </a:ext>
            </a:extLst>
          </p:cNvPr>
          <p:cNvSpPr txBox="1"/>
          <p:nvPr/>
        </p:nvSpPr>
        <p:spPr>
          <a:xfrm>
            <a:off x="164032" y="114329"/>
            <a:ext cx="1494322"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mariage</a:t>
            </a:r>
            <a:endParaRPr lang="fr-FR" dirty="0"/>
          </a:p>
        </p:txBody>
      </p:sp>
      <p:sp>
        <p:nvSpPr>
          <p:cNvPr id="3" name="Espace réservé du numéro de diapositive 2">
            <a:extLst>
              <a:ext uri="{FF2B5EF4-FFF2-40B4-BE49-F238E27FC236}">
                <a16:creationId xmlns:a16="http://schemas.microsoft.com/office/drawing/2014/main" id="{3254CCF4-D971-DC37-7614-5F301961A9AE}"/>
              </a:ext>
            </a:extLst>
          </p:cNvPr>
          <p:cNvSpPr>
            <a:spLocks noGrp="1"/>
          </p:cNvSpPr>
          <p:nvPr>
            <p:ph type="sldNum" sz="quarter" idx="12"/>
          </p:nvPr>
        </p:nvSpPr>
        <p:spPr/>
        <p:txBody>
          <a:bodyPr/>
          <a:lstStyle/>
          <a:p>
            <a:fld id="{9E268824-B363-4558-82B1-76DB5ADEB9CB}" type="slidenum">
              <a:rPr lang="fr-FR" smtClean="0"/>
              <a:t>15</a:t>
            </a:fld>
            <a:endParaRPr lang="fr-FR"/>
          </a:p>
        </p:txBody>
      </p:sp>
      <p:sp>
        <p:nvSpPr>
          <p:cNvPr id="10" name="Rectangle : coins arrondis 9">
            <a:extLst>
              <a:ext uri="{FF2B5EF4-FFF2-40B4-BE49-F238E27FC236}">
                <a16:creationId xmlns:a16="http://schemas.microsoft.com/office/drawing/2014/main" id="{B57A0DDD-419C-4315-AA52-6128F32C97C7}"/>
              </a:ext>
            </a:extLst>
          </p:cNvPr>
          <p:cNvSpPr/>
          <p:nvPr/>
        </p:nvSpPr>
        <p:spPr>
          <a:xfrm>
            <a:off x="724279" y="105276"/>
            <a:ext cx="11108602" cy="6752724"/>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Osée 2, 16-25</a:t>
            </a:r>
            <a:endParaRPr lang="fr-FR" sz="3200" dirty="0">
              <a:solidFill>
                <a:schemeClr val="tx1"/>
              </a:solidFill>
              <a:latin typeface="Times New Roman" panose="02020603050405020304" pitchFamily="18" charset="0"/>
              <a:cs typeface="Times New Roman" panose="02020603050405020304" pitchFamily="18" charset="0"/>
            </a:endParaRPr>
          </a:p>
          <a:p>
            <a:r>
              <a:rPr lang="fr-FR" sz="3200" i="1" dirty="0">
                <a:solidFill>
                  <a:schemeClr val="tx1"/>
                </a:solidFill>
                <a:latin typeface="Times New Roman" panose="02020603050405020304" pitchFamily="18" charset="0"/>
                <a:cs typeface="Times New Roman" panose="02020603050405020304" pitchFamily="18" charset="0"/>
              </a:rPr>
              <a:t>C’est pourquoi, mon épouse infidèle, je vais la séduire, je vais l’entraîner jusqu’au désert, et je lui parlerai cœur à cœur.</a:t>
            </a:r>
            <a:endParaRPr lang="fr-FR" sz="3200" dirty="0">
              <a:solidFill>
                <a:schemeClr val="tx1"/>
              </a:solidFill>
              <a:latin typeface="Times New Roman" panose="02020603050405020304" pitchFamily="18" charset="0"/>
              <a:cs typeface="Times New Roman" panose="02020603050405020304" pitchFamily="18" charset="0"/>
            </a:endParaRPr>
          </a:p>
          <a:p>
            <a:r>
              <a:rPr lang="fr-FR" sz="3200" i="1" dirty="0">
                <a:solidFill>
                  <a:schemeClr val="tx1"/>
                </a:solidFill>
                <a:latin typeface="Times New Roman" panose="02020603050405020304" pitchFamily="18" charset="0"/>
                <a:cs typeface="Times New Roman" panose="02020603050405020304" pitchFamily="18" charset="0"/>
              </a:rPr>
              <a:t>En ce jour-là – oracle du Seigneur –, voici ce qui arrivera : Tu m’appelleras : Mon époux et non plus : Mon Baal (c’est-à-dire mon maître) …</a:t>
            </a:r>
            <a:endParaRPr lang="fr-FR" sz="3200" dirty="0">
              <a:solidFill>
                <a:schemeClr val="tx1"/>
              </a:solidFill>
              <a:latin typeface="Times New Roman" panose="02020603050405020304" pitchFamily="18" charset="0"/>
              <a:cs typeface="Times New Roman" panose="02020603050405020304" pitchFamily="18" charset="0"/>
            </a:endParaRPr>
          </a:p>
          <a:p>
            <a:r>
              <a:rPr lang="fr-FR" sz="3200" i="1" dirty="0">
                <a:solidFill>
                  <a:schemeClr val="tx1"/>
                </a:solidFill>
                <a:latin typeface="Times New Roman" panose="02020603050405020304" pitchFamily="18" charset="0"/>
                <a:cs typeface="Times New Roman" panose="02020603050405020304" pitchFamily="18" charset="0"/>
              </a:rPr>
              <a:t>Je ferai de toi mon épouse pour toujours, je ferai de toi mon épouse dans la justice et le droit, dans la fidélité et la tendresse ; je ferai de toi mon épouse dans la loyauté, et tu connaîtras le Seigneur.</a:t>
            </a:r>
            <a:endParaRPr lang="fr-FR" sz="3200" dirty="0">
              <a:solidFill>
                <a:schemeClr val="tx1"/>
              </a:solidFill>
              <a:latin typeface="Times New Roman" panose="02020603050405020304" pitchFamily="18" charset="0"/>
              <a:cs typeface="Times New Roman" panose="02020603050405020304" pitchFamily="18" charset="0"/>
            </a:endParaRPr>
          </a:p>
          <a:p>
            <a:r>
              <a:rPr lang="fr-FR" sz="3200" i="1" dirty="0">
                <a:solidFill>
                  <a:schemeClr val="tx1"/>
                </a:solidFill>
                <a:latin typeface="Times New Roman" panose="02020603050405020304" pitchFamily="18" charset="0"/>
                <a:cs typeface="Times New Roman" panose="02020603050405020304" pitchFamily="18" charset="0"/>
              </a:rPr>
              <a:t>Je m’en ferai une terre ensemencée, J’aimerai celle qu’on appelait Pas-Aimée et à celui qu’on appelait Pas-mon-Peuple, je dirai : Tu es mon peuple, et il dira : Tu es mon Dieu ! </a:t>
            </a:r>
            <a:endParaRPr lang="fr-FR"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78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691A7-8287-D04B-3C7E-5B6A339DACD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8A5E1336-CFC8-1773-33F2-5E4917F94B89}"/>
              </a:ext>
            </a:extLst>
          </p:cNvPr>
          <p:cNvSpPr txBox="1"/>
          <p:nvPr/>
        </p:nvSpPr>
        <p:spPr>
          <a:xfrm>
            <a:off x="164032" y="114329"/>
            <a:ext cx="1494322"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mariage</a:t>
            </a:r>
            <a:endParaRPr lang="fr-FR" dirty="0"/>
          </a:p>
        </p:txBody>
      </p:sp>
      <p:sp>
        <p:nvSpPr>
          <p:cNvPr id="3" name="Espace réservé du numéro de diapositive 2">
            <a:extLst>
              <a:ext uri="{FF2B5EF4-FFF2-40B4-BE49-F238E27FC236}">
                <a16:creationId xmlns:a16="http://schemas.microsoft.com/office/drawing/2014/main" id="{8D7DF766-F202-60AA-95B8-EA240AA5EEA9}"/>
              </a:ext>
            </a:extLst>
          </p:cNvPr>
          <p:cNvSpPr>
            <a:spLocks noGrp="1"/>
          </p:cNvSpPr>
          <p:nvPr>
            <p:ph type="sldNum" sz="quarter" idx="12"/>
          </p:nvPr>
        </p:nvSpPr>
        <p:spPr/>
        <p:txBody>
          <a:bodyPr/>
          <a:lstStyle/>
          <a:p>
            <a:fld id="{9E268824-B363-4558-82B1-76DB5ADEB9CB}" type="slidenum">
              <a:rPr lang="fr-FR" smtClean="0"/>
              <a:t>16</a:t>
            </a:fld>
            <a:endParaRPr lang="fr-FR"/>
          </a:p>
        </p:txBody>
      </p:sp>
      <p:sp>
        <p:nvSpPr>
          <p:cNvPr id="9" name="Rectangle : coins arrondis 8">
            <a:extLst>
              <a:ext uri="{FF2B5EF4-FFF2-40B4-BE49-F238E27FC236}">
                <a16:creationId xmlns:a16="http://schemas.microsoft.com/office/drawing/2014/main" id="{325E19FF-AE19-A508-D159-14D7DD03F940}"/>
              </a:ext>
            </a:extLst>
          </p:cNvPr>
          <p:cNvSpPr/>
          <p:nvPr/>
        </p:nvSpPr>
        <p:spPr>
          <a:xfrm>
            <a:off x="761595" y="746211"/>
            <a:ext cx="10668809" cy="5527840"/>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chemeClr val="tx1"/>
                </a:solidFill>
                <a:latin typeface="Times New Roman" panose="02020603050405020304" pitchFamily="18" charset="0"/>
                <a:cs typeface="Times New Roman" panose="02020603050405020304" pitchFamily="18" charset="0"/>
              </a:rPr>
              <a:t>Ephésiens 5, 29-32 </a:t>
            </a:r>
            <a:r>
              <a:rPr lang="fr-FR" sz="3600" i="1" dirty="0">
                <a:solidFill>
                  <a:schemeClr val="tx1"/>
                </a:solidFill>
                <a:latin typeface="Times New Roman" panose="02020603050405020304" pitchFamily="18" charset="0"/>
                <a:cs typeface="Times New Roman" panose="02020603050405020304" pitchFamily="18" charset="0"/>
              </a:rPr>
              <a:t>En effet, personne n'a jamais haï son propre corps ; au contraire, on le nourrit et on en prend soin, comme le Christ le fait pour l'Église, son corps, dont nous faisons tous partie.</a:t>
            </a:r>
            <a:r>
              <a:rPr lang="fr-FR" sz="3600" b="1" i="1"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Comme il est écrit : C'est pourquoi l'homme quittera son père et sa mère pour s'attacher à sa femme, et les deux deviendront un seul être.</a:t>
            </a:r>
            <a:r>
              <a:rPr lang="fr-FR" sz="3600" b="1" i="1"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Il y a une grande vérité cachée dans ce passage. Je dis, moi, qu'il se rapporte au Christ et à l'Église</a:t>
            </a:r>
            <a:r>
              <a:rPr lang="fr-FR" sz="3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6432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EF6DD-2ACD-2AAB-4151-D87D87C0FE3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BE1EEE9-9D92-1A73-0CC0-1CECDFEADA4A}"/>
              </a:ext>
            </a:extLst>
          </p:cNvPr>
          <p:cNvSpPr txBox="1"/>
          <p:nvPr/>
        </p:nvSpPr>
        <p:spPr>
          <a:xfrm>
            <a:off x="164032" y="114329"/>
            <a:ext cx="1494322"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mariage</a:t>
            </a:r>
            <a:endParaRPr lang="fr-FR" dirty="0"/>
          </a:p>
        </p:txBody>
      </p:sp>
      <p:sp>
        <p:nvSpPr>
          <p:cNvPr id="3" name="Espace réservé du numéro de diapositive 2">
            <a:extLst>
              <a:ext uri="{FF2B5EF4-FFF2-40B4-BE49-F238E27FC236}">
                <a16:creationId xmlns:a16="http://schemas.microsoft.com/office/drawing/2014/main" id="{448B4B8F-1C79-7E18-1D59-835A795927B0}"/>
              </a:ext>
            </a:extLst>
          </p:cNvPr>
          <p:cNvSpPr>
            <a:spLocks noGrp="1"/>
          </p:cNvSpPr>
          <p:nvPr>
            <p:ph type="sldNum" sz="quarter" idx="12"/>
          </p:nvPr>
        </p:nvSpPr>
        <p:spPr/>
        <p:txBody>
          <a:bodyPr/>
          <a:lstStyle/>
          <a:p>
            <a:fld id="{9E268824-B363-4558-82B1-76DB5ADEB9CB}" type="slidenum">
              <a:rPr lang="fr-FR" smtClean="0"/>
              <a:t>17</a:t>
            </a:fld>
            <a:endParaRPr lang="fr-FR"/>
          </a:p>
        </p:txBody>
      </p:sp>
      <p:sp>
        <p:nvSpPr>
          <p:cNvPr id="10" name="Rectangle : coins arrondis 9">
            <a:extLst>
              <a:ext uri="{FF2B5EF4-FFF2-40B4-BE49-F238E27FC236}">
                <a16:creationId xmlns:a16="http://schemas.microsoft.com/office/drawing/2014/main" id="{17837FA6-2F31-3AC9-4B06-571EE712509D}"/>
              </a:ext>
            </a:extLst>
          </p:cNvPr>
          <p:cNvSpPr/>
          <p:nvPr/>
        </p:nvSpPr>
        <p:spPr>
          <a:xfrm>
            <a:off x="503949" y="871396"/>
            <a:ext cx="11184102" cy="5260063"/>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Marc 2, 18-20 </a:t>
            </a:r>
            <a:r>
              <a:rPr lang="fr-FR" sz="3200" i="1" dirty="0">
                <a:solidFill>
                  <a:schemeClr val="tx1"/>
                </a:solidFill>
                <a:latin typeface="Times New Roman" panose="02020603050405020304" pitchFamily="18" charset="0"/>
                <a:cs typeface="Times New Roman" panose="02020603050405020304" pitchFamily="18" charset="0"/>
              </a:rPr>
              <a:t>Un jour, les disciples de Jean-Baptiste et les Pharisiens jeûnaient. Des gens vinrent alors demander à Jésus : Pourquoi les disciples de Jean-Baptiste et ceux des Pharisiens jeûnent-ils, tandis que tes disciples ne le font pas ? Et Jésus leur répondit : Pensez-vous que les invités d'une noce peuvent refuser de manger pendant que le marié est avec eux ? Bien sûr que non ! Tant que le marié est avec eux, ils ne peuvent pas refuser de manger. Mais le temps viendra où le marié leur sera enlevé ; ce jour-là, ils jeûneront.</a:t>
            </a:r>
            <a:endParaRPr lang="fr-FR"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71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53DCE-C7E5-91B4-D2A0-E80971EB2A99}"/>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87DFE28-7613-73D7-AFDC-9C92BBB27EFD}"/>
              </a:ext>
            </a:extLst>
          </p:cNvPr>
          <p:cNvSpPr txBox="1"/>
          <p:nvPr/>
        </p:nvSpPr>
        <p:spPr>
          <a:xfrm>
            <a:off x="164032" y="114329"/>
            <a:ext cx="1494322"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mariage</a:t>
            </a:r>
            <a:endParaRPr lang="fr-FR" dirty="0"/>
          </a:p>
        </p:txBody>
      </p:sp>
      <p:sp>
        <p:nvSpPr>
          <p:cNvPr id="3" name="Espace réservé du numéro de diapositive 2">
            <a:extLst>
              <a:ext uri="{FF2B5EF4-FFF2-40B4-BE49-F238E27FC236}">
                <a16:creationId xmlns:a16="http://schemas.microsoft.com/office/drawing/2014/main" id="{919C4720-5736-F207-CD29-A4B1511352C6}"/>
              </a:ext>
            </a:extLst>
          </p:cNvPr>
          <p:cNvSpPr>
            <a:spLocks noGrp="1"/>
          </p:cNvSpPr>
          <p:nvPr>
            <p:ph type="sldNum" sz="quarter" idx="12"/>
          </p:nvPr>
        </p:nvSpPr>
        <p:spPr/>
        <p:txBody>
          <a:bodyPr/>
          <a:lstStyle/>
          <a:p>
            <a:fld id="{9E268824-B363-4558-82B1-76DB5ADEB9CB}" type="slidenum">
              <a:rPr lang="fr-FR" smtClean="0"/>
              <a:t>18</a:t>
            </a:fld>
            <a:endParaRPr lang="fr-FR"/>
          </a:p>
        </p:txBody>
      </p:sp>
      <p:sp>
        <p:nvSpPr>
          <p:cNvPr id="6" name="Rectangle : coins arrondis 5">
            <a:extLst>
              <a:ext uri="{FF2B5EF4-FFF2-40B4-BE49-F238E27FC236}">
                <a16:creationId xmlns:a16="http://schemas.microsoft.com/office/drawing/2014/main" id="{6390D25B-B899-A299-6D1C-27060DF22FE1}"/>
              </a:ext>
            </a:extLst>
          </p:cNvPr>
          <p:cNvSpPr/>
          <p:nvPr/>
        </p:nvSpPr>
        <p:spPr>
          <a:xfrm>
            <a:off x="684991" y="1184503"/>
            <a:ext cx="10668809" cy="1750680"/>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chemeClr val="tx1"/>
                </a:solidFill>
                <a:latin typeface="Times New Roman" panose="02020603050405020304" pitchFamily="18" charset="0"/>
                <a:cs typeface="Times New Roman" panose="02020603050405020304" pitchFamily="18" charset="0"/>
              </a:rPr>
              <a:t>Matthieu 22, 02</a:t>
            </a:r>
            <a:r>
              <a:rPr lang="fr-FR" sz="3600" dirty="0">
                <a:solidFill>
                  <a:schemeClr val="tx1"/>
                </a:solidFill>
                <a:latin typeface="Times New Roman" panose="02020603050405020304" pitchFamily="18" charset="0"/>
                <a:cs typeface="Times New Roman" panose="02020603050405020304" pitchFamily="18" charset="0"/>
              </a:rPr>
              <a:t> </a:t>
            </a:r>
          </a:p>
          <a:p>
            <a:r>
              <a:rPr lang="fr-FR" sz="3600" i="1" dirty="0">
                <a:solidFill>
                  <a:schemeClr val="tx1"/>
                </a:solidFill>
                <a:latin typeface="Times New Roman" panose="02020603050405020304" pitchFamily="18" charset="0"/>
                <a:cs typeface="Times New Roman" panose="02020603050405020304" pitchFamily="18" charset="0"/>
              </a:rPr>
              <a:t>Le royaume des Cieux est comparable à un roi qui célébra les noces de son fils</a:t>
            </a:r>
            <a:r>
              <a:rPr lang="fr-FR" sz="2000" i="1" dirty="0">
                <a:solidFill>
                  <a:schemeClr val="tx1"/>
                </a:solidFill>
                <a:latin typeface="Times New Roman" panose="02020603050405020304" pitchFamily="18" charset="0"/>
                <a:cs typeface="Times New Roman" panose="02020603050405020304" pitchFamily="18" charset="0"/>
              </a:rPr>
              <a:t>.</a:t>
            </a:r>
            <a:endParaRPr lang="fr-FR" sz="2000" dirty="0">
              <a:solidFill>
                <a:schemeClr val="tx1"/>
              </a:solidFill>
              <a:latin typeface="Times New Roman" panose="02020603050405020304" pitchFamily="18" charset="0"/>
              <a:cs typeface="Times New Roman" panose="02020603050405020304" pitchFamily="18" charset="0"/>
            </a:endParaRPr>
          </a:p>
        </p:txBody>
      </p:sp>
      <p:sp>
        <p:nvSpPr>
          <p:cNvPr id="7" name="Rectangle : coins arrondis 6">
            <a:extLst>
              <a:ext uri="{FF2B5EF4-FFF2-40B4-BE49-F238E27FC236}">
                <a16:creationId xmlns:a16="http://schemas.microsoft.com/office/drawing/2014/main" id="{1F5954BF-2547-86C3-2E5D-2C822311FB0C}"/>
              </a:ext>
            </a:extLst>
          </p:cNvPr>
          <p:cNvSpPr/>
          <p:nvPr/>
        </p:nvSpPr>
        <p:spPr>
          <a:xfrm>
            <a:off x="603509" y="3429000"/>
            <a:ext cx="10821964" cy="2887302"/>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i="1" dirty="0">
                <a:solidFill>
                  <a:schemeClr val="tx1"/>
                </a:solidFill>
                <a:latin typeface="Times New Roman" panose="02020603050405020304" pitchFamily="18" charset="0"/>
                <a:cs typeface="Times New Roman" panose="02020603050405020304" pitchFamily="18" charset="0"/>
              </a:rPr>
              <a:t>Apocalypse 19,</a:t>
            </a:r>
            <a:r>
              <a:rPr lang="fr-FR" sz="3600" i="1" dirty="0">
                <a:solidFill>
                  <a:schemeClr val="tx1"/>
                </a:solidFill>
                <a:latin typeface="Times New Roman" panose="02020603050405020304" pitchFamily="18" charset="0"/>
                <a:cs typeface="Times New Roman" panose="02020603050405020304" pitchFamily="18" charset="0"/>
              </a:rPr>
              <a:t> </a:t>
            </a:r>
            <a:r>
              <a:rPr lang="fr-FR" sz="3600" b="1" i="1" dirty="0">
                <a:solidFill>
                  <a:schemeClr val="tx1"/>
                </a:solidFill>
                <a:latin typeface="Times New Roman" panose="02020603050405020304" pitchFamily="18" charset="0"/>
                <a:cs typeface="Times New Roman" panose="02020603050405020304" pitchFamily="18" charset="0"/>
              </a:rPr>
              <a:t>07</a:t>
            </a:r>
            <a:r>
              <a:rPr lang="fr-FR" sz="3600" i="1" dirty="0">
                <a:solidFill>
                  <a:schemeClr val="tx1"/>
                </a:solidFill>
                <a:latin typeface="Times New Roman" panose="02020603050405020304" pitchFamily="18" charset="0"/>
                <a:cs typeface="Times New Roman" panose="02020603050405020304" pitchFamily="18" charset="0"/>
              </a:rPr>
              <a:t> </a:t>
            </a:r>
          </a:p>
          <a:p>
            <a:r>
              <a:rPr lang="fr-FR" sz="3600" i="1" dirty="0">
                <a:solidFill>
                  <a:schemeClr val="tx1"/>
                </a:solidFill>
                <a:latin typeface="Times New Roman" panose="02020603050405020304" pitchFamily="18" charset="0"/>
                <a:cs typeface="Times New Roman" panose="02020603050405020304" pitchFamily="18" charset="0"/>
              </a:rPr>
              <a:t>Soyons dans la joie, exultons, et rendons gloire à Dieu ! Car elles sont venues, les Noces de l’Agneau, et pour lui son épouse a revêtu sa parure.</a:t>
            </a:r>
            <a:endParaRPr lang="fr-FR"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85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A2B9A-4DB7-76EB-249E-E9788EAB552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80FA644-FA0B-B063-D9F3-719D2B92B8A1}"/>
              </a:ext>
            </a:extLst>
          </p:cNvPr>
          <p:cNvSpPr txBox="1"/>
          <p:nvPr/>
        </p:nvSpPr>
        <p:spPr>
          <a:xfrm>
            <a:off x="164032" y="114329"/>
            <a:ext cx="1494322"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mariage</a:t>
            </a:r>
            <a:endParaRPr lang="fr-FR" dirty="0"/>
          </a:p>
        </p:txBody>
      </p:sp>
      <p:sp>
        <p:nvSpPr>
          <p:cNvPr id="5" name="Rectangle : coins arrondis 4">
            <a:extLst>
              <a:ext uri="{FF2B5EF4-FFF2-40B4-BE49-F238E27FC236}">
                <a16:creationId xmlns:a16="http://schemas.microsoft.com/office/drawing/2014/main" id="{15437FD0-E78D-BD59-6556-C330D5D5CF2A}"/>
              </a:ext>
            </a:extLst>
          </p:cNvPr>
          <p:cNvSpPr/>
          <p:nvPr/>
        </p:nvSpPr>
        <p:spPr>
          <a:xfrm>
            <a:off x="1063757" y="734975"/>
            <a:ext cx="9989840" cy="181810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cs typeface="Times New Roman" panose="02020603050405020304" pitchFamily="18" charset="0"/>
              </a:rPr>
              <a:t>Les textes du Premier Testament montrent </a:t>
            </a:r>
          </a:p>
          <a:p>
            <a:pPr algn="ctr"/>
            <a:r>
              <a:rPr lang="fr-FR" sz="3200" dirty="0">
                <a:solidFill>
                  <a:schemeClr val="tx1"/>
                </a:solidFill>
                <a:latin typeface="Times New Roman" panose="02020603050405020304" pitchFamily="18" charset="0"/>
                <a:cs typeface="Times New Roman" panose="02020603050405020304" pitchFamily="18" charset="0"/>
              </a:rPr>
              <a:t>une symbolique de l’alliance de Dieu avec son peuple, grâce à l’image des noces. </a:t>
            </a:r>
          </a:p>
        </p:txBody>
      </p:sp>
      <p:sp>
        <p:nvSpPr>
          <p:cNvPr id="3" name="Espace réservé du numéro de diapositive 2">
            <a:extLst>
              <a:ext uri="{FF2B5EF4-FFF2-40B4-BE49-F238E27FC236}">
                <a16:creationId xmlns:a16="http://schemas.microsoft.com/office/drawing/2014/main" id="{7801037F-1949-BA47-2D7C-508AF538FF58}"/>
              </a:ext>
            </a:extLst>
          </p:cNvPr>
          <p:cNvSpPr>
            <a:spLocks noGrp="1"/>
          </p:cNvSpPr>
          <p:nvPr>
            <p:ph type="sldNum" sz="quarter" idx="12"/>
          </p:nvPr>
        </p:nvSpPr>
        <p:spPr/>
        <p:txBody>
          <a:bodyPr/>
          <a:lstStyle/>
          <a:p>
            <a:fld id="{9E268824-B363-4558-82B1-76DB5ADEB9CB}" type="slidenum">
              <a:rPr lang="fr-FR" smtClean="0"/>
              <a:t>19</a:t>
            </a:fld>
            <a:endParaRPr lang="fr-FR" dirty="0"/>
          </a:p>
        </p:txBody>
      </p:sp>
      <p:sp>
        <p:nvSpPr>
          <p:cNvPr id="4" name="Rectangle : coins arrondis 3">
            <a:extLst>
              <a:ext uri="{FF2B5EF4-FFF2-40B4-BE49-F238E27FC236}">
                <a16:creationId xmlns:a16="http://schemas.microsoft.com/office/drawing/2014/main" id="{F6D709CC-8B59-1708-A54B-47F454D404F4}"/>
              </a:ext>
            </a:extLst>
          </p:cNvPr>
          <p:cNvSpPr/>
          <p:nvPr/>
        </p:nvSpPr>
        <p:spPr>
          <a:xfrm>
            <a:off x="1063757" y="3171596"/>
            <a:ext cx="10064486" cy="2951429"/>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cs typeface="Times New Roman" panose="02020603050405020304" pitchFamily="18" charset="0"/>
              </a:rPr>
              <a:t>Dans l’évangile, Jésus utilise plusieurs fois cette image des noces pour parler du royaume de Dieu.</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Jésus, en parlant à la 3ème personne, </a:t>
            </a:r>
          </a:p>
          <a:p>
            <a:pPr algn="ctr"/>
            <a:r>
              <a:rPr lang="fr-FR" sz="3200" dirty="0">
                <a:solidFill>
                  <a:schemeClr val="tx1"/>
                </a:solidFill>
                <a:latin typeface="Times New Roman" panose="02020603050405020304" pitchFamily="18" charset="0"/>
                <a:cs typeface="Times New Roman" panose="02020603050405020304" pitchFamily="18" charset="0"/>
              </a:rPr>
              <a:t>se désigne comme « l’époux » </a:t>
            </a:r>
            <a:r>
              <a:rPr lang="fr-FR" sz="3200" baseline="30000" dirty="0">
                <a:solidFill>
                  <a:schemeClr val="tx1"/>
                </a:solidFill>
                <a:latin typeface="Times New Roman" panose="02020603050405020304" pitchFamily="18" charset="0"/>
                <a:cs typeface="Times New Roman" panose="02020603050405020304" pitchFamily="18" charset="0"/>
              </a:rPr>
              <a:t>Marc 2, 19</a:t>
            </a:r>
            <a:r>
              <a:rPr lang="fr-FR" sz="3200" dirty="0">
                <a:solidFill>
                  <a:schemeClr val="tx1"/>
                </a:solidFill>
                <a:latin typeface="Times New Roman" panose="02020603050405020304" pitchFamily="18" charset="0"/>
                <a:cs typeface="Times New Roman" panose="02020603050405020304" pitchFamily="18" charset="0"/>
              </a:rPr>
              <a:t>. </a:t>
            </a:r>
          </a:p>
          <a:p>
            <a:pPr algn="ctr"/>
            <a:r>
              <a:rPr lang="fr-FR" sz="3200" dirty="0">
                <a:solidFill>
                  <a:schemeClr val="tx1"/>
                </a:solidFill>
                <a:latin typeface="Times New Roman" panose="02020603050405020304" pitchFamily="18" charset="0"/>
                <a:cs typeface="Times New Roman" panose="02020603050405020304" pitchFamily="18" charset="0"/>
              </a:rPr>
              <a:t>Il s’unit à toute l’humanité. </a:t>
            </a:r>
          </a:p>
        </p:txBody>
      </p:sp>
    </p:spTree>
    <p:extLst>
      <p:ext uri="{BB962C8B-B14F-4D97-AF65-F5344CB8AC3E}">
        <p14:creationId xmlns:p14="http://schemas.microsoft.com/office/powerpoint/2010/main" val="199442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398C324-FF8F-362C-58C9-9A6C635E7B8F}"/>
              </a:ext>
            </a:extLst>
          </p:cNvPr>
          <p:cNvSpPr txBox="1"/>
          <p:nvPr/>
        </p:nvSpPr>
        <p:spPr>
          <a:xfrm>
            <a:off x="598174" y="277867"/>
            <a:ext cx="10319659" cy="6534866"/>
          </a:xfrm>
          <a:prstGeom prst="rect">
            <a:avLst/>
          </a:prstGeom>
          <a:noFill/>
        </p:spPr>
        <p:txBody>
          <a:bodyPr wrap="square">
            <a:spAutoFit/>
          </a:bodyPr>
          <a:lstStyle/>
          <a:p>
            <a:pPr>
              <a:lnSpc>
                <a:spcPct val="115000"/>
              </a:lnSpc>
              <a:spcAft>
                <a:spcPts val="1000"/>
              </a:spcAft>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Jean 1</a:t>
            </a:r>
            <a:br>
              <a:rPr lang="fr-FR" sz="2000" b="1" dirty="0">
                <a:effectLst/>
                <a:latin typeface="Times New Roman" panose="02020603050405020304" pitchFamily="18" charset="0"/>
                <a:ea typeface="Calibri" panose="020F0502020204030204" pitchFamily="34" charset="0"/>
                <a:cs typeface="Times New Roman" panose="02020603050405020304" pitchFamily="18" charset="0"/>
              </a:rPr>
            </a:b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49</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Nathanaël lui dit : « Rabbi, c’est toi le Fils de Dieu ! C’est toi le roi d’Israël ! »</a:t>
            </a: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50</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Jésus reprend : « Je te dis que je t’ai vu sous le figuier, et c’est pour cela que tu crois ! Tu verras des choses plus grandes encore. »</a:t>
            </a: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51</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Et il ajoute : « Amen, amen, je vous le dis : vous verrez le ciel ouvert, et les anges de Dieu monter et descendre au-dessus du Fils de l’homme. »</a:t>
            </a:r>
          </a:p>
          <a:p>
            <a:pPr>
              <a:lnSpc>
                <a:spcPct val="115000"/>
              </a:lnSpc>
              <a:spcAft>
                <a:spcPts val="1000"/>
              </a:spcAft>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 Jean 2 </a:t>
            </a:r>
            <a:br>
              <a:rPr lang="fr-FR" sz="2000" b="1" dirty="0">
                <a:effectLst/>
                <a:latin typeface="Times New Roman" panose="02020603050405020304" pitchFamily="18" charset="0"/>
                <a:ea typeface="Calibri" panose="020F0502020204030204" pitchFamily="34" charset="0"/>
                <a:cs typeface="Times New Roman" panose="02020603050405020304" pitchFamily="18" charset="0"/>
              </a:rPr>
            </a:b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01</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Le </a:t>
            </a:r>
            <a:r>
              <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troisième jour</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il y eut un </a:t>
            </a:r>
            <a:r>
              <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mariage</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noce</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à </a:t>
            </a:r>
            <a:r>
              <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Cana de Galilée</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La </a:t>
            </a:r>
            <a:r>
              <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mère de Jésus</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était là.</a:t>
            </a: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02</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Jésus aussi avait été invité au mariage avec ses disciples.</a:t>
            </a: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03</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Or, </a:t>
            </a:r>
            <a:r>
              <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on manqua de vin</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La mère de Jésus lui dit : « Ils n’ont pas de vin. »</a:t>
            </a: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04</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Jésus lui répond : « </a:t>
            </a:r>
            <a:r>
              <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Femme</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que me veux-tu </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Mon heure n’est pas encore venue</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fr-FR"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05</a:t>
            </a:r>
            <a:r>
              <a:rPr kumimoji="0" lang="fr-FR"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 mère dit à </a:t>
            </a:r>
            <a:r>
              <a:rPr kumimoji="0" lang="fr-FR"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ceux qui servaient </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fr-FR"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Tout ce qu’il vous dira, faites-le</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1000"/>
              </a:spcAft>
              <a:defRPr/>
            </a:pPr>
            <a:r>
              <a:rPr lang="fr-FR" sz="2000" b="1" dirty="0">
                <a:solidFill>
                  <a:srgbClr val="FF0000"/>
                </a:solidFill>
                <a:latin typeface="Times New Roman" panose="02020603050405020304" pitchFamily="18" charset="0"/>
                <a:cs typeface="Times New Roman" panose="02020603050405020304" pitchFamily="18" charset="0"/>
              </a:rPr>
              <a:t> 06</a:t>
            </a:r>
            <a:r>
              <a:rPr lang="fr-FR" sz="2000" dirty="0">
                <a:latin typeface="Times New Roman" panose="02020603050405020304" pitchFamily="18" charset="0"/>
                <a:cs typeface="Times New Roman" panose="02020603050405020304" pitchFamily="18" charset="0"/>
              </a:rPr>
              <a:t> Or, il y avait là </a:t>
            </a:r>
            <a:r>
              <a:rPr lang="fr-FR" sz="2000" dirty="0">
                <a:solidFill>
                  <a:srgbClr val="FF0000"/>
                </a:solidFill>
                <a:latin typeface="Times New Roman" panose="02020603050405020304" pitchFamily="18" charset="0"/>
                <a:cs typeface="Times New Roman" panose="02020603050405020304" pitchFamily="18" charset="0"/>
              </a:rPr>
              <a:t>six jarres de pierre pour les purifications rituelles des Juifs</a:t>
            </a:r>
            <a:r>
              <a:rPr lang="fr-FR" sz="2000" dirty="0">
                <a:latin typeface="Times New Roman" panose="02020603050405020304" pitchFamily="18" charset="0"/>
                <a:cs typeface="Times New Roman" panose="02020603050405020304" pitchFamily="18" charset="0"/>
              </a:rPr>
              <a:t> ; chacune contenait deux à trois mesures, (c’est-à-dire environ cent litres).</a:t>
            </a:r>
            <a:endParaRPr lang="fr-FR" sz="2400" dirty="0">
              <a:effectLst/>
              <a:latin typeface="Times New Roman" panose="02020603050405020304" pitchFamily="18" charset="0"/>
              <a:ea typeface="Calibri" panose="020F0502020204030204" pitchFamily="34" charset="0"/>
            </a:endParaRPr>
          </a:p>
          <a:p>
            <a:pPr>
              <a:lnSpc>
                <a:spcPct val="115000"/>
              </a:lnSpc>
              <a:spcAft>
                <a:spcPts val="1000"/>
              </a:spcAft>
            </a:pPr>
            <a:endParaRPr lang="fr-FR" sz="2000" dirty="0">
              <a:effectLst/>
              <a:latin typeface="Calibri" panose="020F0502020204030204" pitchFamily="34" charset="0"/>
              <a:ea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F54D2A5D-1352-9DB1-4E1B-C5ECE6726594}"/>
              </a:ext>
            </a:extLst>
          </p:cNvPr>
          <p:cNvSpPr>
            <a:spLocks noGrp="1"/>
          </p:cNvSpPr>
          <p:nvPr>
            <p:ph type="sldNum" sz="quarter" idx="12"/>
          </p:nvPr>
        </p:nvSpPr>
        <p:spPr/>
        <p:txBody>
          <a:bodyPr/>
          <a:lstStyle/>
          <a:p>
            <a:fld id="{9E268824-B363-4558-82B1-76DB5ADEB9CB}" type="slidenum">
              <a:rPr lang="fr-FR" smtClean="0"/>
              <a:t>2</a:t>
            </a:fld>
            <a:endParaRPr lang="fr-FR"/>
          </a:p>
        </p:txBody>
      </p:sp>
    </p:spTree>
    <p:extLst>
      <p:ext uri="{BB962C8B-B14F-4D97-AF65-F5344CB8AC3E}">
        <p14:creationId xmlns:p14="http://schemas.microsoft.com/office/powerpoint/2010/main" val="1578554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C03F9-A40E-7DCC-6941-A8DAC442ED10}"/>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6CBB6235-CF64-D7AC-1614-5889F7715AE8}"/>
              </a:ext>
            </a:extLst>
          </p:cNvPr>
          <p:cNvSpPr txBox="1"/>
          <p:nvPr/>
        </p:nvSpPr>
        <p:spPr>
          <a:xfrm>
            <a:off x="164032" y="114329"/>
            <a:ext cx="1494322"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mariage</a:t>
            </a:r>
            <a:endParaRPr lang="fr-FR" dirty="0"/>
          </a:p>
        </p:txBody>
      </p:sp>
      <p:sp>
        <p:nvSpPr>
          <p:cNvPr id="3" name="Espace réservé du numéro de diapositive 2">
            <a:extLst>
              <a:ext uri="{FF2B5EF4-FFF2-40B4-BE49-F238E27FC236}">
                <a16:creationId xmlns:a16="http://schemas.microsoft.com/office/drawing/2014/main" id="{46BB7266-BC84-A373-385D-88B0B3900354}"/>
              </a:ext>
            </a:extLst>
          </p:cNvPr>
          <p:cNvSpPr>
            <a:spLocks noGrp="1"/>
          </p:cNvSpPr>
          <p:nvPr>
            <p:ph type="sldNum" sz="quarter" idx="12"/>
          </p:nvPr>
        </p:nvSpPr>
        <p:spPr/>
        <p:txBody>
          <a:bodyPr/>
          <a:lstStyle/>
          <a:p>
            <a:fld id="{9E268824-B363-4558-82B1-76DB5ADEB9CB}" type="slidenum">
              <a:rPr lang="fr-FR" smtClean="0"/>
              <a:t>20</a:t>
            </a:fld>
            <a:endParaRPr lang="fr-FR" dirty="0"/>
          </a:p>
        </p:txBody>
      </p:sp>
      <p:sp>
        <p:nvSpPr>
          <p:cNvPr id="7" name="Rectangle : coins arrondis 6">
            <a:extLst>
              <a:ext uri="{FF2B5EF4-FFF2-40B4-BE49-F238E27FC236}">
                <a16:creationId xmlns:a16="http://schemas.microsoft.com/office/drawing/2014/main" id="{B8FF2AC3-2AFD-529C-6FE6-BF4E4275FF7D}"/>
              </a:ext>
            </a:extLst>
          </p:cNvPr>
          <p:cNvSpPr/>
          <p:nvPr/>
        </p:nvSpPr>
        <p:spPr>
          <a:xfrm>
            <a:off x="3175587" y="907704"/>
            <a:ext cx="8474850" cy="3525503"/>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Les noces de Cana seraient-elles </a:t>
            </a:r>
          </a:p>
          <a:p>
            <a:pPr algn="ctr"/>
            <a:r>
              <a:rPr lang="fr-FR" sz="3600" dirty="0">
                <a:solidFill>
                  <a:schemeClr val="tx1"/>
                </a:solidFill>
                <a:latin typeface="Times New Roman" panose="02020603050405020304" pitchFamily="18" charset="0"/>
                <a:cs typeface="Times New Roman" panose="02020603050405020304" pitchFamily="18" charset="0"/>
              </a:rPr>
              <a:t>dans l’évangile de Jean, </a:t>
            </a:r>
          </a:p>
          <a:p>
            <a:pPr algn="ctr"/>
            <a:r>
              <a:rPr lang="fr-FR" sz="3600" dirty="0">
                <a:solidFill>
                  <a:schemeClr val="tx1"/>
                </a:solidFill>
                <a:latin typeface="Times New Roman" panose="02020603050405020304" pitchFamily="18" charset="0"/>
                <a:cs typeface="Times New Roman" panose="02020603050405020304" pitchFamily="18" charset="0"/>
              </a:rPr>
              <a:t>le premier signe donné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du Royaume de Dieu, </a:t>
            </a:r>
          </a:p>
          <a:p>
            <a:pPr algn="ctr"/>
            <a:r>
              <a:rPr lang="fr-FR" sz="3600" dirty="0">
                <a:solidFill>
                  <a:schemeClr val="tx1"/>
                </a:solidFill>
                <a:latin typeface="Times New Roman" panose="02020603050405020304" pitchFamily="18" charset="0"/>
                <a:cs typeface="Times New Roman" panose="02020603050405020304" pitchFamily="18" charset="0"/>
              </a:rPr>
              <a:t>une symbolique biblique de l’Alliance </a:t>
            </a:r>
          </a:p>
          <a:p>
            <a:pPr algn="ctr"/>
            <a:r>
              <a:rPr lang="fr-FR" sz="3600" dirty="0">
                <a:solidFill>
                  <a:schemeClr val="tx1"/>
                </a:solidFill>
                <a:latin typeface="Times New Roman" panose="02020603050405020304" pitchFamily="18" charset="0"/>
                <a:cs typeface="Times New Roman" panose="02020603050405020304" pitchFamily="18" charset="0"/>
              </a:rPr>
              <a:t>entre Dieu et son peuple ? </a:t>
            </a:r>
          </a:p>
        </p:txBody>
      </p:sp>
      <p:sp>
        <p:nvSpPr>
          <p:cNvPr id="6" name="Rectangle : coins arrondis 5">
            <a:extLst>
              <a:ext uri="{FF2B5EF4-FFF2-40B4-BE49-F238E27FC236}">
                <a16:creationId xmlns:a16="http://schemas.microsoft.com/office/drawing/2014/main" id="{10AF864B-042B-1054-DE1D-4192B776BA1C}"/>
              </a:ext>
            </a:extLst>
          </p:cNvPr>
          <p:cNvSpPr/>
          <p:nvPr/>
        </p:nvSpPr>
        <p:spPr>
          <a:xfrm>
            <a:off x="1126027" y="4887090"/>
            <a:ext cx="10064487" cy="1363656"/>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Sommes-nous prêts à entrer dans cette alliance ? </a:t>
            </a:r>
          </a:p>
        </p:txBody>
      </p:sp>
      <p:pic>
        <p:nvPicPr>
          <p:cNvPr id="4" name="Image 3" descr="Une image contenant habits, dessin humoristique, Visage humain, personne&#10;&#10;Description générée automatiquement">
            <a:extLst>
              <a:ext uri="{FF2B5EF4-FFF2-40B4-BE49-F238E27FC236}">
                <a16:creationId xmlns:a16="http://schemas.microsoft.com/office/drawing/2014/main" id="{D3084AB3-92AC-AFD4-367F-93B65C380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21" y="825967"/>
            <a:ext cx="2484665" cy="3716769"/>
          </a:xfrm>
          <a:prstGeom prst="rect">
            <a:avLst/>
          </a:prstGeom>
          <a:ln>
            <a:noFill/>
          </a:ln>
          <a:effectLst>
            <a:softEdge rad="112500"/>
          </a:effectLst>
        </p:spPr>
      </p:pic>
    </p:spTree>
    <p:extLst>
      <p:ext uri="{BB962C8B-B14F-4D97-AF65-F5344CB8AC3E}">
        <p14:creationId xmlns:p14="http://schemas.microsoft.com/office/powerpoint/2010/main" val="142079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961D9-050C-B018-7E4E-57FCAA674E0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DC7DB47-009C-6129-1FE5-167CE4EBADC8}"/>
              </a:ext>
            </a:extLst>
          </p:cNvPr>
          <p:cNvSpPr/>
          <p:nvPr/>
        </p:nvSpPr>
        <p:spPr>
          <a:xfrm>
            <a:off x="426720" y="758589"/>
            <a:ext cx="11338560" cy="5340822"/>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Noces de l’agneau </a:t>
            </a:r>
            <a:r>
              <a:rPr lang="fr-FR" sz="3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Symbole biblique qui signifie l’Alliance de Jésus Christ et de son Eglise. L’Ancien et le Nouveau Testaments ont tiré, de ces images familières que sont les « noces », maints symboles accessibles à tous. (Dieu, époux fidèle à son peuple et les temps messianiques, comme un festin de noces.).</a:t>
            </a:r>
            <a:endParaRPr lang="fr-F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3600" dirty="0">
                <a:effectLst/>
                <a:latin typeface="Times New Roman" panose="02020603050405020304" pitchFamily="18" charset="0"/>
                <a:ea typeface="Calibri" panose="020F0502020204030204" pitchFamily="34" charset="0"/>
              </a:rPr>
              <a:t> </a:t>
            </a:r>
            <a:r>
              <a:rPr lang="fr-FR" sz="3600" u="sng" dirty="0">
                <a:solidFill>
                  <a:srgbClr val="0000FF"/>
                </a:solidFill>
                <a:effectLst/>
                <a:latin typeface="Times New Roman" panose="02020603050405020304" pitchFamily="18" charset="0"/>
                <a:ea typeface="Calibri" panose="020F0502020204030204" pitchFamily="34" charset="0"/>
                <a:hlinkClick r:id="rId2"/>
              </a:rPr>
              <a:t>Eglise catholique en France Glossaire</a:t>
            </a:r>
            <a:endParaRPr lang="fr-FR" sz="3600" dirty="0">
              <a:solidFill>
                <a:schemeClr val="tx1"/>
              </a:solidFill>
              <a:effectLst/>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4DDA4BC9-6567-08D7-164F-313EE6A62BB6}"/>
              </a:ext>
            </a:extLst>
          </p:cNvPr>
          <p:cNvSpPr>
            <a:spLocks noGrp="1"/>
          </p:cNvSpPr>
          <p:nvPr>
            <p:ph type="sldNum" sz="quarter" idx="12"/>
          </p:nvPr>
        </p:nvSpPr>
        <p:spPr/>
        <p:txBody>
          <a:bodyPr/>
          <a:lstStyle/>
          <a:p>
            <a:fld id="{9E268824-B363-4558-82B1-76DB5ADEB9CB}" type="slidenum">
              <a:rPr lang="fr-FR" smtClean="0"/>
              <a:t>21</a:t>
            </a:fld>
            <a:endParaRPr lang="fr-FR"/>
          </a:p>
        </p:txBody>
      </p:sp>
    </p:spTree>
    <p:extLst>
      <p:ext uri="{BB962C8B-B14F-4D97-AF65-F5344CB8AC3E}">
        <p14:creationId xmlns:p14="http://schemas.microsoft.com/office/powerpoint/2010/main" val="24806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FDF0E-BDB0-1B99-2537-F7091A37282C}"/>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602F83A-06AA-87CD-BC13-D20D6391ED46}"/>
              </a:ext>
            </a:extLst>
          </p:cNvPr>
          <p:cNvSpPr/>
          <p:nvPr/>
        </p:nvSpPr>
        <p:spPr>
          <a:xfrm>
            <a:off x="426720" y="427361"/>
            <a:ext cx="11338560" cy="6111551"/>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2800" b="1" dirty="0">
                <a:solidFill>
                  <a:schemeClr val="tx1"/>
                </a:solidFill>
                <a:effectLst/>
                <a:latin typeface="Times New Roman" panose="02020603050405020304" pitchFamily="18" charset="0"/>
                <a:ea typeface="Calibri" panose="020F0502020204030204" pitchFamily="34" charset="0"/>
              </a:rPr>
              <a:t>Le sacrement du mariage</a:t>
            </a:r>
            <a:r>
              <a:rPr lang="fr-FR" sz="2800" dirty="0">
                <a:solidFill>
                  <a:schemeClr val="tx1"/>
                </a:solidFill>
                <a:effectLst/>
                <a:latin typeface="Times New Roman" panose="02020603050405020304" pitchFamily="18" charset="0"/>
                <a:ea typeface="Calibri" panose="020F0502020204030204" pitchFamily="34" charset="0"/>
              </a:rPr>
              <a:t> Dès le récit de la création, l’homme et la femme sont ensemble l’image de Dieu... Les prophètes évoquent l’alliance de Dieu avec Israël comme un amour sponsal exclusif et fidèle… Cet émerveillement amoureux va jusqu’à éclairer le sens du mariage chrétien à la clarté de l’amour de Jésus pour son Église, le nouveau peuple de Dieu. L’alliance nuptiale entre Dieu et son peuple prépare la nouvelle alliance dans laquelle Jésus s’unit à toute l’humanité sauvée par lui, préparant ainsi les noces de l’Agneau. Dans le Nouveau Testament, Jésus se désigne comme "l’Époux". Il opère son premier signe lors d’une fête de mariage à Cana</a:t>
            </a:r>
            <a:r>
              <a:rPr lang="fr-FR" sz="3200" dirty="0">
                <a:solidFill>
                  <a:schemeClr val="tx1"/>
                </a:solidFill>
                <a:effectLst/>
                <a:latin typeface="Times New Roman" panose="02020603050405020304" pitchFamily="18" charset="0"/>
                <a:ea typeface="Calibri" panose="020F0502020204030204" pitchFamily="34" charset="0"/>
              </a:rPr>
              <a:t>.                                                                                                                                 </a:t>
            </a:r>
          </a:p>
          <a:p>
            <a:pPr algn="r">
              <a:lnSpc>
                <a:spcPct val="115000"/>
              </a:lnSpc>
              <a:spcAft>
                <a:spcPts val="600"/>
              </a:spcAft>
            </a:pPr>
            <a:r>
              <a:rPr lang="fr-FR" sz="2000" u="sng" dirty="0">
                <a:solidFill>
                  <a:schemeClr val="accent1"/>
                </a:solidFill>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Le sacrement du mariage Magali Michel Le jour du Seigneur</a:t>
            </a:r>
            <a:endParaRPr lang="fr-FR" sz="2000" b="1" dirty="0">
              <a:solidFill>
                <a:schemeClr val="accent1"/>
              </a:solidFill>
              <a:effectLst/>
              <a:latin typeface="Times New Roman" panose="02020603050405020304" pitchFamily="18"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0E45CA36-1C88-B5EF-DB64-A2B5C4A3C455}"/>
              </a:ext>
            </a:extLst>
          </p:cNvPr>
          <p:cNvSpPr>
            <a:spLocks noGrp="1"/>
          </p:cNvSpPr>
          <p:nvPr>
            <p:ph type="sldNum" sz="quarter" idx="12"/>
          </p:nvPr>
        </p:nvSpPr>
        <p:spPr/>
        <p:txBody>
          <a:bodyPr/>
          <a:lstStyle/>
          <a:p>
            <a:fld id="{9E268824-B363-4558-82B1-76DB5ADEB9CB}" type="slidenum">
              <a:rPr lang="fr-FR" smtClean="0"/>
              <a:t>22</a:t>
            </a:fld>
            <a:endParaRPr lang="fr-FR"/>
          </a:p>
        </p:txBody>
      </p:sp>
    </p:spTree>
    <p:extLst>
      <p:ext uri="{BB962C8B-B14F-4D97-AF65-F5344CB8AC3E}">
        <p14:creationId xmlns:p14="http://schemas.microsoft.com/office/powerpoint/2010/main" val="1249283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4506D-432E-5EA8-D014-89EB4548E3B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813C16F-2C8C-F682-95CB-CF3916418CEF}"/>
              </a:ext>
            </a:extLst>
          </p:cNvPr>
          <p:cNvSpPr/>
          <p:nvPr/>
        </p:nvSpPr>
        <p:spPr>
          <a:xfrm>
            <a:off x="3262600" y="1661133"/>
            <a:ext cx="8200058" cy="3303736"/>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01</a:t>
            </a:r>
            <a:r>
              <a:rPr lang="fr-FR" sz="3600"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Le troisième jour,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il y eut un mariage à </a:t>
            </a:r>
            <a:r>
              <a:rPr lang="fr-FR" sz="3600" i="1" dirty="0">
                <a:solidFill>
                  <a:srgbClr val="FF0000"/>
                </a:solidFill>
                <a:latin typeface="Times New Roman" panose="02020603050405020304" pitchFamily="18" charset="0"/>
                <a:cs typeface="Times New Roman" panose="02020603050405020304" pitchFamily="18" charset="0"/>
              </a:rPr>
              <a:t>Cana de Galilée</a:t>
            </a:r>
            <a:r>
              <a:rPr lang="fr-FR" sz="3600" i="1" dirty="0">
                <a:solidFill>
                  <a:schemeClr val="tx1"/>
                </a:solidFill>
                <a:latin typeface="Times New Roman" panose="02020603050405020304" pitchFamily="18" charset="0"/>
                <a:cs typeface="Times New Roman" panose="02020603050405020304" pitchFamily="18" charset="0"/>
              </a:rPr>
              <a:t>.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La mère de Jésus était là.</a:t>
            </a:r>
          </a:p>
          <a:p>
            <a:r>
              <a:rPr lang="fr-FR" sz="3600" b="1" dirty="0">
                <a:solidFill>
                  <a:srgbClr val="FF0000"/>
                </a:solidFill>
                <a:latin typeface="Times New Roman" panose="02020603050405020304" pitchFamily="18" charset="0"/>
                <a:cs typeface="Times New Roman" panose="02020603050405020304" pitchFamily="18" charset="0"/>
              </a:rPr>
              <a:t>02</a:t>
            </a:r>
            <a:r>
              <a:rPr lang="fr-FR" sz="3600"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Jésus aussi avait été invité au mariage avec ses disciples</a:t>
            </a:r>
            <a:r>
              <a:rPr lang="fr-FR" sz="3600" dirty="0">
                <a:solidFill>
                  <a:schemeClr val="tx1"/>
                </a:solidFill>
                <a:latin typeface="Times New Roman" panose="02020603050405020304" pitchFamily="18" charset="0"/>
                <a:cs typeface="Times New Roman" panose="02020603050405020304" pitchFamily="18" charset="0"/>
              </a:rPr>
              <a:t>.</a:t>
            </a:r>
          </a:p>
        </p:txBody>
      </p:sp>
      <p:sp>
        <p:nvSpPr>
          <p:cNvPr id="3" name="Espace réservé du numéro de diapositive 2">
            <a:extLst>
              <a:ext uri="{FF2B5EF4-FFF2-40B4-BE49-F238E27FC236}">
                <a16:creationId xmlns:a16="http://schemas.microsoft.com/office/drawing/2014/main" id="{A672B7F8-8B83-45A8-0E8D-31D660A74D1E}"/>
              </a:ext>
            </a:extLst>
          </p:cNvPr>
          <p:cNvSpPr>
            <a:spLocks noGrp="1"/>
          </p:cNvSpPr>
          <p:nvPr>
            <p:ph type="sldNum" sz="quarter" idx="12"/>
          </p:nvPr>
        </p:nvSpPr>
        <p:spPr/>
        <p:txBody>
          <a:bodyPr/>
          <a:lstStyle/>
          <a:p>
            <a:fld id="{9E268824-B363-4558-82B1-76DB5ADEB9CB}" type="slidenum">
              <a:rPr lang="fr-FR" smtClean="0"/>
              <a:t>23</a:t>
            </a:fld>
            <a:endParaRPr lang="fr-FR"/>
          </a:p>
        </p:txBody>
      </p:sp>
      <p:pic>
        <p:nvPicPr>
          <p:cNvPr id="4" name="Image 3" descr="Une image contenant habits, dessin humoristique, Visage humain, personne&#10;&#10;Description générée automatiquement">
            <a:extLst>
              <a:ext uri="{FF2B5EF4-FFF2-40B4-BE49-F238E27FC236}">
                <a16:creationId xmlns:a16="http://schemas.microsoft.com/office/drawing/2014/main" id="{71BB2318-B518-DE65-D61B-4EC6EA8BF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35" y="1454616"/>
            <a:ext cx="2484665" cy="3716769"/>
          </a:xfrm>
          <a:prstGeom prst="rect">
            <a:avLst/>
          </a:prstGeom>
          <a:ln>
            <a:noFill/>
          </a:ln>
          <a:effectLst>
            <a:softEdge rad="112500"/>
          </a:effectLst>
        </p:spPr>
      </p:pic>
    </p:spTree>
    <p:extLst>
      <p:ext uri="{BB962C8B-B14F-4D97-AF65-F5344CB8AC3E}">
        <p14:creationId xmlns:p14="http://schemas.microsoft.com/office/powerpoint/2010/main" val="3893359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4EE985F-3D14-82C7-346B-6DB45AB5C6E5}"/>
              </a:ext>
            </a:extLst>
          </p:cNvPr>
          <p:cNvSpPr txBox="1"/>
          <p:nvPr/>
        </p:nvSpPr>
        <p:spPr>
          <a:xfrm>
            <a:off x="188651" y="190719"/>
            <a:ext cx="3730206"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Cana de Galilée</a:t>
            </a:r>
            <a:endParaRPr lang="fr-FR" dirty="0"/>
          </a:p>
        </p:txBody>
      </p:sp>
      <p:sp>
        <p:nvSpPr>
          <p:cNvPr id="2" name="Rectangle : coins arrondis 1">
            <a:extLst>
              <a:ext uri="{FF2B5EF4-FFF2-40B4-BE49-F238E27FC236}">
                <a16:creationId xmlns:a16="http://schemas.microsoft.com/office/drawing/2014/main" id="{AC5B3A46-E110-2944-A152-C3878315732D}"/>
              </a:ext>
            </a:extLst>
          </p:cNvPr>
          <p:cNvSpPr/>
          <p:nvPr/>
        </p:nvSpPr>
        <p:spPr>
          <a:xfrm>
            <a:off x="2053627" y="1068309"/>
            <a:ext cx="8084744" cy="186501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Cana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Littéralement : l'endroit des roseaux.</a:t>
            </a:r>
          </a:p>
        </p:txBody>
      </p:sp>
      <p:sp>
        <p:nvSpPr>
          <p:cNvPr id="3" name="Espace réservé du numéro de diapositive 2">
            <a:extLst>
              <a:ext uri="{FF2B5EF4-FFF2-40B4-BE49-F238E27FC236}">
                <a16:creationId xmlns:a16="http://schemas.microsoft.com/office/drawing/2014/main" id="{A349AA38-7641-0AC7-751E-E7A177B4E3D3}"/>
              </a:ext>
            </a:extLst>
          </p:cNvPr>
          <p:cNvSpPr>
            <a:spLocks noGrp="1"/>
          </p:cNvSpPr>
          <p:nvPr>
            <p:ph type="sldNum" sz="quarter" idx="12"/>
          </p:nvPr>
        </p:nvSpPr>
        <p:spPr/>
        <p:txBody>
          <a:bodyPr/>
          <a:lstStyle/>
          <a:p>
            <a:fld id="{9E268824-B363-4558-82B1-76DB5ADEB9CB}" type="slidenum">
              <a:rPr lang="fr-FR" smtClean="0"/>
              <a:t>24</a:t>
            </a:fld>
            <a:endParaRPr lang="fr-FR"/>
          </a:p>
        </p:txBody>
      </p:sp>
      <p:sp>
        <p:nvSpPr>
          <p:cNvPr id="6" name="Rectangle : coins arrondis 5">
            <a:extLst>
              <a:ext uri="{FF2B5EF4-FFF2-40B4-BE49-F238E27FC236}">
                <a16:creationId xmlns:a16="http://schemas.microsoft.com/office/drawing/2014/main" id="{7EF32AA2-946D-E1B4-491E-7BC27A74E3B2}"/>
              </a:ext>
            </a:extLst>
          </p:cNvPr>
          <p:cNvSpPr/>
          <p:nvPr/>
        </p:nvSpPr>
        <p:spPr>
          <a:xfrm>
            <a:off x="2724422" y="4199322"/>
            <a:ext cx="6743154" cy="89102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Lieu d’origine de Nathanaël.</a:t>
            </a:r>
            <a:endParaRPr lang="fr-F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446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67E78B0-5678-E635-2A78-DF573084C441}"/>
              </a:ext>
            </a:extLst>
          </p:cNvPr>
          <p:cNvSpPr/>
          <p:nvPr/>
        </p:nvSpPr>
        <p:spPr>
          <a:xfrm>
            <a:off x="509701" y="706545"/>
            <a:ext cx="10844099" cy="5942877"/>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i="1" dirty="0">
                <a:solidFill>
                  <a:schemeClr val="tx1"/>
                </a:solidFill>
                <a:latin typeface="Times New Roman" panose="02020603050405020304" pitchFamily="18" charset="0"/>
                <a:cs typeface="Times New Roman" panose="02020603050405020304" pitchFamily="18" charset="0"/>
              </a:rPr>
              <a:t>Si le nom du village de Cana en Galilée est inexorablement associé aux fameuses noces qui s’y déroulèrent, sa localisation de nos jours pose encore de nombreuses questions. </a:t>
            </a:r>
          </a:p>
          <a:p>
            <a:r>
              <a:rPr lang="fr-FR" sz="3200" i="1" dirty="0">
                <a:solidFill>
                  <a:schemeClr val="tx1"/>
                </a:solidFill>
                <a:latin typeface="Times New Roman" panose="02020603050405020304" pitchFamily="18" charset="0"/>
                <a:cs typeface="Times New Roman" panose="02020603050405020304" pitchFamily="18" charset="0"/>
              </a:rPr>
              <a:t>Seul l’Évangile de Jean fait référence à cet épisode miraculeux, et deux lieux se disputent depuis la paternité d’avoir abrité cet évènement extraordinaire : </a:t>
            </a:r>
            <a:r>
              <a:rPr lang="fr-FR" sz="3200" i="1" dirty="0" err="1">
                <a:solidFill>
                  <a:schemeClr val="tx1"/>
                </a:solidFill>
                <a:latin typeface="Times New Roman" panose="02020603050405020304" pitchFamily="18" charset="0"/>
                <a:cs typeface="Times New Roman" panose="02020603050405020304" pitchFamily="18" charset="0"/>
              </a:rPr>
              <a:t>Kafr</a:t>
            </a:r>
            <a:r>
              <a:rPr lang="fr-FR" sz="3200" i="1" dirty="0">
                <a:solidFill>
                  <a:schemeClr val="tx1"/>
                </a:solidFill>
                <a:latin typeface="Times New Roman" panose="02020603050405020304" pitchFamily="18" charset="0"/>
                <a:cs typeface="Times New Roman" panose="02020603050405020304" pitchFamily="18" charset="0"/>
              </a:rPr>
              <a:t> </a:t>
            </a:r>
            <a:r>
              <a:rPr lang="fr-FR" sz="3200" i="1" dirty="0" err="1">
                <a:solidFill>
                  <a:schemeClr val="tx1"/>
                </a:solidFill>
                <a:latin typeface="Times New Roman" panose="02020603050405020304" pitchFamily="18" charset="0"/>
                <a:cs typeface="Times New Roman" panose="02020603050405020304" pitchFamily="18" charset="0"/>
              </a:rPr>
              <a:t>Qana</a:t>
            </a:r>
            <a:r>
              <a:rPr lang="fr-FR" sz="3200" i="1" dirty="0">
                <a:solidFill>
                  <a:schemeClr val="tx1"/>
                </a:solidFill>
                <a:latin typeface="Times New Roman" panose="02020603050405020304" pitchFamily="18" charset="0"/>
                <a:cs typeface="Times New Roman" panose="02020603050405020304" pitchFamily="18" charset="0"/>
              </a:rPr>
              <a:t>, en premier lieu, sur la route qui descend de Nazareth à Tibériade ; en second lieu, </a:t>
            </a:r>
            <a:r>
              <a:rPr lang="fr-FR" sz="3200" i="1" dirty="0" err="1">
                <a:solidFill>
                  <a:schemeClr val="tx1"/>
                </a:solidFill>
                <a:latin typeface="Times New Roman" panose="02020603050405020304" pitchFamily="18" charset="0"/>
                <a:cs typeface="Times New Roman" panose="02020603050405020304" pitchFamily="18" charset="0"/>
              </a:rPr>
              <a:t>Khirbet</a:t>
            </a:r>
            <a:r>
              <a:rPr lang="fr-FR" sz="3200" i="1" dirty="0">
                <a:solidFill>
                  <a:schemeClr val="tx1"/>
                </a:solidFill>
                <a:latin typeface="Times New Roman" panose="02020603050405020304" pitchFamily="18" charset="0"/>
                <a:cs typeface="Times New Roman" panose="02020603050405020304" pitchFamily="18" charset="0"/>
              </a:rPr>
              <a:t> </a:t>
            </a:r>
            <a:r>
              <a:rPr lang="fr-FR" sz="3200" i="1" dirty="0" err="1">
                <a:solidFill>
                  <a:schemeClr val="tx1"/>
                </a:solidFill>
                <a:latin typeface="Times New Roman" panose="02020603050405020304" pitchFamily="18" charset="0"/>
                <a:cs typeface="Times New Roman" panose="02020603050405020304" pitchFamily="18" charset="0"/>
              </a:rPr>
              <a:t>Qana</a:t>
            </a:r>
            <a:r>
              <a:rPr lang="fr-FR" sz="3200" i="1" dirty="0">
                <a:solidFill>
                  <a:schemeClr val="tx1"/>
                </a:solidFill>
                <a:latin typeface="Times New Roman" panose="02020603050405020304" pitchFamily="18" charset="0"/>
                <a:cs typeface="Times New Roman" panose="02020603050405020304" pitchFamily="18" charset="0"/>
              </a:rPr>
              <a:t> à une quinzaine de kilomètres au nord de Jérusalem.</a:t>
            </a:r>
          </a:p>
          <a:p>
            <a:endParaRPr lang="fr-FR" sz="2400" dirty="0">
              <a:solidFill>
                <a:schemeClr val="tx1"/>
              </a:solidFill>
              <a:latin typeface="Times New Roman" panose="02020603050405020304" pitchFamily="18" charset="0"/>
              <a:cs typeface="Times New Roman" panose="02020603050405020304" pitchFamily="18" charset="0"/>
            </a:endParaRPr>
          </a:p>
          <a:p>
            <a:pPr algn="r"/>
            <a:r>
              <a:rPr lang="fr-FR" sz="2400" u="sng"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Les lieux de la bible Cana Site OPM</a:t>
            </a:r>
            <a:endParaRPr lang="fr-F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DCD9A04E-0F2A-6C6D-22B1-5B73742257E0}"/>
              </a:ext>
            </a:extLst>
          </p:cNvPr>
          <p:cNvSpPr>
            <a:spLocks noGrp="1"/>
          </p:cNvSpPr>
          <p:nvPr>
            <p:ph type="sldNum" sz="quarter" idx="12"/>
          </p:nvPr>
        </p:nvSpPr>
        <p:spPr/>
        <p:txBody>
          <a:bodyPr/>
          <a:lstStyle/>
          <a:p>
            <a:fld id="{9E268824-B363-4558-82B1-76DB5ADEB9CB}" type="slidenum">
              <a:rPr lang="fr-FR" smtClean="0"/>
              <a:t>25</a:t>
            </a:fld>
            <a:endParaRPr lang="fr-FR"/>
          </a:p>
        </p:txBody>
      </p:sp>
      <p:sp>
        <p:nvSpPr>
          <p:cNvPr id="3" name="ZoneTexte 2">
            <a:extLst>
              <a:ext uri="{FF2B5EF4-FFF2-40B4-BE49-F238E27FC236}">
                <a16:creationId xmlns:a16="http://schemas.microsoft.com/office/drawing/2014/main" id="{13CCFF1F-5070-1283-0A2D-DE0B70F945D5}"/>
              </a:ext>
            </a:extLst>
          </p:cNvPr>
          <p:cNvSpPr txBox="1"/>
          <p:nvPr/>
        </p:nvSpPr>
        <p:spPr>
          <a:xfrm>
            <a:off x="319280" y="208578"/>
            <a:ext cx="3730206"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Cana de Galilée</a:t>
            </a:r>
            <a:endParaRPr lang="fr-FR" dirty="0"/>
          </a:p>
        </p:txBody>
      </p:sp>
    </p:spTree>
    <p:extLst>
      <p:ext uri="{BB962C8B-B14F-4D97-AF65-F5344CB8AC3E}">
        <p14:creationId xmlns:p14="http://schemas.microsoft.com/office/powerpoint/2010/main" val="3124644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AE94A0A-3F99-3008-2957-A8916ADBCA55}"/>
              </a:ext>
            </a:extLst>
          </p:cNvPr>
          <p:cNvSpPr/>
          <p:nvPr/>
        </p:nvSpPr>
        <p:spPr>
          <a:xfrm>
            <a:off x="974901" y="676471"/>
            <a:ext cx="9988846" cy="394079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Ce qui peut être intéressant est que Cana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est la ville d’origine de Nathanaël.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Nous pouvons interpréter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en disant que quelque chose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de sa profession de foi en Jésus Fils de Dieu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va s’accomplir. </a:t>
            </a:r>
          </a:p>
        </p:txBody>
      </p:sp>
      <p:sp>
        <p:nvSpPr>
          <p:cNvPr id="3" name="Espace réservé du numéro de diapositive 2">
            <a:extLst>
              <a:ext uri="{FF2B5EF4-FFF2-40B4-BE49-F238E27FC236}">
                <a16:creationId xmlns:a16="http://schemas.microsoft.com/office/drawing/2014/main" id="{FD80FD9A-6C97-2E88-B1CA-594A975D5A62}"/>
              </a:ext>
            </a:extLst>
          </p:cNvPr>
          <p:cNvSpPr>
            <a:spLocks noGrp="1"/>
          </p:cNvSpPr>
          <p:nvPr>
            <p:ph type="sldNum" sz="quarter" idx="12"/>
          </p:nvPr>
        </p:nvSpPr>
        <p:spPr/>
        <p:txBody>
          <a:bodyPr/>
          <a:lstStyle/>
          <a:p>
            <a:fld id="{9E268824-B363-4558-82B1-76DB5ADEB9CB}" type="slidenum">
              <a:rPr lang="fr-FR" smtClean="0"/>
              <a:t>26</a:t>
            </a:fld>
            <a:endParaRPr lang="fr-FR"/>
          </a:p>
        </p:txBody>
      </p:sp>
      <p:sp>
        <p:nvSpPr>
          <p:cNvPr id="8" name="ZoneTexte 7">
            <a:extLst>
              <a:ext uri="{FF2B5EF4-FFF2-40B4-BE49-F238E27FC236}">
                <a16:creationId xmlns:a16="http://schemas.microsoft.com/office/drawing/2014/main" id="{0C4048B1-359C-F368-A5CA-0FE53C2C93D8}"/>
              </a:ext>
            </a:extLst>
          </p:cNvPr>
          <p:cNvSpPr txBox="1"/>
          <p:nvPr/>
        </p:nvSpPr>
        <p:spPr>
          <a:xfrm>
            <a:off x="349717" y="169121"/>
            <a:ext cx="3730206"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Cana de Galilée</a:t>
            </a:r>
            <a:endParaRPr lang="fr-FR" dirty="0"/>
          </a:p>
        </p:txBody>
      </p:sp>
      <p:sp>
        <p:nvSpPr>
          <p:cNvPr id="5" name="ZoneTexte 4">
            <a:extLst>
              <a:ext uri="{FF2B5EF4-FFF2-40B4-BE49-F238E27FC236}">
                <a16:creationId xmlns:a16="http://schemas.microsoft.com/office/drawing/2014/main" id="{1775D836-362C-C49E-0173-55AB5DE12881}"/>
              </a:ext>
            </a:extLst>
          </p:cNvPr>
          <p:cNvSpPr txBox="1"/>
          <p:nvPr/>
        </p:nvSpPr>
        <p:spPr>
          <a:xfrm>
            <a:off x="1029976" y="4789882"/>
            <a:ext cx="9922598" cy="1931593"/>
          </a:xfrm>
          <a:prstGeom prst="roundRect">
            <a:avLst/>
          </a:prstGeom>
          <a:noFill/>
          <a:ln w="57150">
            <a:solidFill>
              <a:srgbClr val="F3900D"/>
            </a:solidFill>
          </a:ln>
        </p:spPr>
        <p:txBody>
          <a:bodyPr wrap="square">
            <a:spAutoFit/>
          </a:bodyPr>
          <a:lstStyle/>
          <a:p>
            <a:pPr algn="ct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rPr>
              <a:t>Redisons avec </a:t>
            </a:r>
            <a:r>
              <a:rPr lang="fr-FR" sz="3200" b="1" dirty="0">
                <a:latin typeface="Times New Roman" panose="02020603050405020304" pitchFamily="18" charset="0"/>
                <a:ea typeface="Calibri" panose="020F0502020204030204" pitchFamily="34" charset="0"/>
              </a:rPr>
              <a:t>N</a:t>
            </a:r>
            <a:r>
              <a:rPr lang="fr-FR" sz="3200" b="1" dirty="0">
                <a:solidFill>
                  <a:schemeClr val="tx1"/>
                </a:solidFill>
                <a:latin typeface="Times New Roman" panose="02020603050405020304" pitchFamily="18" charset="0"/>
                <a:ea typeface="Calibri" panose="020F0502020204030204" pitchFamily="34" charset="0"/>
              </a:rPr>
              <a:t>athanaël</a:t>
            </a:r>
            <a:br>
              <a:rPr lang="fr-FR" sz="3200" b="1" dirty="0">
                <a:solidFill>
                  <a:schemeClr val="tx1"/>
                </a:solidFill>
                <a:latin typeface="Times New Roman" panose="02020603050405020304" pitchFamily="18" charset="0"/>
                <a:ea typeface="Calibri" panose="020F0502020204030204" pitchFamily="34" charset="0"/>
              </a:rPr>
            </a:br>
            <a:r>
              <a:rPr lang="fr-FR" sz="3200" i="1" dirty="0">
                <a:solidFill>
                  <a:schemeClr val="tx1"/>
                </a:solidFill>
                <a:latin typeface="Times New Roman" panose="02020603050405020304" pitchFamily="18" charset="0"/>
                <a:ea typeface="Calibri" panose="020F0502020204030204" pitchFamily="34" charset="0"/>
              </a:rPr>
              <a:t>« Rabbi, c’est toi le Fils de Dieu ! </a:t>
            </a:r>
            <a:br>
              <a:rPr lang="fr-FR" sz="3200" i="1" dirty="0">
                <a:solidFill>
                  <a:schemeClr val="tx1"/>
                </a:solidFill>
                <a:latin typeface="Times New Roman" panose="02020603050405020304" pitchFamily="18" charset="0"/>
                <a:ea typeface="Calibri" panose="020F0502020204030204" pitchFamily="34" charset="0"/>
              </a:rPr>
            </a:br>
            <a:r>
              <a:rPr lang="fr-FR" sz="3200" i="1" dirty="0">
                <a:solidFill>
                  <a:schemeClr val="tx1"/>
                </a:solidFill>
                <a:latin typeface="Times New Roman" panose="02020603050405020304" pitchFamily="18" charset="0"/>
                <a:ea typeface="Calibri" panose="020F0502020204030204" pitchFamily="34" charset="0"/>
              </a:rPr>
              <a:t>C’est toi le roi d’Israël ! »</a:t>
            </a:r>
            <a:r>
              <a:rPr lang="fr-FR" sz="3200" b="1" dirty="0">
                <a:latin typeface="Times New Roman" panose="02020603050405020304" pitchFamily="18" charset="0"/>
                <a:ea typeface="Calibri" panose="020F0502020204030204" pitchFamily="34" charset="0"/>
              </a:rPr>
              <a:t> </a:t>
            </a:r>
            <a:r>
              <a:rPr lang="fr-FR" sz="2000" b="1" dirty="0">
                <a:latin typeface="Times New Roman" panose="02020603050405020304" pitchFamily="18" charset="0"/>
                <a:ea typeface="Calibri" panose="020F0502020204030204" pitchFamily="34" charset="0"/>
              </a:rPr>
              <a:t>Jean 1, 49 </a:t>
            </a:r>
            <a:endParaRPr lang="fr-FR" sz="20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5688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2DC4F-E581-590E-6585-A4A27545ECB7}"/>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1376C7F-35D4-F4AF-2A1E-514196C7EB87}"/>
              </a:ext>
            </a:extLst>
          </p:cNvPr>
          <p:cNvSpPr/>
          <p:nvPr/>
        </p:nvSpPr>
        <p:spPr>
          <a:xfrm>
            <a:off x="3127960" y="1414062"/>
            <a:ext cx="8391847" cy="3625162"/>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01</a:t>
            </a:r>
            <a:r>
              <a:rPr lang="fr-FR" sz="3600"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Le troisième jour,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il y eut un mariage à Cana de Galilée.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La </a:t>
            </a:r>
            <a:r>
              <a:rPr lang="fr-FR" sz="3600" i="1" dirty="0">
                <a:solidFill>
                  <a:srgbClr val="FF0000"/>
                </a:solidFill>
                <a:latin typeface="Times New Roman" panose="02020603050405020304" pitchFamily="18" charset="0"/>
                <a:cs typeface="Times New Roman" panose="02020603050405020304" pitchFamily="18" charset="0"/>
              </a:rPr>
              <a:t>mère de Jésus </a:t>
            </a:r>
            <a:r>
              <a:rPr lang="fr-FR" sz="3600" i="1" dirty="0">
                <a:solidFill>
                  <a:schemeClr val="tx1"/>
                </a:solidFill>
                <a:latin typeface="Times New Roman" panose="02020603050405020304" pitchFamily="18" charset="0"/>
                <a:cs typeface="Times New Roman" panose="02020603050405020304" pitchFamily="18" charset="0"/>
              </a:rPr>
              <a:t>était là.</a:t>
            </a:r>
          </a:p>
          <a:p>
            <a:r>
              <a:rPr lang="fr-FR" sz="3600" b="1" dirty="0">
                <a:solidFill>
                  <a:srgbClr val="FF0000"/>
                </a:solidFill>
                <a:latin typeface="Times New Roman" panose="02020603050405020304" pitchFamily="18" charset="0"/>
                <a:cs typeface="Times New Roman" panose="02020603050405020304" pitchFamily="18" charset="0"/>
              </a:rPr>
              <a:t>02</a:t>
            </a:r>
            <a:r>
              <a:rPr lang="fr-FR" sz="3600"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Jésus aussi avait été invité au mariage avec ses disciples.</a:t>
            </a:r>
          </a:p>
        </p:txBody>
      </p:sp>
      <p:sp>
        <p:nvSpPr>
          <p:cNvPr id="3" name="Espace réservé du numéro de diapositive 2">
            <a:extLst>
              <a:ext uri="{FF2B5EF4-FFF2-40B4-BE49-F238E27FC236}">
                <a16:creationId xmlns:a16="http://schemas.microsoft.com/office/drawing/2014/main" id="{1F229620-B8C9-37E7-04FE-B1948D23430F}"/>
              </a:ext>
            </a:extLst>
          </p:cNvPr>
          <p:cNvSpPr>
            <a:spLocks noGrp="1"/>
          </p:cNvSpPr>
          <p:nvPr>
            <p:ph type="sldNum" sz="quarter" idx="12"/>
          </p:nvPr>
        </p:nvSpPr>
        <p:spPr/>
        <p:txBody>
          <a:bodyPr/>
          <a:lstStyle/>
          <a:p>
            <a:fld id="{9E268824-B363-4558-82B1-76DB5ADEB9CB}" type="slidenum">
              <a:rPr lang="fr-FR" smtClean="0"/>
              <a:t>27</a:t>
            </a:fld>
            <a:endParaRPr lang="fr-FR"/>
          </a:p>
        </p:txBody>
      </p:sp>
      <p:pic>
        <p:nvPicPr>
          <p:cNvPr id="5" name="Image 4">
            <a:extLst>
              <a:ext uri="{FF2B5EF4-FFF2-40B4-BE49-F238E27FC236}">
                <a16:creationId xmlns:a16="http://schemas.microsoft.com/office/drawing/2014/main" id="{D386895B-D681-5D87-042F-DF61D975EE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5483" y="1215536"/>
            <a:ext cx="2252477" cy="3659486"/>
          </a:xfrm>
          <a:prstGeom prst="rect">
            <a:avLst/>
          </a:prstGeom>
        </p:spPr>
      </p:pic>
    </p:spTree>
    <p:extLst>
      <p:ext uri="{BB962C8B-B14F-4D97-AF65-F5344CB8AC3E}">
        <p14:creationId xmlns:p14="http://schemas.microsoft.com/office/powerpoint/2010/main" val="2553021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BAF8A-6957-FE66-9FBE-17AEB602F6C3}"/>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01D61A3C-503A-18B4-CF3A-56A5D1E7239E}"/>
              </a:ext>
            </a:extLst>
          </p:cNvPr>
          <p:cNvSpPr txBox="1"/>
          <p:nvPr/>
        </p:nvSpPr>
        <p:spPr>
          <a:xfrm>
            <a:off x="188651" y="190719"/>
            <a:ext cx="3730206" cy="369332"/>
          </a:xfrm>
          <a:prstGeom prst="rect">
            <a:avLst/>
          </a:prstGeom>
          <a:noFill/>
        </p:spPr>
        <p:txBody>
          <a:bodyPr wrap="square">
            <a:spAutoFit/>
          </a:bodyPr>
          <a:lstStyle/>
          <a:p>
            <a:r>
              <a:rPr lang="fr-FR" sz="1800" dirty="0">
                <a:solidFill>
                  <a:srgbClr val="FF0000"/>
                </a:solidFill>
                <a:latin typeface="Times New Roman" panose="02020603050405020304" pitchFamily="18" charset="0"/>
                <a:cs typeface="Times New Roman" panose="02020603050405020304" pitchFamily="18" charset="0"/>
              </a:rPr>
              <a:t>mère de Jésus</a:t>
            </a:r>
            <a:endParaRPr lang="fr-FR" dirty="0"/>
          </a:p>
        </p:txBody>
      </p:sp>
      <p:sp>
        <p:nvSpPr>
          <p:cNvPr id="2" name="Rectangle : coins arrondis 1">
            <a:extLst>
              <a:ext uri="{FF2B5EF4-FFF2-40B4-BE49-F238E27FC236}">
                <a16:creationId xmlns:a16="http://schemas.microsoft.com/office/drawing/2014/main" id="{91B35156-1F7C-544C-5EBB-81CDFB6B82F7}"/>
              </a:ext>
            </a:extLst>
          </p:cNvPr>
          <p:cNvSpPr/>
          <p:nvPr/>
        </p:nvSpPr>
        <p:spPr>
          <a:xfrm>
            <a:off x="2901661" y="2032764"/>
            <a:ext cx="8828521" cy="279247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Dans l’évangile de Jean, ce sera la seule désignation de Marie : mère de Jésus.</a:t>
            </a:r>
          </a:p>
          <a:p>
            <a:pPr algn="ctr"/>
            <a:r>
              <a:rPr lang="fr-FR" sz="3600" dirty="0">
                <a:solidFill>
                  <a:schemeClr val="tx1"/>
                </a:solidFill>
                <a:latin typeface="Times New Roman" panose="02020603050405020304" pitchFamily="18" charset="0"/>
                <a:cs typeface="Times New Roman" panose="02020603050405020304" pitchFamily="18" charset="0"/>
              </a:rPr>
              <a:t>Pourquoi ne pas la nommer par son prénom ? </a:t>
            </a:r>
          </a:p>
        </p:txBody>
      </p:sp>
      <p:sp>
        <p:nvSpPr>
          <p:cNvPr id="3" name="Espace réservé du numéro de diapositive 2">
            <a:extLst>
              <a:ext uri="{FF2B5EF4-FFF2-40B4-BE49-F238E27FC236}">
                <a16:creationId xmlns:a16="http://schemas.microsoft.com/office/drawing/2014/main" id="{59E3DD6A-C25B-87DD-A2CF-8EC4BD418D34}"/>
              </a:ext>
            </a:extLst>
          </p:cNvPr>
          <p:cNvSpPr>
            <a:spLocks noGrp="1"/>
          </p:cNvSpPr>
          <p:nvPr>
            <p:ph type="sldNum" sz="quarter" idx="12"/>
          </p:nvPr>
        </p:nvSpPr>
        <p:spPr/>
        <p:txBody>
          <a:bodyPr/>
          <a:lstStyle/>
          <a:p>
            <a:fld id="{9E268824-B363-4558-82B1-76DB5ADEB9CB}" type="slidenum">
              <a:rPr lang="fr-FR" smtClean="0"/>
              <a:t>28</a:t>
            </a:fld>
            <a:endParaRPr lang="fr-FR"/>
          </a:p>
        </p:txBody>
      </p:sp>
      <p:pic>
        <p:nvPicPr>
          <p:cNvPr id="5" name="Image 4">
            <a:extLst>
              <a:ext uri="{FF2B5EF4-FFF2-40B4-BE49-F238E27FC236}">
                <a16:creationId xmlns:a16="http://schemas.microsoft.com/office/drawing/2014/main" id="{3CF2F519-D20C-093B-9F60-562F5B3988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7100" y="1302164"/>
            <a:ext cx="2252477" cy="3659486"/>
          </a:xfrm>
          <a:prstGeom prst="rect">
            <a:avLst/>
          </a:prstGeom>
        </p:spPr>
      </p:pic>
    </p:spTree>
    <p:extLst>
      <p:ext uri="{BB962C8B-B14F-4D97-AF65-F5344CB8AC3E}">
        <p14:creationId xmlns:p14="http://schemas.microsoft.com/office/powerpoint/2010/main" val="1375124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F382D-2767-3D2F-B5A3-AEC51FBC3B5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42084F6-4632-DE41-B9DE-0FAA5B545913}"/>
              </a:ext>
            </a:extLst>
          </p:cNvPr>
          <p:cNvSpPr/>
          <p:nvPr/>
        </p:nvSpPr>
        <p:spPr>
          <a:xfrm>
            <a:off x="2983678" y="1304416"/>
            <a:ext cx="8832188" cy="4765979"/>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chemeClr val="tx1"/>
                </a:solidFill>
                <a:latin typeface="Times New Roman" panose="02020603050405020304" pitchFamily="18" charset="0"/>
                <a:cs typeface="Times New Roman" panose="02020603050405020304" pitchFamily="18" charset="0"/>
              </a:rPr>
              <a:t>Luc 1, 35 </a:t>
            </a:r>
            <a:br>
              <a:rPr lang="fr-FR" sz="3600" b="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L’ange lui répondit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L’Esprit Saint viendra sur toi,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et la puissance du Très-Haut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te prendra sous son ombre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c’est pourquoi celui qui va naître sera saint,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il sera appelé Fils de Dieu.</a:t>
            </a:r>
            <a:endParaRPr lang="fr-FR"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3B8581E1-050A-24CF-EDE3-43EA46863706}"/>
              </a:ext>
            </a:extLst>
          </p:cNvPr>
          <p:cNvSpPr>
            <a:spLocks noGrp="1"/>
          </p:cNvSpPr>
          <p:nvPr>
            <p:ph type="sldNum" sz="quarter" idx="12"/>
          </p:nvPr>
        </p:nvSpPr>
        <p:spPr/>
        <p:txBody>
          <a:bodyPr/>
          <a:lstStyle/>
          <a:p>
            <a:fld id="{9E268824-B363-4558-82B1-76DB5ADEB9CB}" type="slidenum">
              <a:rPr lang="fr-FR" smtClean="0"/>
              <a:t>29</a:t>
            </a:fld>
            <a:endParaRPr lang="fr-FR"/>
          </a:p>
        </p:txBody>
      </p:sp>
      <p:sp>
        <p:nvSpPr>
          <p:cNvPr id="4" name="ZoneTexte 3">
            <a:extLst>
              <a:ext uri="{FF2B5EF4-FFF2-40B4-BE49-F238E27FC236}">
                <a16:creationId xmlns:a16="http://schemas.microsoft.com/office/drawing/2014/main" id="{270BA947-5844-A38B-6179-4FD7AEE024BF}"/>
              </a:ext>
            </a:extLst>
          </p:cNvPr>
          <p:cNvSpPr txBox="1"/>
          <p:nvPr/>
        </p:nvSpPr>
        <p:spPr>
          <a:xfrm>
            <a:off x="496562" y="351541"/>
            <a:ext cx="3730206" cy="369332"/>
          </a:xfrm>
          <a:prstGeom prst="rect">
            <a:avLst/>
          </a:prstGeom>
          <a:noFill/>
        </p:spPr>
        <p:txBody>
          <a:bodyPr wrap="square">
            <a:spAutoFit/>
          </a:bodyPr>
          <a:lstStyle/>
          <a:p>
            <a:r>
              <a:rPr lang="fr-FR" sz="1800" dirty="0">
                <a:solidFill>
                  <a:srgbClr val="FF0000"/>
                </a:solidFill>
                <a:latin typeface="Times New Roman" panose="02020603050405020304" pitchFamily="18" charset="0"/>
                <a:cs typeface="Times New Roman" panose="02020603050405020304" pitchFamily="18" charset="0"/>
              </a:rPr>
              <a:t>mère de Jésus</a:t>
            </a:r>
            <a:endParaRPr lang="fr-FR" dirty="0"/>
          </a:p>
        </p:txBody>
      </p:sp>
      <p:pic>
        <p:nvPicPr>
          <p:cNvPr id="3" name="Image 2">
            <a:extLst>
              <a:ext uri="{FF2B5EF4-FFF2-40B4-BE49-F238E27FC236}">
                <a16:creationId xmlns:a16="http://schemas.microsoft.com/office/drawing/2014/main" id="{ADC4B14E-46D8-E70D-4629-D8E3C506A4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1201" y="1667923"/>
            <a:ext cx="2252477" cy="3659486"/>
          </a:xfrm>
          <a:prstGeom prst="rect">
            <a:avLst/>
          </a:prstGeom>
        </p:spPr>
      </p:pic>
    </p:spTree>
    <p:extLst>
      <p:ext uri="{BB962C8B-B14F-4D97-AF65-F5344CB8AC3E}">
        <p14:creationId xmlns:p14="http://schemas.microsoft.com/office/powerpoint/2010/main" val="20958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535DB-2965-78AF-EA23-99D898ED8E6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04C5F97-4C41-CE60-F4EF-2EDC59EA0892}"/>
              </a:ext>
            </a:extLst>
          </p:cNvPr>
          <p:cNvSpPr txBox="1"/>
          <p:nvPr/>
        </p:nvSpPr>
        <p:spPr>
          <a:xfrm>
            <a:off x="789991" y="951947"/>
            <a:ext cx="10563809" cy="5769528"/>
          </a:xfrm>
          <a:prstGeom prst="rect">
            <a:avLst/>
          </a:prstGeom>
          <a:noFill/>
        </p:spPr>
        <p:txBody>
          <a:bodyPr wrap="square">
            <a:spAutoFit/>
          </a:bodyPr>
          <a:lstStyle/>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07</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Jésus dit à ceux qui servaient : « Remplissez d’eau les jarres. » Et ils les </a:t>
            </a:r>
            <a:r>
              <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remplirent jusqu’au bord</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08</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Il leur dit : « Maintenant, puisez, et portez-en au maître du repas. » Ils lui en portèrent.</a:t>
            </a: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09</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Et celui-ci goûta </a:t>
            </a:r>
            <a:r>
              <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l’eau changée en vin</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Il ne savait pas d’où venait ce vin, mais ceux qui servaient le savaient bien, eux qui avaient puisé l’eau. Alors le maître du repas appelle le marié</a:t>
            </a: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10</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et lui dit : « Tout le monde sert le </a:t>
            </a:r>
            <a:r>
              <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bon vin</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en premier et, lorsque les gens ont bien bu, on apporte le moins bon. Mais toi, tu as gardé le bon vin jusqu’à maintenant. »</a:t>
            </a: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11</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Tel fut le </a:t>
            </a:r>
            <a:r>
              <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commencement des signes </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que Jésus </a:t>
            </a:r>
            <a:r>
              <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accomplit</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C’était à Cana de Galilée. Il manifesta sa gloire, et ses disciples crurent en lui.</a:t>
            </a: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Après cela, il descendit à Capharnaüm avec sa mère, ses frères et ses disciples, et ils demeurèrent là-bas quelques jours.</a:t>
            </a: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13</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Comme la Pâque juive était proche, Jésus monta à Jérusalem.</a:t>
            </a:r>
          </a:p>
          <a:p>
            <a:pPr>
              <a:lnSpc>
                <a:spcPct val="115000"/>
              </a:lnSpc>
              <a:spcAft>
                <a:spcPts val="1000"/>
              </a:spcAft>
            </a:pPr>
            <a:endParaRPr lang="fr-FR" sz="2400" dirty="0">
              <a:effectLst/>
              <a:latin typeface="Times New Roman" panose="02020603050405020304" pitchFamily="18" charset="0"/>
              <a:ea typeface="Calibri" panose="020F0502020204030204" pitchFamily="34" charset="0"/>
            </a:endParaRPr>
          </a:p>
          <a:p>
            <a:pPr>
              <a:lnSpc>
                <a:spcPct val="115000"/>
              </a:lnSpc>
              <a:spcAft>
                <a:spcPts val="1000"/>
              </a:spcAft>
            </a:pPr>
            <a:endParaRPr lang="fr-FR" sz="2000" dirty="0">
              <a:effectLst/>
              <a:latin typeface="Calibri" panose="020F0502020204030204" pitchFamily="34" charset="0"/>
              <a:ea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1A4B0109-26C5-E25B-DE5C-65FCCED3C782}"/>
              </a:ext>
            </a:extLst>
          </p:cNvPr>
          <p:cNvSpPr>
            <a:spLocks noGrp="1"/>
          </p:cNvSpPr>
          <p:nvPr>
            <p:ph type="sldNum" sz="quarter" idx="12"/>
          </p:nvPr>
        </p:nvSpPr>
        <p:spPr/>
        <p:txBody>
          <a:bodyPr/>
          <a:lstStyle/>
          <a:p>
            <a:fld id="{9E268824-B363-4558-82B1-76DB5ADEB9CB}" type="slidenum">
              <a:rPr lang="fr-FR" smtClean="0"/>
              <a:t>3</a:t>
            </a:fld>
            <a:endParaRPr lang="fr-FR"/>
          </a:p>
        </p:txBody>
      </p:sp>
    </p:spTree>
    <p:extLst>
      <p:ext uri="{BB962C8B-B14F-4D97-AF65-F5344CB8AC3E}">
        <p14:creationId xmlns:p14="http://schemas.microsoft.com/office/powerpoint/2010/main" val="3219586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7FEEB-0300-333A-4373-D452147FC5C2}"/>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2D5E8475-DBFA-DEE5-9C51-DEE2C9E5F7BD}"/>
              </a:ext>
            </a:extLst>
          </p:cNvPr>
          <p:cNvSpPr/>
          <p:nvPr/>
        </p:nvSpPr>
        <p:spPr>
          <a:xfrm>
            <a:off x="2101730" y="1577857"/>
            <a:ext cx="9775845" cy="406460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i="1" dirty="0">
                <a:solidFill>
                  <a:schemeClr val="tx1"/>
                </a:solidFill>
                <a:latin typeface="Times New Roman" panose="02020603050405020304" pitchFamily="18" charset="0"/>
                <a:ea typeface="Calibri" panose="020F0502020204030204" pitchFamily="34" charset="0"/>
              </a:rPr>
              <a:t>On peut lire dans le fait d’énoncer </a:t>
            </a:r>
            <a:br>
              <a:rPr lang="fr-FR" sz="3600" i="1" dirty="0">
                <a:solidFill>
                  <a:schemeClr val="tx1"/>
                </a:solidFill>
                <a:latin typeface="Times New Roman" panose="02020603050405020304" pitchFamily="18" charset="0"/>
                <a:ea typeface="Calibri" panose="020F0502020204030204" pitchFamily="34" charset="0"/>
              </a:rPr>
            </a:br>
            <a:r>
              <a:rPr lang="fr-FR" sz="3600" i="1" dirty="0">
                <a:solidFill>
                  <a:schemeClr val="tx1"/>
                </a:solidFill>
                <a:latin typeface="Times New Roman" panose="02020603050405020304" pitchFamily="18" charset="0"/>
                <a:ea typeface="Calibri" panose="020F0502020204030204" pitchFamily="34" charset="0"/>
              </a:rPr>
              <a:t>Marie comme mère, </a:t>
            </a:r>
            <a:br>
              <a:rPr lang="fr-FR" sz="3600" i="1" dirty="0">
                <a:solidFill>
                  <a:schemeClr val="tx1"/>
                </a:solidFill>
                <a:latin typeface="Times New Roman" panose="02020603050405020304" pitchFamily="18" charset="0"/>
                <a:ea typeface="Calibri" panose="020F0502020204030204" pitchFamily="34" charset="0"/>
              </a:rPr>
            </a:br>
            <a:r>
              <a:rPr lang="fr-FR" sz="3600" i="1" dirty="0">
                <a:solidFill>
                  <a:schemeClr val="tx1"/>
                </a:solidFill>
                <a:latin typeface="Times New Roman" panose="02020603050405020304" pitchFamily="18" charset="0"/>
                <a:ea typeface="Calibri" panose="020F0502020204030204" pitchFamily="34" charset="0"/>
              </a:rPr>
              <a:t>un souci de mettre en valeur </a:t>
            </a:r>
            <a:br>
              <a:rPr lang="fr-FR" sz="3600" i="1" dirty="0">
                <a:solidFill>
                  <a:schemeClr val="tx1"/>
                </a:solidFill>
                <a:latin typeface="Times New Roman" panose="02020603050405020304" pitchFamily="18" charset="0"/>
                <a:ea typeface="Calibri" panose="020F0502020204030204" pitchFamily="34" charset="0"/>
              </a:rPr>
            </a:br>
            <a:r>
              <a:rPr lang="fr-FR" sz="3600" i="1" dirty="0">
                <a:solidFill>
                  <a:schemeClr val="tx1"/>
                </a:solidFill>
                <a:latin typeface="Times New Roman" panose="02020603050405020304" pitchFamily="18" charset="0"/>
                <a:ea typeface="Calibri" panose="020F0502020204030204" pitchFamily="34" charset="0"/>
              </a:rPr>
              <a:t>la dimension christologique de ce récit </a:t>
            </a:r>
            <a:br>
              <a:rPr lang="fr-FR" sz="3600" i="1" dirty="0">
                <a:solidFill>
                  <a:schemeClr val="tx1"/>
                </a:solidFill>
                <a:latin typeface="Times New Roman" panose="02020603050405020304" pitchFamily="18" charset="0"/>
                <a:ea typeface="Calibri" panose="020F0502020204030204" pitchFamily="34" charset="0"/>
              </a:rPr>
            </a:br>
            <a:r>
              <a:rPr lang="fr-FR" sz="3600" i="1" dirty="0">
                <a:solidFill>
                  <a:schemeClr val="tx1"/>
                </a:solidFill>
                <a:latin typeface="Times New Roman" panose="02020603050405020304" pitchFamily="18" charset="0"/>
                <a:ea typeface="Calibri" panose="020F0502020204030204" pitchFamily="34" charset="0"/>
              </a:rPr>
              <a:t>en réservant au seul Jésus </a:t>
            </a:r>
            <a:br>
              <a:rPr lang="fr-FR" sz="3600" i="1" dirty="0">
                <a:solidFill>
                  <a:schemeClr val="tx1"/>
                </a:solidFill>
                <a:latin typeface="Times New Roman" panose="02020603050405020304" pitchFamily="18" charset="0"/>
                <a:ea typeface="Calibri" panose="020F0502020204030204" pitchFamily="34" charset="0"/>
              </a:rPr>
            </a:br>
            <a:r>
              <a:rPr lang="fr-FR" sz="3600" i="1" dirty="0">
                <a:solidFill>
                  <a:schemeClr val="tx1"/>
                </a:solidFill>
                <a:latin typeface="Times New Roman" panose="02020603050405020304" pitchFamily="18" charset="0"/>
                <a:ea typeface="Calibri" panose="020F0502020204030204" pitchFamily="34" charset="0"/>
              </a:rPr>
              <a:t>le privilège d’être désigné par son nom. </a:t>
            </a:r>
            <a:r>
              <a:rPr lang="fr-FR" sz="2000" baseline="30000" dirty="0">
                <a:solidFill>
                  <a:schemeClr val="tx1"/>
                </a:solidFill>
                <a:latin typeface="Times New Roman" panose="02020603050405020304" pitchFamily="18" charset="0"/>
                <a:ea typeface="Calibri" panose="020F0502020204030204" pitchFamily="34" charset="0"/>
              </a:rPr>
              <a:t>Jacques </a:t>
            </a:r>
            <a:r>
              <a:rPr lang="fr-FR" sz="2000" baseline="30000" dirty="0" err="1">
                <a:solidFill>
                  <a:schemeClr val="tx1"/>
                </a:solidFill>
                <a:latin typeface="Times New Roman" panose="02020603050405020304" pitchFamily="18" charset="0"/>
                <a:ea typeface="Calibri" panose="020F0502020204030204" pitchFamily="34" charset="0"/>
              </a:rPr>
              <a:t>Nieuwiarts</a:t>
            </a:r>
            <a:r>
              <a:rPr lang="fr-FR" sz="2000" baseline="30000" dirty="0">
                <a:solidFill>
                  <a:schemeClr val="tx1"/>
                </a:solidFill>
                <a:latin typeface="Times New Roman" panose="02020603050405020304" pitchFamily="18" charset="0"/>
                <a:ea typeface="Calibri" panose="020F0502020204030204" pitchFamily="34" charset="0"/>
              </a:rPr>
              <a:t> p 342</a:t>
            </a:r>
            <a:endParaRPr lang="fr-FR" sz="2400" baseline="30000" dirty="0">
              <a:solidFill>
                <a:schemeClr val="tx1"/>
              </a:solidFill>
              <a:latin typeface="Times New Roman" panose="02020603050405020304" pitchFamily="18"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FC144090-0C5C-4D9A-516A-9658BC580276}"/>
              </a:ext>
            </a:extLst>
          </p:cNvPr>
          <p:cNvSpPr>
            <a:spLocks noGrp="1"/>
          </p:cNvSpPr>
          <p:nvPr>
            <p:ph type="sldNum" sz="quarter" idx="12"/>
          </p:nvPr>
        </p:nvSpPr>
        <p:spPr/>
        <p:txBody>
          <a:bodyPr/>
          <a:lstStyle/>
          <a:p>
            <a:fld id="{9E268824-B363-4558-82B1-76DB5ADEB9CB}" type="slidenum">
              <a:rPr lang="fr-FR" smtClean="0"/>
              <a:t>30</a:t>
            </a:fld>
            <a:endParaRPr lang="fr-FR"/>
          </a:p>
        </p:txBody>
      </p:sp>
      <p:sp>
        <p:nvSpPr>
          <p:cNvPr id="5" name="ZoneTexte 4">
            <a:extLst>
              <a:ext uri="{FF2B5EF4-FFF2-40B4-BE49-F238E27FC236}">
                <a16:creationId xmlns:a16="http://schemas.microsoft.com/office/drawing/2014/main" id="{D736497D-CC69-46B5-89E8-02BC44F4C751}"/>
              </a:ext>
            </a:extLst>
          </p:cNvPr>
          <p:cNvSpPr txBox="1"/>
          <p:nvPr/>
        </p:nvSpPr>
        <p:spPr>
          <a:xfrm>
            <a:off x="617859" y="331861"/>
            <a:ext cx="3730206" cy="369332"/>
          </a:xfrm>
          <a:prstGeom prst="rect">
            <a:avLst/>
          </a:prstGeom>
          <a:noFill/>
        </p:spPr>
        <p:txBody>
          <a:bodyPr wrap="square">
            <a:spAutoFit/>
          </a:bodyPr>
          <a:lstStyle/>
          <a:p>
            <a:r>
              <a:rPr lang="fr-FR" sz="1800" dirty="0">
                <a:solidFill>
                  <a:srgbClr val="FF0000"/>
                </a:solidFill>
                <a:latin typeface="Times New Roman" panose="02020603050405020304" pitchFamily="18" charset="0"/>
                <a:cs typeface="Times New Roman" panose="02020603050405020304" pitchFamily="18" charset="0"/>
              </a:rPr>
              <a:t>mère de Jésus</a:t>
            </a:r>
            <a:endParaRPr lang="fr-FR" dirty="0"/>
          </a:p>
        </p:txBody>
      </p:sp>
      <p:pic>
        <p:nvPicPr>
          <p:cNvPr id="4" name="Image 3">
            <a:extLst>
              <a:ext uri="{FF2B5EF4-FFF2-40B4-BE49-F238E27FC236}">
                <a16:creationId xmlns:a16="http://schemas.microsoft.com/office/drawing/2014/main" id="{8E4AF1E4-3A91-45AF-FE6F-67C2F68556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0098" y="1620657"/>
            <a:ext cx="2252477" cy="3659486"/>
          </a:xfrm>
          <a:prstGeom prst="rect">
            <a:avLst/>
          </a:prstGeom>
        </p:spPr>
      </p:pic>
    </p:spTree>
    <p:extLst>
      <p:ext uri="{BB962C8B-B14F-4D97-AF65-F5344CB8AC3E}">
        <p14:creationId xmlns:p14="http://schemas.microsoft.com/office/powerpoint/2010/main" val="1514280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4A934-1786-ABF6-44AA-5D661CE39AA2}"/>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285E913-6139-3094-4C3A-186376F89E23}"/>
              </a:ext>
            </a:extLst>
          </p:cNvPr>
          <p:cNvSpPr/>
          <p:nvPr/>
        </p:nvSpPr>
        <p:spPr>
          <a:xfrm>
            <a:off x="4354264" y="2128344"/>
            <a:ext cx="5321222" cy="2416496"/>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03 </a:t>
            </a:r>
            <a:r>
              <a:rPr lang="fr-FR" sz="3600" i="1" dirty="0">
                <a:solidFill>
                  <a:schemeClr val="tx1"/>
                </a:solidFill>
                <a:latin typeface="Times New Roman" panose="02020603050405020304" pitchFamily="18" charset="0"/>
                <a:cs typeface="Times New Roman" panose="02020603050405020304" pitchFamily="18" charset="0"/>
              </a:rPr>
              <a:t>Or, </a:t>
            </a:r>
            <a:r>
              <a:rPr lang="fr-FR" sz="3600" i="1" dirty="0">
                <a:solidFill>
                  <a:srgbClr val="FF0000"/>
                </a:solidFill>
                <a:latin typeface="Times New Roman" panose="02020603050405020304" pitchFamily="18" charset="0"/>
                <a:cs typeface="Times New Roman" panose="02020603050405020304" pitchFamily="18" charset="0"/>
              </a:rPr>
              <a:t>on manqua de vin</a:t>
            </a:r>
            <a:r>
              <a:rPr lang="fr-FR" sz="3600" i="1" dirty="0">
                <a:solidFill>
                  <a:schemeClr val="tx1"/>
                </a:solidFill>
                <a:latin typeface="Times New Roman" panose="02020603050405020304" pitchFamily="18" charset="0"/>
                <a:cs typeface="Times New Roman" panose="02020603050405020304" pitchFamily="18" charset="0"/>
              </a:rPr>
              <a:t>.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La mère de Jésus lui dit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 Ils n’ont pas de vin</a:t>
            </a:r>
          </a:p>
        </p:txBody>
      </p:sp>
      <p:sp>
        <p:nvSpPr>
          <p:cNvPr id="3" name="Espace réservé du numéro de diapositive 2">
            <a:extLst>
              <a:ext uri="{FF2B5EF4-FFF2-40B4-BE49-F238E27FC236}">
                <a16:creationId xmlns:a16="http://schemas.microsoft.com/office/drawing/2014/main" id="{17B29FDF-A79E-5713-145E-362D15D21DF0}"/>
              </a:ext>
            </a:extLst>
          </p:cNvPr>
          <p:cNvSpPr>
            <a:spLocks noGrp="1"/>
          </p:cNvSpPr>
          <p:nvPr>
            <p:ph type="sldNum" sz="quarter" idx="12"/>
          </p:nvPr>
        </p:nvSpPr>
        <p:spPr/>
        <p:txBody>
          <a:bodyPr/>
          <a:lstStyle/>
          <a:p>
            <a:fld id="{9E268824-B363-4558-82B1-76DB5ADEB9CB}" type="slidenum">
              <a:rPr lang="fr-FR" smtClean="0"/>
              <a:t>31</a:t>
            </a:fld>
            <a:endParaRPr lang="fr-FR"/>
          </a:p>
        </p:txBody>
      </p:sp>
      <p:pic>
        <p:nvPicPr>
          <p:cNvPr id="5" name="Image 4" descr="Une image contenant clipart, dessin, dessin humoristique, illustration&#10;&#10;Description générée automatiquement">
            <a:extLst>
              <a:ext uri="{FF2B5EF4-FFF2-40B4-BE49-F238E27FC236}">
                <a16:creationId xmlns:a16="http://schemas.microsoft.com/office/drawing/2014/main" id="{72E8E7F6-09E3-5876-128E-ED936DC27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797" y="2022466"/>
            <a:ext cx="2620084" cy="2416496"/>
          </a:xfrm>
          <a:prstGeom prst="ellipse">
            <a:avLst/>
          </a:prstGeom>
          <a:ln>
            <a:noFill/>
          </a:ln>
          <a:effectLst>
            <a:softEdge rad="112500"/>
          </a:effectLst>
        </p:spPr>
      </p:pic>
    </p:spTree>
    <p:extLst>
      <p:ext uri="{BB962C8B-B14F-4D97-AF65-F5344CB8AC3E}">
        <p14:creationId xmlns:p14="http://schemas.microsoft.com/office/powerpoint/2010/main" val="2553464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F36AC-E507-9483-6CC3-AB4B4C85E5C2}"/>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16D1F5DE-F401-73AD-1D62-63EFFEF52AFA}"/>
              </a:ext>
            </a:extLst>
          </p:cNvPr>
          <p:cNvSpPr txBox="1"/>
          <p:nvPr/>
        </p:nvSpPr>
        <p:spPr>
          <a:xfrm>
            <a:off x="188651" y="190719"/>
            <a:ext cx="3730206" cy="461665"/>
          </a:xfrm>
          <a:prstGeom prst="rect">
            <a:avLst/>
          </a:prstGeom>
          <a:noFill/>
        </p:spPr>
        <p:txBody>
          <a:bodyPr wrap="square">
            <a:spAutoFit/>
          </a:bodyPr>
          <a:lstStyle/>
          <a:p>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on manqua de vin</a:t>
            </a:r>
            <a:endParaRPr lang="fr-FR" dirty="0"/>
          </a:p>
        </p:txBody>
      </p:sp>
      <p:sp>
        <p:nvSpPr>
          <p:cNvPr id="2" name="Rectangle : coins arrondis 1">
            <a:extLst>
              <a:ext uri="{FF2B5EF4-FFF2-40B4-BE49-F238E27FC236}">
                <a16:creationId xmlns:a16="http://schemas.microsoft.com/office/drawing/2014/main" id="{8ED89D41-C3B0-92EF-34B4-5365EB97D7D7}"/>
              </a:ext>
            </a:extLst>
          </p:cNvPr>
          <p:cNvSpPr/>
          <p:nvPr/>
        </p:nvSpPr>
        <p:spPr>
          <a:xfrm>
            <a:off x="1384087" y="1047328"/>
            <a:ext cx="9423826" cy="202677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Comment se fait-il que le maitre du repas ait oublié ou mal prévu la quantité de vin ?  </a:t>
            </a:r>
          </a:p>
        </p:txBody>
      </p:sp>
      <p:sp>
        <p:nvSpPr>
          <p:cNvPr id="3" name="Espace réservé du numéro de diapositive 2">
            <a:extLst>
              <a:ext uri="{FF2B5EF4-FFF2-40B4-BE49-F238E27FC236}">
                <a16:creationId xmlns:a16="http://schemas.microsoft.com/office/drawing/2014/main" id="{4D642233-3B18-8B66-F2BF-7894AE9BF97B}"/>
              </a:ext>
            </a:extLst>
          </p:cNvPr>
          <p:cNvSpPr>
            <a:spLocks noGrp="1"/>
          </p:cNvSpPr>
          <p:nvPr>
            <p:ph type="sldNum" sz="quarter" idx="12"/>
          </p:nvPr>
        </p:nvSpPr>
        <p:spPr/>
        <p:txBody>
          <a:bodyPr/>
          <a:lstStyle/>
          <a:p>
            <a:fld id="{9E268824-B363-4558-82B1-76DB5ADEB9CB}" type="slidenum">
              <a:rPr lang="fr-FR" smtClean="0"/>
              <a:t>32</a:t>
            </a:fld>
            <a:endParaRPr lang="fr-FR"/>
          </a:p>
        </p:txBody>
      </p:sp>
      <p:sp>
        <p:nvSpPr>
          <p:cNvPr id="5" name="Rectangle : coins arrondis 4">
            <a:extLst>
              <a:ext uri="{FF2B5EF4-FFF2-40B4-BE49-F238E27FC236}">
                <a16:creationId xmlns:a16="http://schemas.microsoft.com/office/drawing/2014/main" id="{63EB691D-284A-04E9-4141-C2E81A0E591F}"/>
              </a:ext>
            </a:extLst>
          </p:cNvPr>
          <p:cNvSpPr/>
          <p:nvPr/>
        </p:nvSpPr>
        <p:spPr>
          <a:xfrm>
            <a:off x="810055" y="3484751"/>
            <a:ext cx="10698638" cy="284135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Dans la tradition du Proche Orient,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le vin doit couler à flots un jour de noces. </a:t>
            </a:r>
          </a:p>
          <a:p>
            <a:pPr algn="ctr"/>
            <a:r>
              <a:rPr lang="fr-FR" sz="3600" dirty="0">
                <a:solidFill>
                  <a:schemeClr val="tx1"/>
                </a:solidFill>
                <a:latin typeface="Times New Roman" panose="02020603050405020304" pitchFamily="18" charset="0"/>
                <a:cs typeface="Times New Roman" panose="02020603050405020304" pitchFamily="18" charset="0"/>
              </a:rPr>
              <a:t>Quel est ce vin qui est donné à la fin de la noce ? </a:t>
            </a:r>
          </a:p>
          <a:p>
            <a:pPr algn="ctr"/>
            <a:r>
              <a:rPr lang="fr-FR" sz="3600" dirty="0">
                <a:solidFill>
                  <a:schemeClr val="tx1"/>
                </a:solidFill>
                <a:latin typeface="Times New Roman" panose="02020603050405020304" pitchFamily="18" charset="0"/>
                <a:cs typeface="Times New Roman" panose="02020603050405020304" pitchFamily="18" charset="0"/>
              </a:rPr>
              <a:t>De quel vin parle Jean ? </a:t>
            </a:r>
          </a:p>
        </p:txBody>
      </p:sp>
    </p:spTree>
    <p:extLst>
      <p:ext uri="{BB962C8B-B14F-4D97-AF65-F5344CB8AC3E}">
        <p14:creationId xmlns:p14="http://schemas.microsoft.com/office/powerpoint/2010/main" val="24431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64F7B-DA27-E3E7-8563-21A2E5A0A718}"/>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32D0C6A-AC86-D464-C182-C7266369FE25}"/>
              </a:ext>
            </a:extLst>
          </p:cNvPr>
          <p:cNvSpPr/>
          <p:nvPr/>
        </p:nvSpPr>
        <p:spPr>
          <a:xfrm>
            <a:off x="249382" y="136526"/>
            <a:ext cx="11600873" cy="6584950"/>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3200" b="1" dirty="0">
                <a:solidFill>
                  <a:schemeClr val="tx1"/>
                </a:solidFill>
                <a:effectLst/>
                <a:latin typeface="Times New Roman" panose="02020603050405020304" pitchFamily="18" charset="0"/>
                <a:ea typeface="Calibri" panose="020F0502020204030204" pitchFamily="34" charset="0"/>
              </a:rPr>
              <a:t>Le manque de vin </a:t>
            </a:r>
          </a:p>
          <a:p>
            <a:pPr>
              <a:lnSpc>
                <a:spcPct val="115000"/>
              </a:lnSpc>
              <a:spcAft>
                <a:spcPts val="600"/>
              </a:spcAft>
            </a:pPr>
            <a:r>
              <a:rPr lang="fr-FR" sz="3200" dirty="0">
                <a:solidFill>
                  <a:schemeClr val="tx1"/>
                </a:solidFill>
                <a:effectLst/>
                <a:latin typeface="Times New Roman" panose="02020603050405020304" pitchFamily="18" charset="0"/>
                <a:ea typeface="Calibri" panose="020F0502020204030204" pitchFamily="34" charset="0"/>
              </a:rPr>
              <a:t>Il faut considérer la symbolique du vin dans le contexte du judaïsme ancien. A côté du blé et de l'huile d'olive, le vin est un élément essentiel : son abondance participe des bienfaits reçus de Dieu au titre de l'alliance ; à l'inverse, le manque de vin peut être mis en rapport avec les défaillances du peuple et les sanctions qui s'ensuivent. Souvent chez les prophètes, l'abondance de vin fait partie des promesses accompagnant l'avènement du Messie : elles deviennent dès lors insigne convenu des temps messianiques, ainsi qu'en atteste aussi plusieurs apocalypses juives. </a:t>
            </a:r>
            <a:r>
              <a:rPr lang="fr-FR" sz="2400" baseline="30000" dirty="0">
                <a:solidFill>
                  <a:schemeClr val="tx1"/>
                </a:solidFill>
                <a:effectLst/>
                <a:latin typeface="Times New Roman" panose="02020603050405020304" pitchFamily="18" charset="0"/>
                <a:ea typeface="Calibri" panose="020F0502020204030204" pitchFamily="34" charset="0"/>
              </a:rPr>
              <a:t>Yves-Marie Blanchard</a:t>
            </a:r>
          </a:p>
        </p:txBody>
      </p:sp>
      <p:sp>
        <p:nvSpPr>
          <p:cNvPr id="3" name="Espace réservé du numéro de diapositive 2">
            <a:extLst>
              <a:ext uri="{FF2B5EF4-FFF2-40B4-BE49-F238E27FC236}">
                <a16:creationId xmlns:a16="http://schemas.microsoft.com/office/drawing/2014/main" id="{0091CE7A-2DDB-477D-46C0-1F889CF35810}"/>
              </a:ext>
            </a:extLst>
          </p:cNvPr>
          <p:cNvSpPr>
            <a:spLocks noGrp="1"/>
          </p:cNvSpPr>
          <p:nvPr>
            <p:ph type="sldNum" sz="quarter" idx="12"/>
          </p:nvPr>
        </p:nvSpPr>
        <p:spPr/>
        <p:txBody>
          <a:bodyPr/>
          <a:lstStyle/>
          <a:p>
            <a:fld id="{9E268824-B363-4558-82B1-76DB5ADEB9CB}" type="slidenum">
              <a:rPr lang="fr-FR" smtClean="0"/>
              <a:t>33</a:t>
            </a:fld>
            <a:endParaRPr lang="fr-FR"/>
          </a:p>
        </p:txBody>
      </p:sp>
    </p:spTree>
    <p:extLst>
      <p:ext uri="{BB962C8B-B14F-4D97-AF65-F5344CB8AC3E}">
        <p14:creationId xmlns:p14="http://schemas.microsoft.com/office/powerpoint/2010/main" val="321665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21DC8-205B-4390-CF47-2478D060BAA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F2A552B-C821-7CCE-EBCE-1CE60667FC2D}"/>
              </a:ext>
            </a:extLst>
          </p:cNvPr>
          <p:cNvSpPr/>
          <p:nvPr/>
        </p:nvSpPr>
        <p:spPr>
          <a:xfrm>
            <a:off x="523592" y="907655"/>
            <a:ext cx="11144816" cy="5746641"/>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Proverbes 9, 1-6</a:t>
            </a:r>
          </a:p>
          <a:p>
            <a:r>
              <a:rPr lang="fr-FR" sz="3200" dirty="0">
                <a:solidFill>
                  <a:schemeClr val="tx1"/>
                </a:solidFill>
                <a:latin typeface="Times New Roman" panose="02020603050405020304" pitchFamily="18" charset="0"/>
                <a:cs typeface="Times New Roman" panose="02020603050405020304" pitchFamily="18" charset="0"/>
              </a:rPr>
              <a:t>La Sagesse a bâti sa maison, elle a taillé sept colonnes.</a:t>
            </a:r>
          </a:p>
          <a:p>
            <a:r>
              <a:rPr lang="fr-FR" sz="3200" dirty="0">
                <a:solidFill>
                  <a:schemeClr val="tx1"/>
                </a:solidFill>
                <a:latin typeface="Times New Roman" panose="02020603050405020304" pitchFamily="18" charset="0"/>
                <a:cs typeface="Times New Roman" panose="02020603050405020304" pitchFamily="18" charset="0"/>
              </a:rPr>
              <a:t>Elle a tué ses bêtes, et préparé son vin, puis a dressé la table.</a:t>
            </a:r>
          </a:p>
          <a:p>
            <a:r>
              <a:rPr lang="fr-FR" sz="3200" dirty="0">
                <a:solidFill>
                  <a:schemeClr val="tx1"/>
                </a:solidFill>
                <a:latin typeface="Times New Roman" panose="02020603050405020304" pitchFamily="18" charset="0"/>
                <a:cs typeface="Times New Roman" panose="02020603050405020304" pitchFamily="18" charset="0"/>
              </a:rPr>
              <a:t>Elle a envoyé ses servantes, elle appelle sur les hauteurs de la cité :</a:t>
            </a:r>
          </a:p>
          <a:p>
            <a:r>
              <a:rPr lang="fr-FR" sz="3200" dirty="0">
                <a:solidFill>
                  <a:schemeClr val="tx1"/>
                </a:solidFill>
                <a:latin typeface="Times New Roman" panose="02020603050405020304" pitchFamily="18" charset="0"/>
                <a:cs typeface="Times New Roman" panose="02020603050405020304" pitchFamily="18" charset="0"/>
              </a:rPr>
              <a:t>« Vous, étourdis, passez par ici ! » À qui manque de bon sens, elle dit :</a:t>
            </a:r>
          </a:p>
          <a:p>
            <a:r>
              <a:rPr lang="fr-FR" sz="3200" dirty="0">
                <a:solidFill>
                  <a:schemeClr val="tx1"/>
                </a:solidFill>
                <a:latin typeface="Times New Roman" panose="02020603050405020304" pitchFamily="18" charset="0"/>
                <a:cs typeface="Times New Roman" panose="02020603050405020304" pitchFamily="18" charset="0"/>
              </a:rPr>
              <a:t>« Venez, mangez de mon pain, buvez le vin que j’ai préparé.</a:t>
            </a:r>
          </a:p>
          <a:p>
            <a:r>
              <a:rPr lang="fr-FR" sz="3200" dirty="0">
                <a:solidFill>
                  <a:schemeClr val="tx1"/>
                </a:solidFill>
                <a:latin typeface="Times New Roman" panose="02020603050405020304" pitchFamily="18" charset="0"/>
                <a:cs typeface="Times New Roman" panose="02020603050405020304" pitchFamily="18" charset="0"/>
              </a:rPr>
              <a:t>Quittez l’étourderie et vous vivrez, prenez le chemin de l’intelligence. »</a:t>
            </a:r>
          </a:p>
        </p:txBody>
      </p:sp>
      <p:sp>
        <p:nvSpPr>
          <p:cNvPr id="6" name="Espace réservé du numéro de diapositive 5">
            <a:extLst>
              <a:ext uri="{FF2B5EF4-FFF2-40B4-BE49-F238E27FC236}">
                <a16:creationId xmlns:a16="http://schemas.microsoft.com/office/drawing/2014/main" id="{1FCFBF0D-8566-D465-60A8-E884E96252D6}"/>
              </a:ext>
            </a:extLst>
          </p:cNvPr>
          <p:cNvSpPr>
            <a:spLocks noGrp="1"/>
          </p:cNvSpPr>
          <p:nvPr>
            <p:ph type="sldNum" sz="quarter" idx="12"/>
          </p:nvPr>
        </p:nvSpPr>
        <p:spPr/>
        <p:txBody>
          <a:bodyPr/>
          <a:lstStyle/>
          <a:p>
            <a:fld id="{9E268824-B363-4558-82B1-76DB5ADEB9CB}" type="slidenum">
              <a:rPr lang="fr-FR" smtClean="0"/>
              <a:t>34</a:t>
            </a:fld>
            <a:endParaRPr lang="fr-FR"/>
          </a:p>
        </p:txBody>
      </p:sp>
      <p:sp>
        <p:nvSpPr>
          <p:cNvPr id="4" name="ZoneTexte 3">
            <a:extLst>
              <a:ext uri="{FF2B5EF4-FFF2-40B4-BE49-F238E27FC236}">
                <a16:creationId xmlns:a16="http://schemas.microsoft.com/office/drawing/2014/main" id="{82110491-427B-1387-43A8-2AE2C7F5F60A}"/>
              </a:ext>
            </a:extLst>
          </p:cNvPr>
          <p:cNvSpPr txBox="1"/>
          <p:nvPr/>
        </p:nvSpPr>
        <p:spPr>
          <a:xfrm>
            <a:off x="89156" y="0"/>
            <a:ext cx="2789846"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on manqua de vin</a:t>
            </a:r>
            <a:endParaRPr lang="fr-FR" dirty="0"/>
          </a:p>
        </p:txBody>
      </p:sp>
    </p:spTree>
    <p:extLst>
      <p:ext uri="{BB962C8B-B14F-4D97-AF65-F5344CB8AC3E}">
        <p14:creationId xmlns:p14="http://schemas.microsoft.com/office/powerpoint/2010/main" val="1130066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6B5AC-CF2D-BA12-E927-A20DA51DE4AE}"/>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6588EE23-6C72-8DCD-2BE0-04DA65987264}"/>
              </a:ext>
            </a:extLst>
          </p:cNvPr>
          <p:cNvSpPr>
            <a:spLocks noGrp="1"/>
          </p:cNvSpPr>
          <p:nvPr>
            <p:ph type="sldNum" sz="quarter" idx="12"/>
          </p:nvPr>
        </p:nvSpPr>
        <p:spPr/>
        <p:txBody>
          <a:bodyPr/>
          <a:lstStyle/>
          <a:p>
            <a:fld id="{9E268824-B363-4558-82B1-76DB5ADEB9CB}" type="slidenum">
              <a:rPr lang="fr-FR" smtClean="0"/>
              <a:t>35</a:t>
            </a:fld>
            <a:endParaRPr lang="fr-FR"/>
          </a:p>
        </p:txBody>
      </p:sp>
      <p:sp>
        <p:nvSpPr>
          <p:cNvPr id="4" name="ZoneTexte 3">
            <a:extLst>
              <a:ext uri="{FF2B5EF4-FFF2-40B4-BE49-F238E27FC236}">
                <a16:creationId xmlns:a16="http://schemas.microsoft.com/office/drawing/2014/main" id="{39CD0036-04EB-DE68-6C1A-C5D66118AFD8}"/>
              </a:ext>
            </a:extLst>
          </p:cNvPr>
          <p:cNvSpPr txBox="1"/>
          <p:nvPr/>
        </p:nvSpPr>
        <p:spPr>
          <a:xfrm>
            <a:off x="116316" y="115948"/>
            <a:ext cx="3730206"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on manqua de vin</a:t>
            </a:r>
            <a:endParaRPr lang="fr-FR" dirty="0"/>
          </a:p>
        </p:txBody>
      </p:sp>
      <p:sp>
        <p:nvSpPr>
          <p:cNvPr id="3" name="Rectangle : coins arrondis 2">
            <a:extLst>
              <a:ext uri="{FF2B5EF4-FFF2-40B4-BE49-F238E27FC236}">
                <a16:creationId xmlns:a16="http://schemas.microsoft.com/office/drawing/2014/main" id="{BB416419-3D0B-D887-D7AB-6221CF8A5BA0}"/>
              </a:ext>
            </a:extLst>
          </p:cNvPr>
          <p:cNvSpPr/>
          <p:nvPr/>
        </p:nvSpPr>
        <p:spPr>
          <a:xfrm>
            <a:off x="338971" y="763519"/>
            <a:ext cx="11312839" cy="1303215"/>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i="1" dirty="0">
                <a:solidFill>
                  <a:schemeClr val="tx1"/>
                </a:solidFill>
                <a:latin typeface="Times New Roman" panose="02020603050405020304" pitchFamily="18" charset="0"/>
                <a:cs typeface="Times New Roman" panose="02020603050405020304" pitchFamily="18" charset="0"/>
              </a:rPr>
              <a:t>Luc</a:t>
            </a:r>
            <a:r>
              <a:rPr lang="fr-FR" sz="3200" b="1" dirty="0">
                <a:solidFill>
                  <a:schemeClr val="tx1"/>
                </a:solidFill>
                <a:latin typeface="Times New Roman" panose="02020603050405020304" pitchFamily="18" charset="0"/>
                <a:cs typeface="Times New Roman" panose="02020603050405020304" pitchFamily="18" charset="0"/>
              </a:rPr>
              <a:t> 22, 18</a:t>
            </a:r>
            <a:r>
              <a:rPr lang="fr-FR" sz="3200" dirty="0">
                <a:solidFill>
                  <a:schemeClr val="tx1"/>
                </a:solidFill>
                <a:latin typeface="Times New Roman" panose="02020603050405020304" pitchFamily="18" charset="0"/>
                <a:cs typeface="Times New Roman" panose="02020603050405020304" pitchFamily="18" charset="0"/>
              </a:rPr>
              <a:t> </a:t>
            </a:r>
            <a:r>
              <a:rPr lang="fr-FR" sz="3200" i="1" dirty="0">
                <a:solidFill>
                  <a:schemeClr val="tx1"/>
                </a:solidFill>
                <a:latin typeface="Times New Roman" panose="02020603050405020304" pitchFamily="18" charset="0"/>
                <a:cs typeface="Times New Roman" panose="02020603050405020304" pitchFamily="18" charset="0"/>
              </a:rPr>
              <a:t>Je ne boirai plus du produit de la vigne jusqu'à ce que le Royaume de Dieu soit venu</a:t>
            </a:r>
            <a:r>
              <a:rPr lang="fr-FR" sz="2400" i="1" dirty="0">
                <a:solidFill>
                  <a:schemeClr val="tx1"/>
                </a:solidFill>
                <a:latin typeface="Times New Roman" panose="02020603050405020304" pitchFamily="18" charset="0"/>
                <a:cs typeface="Times New Roman" panose="02020603050405020304" pitchFamily="18" charset="0"/>
              </a:rPr>
              <a:t>.</a:t>
            </a:r>
            <a:r>
              <a:rPr lang="fr-FR" sz="2400" dirty="0">
                <a:solidFill>
                  <a:schemeClr val="tx1"/>
                </a:solidFill>
                <a:latin typeface="Times New Roman" panose="02020603050405020304" pitchFamily="18" charset="0"/>
                <a:cs typeface="Times New Roman" panose="02020603050405020304" pitchFamily="18" charset="0"/>
              </a:rPr>
              <a:t> </a:t>
            </a:r>
          </a:p>
        </p:txBody>
      </p:sp>
      <p:sp>
        <p:nvSpPr>
          <p:cNvPr id="5" name="Rectangle : coins arrondis 4">
            <a:extLst>
              <a:ext uri="{FF2B5EF4-FFF2-40B4-BE49-F238E27FC236}">
                <a16:creationId xmlns:a16="http://schemas.microsoft.com/office/drawing/2014/main" id="{87E2ED0E-B495-336E-651A-387A2E8A1B83}"/>
              </a:ext>
            </a:extLst>
          </p:cNvPr>
          <p:cNvSpPr/>
          <p:nvPr/>
        </p:nvSpPr>
        <p:spPr>
          <a:xfrm>
            <a:off x="338971" y="2286098"/>
            <a:ext cx="11312839" cy="1629907"/>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Luc 22, 20 </a:t>
            </a:r>
            <a:r>
              <a:rPr lang="fr-FR" sz="3200" i="1" dirty="0">
                <a:solidFill>
                  <a:schemeClr val="tx1"/>
                </a:solidFill>
                <a:latin typeface="Times New Roman" panose="02020603050405020304" pitchFamily="18" charset="0"/>
                <a:cs typeface="Times New Roman" panose="02020603050405020304" pitchFamily="18" charset="0"/>
              </a:rPr>
              <a:t>Et pour la coupe, après le repas, il fit de même, en disant : Cette coupe est la nouvelle Alliance en mon sang répandu pour vous.</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7" name="Rectangle : coins arrondis 6">
            <a:extLst>
              <a:ext uri="{FF2B5EF4-FFF2-40B4-BE49-F238E27FC236}">
                <a16:creationId xmlns:a16="http://schemas.microsoft.com/office/drawing/2014/main" id="{731406CD-A6F4-F875-C57F-3C4E0F1A9D12}"/>
              </a:ext>
            </a:extLst>
          </p:cNvPr>
          <p:cNvSpPr/>
          <p:nvPr/>
        </p:nvSpPr>
        <p:spPr>
          <a:xfrm>
            <a:off x="338970" y="4150208"/>
            <a:ext cx="11312839" cy="1565084"/>
          </a:xfrm>
          <a:prstGeom prst="roundRect">
            <a:avLst>
              <a:gd name="adj" fmla="val 16938"/>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Actes 2, 13</a:t>
            </a:r>
            <a:r>
              <a:rPr lang="fr-FR" sz="3200" dirty="0">
                <a:solidFill>
                  <a:schemeClr val="tx1"/>
                </a:solidFill>
                <a:latin typeface="Times New Roman" panose="02020603050405020304" pitchFamily="18" charset="0"/>
                <a:cs typeface="Times New Roman" panose="02020603050405020304" pitchFamily="18" charset="0"/>
              </a:rPr>
              <a:t> </a:t>
            </a:r>
            <a:r>
              <a:rPr lang="fr-FR" sz="3200" i="1" dirty="0">
                <a:solidFill>
                  <a:schemeClr val="tx1"/>
                </a:solidFill>
                <a:latin typeface="Times New Roman" panose="02020603050405020304" pitchFamily="18" charset="0"/>
                <a:cs typeface="Times New Roman" panose="02020603050405020304" pitchFamily="18" charset="0"/>
              </a:rPr>
              <a:t>D’autres se moquaient et disaient : Ils sont pleins de vin doux ! </a:t>
            </a:r>
            <a:r>
              <a:rPr lang="fr-FR" sz="3200" dirty="0">
                <a:solidFill>
                  <a:schemeClr val="tx1"/>
                </a:solidFill>
                <a:latin typeface="Times New Roman" panose="02020603050405020304" pitchFamily="18" charset="0"/>
                <a:cs typeface="Times New Roman" panose="02020603050405020304" pitchFamily="18" charset="0"/>
              </a:rPr>
              <a:t>Les apôtres à Pentecôte sont ivres d’Esprit Saint. </a:t>
            </a:r>
          </a:p>
        </p:txBody>
      </p:sp>
      <p:sp>
        <p:nvSpPr>
          <p:cNvPr id="9" name="ZoneTexte 8">
            <a:extLst>
              <a:ext uri="{FF2B5EF4-FFF2-40B4-BE49-F238E27FC236}">
                <a16:creationId xmlns:a16="http://schemas.microsoft.com/office/drawing/2014/main" id="{45CFF586-2660-1C46-CCAF-AB8F0E858132}"/>
              </a:ext>
            </a:extLst>
          </p:cNvPr>
          <p:cNvSpPr txBox="1"/>
          <p:nvPr/>
        </p:nvSpPr>
        <p:spPr>
          <a:xfrm>
            <a:off x="474772" y="5902348"/>
            <a:ext cx="10468069" cy="646986"/>
          </a:xfrm>
          <a:prstGeom prst="roundRect">
            <a:avLst/>
          </a:prstGeom>
          <a:noFill/>
          <a:ln w="57150">
            <a:solidFill>
              <a:srgbClr val="00B050"/>
            </a:solidFill>
          </a:ln>
        </p:spPr>
        <p:txBody>
          <a:bodyPr wrap="square">
            <a:spAutoFit/>
          </a:bodyPr>
          <a:lstStyle/>
          <a:p>
            <a:pPr algn="ctr"/>
            <a:r>
              <a:rPr lang="fr-FR" sz="3200" dirty="0">
                <a:solidFill>
                  <a:schemeClr val="tx1"/>
                </a:solidFill>
                <a:latin typeface="Times New Roman" panose="02020603050405020304" pitchFamily="18" charset="0"/>
                <a:cs typeface="Times New Roman" panose="02020603050405020304" pitchFamily="18" charset="0"/>
              </a:rPr>
              <a:t>Sang, Vin, Parole, Alliance sont liés symboliquement.</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083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1911E-E2E2-3268-9AE3-93B644A9496D}"/>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08EBF33-95E3-2642-6832-30FA0A6653B1}"/>
              </a:ext>
            </a:extLst>
          </p:cNvPr>
          <p:cNvSpPr/>
          <p:nvPr/>
        </p:nvSpPr>
        <p:spPr>
          <a:xfrm>
            <a:off x="559806" y="1002676"/>
            <a:ext cx="11072388" cy="606949"/>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Comme le vin, la Parole de Dieu nous abreuve et nous réjouit. </a:t>
            </a:r>
            <a:endParaRPr lang="fr-FR" sz="3200" baseline="30000" dirty="0">
              <a:solidFill>
                <a:schemeClr val="tx1"/>
              </a:solidFill>
              <a:latin typeface="Times New Roman" panose="02020603050405020304" pitchFamily="18"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FD41B305-47AF-2FC6-7C30-14FC42017762}"/>
              </a:ext>
            </a:extLst>
          </p:cNvPr>
          <p:cNvSpPr>
            <a:spLocks noGrp="1"/>
          </p:cNvSpPr>
          <p:nvPr>
            <p:ph type="sldNum" sz="quarter" idx="12"/>
          </p:nvPr>
        </p:nvSpPr>
        <p:spPr/>
        <p:txBody>
          <a:bodyPr/>
          <a:lstStyle/>
          <a:p>
            <a:fld id="{9E268824-B363-4558-82B1-76DB5ADEB9CB}" type="slidenum">
              <a:rPr lang="fr-FR" smtClean="0"/>
              <a:t>36</a:t>
            </a:fld>
            <a:endParaRPr lang="fr-FR"/>
          </a:p>
        </p:txBody>
      </p:sp>
      <p:sp>
        <p:nvSpPr>
          <p:cNvPr id="5" name="ZoneTexte 4">
            <a:extLst>
              <a:ext uri="{FF2B5EF4-FFF2-40B4-BE49-F238E27FC236}">
                <a16:creationId xmlns:a16="http://schemas.microsoft.com/office/drawing/2014/main" id="{5228DAB7-7610-8388-8D2A-27AA2FB00FAF}"/>
              </a:ext>
            </a:extLst>
          </p:cNvPr>
          <p:cNvSpPr txBox="1"/>
          <p:nvPr/>
        </p:nvSpPr>
        <p:spPr>
          <a:xfrm>
            <a:off x="83705" y="50342"/>
            <a:ext cx="3730206"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on manqua de vin</a:t>
            </a:r>
            <a:endParaRPr lang="fr-FR" dirty="0"/>
          </a:p>
        </p:txBody>
      </p:sp>
      <p:sp>
        <p:nvSpPr>
          <p:cNvPr id="4" name="Rectangle : coins arrondis 3">
            <a:extLst>
              <a:ext uri="{FF2B5EF4-FFF2-40B4-BE49-F238E27FC236}">
                <a16:creationId xmlns:a16="http://schemas.microsoft.com/office/drawing/2014/main" id="{E28800C3-D69D-2F88-32A4-386BB3C0313B}"/>
              </a:ext>
            </a:extLst>
          </p:cNvPr>
          <p:cNvSpPr/>
          <p:nvPr/>
        </p:nvSpPr>
        <p:spPr>
          <a:xfrm>
            <a:off x="559806" y="1837743"/>
            <a:ext cx="11072388" cy="349474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 manque constaté à Cana signifierait-il le manque de compréhension de la Parole au temps de Jésus ?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Un manque d’alliance ? </a:t>
            </a:r>
          </a:p>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 peuple serait-il invité à accueillir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celui qui par son enseignement et sa vie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fera étinceler la Parole de Dieu : le messie ? </a:t>
            </a:r>
          </a:p>
        </p:txBody>
      </p:sp>
      <p:sp>
        <p:nvSpPr>
          <p:cNvPr id="6" name="Rectangle : coins arrondis 5">
            <a:extLst>
              <a:ext uri="{FF2B5EF4-FFF2-40B4-BE49-F238E27FC236}">
                <a16:creationId xmlns:a16="http://schemas.microsoft.com/office/drawing/2014/main" id="{77DC113B-D1EA-E887-6DA1-84C1783DF629}"/>
              </a:ext>
            </a:extLst>
          </p:cNvPr>
          <p:cNvSpPr/>
          <p:nvPr/>
        </p:nvSpPr>
        <p:spPr>
          <a:xfrm>
            <a:off x="506239" y="5560609"/>
            <a:ext cx="11179521" cy="860932"/>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De quoi manquons-nous aujourd’hui dans notre vie de foi ? </a:t>
            </a:r>
            <a:endParaRPr lang="fr-FR" sz="3600" baseline="30000" dirty="0">
              <a:solidFill>
                <a:schemeClr val="tx1"/>
              </a:solidFill>
              <a:latin typeface="Times New Roman" panose="02020603050405020304" pitchFamily="18" charset="0"/>
              <a:ea typeface="Calibri" panose="020F0502020204030204" pitchFamily="34" charset="0"/>
            </a:endParaRPr>
          </a:p>
        </p:txBody>
      </p:sp>
      <p:pic>
        <p:nvPicPr>
          <p:cNvPr id="7" name="Image 6" descr="Une image contenant clipart, dessin, dessin humoristique, illustration&#10;&#10;Description générée automatiquement">
            <a:extLst>
              <a:ext uri="{FF2B5EF4-FFF2-40B4-BE49-F238E27FC236}">
                <a16:creationId xmlns:a16="http://schemas.microsoft.com/office/drawing/2014/main" id="{3B7D3838-DD87-51D8-3536-9EFD94E1D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5" y="2599982"/>
            <a:ext cx="2620084" cy="2416496"/>
          </a:xfrm>
          <a:prstGeom prst="ellipse">
            <a:avLst/>
          </a:prstGeom>
          <a:ln>
            <a:noFill/>
          </a:ln>
          <a:effectLst>
            <a:softEdge rad="112500"/>
          </a:effectLst>
        </p:spPr>
      </p:pic>
    </p:spTree>
    <p:extLst>
      <p:ext uri="{BB962C8B-B14F-4D97-AF65-F5344CB8AC3E}">
        <p14:creationId xmlns:p14="http://schemas.microsoft.com/office/powerpoint/2010/main" val="10654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A558C-F46A-9008-387D-128AC17DC112}"/>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529771B2-A514-E05E-6B8F-C1D24EC82A48}"/>
              </a:ext>
            </a:extLst>
          </p:cNvPr>
          <p:cNvSpPr/>
          <p:nvPr/>
        </p:nvSpPr>
        <p:spPr>
          <a:xfrm>
            <a:off x="3778705" y="1961904"/>
            <a:ext cx="7157150" cy="228974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04 </a:t>
            </a:r>
            <a:r>
              <a:rPr lang="fr-FR" sz="3600" i="1" dirty="0">
                <a:solidFill>
                  <a:schemeClr val="tx1"/>
                </a:solidFill>
                <a:latin typeface="Times New Roman" panose="02020603050405020304" pitchFamily="18" charset="0"/>
                <a:cs typeface="Times New Roman" panose="02020603050405020304" pitchFamily="18" charset="0"/>
              </a:rPr>
              <a:t>Jésus lui répond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 </a:t>
            </a:r>
            <a:r>
              <a:rPr lang="fr-FR" sz="3600" i="1" dirty="0">
                <a:solidFill>
                  <a:srgbClr val="FF0000"/>
                </a:solidFill>
                <a:latin typeface="Times New Roman" panose="02020603050405020304" pitchFamily="18" charset="0"/>
                <a:cs typeface="Times New Roman" panose="02020603050405020304" pitchFamily="18" charset="0"/>
              </a:rPr>
              <a:t>Femme</a:t>
            </a:r>
            <a:r>
              <a:rPr lang="fr-FR" sz="3600" i="1" dirty="0">
                <a:solidFill>
                  <a:schemeClr val="tx1"/>
                </a:solidFill>
                <a:latin typeface="Times New Roman" panose="02020603050405020304" pitchFamily="18" charset="0"/>
                <a:cs typeface="Times New Roman" panose="02020603050405020304" pitchFamily="18" charset="0"/>
              </a:rPr>
              <a:t>, que me veux-tu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Mon heure n’est pas encore venue. »</a:t>
            </a:r>
          </a:p>
        </p:txBody>
      </p:sp>
      <p:sp>
        <p:nvSpPr>
          <p:cNvPr id="3" name="Espace réservé du numéro de diapositive 2">
            <a:extLst>
              <a:ext uri="{FF2B5EF4-FFF2-40B4-BE49-F238E27FC236}">
                <a16:creationId xmlns:a16="http://schemas.microsoft.com/office/drawing/2014/main" id="{216AF243-ADFF-03CB-2CC4-E1E96A024950}"/>
              </a:ext>
            </a:extLst>
          </p:cNvPr>
          <p:cNvSpPr>
            <a:spLocks noGrp="1"/>
          </p:cNvSpPr>
          <p:nvPr>
            <p:ph type="sldNum" sz="quarter" idx="12"/>
          </p:nvPr>
        </p:nvSpPr>
        <p:spPr/>
        <p:txBody>
          <a:bodyPr/>
          <a:lstStyle/>
          <a:p>
            <a:fld id="{9E268824-B363-4558-82B1-76DB5ADEB9CB}" type="slidenum">
              <a:rPr lang="fr-FR" smtClean="0"/>
              <a:t>37</a:t>
            </a:fld>
            <a:endParaRPr lang="fr-FR"/>
          </a:p>
        </p:txBody>
      </p:sp>
      <p:pic>
        <p:nvPicPr>
          <p:cNvPr id="5" name="Image 4" descr="Une image contenant dessin humoristique, Visage humain, dessin, habits&#10;&#10;Description générée automatiquement">
            <a:extLst>
              <a:ext uri="{FF2B5EF4-FFF2-40B4-BE49-F238E27FC236}">
                <a16:creationId xmlns:a16="http://schemas.microsoft.com/office/drawing/2014/main" id="{A5AC32EE-B921-0839-914C-A88455A74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429" y="1273794"/>
            <a:ext cx="2176276" cy="3535687"/>
          </a:xfrm>
          <a:prstGeom prst="rect">
            <a:avLst/>
          </a:prstGeom>
        </p:spPr>
      </p:pic>
    </p:spTree>
    <p:extLst>
      <p:ext uri="{BB962C8B-B14F-4D97-AF65-F5344CB8AC3E}">
        <p14:creationId xmlns:p14="http://schemas.microsoft.com/office/powerpoint/2010/main" val="4071594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EF457-AECD-808B-1170-89BCE1909D8A}"/>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A6C15D65-7CAB-1C11-14B1-746CE5132400}"/>
              </a:ext>
            </a:extLst>
          </p:cNvPr>
          <p:cNvSpPr txBox="1"/>
          <p:nvPr/>
        </p:nvSpPr>
        <p:spPr>
          <a:xfrm>
            <a:off x="188651" y="190719"/>
            <a:ext cx="3730206"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Femme</a:t>
            </a:r>
            <a:endParaRPr lang="fr-FR" dirty="0"/>
          </a:p>
        </p:txBody>
      </p:sp>
      <p:sp>
        <p:nvSpPr>
          <p:cNvPr id="2" name="Rectangle : coins arrondis 1">
            <a:extLst>
              <a:ext uri="{FF2B5EF4-FFF2-40B4-BE49-F238E27FC236}">
                <a16:creationId xmlns:a16="http://schemas.microsoft.com/office/drawing/2014/main" id="{93B6102D-C26B-5B64-E45C-6FD1F9CFE482}"/>
              </a:ext>
            </a:extLst>
          </p:cNvPr>
          <p:cNvSpPr/>
          <p:nvPr/>
        </p:nvSpPr>
        <p:spPr>
          <a:xfrm>
            <a:off x="3512116" y="2208234"/>
            <a:ext cx="7841684" cy="209730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Pourquoi Jésus appelle-t-il sa mère Femme ? </a:t>
            </a:r>
          </a:p>
          <a:p>
            <a:pPr algn="ctr"/>
            <a:r>
              <a:rPr lang="fr-FR" sz="3600" dirty="0">
                <a:solidFill>
                  <a:schemeClr val="tx1"/>
                </a:solidFill>
                <a:latin typeface="Times New Roman" panose="02020603050405020304" pitchFamily="18" charset="0"/>
                <a:cs typeface="Times New Roman" panose="02020603050405020304" pitchFamily="18" charset="0"/>
              </a:rPr>
              <a:t>Est-ce un manque de respect ? </a:t>
            </a:r>
          </a:p>
        </p:txBody>
      </p:sp>
      <p:sp>
        <p:nvSpPr>
          <p:cNvPr id="3" name="Espace réservé du numéro de diapositive 2">
            <a:extLst>
              <a:ext uri="{FF2B5EF4-FFF2-40B4-BE49-F238E27FC236}">
                <a16:creationId xmlns:a16="http://schemas.microsoft.com/office/drawing/2014/main" id="{3CB411CE-C842-B6FB-6487-A32A665EDFFF}"/>
              </a:ext>
            </a:extLst>
          </p:cNvPr>
          <p:cNvSpPr>
            <a:spLocks noGrp="1"/>
          </p:cNvSpPr>
          <p:nvPr>
            <p:ph type="sldNum" sz="quarter" idx="12"/>
          </p:nvPr>
        </p:nvSpPr>
        <p:spPr/>
        <p:txBody>
          <a:bodyPr/>
          <a:lstStyle/>
          <a:p>
            <a:fld id="{9E268824-B363-4558-82B1-76DB5ADEB9CB}" type="slidenum">
              <a:rPr lang="fr-FR" smtClean="0"/>
              <a:t>38</a:t>
            </a:fld>
            <a:endParaRPr lang="fr-FR"/>
          </a:p>
        </p:txBody>
      </p:sp>
      <p:pic>
        <p:nvPicPr>
          <p:cNvPr id="5" name="Image 4" descr="Une image contenant dessin humoristique, Visage humain, dessin, habits&#10;&#10;Description générée automatiquement">
            <a:extLst>
              <a:ext uri="{FF2B5EF4-FFF2-40B4-BE49-F238E27FC236}">
                <a16:creationId xmlns:a16="http://schemas.microsoft.com/office/drawing/2014/main" id="{539523C3-BFDD-25E4-61C8-451412958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840" y="1216043"/>
            <a:ext cx="2176276" cy="3535687"/>
          </a:xfrm>
          <a:prstGeom prst="rect">
            <a:avLst/>
          </a:prstGeom>
        </p:spPr>
      </p:pic>
    </p:spTree>
    <p:extLst>
      <p:ext uri="{BB962C8B-B14F-4D97-AF65-F5344CB8AC3E}">
        <p14:creationId xmlns:p14="http://schemas.microsoft.com/office/powerpoint/2010/main" val="2105073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554DD-79F2-61A4-77C7-8E6E2C2C0A43}"/>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9D308DC-948A-D0B2-B1BE-E8BF65DB9B16}"/>
              </a:ext>
            </a:extLst>
          </p:cNvPr>
          <p:cNvSpPr/>
          <p:nvPr/>
        </p:nvSpPr>
        <p:spPr>
          <a:xfrm>
            <a:off x="437274" y="703041"/>
            <a:ext cx="10844099" cy="3859906"/>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Genèse 2 et 3 </a:t>
            </a:r>
            <a:r>
              <a:rPr lang="fr-FR" sz="3200" dirty="0">
                <a:solidFill>
                  <a:schemeClr val="tx1"/>
                </a:solidFill>
                <a:latin typeface="Times New Roman" panose="02020603050405020304" pitchFamily="18" charset="0"/>
                <a:cs typeface="Times New Roman" panose="02020603050405020304" pitchFamily="18" charset="0"/>
              </a:rPr>
              <a:t>Adam et Eve mangent de l’arbre interdit, arbre de la connaissance du bien et du mal. Ils se prennent pour des dieux. Ils sont chassés du jardin d’Eden, et de l’arbre de Vie</a:t>
            </a:r>
          </a:p>
          <a:p>
            <a:r>
              <a:rPr lang="fr-FR" sz="3200" b="1" dirty="0">
                <a:solidFill>
                  <a:schemeClr val="tx1"/>
                </a:solidFill>
                <a:latin typeface="Times New Roman" panose="02020603050405020304" pitchFamily="18" charset="0"/>
                <a:cs typeface="Times New Roman" panose="02020603050405020304" pitchFamily="18" charset="0"/>
              </a:rPr>
              <a:t>Genèse 3, 20 </a:t>
            </a:r>
            <a:r>
              <a:rPr lang="fr-FR" sz="3200" i="1" dirty="0">
                <a:solidFill>
                  <a:schemeClr val="tx1"/>
                </a:solidFill>
                <a:latin typeface="Times New Roman" panose="02020603050405020304" pitchFamily="18" charset="0"/>
                <a:cs typeface="Times New Roman" panose="02020603050405020304" pitchFamily="18" charset="0"/>
              </a:rPr>
              <a:t>L’homme appela sa femme Ève (c’est-à-dire : la vivante), parce qu’elle fut la mère de tous les vivants</a:t>
            </a:r>
            <a:r>
              <a:rPr lang="fr-FR" sz="3200" dirty="0">
                <a:solidFill>
                  <a:schemeClr val="tx1"/>
                </a:solidFill>
                <a:latin typeface="Times New Roman" panose="02020603050405020304" pitchFamily="18" charset="0"/>
                <a:cs typeface="Times New Roman" panose="02020603050405020304" pitchFamily="18" charset="0"/>
              </a:rPr>
              <a:t>.</a:t>
            </a:r>
          </a:p>
          <a:p>
            <a:r>
              <a:rPr lang="fr-FR" sz="3200" b="1" dirty="0">
                <a:solidFill>
                  <a:schemeClr val="tx1"/>
                </a:solidFill>
                <a:latin typeface="Times New Roman" panose="02020603050405020304" pitchFamily="18" charset="0"/>
                <a:cs typeface="Times New Roman" panose="02020603050405020304" pitchFamily="18" charset="0"/>
              </a:rPr>
              <a:t>Quelle est cette femme, mère de tous les vivants ? </a:t>
            </a:r>
          </a:p>
        </p:txBody>
      </p:sp>
      <p:sp>
        <p:nvSpPr>
          <p:cNvPr id="6" name="Espace réservé du numéro de diapositive 5">
            <a:extLst>
              <a:ext uri="{FF2B5EF4-FFF2-40B4-BE49-F238E27FC236}">
                <a16:creationId xmlns:a16="http://schemas.microsoft.com/office/drawing/2014/main" id="{BDD355C5-8602-2A93-C564-5EB8C2FBAE24}"/>
              </a:ext>
            </a:extLst>
          </p:cNvPr>
          <p:cNvSpPr>
            <a:spLocks noGrp="1"/>
          </p:cNvSpPr>
          <p:nvPr>
            <p:ph type="sldNum" sz="quarter" idx="12"/>
          </p:nvPr>
        </p:nvSpPr>
        <p:spPr/>
        <p:txBody>
          <a:bodyPr/>
          <a:lstStyle/>
          <a:p>
            <a:fld id="{9E268824-B363-4558-82B1-76DB5ADEB9CB}" type="slidenum">
              <a:rPr lang="fr-FR" smtClean="0"/>
              <a:t>39</a:t>
            </a:fld>
            <a:endParaRPr lang="fr-FR"/>
          </a:p>
        </p:txBody>
      </p:sp>
      <p:sp>
        <p:nvSpPr>
          <p:cNvPr id="4" name="ZoneTexte 3">
            <a:extLst>
              <a:ext uri="{FF2B5EF4-FFF2-40B4-BE49-F238E27FC236}">
                <a16:creationId xmlns:a16="http://schemas.microsoft.com/office/drawing/2014/main" id="{C00074F6-5BB0-9BC7-4C74-6C5E29DB1F3F}"/>
              </a:ext>
            </a:extLst>
          </p:cNvPr>
          <p:cNvSpPr txBox="1"/>
          <p:nvPr/>
        </p:nvSpPr>
        <p:spPr>
          <a:xfrm>
            <a:off x="170637" y="107098"/>
            <a:ext cx="1486147"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Femme</a:t>
            </a:r>
            <a:endParaRPr lang="fr-FR" dirty="0"/>
          </a:p>
        </p:txBody>
      </p:sp>
      <p:sp>
        <p:nvSpPr>
          <p:cNvPr id="5" name="Rectangle : coins arrondis 4">
            <a:extLst>
              <a:ext uri="{FF2B5EF4-FFF2-40B4-BE49-F238E27FC236}">
                <a16:creationId xmlns:a16="http://schemas.microsoft.com/office/drawing/2014/main" id="{E426A531-3D63-BB82-B65C-EAC271E28D62}"/>
              </a:ext>
            </a:extLst>
          </p:cNvPr>
          <p:cNvSpPr/>
          <p:nvPr/>
        </p:nvSpPr>
        <p:spPr>
          <a:xfrm>
            <a:off x="509701" y="4973153"/>
            <a:ext cx="10844099" cy="970875"/>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Jean 19, 27 </a:t>
            </a:r>
            <a:r>
              <a:rPr lang="fr-FR" sz="3200" dirty="0">
                <a:solidFill>
                  <a:schemeClr val="tx1"/>
                </a:solidFill>
                <a:latin typeface="Times New Roman" panose="02020603050405020304" pitchFamily="18" charset="0"/>
                <a:cs typeface="Times New Roman" panose="02020603050405020304" pitchFamily="18" charset="0"/>
              </a:rPr>
              <a:t>Jésus dit à Jean avant de mourir : Voici ta mère ! </a:t>
            </a:r>
          </a:p>
          <a:p>
            <a:r>
              <a:rPr lang="fr-FR" sz="3200" dirty="0">
                <a:solidFill>
                  <a:schemeClr val="tx1"/>
                </a:solidFill>
                <a:latin typeface="Times New Roman" panose="02020603050405020304" pitchFamily="18" charset="0"/>
                <a:cs typeface="Times New Roman" panose="02020603050405020304" pitchFamily="18" charset="0"/>
              </a:rPr>
              <a:t>et à Marie Voici ton fils ! </a:t>
            </a:r>
          </a:p>
        </p:txBody>
      </p:sp>
    </p:spTree>
    <p:extLst>
      <p:ext uri="{BB962C8B-B14F-4D97-AF65-F5344CB8AC3E}">
        <p14:creationId xmlns:p14="http://schemas.microsoft.com/office/powerpoint/2010/main" val="207325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6AE78-A673-CC4F-79F1-F638CF9A1989}"/>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12F93C38-8E5E-39CC-D2F1-A194296AEB70}"/>
              </a:ext>
            </a:extLst>
          </p:cNvPr>
          <p:cNvSpPr/>
          <p:nvPr/>
        </p:nvSpPr>
        <p:spPr>
          <a:xfrm>
            <a:off x="426720" y="571382"/>
            <a:ext cx="11338560" cy="5784968"/>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4000" b="1" dirty="0">
                <a:solidFill>
                  <a:schemeClr val="tx1"/>
                </a:solidFill>
                <a:effectLst/>
                <a:latin typeface="Times New Roman" panose="02020603050405020304" pitchFamily="18" charset="0"/>
                <a:ea typeface="Calibri" panose="020F0502020204030204" pitchFamily="34" charset="0"/>
              </a:rPr>
              <a:t>Contexte d’écriture</a:t>
            </a:r>
            <a:br>
              <a:rPr lang="fr-FR" sz="3200" dirty="0">
                <a:solidFill>
                  <a:schemeClr val="tx1"/>
                </a:solidFill>
                <a:effectLst/>
                <a:latin typeface="Times New Roman" panose="02020603050405020304" pitchFamily="18" charset="0"/>
                <a:ea typeface="Calibri" panose="020F0502020204030204" pitchFamily="34" charset="0"/>
              </a:rPr>
            </a:br>
            <a:r>
              <a:rPr lang="fr-FR" sz="3200" dirty="0">
                <a:solidFill>
                  <a:schemeClr val="tx1"/>
                </a:solidFill>
                <a:effectLst/>
                <a:latin typeface="Times New Roman" panose="02020603050405020304" pitchFamily="18" charset="0"/>
                <a:ea typeface="Calibri" panose="020F0502020204030204" pitchFamily="34" charset="0"/>
              </a:rPr>
              <a:t>Avant le récit de Cana, au chapitre 1, Jean s’est effacé devant celui qu’il a reconnu successivement comme l’agneau de Dieu puis le Fils de Dieu, le Christ. </a:t>
            </a:r>
            <a:br>
              <a:rPr lang="fr-FR" sz="3200" dirty="0">
                <a:solidFill>
                  <a:schemeClr val="tx1"/>
                </a:solidFill>
                <a:effectLst/>
                <a:latin typeface="Times New Roman" panose="02020603050405020304" pitchFamily="18" charset="0"/>
                <a:ea typeface="Calibri" panose="020F0502020204030204" pitchFamily="34" charset="0"/>
              </a:rPr>
            </a:br>
            <a:r>
              <a:rPr lang="fr-FR" sz="3200" dirty="0">
                <a:solidFill>
                  <a:schemeClr val="tx1"/>
                </a:solidFill>
                <a:effectLst/>
                <a:latin typeface="Times New Roman" panose="02020603050405020304" pitchFamily="18" charset="0"/>
                <a:ea typeface="Calibri" panose="020F0502020204030204" pitchFamily="34" charset="0"/>
              </a:rPr>
              <a:t>Au verset 50, Jésus fait cette annonce à Nathanaël :  </a:t>
            </a:r>
            <a:r>
              <a:rPr lang="fr-FR" sz="3200" i="1" dirty="0">
                <a:solidFill>
                  <a:schemeClr val="tx1"/>
                </a:solidFill>
                <a:effectLst/>
                <a:latin typeface="Times New Roman" panose="02020603050405020304" pitchFamily="18" charset="0"/>
                <a:ea typeface="Calibri" panose="020F0502020204030204" pitchFamily="34" charset="0"/>
              </a:rPr>
              <a:t>Tu verras des choses plus grandes encore… vous verrez le ciel ouvert…</a:t>
            </a:r>
            <a:br>
              <a:rPr lang="fr-FR" sz="3200" dirty="0">
                <a:solidFill>
                  <a:schemeClr val="tx1"/>
                </a:solidFill>
                <a:effectLst/>
                <a:latin typeface="Times New Roman" panose="02020603050405020304" pitchFamily="18" charset="0"/>
                <a:ea typeface="Calibri" panose="020F0502020204030204" pitchFamily="34" charset="0"/>
              </a:rPr>
            </a:br>
            <a:r>
              <a:rPr lang="fr-FR" sz="3200" dirty="0">
                <a:solidFill>
                  <a:schemeClr val="tx1"/>
                </a:solidFill>
                <a:effectLst/>
                <a:latin typeface="Times New Roman" panose="02020603050405020304" pitchFamily="18" charset="0"/>
                <a:ea typeface="Calibri" panose="020F0502020204030204" pitchFamily="34" charset="0"/>
              </a:rPr>
              <a:t>Cana, en Jean 2, marquerait-il le commencement de la réalisation de cette annonce ? </a:t>
            </a:r>
            <a:r>
              <a:rPr lang="fr-FR" sz="3200" baseline="30000" dirty="0">
                <a:solidFill>
                  <a:schemeClr val="tx1"/>
                </a:solidFill>
                <a:effectLst/>
                <a:latin typeface="Times New Roman" panose="02020603050405020304" pitchFamily="18" charset="0"/>
                <a:ea typeface="Calibri" panose="020F0502020204030204" pitchFamily="34" charset="0"/>
              </a:rPr>
              <a:t>Jacques </a:t>
            </a:r>
            <a:r>
              <a:rPr lang="fr-FR" sz="3200" baseline="30000" dirty="0" err="1">
                <a:solidFill>
                  <a:schemeClr val="tx1"/>
                </a:solidFill>
                <a:effectLst/>
                <a:latin typeface="Times New Roman" panose="02020603050405020304" pitchFamily="18" charset="0"/>
                <a:ea typeface="Calibri" panose="020F0502020204030204" pitchFamily="34" charset="0"/>
              </a:rPr>
              <a:t>Nieuwiarts</a:t>
            </a:r>
            <a:r>
              <a:rPr lang="fr-FR" sz="3200" baseline="30000" dirty="0">
                <a:solidFill>
                  <a:schemeClr val="tx1"/>
                </a:solidFill>
                <a:effectLst/>
                <a:latin typeface="Times New Roman" panose="02020603050405020304" pitchFamily="18" charset="0"/>
                <a:ea typeface="Calibri" panose="020F0502020204030204" pitchFamily="34" charset="0"/>
              </a:rPr>
              <a:t> p 343 </a:t>
            </a:r>
            <a:endParaRPr lang="fr-FR" sz="3200" dirty="0">
              <a:solidFill>
                <a:schemeClr val="tx1"/>
              </a:solidFill>
              <a:effectLst/>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348D65B9-BBC9-7407-41CA-159206267EE5}"/>
              </a:ext>
            </a:extLst>
          </p:cNvPr>
          <p:cNvSpPr>
            <a:spLocks noGrp="1"/>
          </p:cNvSpPr>
          <p:nvPr>
            <p:ph type="sldNum" sz="quarter" idx="12"/>
          </p:nvPr>
        </p:nvSpPr>
        <p:spPr/>
        <p:txBody>
          <a:bodyPr/>
          <a:lstStyle/>
          <a:p>
            <a:fld id="{9E268824-B363-4558-82B1-76DB5ADEB9CB}" type="slidenum">
              <a:rPr lang="fr-FR" smtClean="0"/>
              <a:t>4</a:t>
            </a:fld>
            <a:endParaRPr lang="fr-FR"/>
          </a:p>
        </p:txBody>
      </p:sp>
    </p:spTree>
    <p:extLst>
      <p:ext uri="{BB962C8B-B14F-4D97-AF65-F5344CB8AC3E}">
        <p14:creationId xmlns:p14="http://schemas.microsoft.com/office/powerpoint/2010/main" val="1938209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49452-F90F-D743-C6D8-F4FC2712A98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AA804F3-4A0C-5DFC-11CF-842D693AA207}"/>
              </a:ext>
            </a:extLst>
          </p:cNvPr>
          <p:cNvSpPr/>
          <p:nvPr/>
        </p:nvSpPr>
        <p:spPr>
          <a:xfrm>
            <a:off x="426720" y="356841"/>
            <a:ext cx="11338560" cy="614431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i="1" dirty="0">
                <a:solidFill>
                  <a:schemeClr val="tx1"/>
                </a:solidFill>
                <a:effectLst/>
                <a:latin typeface="Times New Roman" panose="02020603050405020304" pitchFamily="18" charset="0"/>
                <a:ea typeface="Calibri" panose="020F0502020204030204" pitchFamily="34" charset="0"/>
              </a:rPr>
              <a:t>Femme voici ton fils !</a:t>
            </a:r>
            <a:endParaRPr lang="fr-FR" sz="3200" dirty="0">
              <a:solidFill>
                <a:schemeClr val="tx1"/>
              </a:solidFill>
              <a:effectLst/>
              <a:latin typeface="Calibri" panose="020F0502020204030204" pitchFamily="34" charset="0"/>
              <a:ea typeface="Calibri" panose="020F0502020204030204" pitchFamily="34" charset="0"/>
            </a:endParaRPr>
          </a:p>
          <a:p>
            <a:pPr>
              <a:lnSpc>
                <a:spcPct val="115000"/>
              </a:lnSpc>
              <a:spcAft>
                <a:spcPts val="1000"/>
              </a:spcAft>
            </a:pPr>
            <a:r>
              <a:rPr lang="fr-FR" sz="3200" i="1" dirty="0">
                <a:solidFill>
                  <a:schemeClr val="tx1"/>
                </a:solidFill>
                <a:effectLst/>
                <a:latin typeface="Times New Roman" panose="02020603050405020304" pitchFamily="18" charset="0"/>
                <a:ea typeface="Calibri" panose="020F0502020204030204" pitchFamily="34" charset="0"/>
              </a:rPr>
              <a:t>Cela signifie que Jésus, mourant sur la croix, révèle que sa mère – en tant que femme, avec toute la résonance biblique de ce mot – sera désormais aussi la mère du disciple, et que celui-ci comme représentant de tous les disciples sera désormais le fils de sa propre mère. Autrement dit, (le récit) révèle une nouvelle dimension de la maternité de Marie, une dimension spirituelle, et une nouvelle fonction de la mère de Jésus dans l’économie du Salut. </a:t>
            </a:r>
          </a:p>
          <a:p>
            <a:pPr algn="r"/>
            <a:r>
              <a:rPr lang="fr-FR" sz="2400" baseline="30000" dirty="0">
                <a:solidFill>
                  <a:schemeClr val="tx1"/>
                </a:solidFill>
                <a:effectLst/>
                <a:latin typeface="Times New Roman" panose="02020603050405020304" pitchFamily="18" charset="0"/>
                <a:ea typeface="Calibri" panose="020F0502020204030204" pitchFamily="34" charset="0"/>
              </a:rPr>
              <a:t>Bernard </a:t>
            </a:r>
            <a:r>
              <a:rPr lang="fr-FR" sz="2400" baseline="30000" dirty="0" err="1">
                <a:solidFill>
                  <a:schemeClr val="tx1"/>
                </a:solidFill>
                <a:effectLst/>
                <a:latin typeface="Times New Roman" panose="02020603050405020304" pitchFamily="18" charset="0"/>
                <a:ea typeface="Calibri" panose="020F0502020204030204" pitchFamily="34" charset="0"/>
              </a:rPr>
              <a:t>Sesboüé</a:t>
            </a:r>
            <a:r>
              <a:rPr lang="fr-FR" sz="2400" baseline="30000" dirty="0">
                <a:solidFill>
                  <a:schemeClr val="tx1"/>
                </a:solidFill>
                <a:effectLst/>
                <a:latin typeface="Times New Roman" panose="02020603050405020304" pitchFamily="18" charset="0"/>
                <a:ea typeface="Calibri" panose="020F0502020204030204" pitchFamily="34" charset="0"/>
              </a:rPr>
              <a:t> - Jésus-Christ l’unique médiateur Tome II - Les récits du salut - Desclée 1991 page 229</a:t>
            </a:r>
          </a:p>
        </p:txBody>
      </p:sp>
      <p:sp>
        <p:nvSpPr>
          <p:cNvPr id="3" name="Espace réservé du numéro de diapositive 2">
            <a:extLst>
              <a:ext uri="{FF2B5EF4-FFF2-40B4-BE49-F238E27FC236}">
                <a16:creationId xmlns:a16="http://schemas.microsoft.com/office/drawing/2014/main" id="{AD90A90A-CBFB-46B3-163B-07039199EDCE}"/>
              </a:ext>
            </a:extLst>
          </p:cNvPr>
          <p:cNvSpPr>
            <a:spLocks noGrp="1"/>
          </p:cNvSpPr>
          <p:nvPr>
            <p:ph type="sldNum" sz="quarter" idx="12"/>
          </p:nvPr>
        </p:nvSpPr>
        <p:spPr/>
        <p:txBody>
          <a:bodyPr/>
          <a:lstStyle/>
          <a:p>
            <a:fld id="{9E268824-B363-4558-82B1-76DB5ADEB9CB}" type="slidenum">
              <a:rPr lang="fr-FR" smtClean="0"/>
              <a:t>40</a:t>
            </a:fld>
            <a:endParaRPr lang="fr-FR"/>
          </a:p>
        </p:txBody>
      </p:sp>
    </p:spTree>
    <p:extLst>
      <p:ext uri="{BB962C8B-B14F-4D97-AF65-F5344CB8AC3E}">
        <p14:creationId xmlns:p14="http://schemas.microsoft.com/office/powerpoint/2010/main" val="1568698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EEDC1-73AD-8C7C-094E-2F7861257C4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E31E9DF-CBE6-01BE-3405-7143A9ABEA6A}"/>
              </a:ext>
            </a:extLst>
          </p:cNvPr>
          <p:cNvSpPr>
            <a:spLocks noGrp="1"/>
          </p:cNvSpPr>
          <p:nvPr>
            <p:ph type="sldNum" sz="quarter" idx="12"/>
          </p:nvPr>
        </p:nvSpPr>
        <p:spPr/>
        <p:txBody>
          <a:bodyPr/>
          <a:lstStyle/>
          <a:p>
            <a:fld id="{9E268824-B363-4558-82B1-76DB5ADEB9CB}" type="slidenum">
              <a:rPr lang="fr-FR" smtClean="0"/>
              <a:t>41</a:t>
            </a:fld>
            <a:endParaRPr lang="fr-FR"/>
          </a:p>
        </p:txBody>
      </p:sp>
      <p:sp>
        <p:nvSpPr>
          <p:cNvPr id="5" name="ZoneTexte 4">
            <a:extLst>
              <a:ext uri="{FF2B5EF4-FFF2-40B4-BE49-F238E27FC236}">
                <a16:creationId xmlns:a16="http://schemas.microsoft.com/office/drawing/2014/main" id="{9BFA3CFB-159B-E5D5-C5B5-DCC87D2B3881}"/>
              </a:ext>
            </a:extLst>
          </p:cNvPr>
          <p:cNvSpPr txBox="1"/>
          <p:nvPr/>
        </p:nvSpPr>
        <p:spPr>
          <a:xfrm>
            <a:off x="165186" y="78364"/>
            <a:ext cx="3730206"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Femme</a:t>
            </a:r>
            <a:endParaRPr lang="fr-FR" dirty="0"/>
          </a:p>
        </p:txBody>
      </p:sp>
      <p:sp>
        <p:nvSpPr>
          <p:cNvPr id="4" name="Rectangle : coins arrondis 3">
            <a:extLst>
              <a:ext uri="{FF2B5EF4-FFF2-40B4-BE49-F238E27FC236}">
                <a16:creationId xmlns:a16="http://schemas.microsoft.com/office/drawing/2014/main" id="{E5068F18-F3E1-E05D-D123-D6531C9F8C62}"/>
              </a:ext>
            </a:extLst>
          </p:cNvPr>
          <p:cNvSpPr/>
          <p:nvPr/>
        </p:nvSpPr>
        <p:spPr>
          <a:xfrm>
            <a:off x="2945325" y="674973"/>
            <a:ext cx="8408475" cy="400360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Eve, la mère des vivants,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nous a fermé le paradis.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Marie, mère du fils de Dieu,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par la parole de Jésus adressé à Jean,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devient au pied de la croix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la mère de tous les hommes. </a:t>
            </a:r>
          </a:p>
        </p:txBody>
      </p:sp>
      <p:sp>
        <p:nvSpPr>
          <p:cNvPr id="6" name="ZoneTexte 5">
            <a:extLst>
              <a:ext uri="{FF2B5EF4-FFF2-40B4-BE49-F238E27FC236}">
                <a16:creationId xmlns:a16="http://schemas.microsoft.com/office/drawing/2014/main" id="{88FE7ECC-0A8A-379B-FACC-D8D555B62734}"/>
              </a:ext>
            </a:extLst>
          </p:cNvPr>
          <p:cNvSpPr txBox="1"/>
          <p:nvPr/>
        </p:nvSpPr>
        <p:spPr>
          <a:xfrm>
            <a:off x="687400" y="4813518"/>
            <a:ext cx="10817200" cy="715089"/>
          </a:xfrm>
          <a:prstGeom prst="roundRect">
            <a:avLst/>
          </a:prstGeom>
          <a:noFill/>
          <a:ln w="57150">
            <a:solidFill>
              <a:srgbClr val="F3900D"/>
            </a:solidFill>
          </a:ln>
        </p:spPr>
        <p:txBody>
          <a:bodyPr wrap="square">
            <a:spAutoFit/>
          </a:bodyPr>
          <a:lstStyle/>
          <a:p>
            <a:r>
              <a:rPr lang="fr-FR" sz="3600" dirty="0">
                <a:solidFill>
                  <a:schemeClr val="tx1"/>
                </a:solidFill>
                <a:latin typeface="Times New Roman" panose="02020603050405020304" pitchFamily="18" charset="0"/>
                <a:ea typeface="Calibri" panose="020F0502020204030204" pitchFamily="34" charset="0"/>
              </a:rPr>
              <a:t>Serait-elle celle qui nous ouvre à nouveau le Royaume ? </a:t>
            </a:r>
            <a:endParaRPr lang="fr-FR" sz="3600" dirty="0"/>
          </a:p>
        </p:txBody>
      </p:sp>
      <p:pic>
        <p:nvPicPr>
          <p:cNvPr id="2" name="Image 1" descr="Une image contenant dessin humoristique, Visage humain, dessin, habits&#10;&#10;Description générée automatiquement">
            <a:extLst>
              <a:ext uri="{FF2B5EF4-FFF2-40B4-BE49-F238E27FC236}">
                <a16:creationId xmlns:a16="http://schemas.microsoft.com/office/drawing/2014/main" id="{4F0BD8FD-6970-E9C0-B75F-D8EC8935E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49" y="1210358"/>
            <a:ext cx="2176276" cy="3535687"/>
          </a:xfrm>
          <a:prstGeom prst="rect">
            <a:avLst/>
          </a:prstGeom>
        </p:spPr>
      </p:pic>
    </p:spTree>
    <p:extLst>
      <p:ext uri="{BB962C8B-B14F-4D97-AF65-F5344CB8AC3E}">
        <p14:creationId xmlns:p14="http://schemas.microsoft.com/office/powerpoint/2010/main" val="18470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64739-7DA8-3957-7114-71C60D22378D}"/>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5C9AF00-25DA-B286-D7F4-9B66CB6B2014}"/>
              </a:ext>
            </a:extLst>
          </p:cNvPr>
          <p:cNvSpPr/>
          <p:nvPr/>
        </p:nvSpPr>
        <p:spPr>
          <a:xfrm>
            <a:off x="621800" y="692105"/>
            <a:ext cx="7550993" cy="2592443"/>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04 </a:t>
            </a:r>
            <a:r>
              <a:rPr lang="fr-FR" sz="3600" i="1" dirty="0">
                <a:solidFill>
                  <a:schemeClr val="tx1"/>
                </a:solidFill>
                <a:latin typeface="Times New Roman" panose="02020603050405020304" pitchFamily="18" charset="0"/>
                <a:cs typeface="Times New Roman" panose="02020603050405020304" pitchFamily="18" charset="0"/>
              </a:rPr>
              <a:t>Jésus lui répond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 Femme, </a:t>
            </a:r>
            <a:r>
              <a:rPr lang="fr-FR" sz="3600" i="1" dirty="0">
                <a:solidFill>
                  <a:srgbClr val="FF0000"/>
                </a:solidFill>
                <a:latin typeface="Times New Roman" panose="02020603050405020304" pitchFamily="18" charset="0"/>
                <a:cs typeface="Times New Roman" panose="02020603050405020304" pitchFamily="18" charset="0"/>
              </a:rPr>
              <a:t>que me veux-tu ?</a:t>
            </a:r>
            <a:r>
              <a:rPr lang="fr-FR" sz="3600" i="1" dirty="0">
                <a:solidFill>
                  <a:schemeClr val="tx1"/>
                </a:solidFill>
                <a:latin typeface="Times New Roman" panose="02020603050405020304" pitchFamily="18" charset="0"/>
                <a:cs typeface="Times New Roman" panose="02020603050405020304" pitchFamily="18" charset="0"/>
              </a:rPr>
              <a:t>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Mon heure n’est pas encore venue. »</a:t>
            </a:r>
          </a:p>
        </p:txBody>
      </p:sp>
      <p:sp>
        <p:nvSpPr>
          <p:cNvPr id="3" name="Espace réservé du numéro de diapositive 2">
            <a:extLst>
              <a:ext uri="{FF2B5EF4-FFF2-40B4-BE49-F238E27FC236}">
                <a16:creationId xmlns:a16="http://schemas.microsoft.com/office/drawing/2014/main" id="{C5E8DAB5-BF98-7B53-B204-31D0BB38A9E8}"/>
              </a:ext>
            </a:extLst>
          </p:cNvPr>
          <p:cNvSpPr>
            <a:spLocks noGrp="1"/>
          </p:cNvSpPr>
          <p:nvPr>
            <p:ph type="sldNum" sz="quarter" idx="12"/>
          </p:nvPr>
        </p:nvSpPr>
        <p:spPr/>
        <p:txBody>
          <a:bodyPr/>
          <a:lstStyle/>
          <a:p>
            <a:fld id="{9E268824-B363-4558-82B1-76DB5ADEB9CB}" type="slidenum">
              <a:rPr lang="fr-FR" smtClean="0"/>
              <a:t>42</a:t>
            </a:fld>
            <a:endParaRPr lang="fr-FR"/>
          </a:p>
        </p:txBody>
      </p:sp>
      <p:pic>
        <p:nvPicPr>
          <p:cNvPr id="5" name="Image 4">
            <a:extLst>
              <a:ext uri="{FF2B5EF4-FFF2-40B4-BE49-F238E27FC236}">
                <a16:creationId xmlns:a16="http://schemas.microsoft.com/office/drawing/2014/main" id="{889EE32C-4B69-F8F9-81EB-BC1B4BE95C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64850" y="136525"/>
            <a:ext cx="4561216" cy="6858000"/>
          </a:xfrm>
          <a:prstGeom prst="rect">
            <a:avLst/>
          </a:prstGeom>
        </p:spPr>
      </p:pic>
    </p:spTree>
    <p:extLst>
      <p:ext uri="{BB962C8B-B14F-4D97-AF65-F5344CB8AC3E}">
        <p14:creationId xmlns:p14="http://schemas.microsoft.com/office/powerpoint/2010/main" val="363079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6B2F1-12FD-E95B-83C3-F6CCD7611B2B}"/>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031D1BC5-06D1-D609-CBF3-EA76F0C4E22D}"/>
              </a:ext>
            </a:extLst>
          </p:cNvPr>
          <p:cNvSpPr txBox="1"/>
          <p:nvPr/>
        </p:nvSpPr>
        <p:spPr>
          <a:xfrm>
            <a:off x="188651" y="190719"/>
            <a:ext cx="3730206"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que me veux-tu</a:t>
            </a:r>
            <a:endParaRPr lang="fr-FR" dirty="0"/>
          </a:p>
        </p:txBody>
      </p:sp>
      <p:sp>
        <p:nvSpPr>
          <p:cNvPr id="2" name="Rectangle : coins arrondis 1">
            <a:extLst>
              <a:ext uri="{FF2B5EF4-FFF2-40B4-BE49-F238E27FC236}">
                <a16:creationId xmlns:a16="http://schemas.microsoft.com/office/drawing/2014/main" id="{D6707C7A-4DF9-518F-F9D8-303B7531EE64}"/>
              </a:ext>
            </a:extLst>
          </p:cNvPr>
          <p:cNvSpPr/>
          <p:nvPr/>
        </p:nvSpPr>
        <p:spPr>
          <a:xfrm>
            <a:off x="394200" y="912133"/>
            <a:ext cx="7524920" cy="212271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Mah li </a:t>
            </a:r>
            <a:r>
              <a:rPr lang="fr-FR" sz="3600" dirty="0" err="1">
                <a:solidFill>
                  <a:schemeClr val="tx1"/>
                </a:solidFill>
                <a:latin typeface="Times New Roman" panose="02020603050405020304" pitchFamily="18" charset="0"/>
                <a:cs typeface="Times New Roman" panose="02020603050405020304" pitchFamily="18" charset="0"/>
              </a:rPr>
              <a:t>waleka</a:t>
            </a:r>
            <a:r>
              <a:rPr lang="fr-FR" sz="3600" dirty="0">
                <a:solidFill>
                  <a:schemeClr val="tx1"/>
                </a:solidFill>
                <a:latin typeface="Times New Roman" panose="02020603050405020304" pitchFamily="18" charset="0"/>
                <a:cs typeface="Times New Roman" panose="02020603050405020304" pitchFamily="18" charset="0"/>
              </a:rPr>
              <a:t> </a:t>
            </a:r>
          </a:p>
          <a:p>
            <a:pPr algn="ctr"/>
            <a:r>
              <a:rPr lang="fr-FR" sz="3600" dirty="0">
                <a:solidFill>
                  <a:schemeClr val="tx1"/>
                </a:solidFill>
                <a:latin typeface="Times New Roman" panose="02020603050405020304" pitchFamily="18" charset="0"/>
                <a:cs typeface="Times New Roman" panose="02020603050405020304" pitchFamily="18" charset="0"/>
              </a:rPr>
              <a:t>Quoi à moi et à toi </a:t>
            </a:r>
            <a:r>
              <a:rPr lang="fr-FR" sz="3600" baseline="30000" dirty="0">
                <a:solidFill>
                  <a:schemeClr val="tx1"/>
                </a:solidFill>
                <a:latin typeface="Times New Roman" panose="02020603050405020304" pitchFamily="18" charset="0"/>
                <a:cs typeface="Times New Roman" panose="02020603050405020304" pitchFamily="18" charset="0"/>
              </a:rPr>
              <a:t>interlinéaire</a:t>
            </a:r>
            <a:endParaRPr lang="fr-FR" sz="3600" dirty="0">
              <a:solidFill>
                <a:schemeClr val="tx1"/>
              </a:solidFill>
              <a:latin typeface="Times New Roman" panose="02020603050405020304" pitchFamily="18" charset="0"/>
              <a:cs typeface="Times New Roman" panose="02020603050405020304" pitchFamily="18" charset="0"/>
            </a:endParaRPr>
          </a:p>
          <a:p>
            <a:pPr algn="ctr"/>
            <a:r>
              <a:rPr lang="fr-FR" sz="3600" dirty="0">
                <a:solidFill>
                  <a:schemeClr val="tx1"/>
                </a:solidFill>
                <a:latin typeface="Times New Roman" panose="02020603050405020304" pitchFamily="18" charset="0"/>
                <a:cs typeface="Times New Roman" panose="02020603050405020304" pitchFamily="18" charset="0"/>
              </a:rPr>
              <a:t>ou Qu’y a-t-il pour toi et pour moi ?</a:t>
            </a:r>
          </a:p>
        </p:txBody>
      </p:sp>
      <p:sp>
        <p:nvSpPr>
          <p:cNvPr id="3" name="Espace réservé du numéro de diapositive 2">
            <a:extLst>
              <a:ext uri="{FF2B5EF4-FFF2-40B4-BE49-F238E27FC236}">
                <a16:creationId xmlns:a16="http://schemas.microsoft.com/office/drawing/2014/main" id="{BC546373-DFF3-7CEA-28A8-244167F60E69}"/>
              </a:ext>
            </a:extLst>
          </p:cNvPr>
          <p:cNvSpPr>
            <a:spLocks noGrp="1"/>
          </p:cNvSpPr>
          <p:nvPr>
            <p:ph type="sldNum" sz="quarter" idx="12"/>
          </p:nvPr>
        </p:nvSpPr>
        <p:spPr/>
        <p:txBody>
          <a:bodyPr/>
          <a:lstStyle/>
          <a:p>
            <a:fld id="{9E268824-B363-4558-82B1-76DB5ADEB9CB}" type="slidenum">
              <a:rPr lang="fr-FR" smtClean="0"/>
              <a:t>43</a:t>
            </a:fld>
            <a:endParaRPr lang="fr-FR"/>
          </a:p>
        </p:txBody>
      </p:sp>
      <p:sp>
        <p:nvSpPr>
          <p:cNvPr id="5" name="Rectangle : coins arrondis 4">
            <a:extLst>
              <a:ext uri="{FF2B5EF4-FFF2-40B4-BE49-F238E27FC236}">
                <a16:creationId xmlns:a16="http://schemas.microsoft.com/office/drawing/2014/main" id="{F0E57000-EF9D-B08D-BA13-D386CB2C65AB}"/>
              </a:ext>
            </a:extLst>
          </p:cNvPr>
          <p:cNvSpPr/>
          <p:nvPr/>
        </p:nvSpPr>
        <p:spPr>
          <a:xfrm>
            <a:off x="1850775" y="4563049"/>
            <a:ext cx="6438335" cy="119504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Est-ce un reproche de Jésus ? </a:t>
            </a:r>
          </a:p>
        </p:txBody>
      </p:sp>
      <p:pic>
        <p:nvPicPr>
          <p:cNvPr id="6" name="Image 5">
            <a:extLst>
              <a:ext uri="{FF2B5EF4-FFF2-40B4-BE49-F238E27FC236}">
                <a16:creationId xmlns:a16="http://schemas.microsoft.com/office/drawing/2014/main" id="{04D6CADA-5B61-BB9F-C49C-0D926BCC95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70308" y="136525"/>
            <a:ext cx="4055758" cy="6098020"/>
          </a:xfrm>
          <a:prstGeom prst="rect">
            <a:avLst/>
          </a:prstGeom>
        </p:spPr>
      </p:pic>
    </p:spTree>
    <p:extLst>
      <p:ext uri="{BB962C8B-B14F-4D97-AF65-F5344CB8AC3E}">
        <p14:creationId xmlns:p14="http://schemas.microsoft.com/office/powerpoint/2010/main" val="113099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29218-F28B-B8BD-64DF-19E836BD9D22}"/>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D31C569-2FB1-37C1-8241-8A9D852CFC63}"/>
              </a:ext>
            </a:extLst>
          </p:cNvPr>
          <p:cNvSpPr/>
          <p:nvPr/>
        </p:nvSpPr>
        <p:spPr>
          <a:xfrm>
            <a:off x="757078" y="1403928"/>
            <a:ext cx="10844099" cy="4507346"/>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dirty="0">
                <a:solidFill>
                  <a:schemeClr val="tx1"/>
                </a:solidFill>
                <a:latin typeface="Times New Roman" panose="02020603050405020304" pitchFamily="18" charset="0"/>
                <a:cs typeface="Times New Roman" panose="02020603050405020304" pitchFamily="18" charset="0"/>
              </a:rPr>
              <a:t>Cette expression a fait couler beaucoup d’encre ; certains exégètes ont adouci en imaginant un ton rempli de douceur et un regard plein de tendresse de Jésus pour sa mère. Mais les textes ne retiennent ni les tons ni les regards. </a:t>
            </a:r>
          </a:p>
          <a:p>
            <a:r>
              <a:rPr lang="fr-FR" sz="3200" dirty="0">
                <a:solidFill>
                  <a:schemeClr val="tx1"/>
                </a:solidFill>
                <a:latin typeface="Times New Roman" panose="02020603050405020304" pitchFamily="18" charset="0"/>
                <a:cs typeface="Times New Roman" panose="02020603050405020304" pitchFamily="18" charset="0"/>
              </a:rPr>
              <a:t>Saint Jean Chrysostome voyait dans la réponse de Jésus à sa mère une réprimande faite par Jésus à Marie à cause de sa vaine gloire.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Saint Thomas a dit de ce dernier : il exagère. </a:t>
            </a:r>
          </a:p>
        </p:txBody>
      </p:sp>
      <p:sp>
        <p:nvSpPr>
          <p:cNvPr id="6" name="Espace réservé du numéro de diapositive 5">
            <a:extLst>
              <a:ext uri="{FF2B5EF4-FFF2-40B4-BE49-F238E27FC236}">
                <a16:creationId xmlns:a16="http://schemas.microsoft.com/office/drawing/2014/main" id="{3DFD9250-9616-86E4-407F-D848DF1A6E5C}"/>
              </a:ext>
            </a:extLst>
          </p:cNvPr>
          <p:cNvSpPr>
            <a:spLocks noGrp="1"/>
          </p:cNvSpPr>
          <p:nvPr>
            <p:ph type="sldNum" sz="quarter" idx="12"/>
          </p:nvPr>
        </p:nvSpPr>
        <p:spPr/>
        <p:txBody>
          <a:bodyPr/>
          <a:lstStyle/>
          <a:p>
            <a:fld id="{9E268824-B363-4558-82B1-76DB5ADEB9CB}" type="slidenum">
              <a:rPr lang="fr-FR" smtClean="0"/>
              <a:t>44</a:t>
            </a:fld>
            <a:endParaRPr lang="fr-FR"/>
          </a:p>
        </p:txBody>
      </p:sp>
      <p:sp>
        <p:nvSpPr>
          <p:cNvPr id="4" name="ZoneTexte 3">
            <a:extLst>
              <a:ext uri="{FF2B5EF4-FFF2-40B4-BE49-F238E27FC236}">
                <a16:creationId xmlns:a16="http://schemas.microsoft.com/office/drawing/2014/main" id="{A7B45F8B-14DC-F0F9-3C9C-0680DBAE2595}"/>
              </a:ext>
            </a:extLst>
          </p:cNvPr>
          <p:cNvSpPr txBox="1"/>
          <p:nvPr/>
        </p:nvSpPr>
        <p:spPr>
          <a:xfrm>
            <a:off x="274890" y="83686"/>
            <a:ext cx="3730206"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que me veux-tu ?</a:t>
            </a:r>
            <a:endParaRPr lang="fr-FR" dirty="0"/>
          </a:p>
        </p:txBody>
      </p:sp>
    </p:spTree>
    <p:extLst>
      <p:ext uri="{BB962C8B-B14F-4D97-AF65-F5344CB8AC3E}">
        <p14:creationId xmlns:p14="http://schemas.microsoft.com/office/powerpoint/2010/main" val="4018369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CEED5-B58B-8698-C56D-E367A4762BD6}"/>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5BB0BEF-B201-60ED-26E8-76F8DF983A7A}"/>
              </a:ext>
            </a:extLst>
          </p:cNvPr>
          <p:cNvSpPr>
            <a:spLocks noGrp="1"/>
          </p:cNvSpPr>
          <p:nvPr>
            <p:ph type="sldNum" sz="quarter" idx="12"/>
          </p:nvPr>
        </p:nvSpPr>
        <p:spPr/>
        <p:txBody>
          <a:bodyPr/>
          <a:lstStyle/>
          <a:p>
            <a:fld id="{9E268824-B363-4558-82B1-76DB5ADEB9CB}" type="slidenum">
              <a:rPr lang="fr-FR" smtClean="0"/>
              <a:t>45</a:t>
            </a:fld>
            <a:endParaRPr lang="fr-FR"/>
          </a:p>
        </p:txBody>
      </p:sp>
      <p:sp>
        <p:nvSpPr>
          <p:cNvPr id="4" name="ZoneTexte 3">
            <a:extLst>
              <a:ext uri="{FF2B5EF4-FFF2-40B4-BE49-F238E27FC236}">
                <a16:creationId xmlns:a16="http://schemas.microsoft.com/office/drawing/2014/main" id="{29CB2726-D6FE-3004-58F8-F4176BDF62A7}"/>
              </a:ext>
            </a:extLst>
          </p:cNvPr>
          <p:cNvSpPr txBox="1"/>
          <p:nvPr/>
        </p:nvSpPr>
        <p:spPr>
          <a:xfrm>
            <a:off x="496562" y="351541"/>
            <a:ext cx="3730206"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que me veux-tu ?</a:t>
            </a:r>
            <a:endParaRPr lang="fr-FR" dirty="0"/>
          </a:p>
        </p:txBody>
      </p:sp>
      <p:sp>
        <p:nvSpPr>
          <p:cNvPr id="5" name="Rectangle : coins arrondis 4">
            <a:extLst>
              <a:ext uri="{FF2B5EF4-FFF2-40B4-BE49-F238E27FC236}">
                <a16:creationId xmlns:a16="http://schemas.microsoft.com/office/drawing/2014/main" id="{D97035E3-3BF3-1A70-5A35-CE2E0E9AE833}"/>
              </a:ext>
            </a:extLst>
          </p:cNvPr>
          <p:cNvSpPr/>
          <p:nvPr/>
        </p:nvSpPr>
        <p:spPr>
          <a:xfrm>
            <a:off x="509701" y="1105368"/>
            <a:ext cx="10844099" cy="2441395"/>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dirty="0">
                <a:solidFill>
                  <a:schemeClr val="tx1"/>
                </a:solidFill>
                <a:latin typeface="Times New Roman" panose="02020603050405020304" pitchFamily="18" charset="0"/>
                <a:cs typeface="Times New Roman" panose="02020603050405020304" pitchFamily="18" charset="0"/>
              </a:rPr>
              <a:t>Cette expression se rencontre souvent dans l’Ancien testament à l’occasion d’échanges, d’interventions ou de négociations inopportunes ou difficiles :  ce n’est pas ton problème, reste en dehors de cela. </a:t>
            </a:r>
            <a:r>
              <a:rPr lang="fr-FR" sz="2400" baseline="30000" dirty="0">
                <a:solidFill>
                  <a:schemeClr val="tx1"/>
                </a:solidFill>
                <a:latin typeface="Times New Roman" panose="02020603050405020304" pitchFamily="18" charset="0"/>
                <a:cs typeface="Times New Roman" panose="02020603050405020304" pitchFamily="18" charset="0"/>
              </a:rPr>
              <a:t>D’après</a:t>
            </a:r>
            <a:r>
              <a:rPr lang="fr-FR" sz="2400" dirty="0">
                <a:solidFill>
                  <a:schemeClr val="tx1"/>
                </a:solidFill>
                <a:latin typeface="Times New Roman" panose="02020603050405020304" pitchFamily="18" charset="0"/>
                <a:cs typeface="Times New Roman" panose="02020603050405020304" pitchFamily="18" charset="0"/>
              </a:rPr>
              <a:t> </a:t>
            </a:r>
            <a:r>
              <a:rPr lang="fr-FR" sz="2400" baseline="30000" dirty="0">
                <a:solidFill>
                  <a:schemeClr val="tx1"/>
                </a:solidFill>
                <a:latin typeface="Times New Roman" panose="02020603050405020304" pitchFamily="18" charset="0"/>
                <a:cs typeface="Times New Roman" panose="02020603050405020304" pitchFamily="18" charset="0"/>
              </a:rPr>
              <a:t>A</a:t>
            </a:r>
            <a:r>
              <a:rPr lang="fr-FR" sz="2400" dirty="0">
                <a:solidFill>
                  <a:schemeClr val="tx1"/>
                </a:solidFill>
                <a:latin typeface="Times New Roman" panose="02020603050405020304" pitchFamily="18" charset="0"/>
                <a:cs typeface="Times New Roman" panose="02020603050405020304" pitchFamily="18" charset="0"/>
              </a:rPr>
              <a:t> </a:t>
            </a:r>
            <a:r>
              <a:rPr lang="fr-FR" sz="2400" baseline="30000" dirty="0" err="1">
                <a:solidFill>
                  <a:schemeClr val="tx1"/>
                </a:solidFill>
                <a:latin typeface="Times New Roman" panose="02020603050405020304" pitchFamily="18" charset="0"/>
                <a:cs typeface="Times New Roman" panose="02020603050405020304" pitchFamily="18" charset="0"/>
              </a:rPr>
              <a:t>Marchadour</a:t>
            </a:r>
            <a:r>
              <a:rPr lang="fr-FR" sz="2400" baseline="30000" dirty="0">
                <a:solidFill>
                  <a:schemeClr val="tx1"/>
                </a:solidFill>
                <a:latin typeface="Times New Roman" panose="02020603050405020304" pitchFamily="18" charset="0"/>
                <a:cs typeface="Times New Roman" panose="02020603050405020304" pitchFamily="18" charset="0"/>
              </a:rPr>
              <a:t> p 37</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3" name="Rectangle : coins arrondis 2">
            <a:extLst>
              <a:ext uri="{FF2B5EF4-FFF2-40B4-BE49-F238E27FC236}">
                <a16:creationId xmlns:a16="http://schemas.microsoft.com/office/drawing/2014/main" id="{71BAEC5A-E9A0-B677-70AE-70BBB847215A}"/>
              </a:ext>
            </a:extLst>
          </p:cNvPr>
          <p:cNvSpPr/>
          <p:nvPr/>
        </p:nvSpPr>
        <p:spPr>
          <a:xfrm>
            <a:off x="496562" y="3838925"/>
            <a:ext cx="10844099" cy="2651268"/>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chemeClr val="tx1"/>
                </a:solidFill>
                <a:latin typeface="Times New Roman" panose="02020603050405020304" pitchFamily="18" charset="0"/>
                <a:cs typeface="Times New Roman" panose="02020603050405020304" pitchFamily="18" charset="0"/>
              </a:rPr>
              <a:t>Marc 5, 7</a:t>
            </a:r>
            <a:endParaRPr lang="fr-FR" sz="3600" dirty="0">
              <a:solidFill>
                <a:schemeClr val="tx1"/>
              </a:solidFill>
              <a:latin typeface="Times New Roman" panose="02020603050405020304" pitchFamily="18" charset="0"/>
              <a:cs typeface="Times New Roman" panose="02020603050405020304" pitchFamily="18" charset="0"/>
            </a:endParaRPr>
          </a:p>
          <a:p>
            <a:r>
              <a:rPr lang="fr-FR" sz="3600" i="1" dirty="0">
                <a:solidFill>
                  <a:schemeClr val="tx1"/>
                </a:solidFill>
                <a:latin typeface="Times New Roman" panose="02020603050405020304" pitchFamily="18" charset="0"/>
                <a:cs typeface="Times New Roman" panose="02020603050405020304" pitchFamily="18" charset="0"/>
              </a:rPr>
              <a:t>Un homme possédé d’un esprit impur … cria d’une voix forte : Que me veux-tu, Jésus, fils du Dieu Très-Haut ? Je t’adjure par Dieu, ne me tourmente pas !</a:t>
            </a:r>
            <a:endParaRPr lang="fr-FR"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49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43F7C-B96B-8750-6323-B16ED5BEF1B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EFB006-0C0E-C460-B61A-5077A56136C4}"/>
              </a:ext>
            </a:extLst>
          </p:cNvPr>
          <p:cNvSpPr>
            <a:spLocks noGrp="1"/>
          </p:cNvSpPr>
          <p:nvPr>
            <p:ph type="sldNum" sz="quarter" idx="12"/>
          </p:nvPr>
        </p:nvSpPr>
        <p:spPr/>
        <p:txBody>
          <a:bodyPr/>
          <a:lstStyle/>
          <a:p>
            <a:fld id="{9E268824-B363-4558-82B1-76DB5ADEB9CB}" type="slidenum">
              <a:rPr lang="fr-FR" smtClean="0">
                <a:solidFill>
                  <a:schemeClr val="tx1"/>
                </a:solidFill>
              </a:rPr>
              <a:t>46</a:t>
            </a:fld>
            <a:endParaRPr lang="fr-FR">
              <a:solidFill>
                <a:schemeClr val="tx1"/>
              </a:solidFill>
            </a:endParaRPr>
          </a:p>
        </p:txBody>
      </p:sp>
      <p:sp>
        <p:nvSpPr>
          <p:cNvPr id="5" name="ZoneTexte 4">
            <a:extLst>
              <a:ext uri="{FF2B5EF4-FFF2-40B4-BE49-F238E27FC236}">
                <a16:creationId xmlns:a16="http://schemas.microsoft.com/office/drawing/2014/main" id="{20202A45-15DB-BD1B-431C-41E5CF6CFADA}"/>
              </a:ext>
            </a:extLst>
          </p:cNvPr>
          <p:cNvSpPr txBox="1"/>
          <p:nvPr/>
        </p:nvSpPr>
        <p:spPr>
          <a:xfrm>
            <a:off x="119095" y="101028"/>
            <a:ext cx="3730206"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que me veux-tu ?</a:t>
            </a:r>
            <a:endParaRPr lang="fr-FR" dirty="0"/>
          </a:p>
        </p:txBody>
      </p:sp>
      <p:sp>
        <p:nvSpPr>
          <p:cNvPr id="4" name="Rectangle : coins arrondis 3">
            <a:extLst>
              <a:ext uri="{FF2B5EF4-FFF2-40B4-BE49-F238E27FC236}">
                <a16:creationId xmlns:a16="http://schemas.microsoft.com/office/drawing/2014/main" id="{D19FD9E5-64DC-3B29-DD3C-36F7399074C8}"/>
              </a:ext>
            </a:extLst>
          </p:cNvPr>
          <p:cNvSpPr/>
          <p:nvPr/>
        </p:nvSpPr>
        <p:spPr>
          <a:xfrm>
            <a:off x="471644" y="1413146"/>
            <a:ext cx="8138956" cy="416128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i="1" dirty="0">
                <a:solidFill>
                  <a:schemeClr val="tx1"/>
                </a:solidFill>
                <a:latin typeface="Times New Roman" panose="02020603050405020304" pitchFamily="18" charset="0"/>
                <a:cs typeface="Times New Roman" panose="02020603050405020304" pitchFamily="18" charset="0"/>
              </a:rPr>
              <a:t>L’expression exprime une mise à distance, signifiant, </a:t>
            </a:r>
            <a:br>
              <a:rPr lang="fr-FR" sz="3200" i="1" dirty="0">
                <a:solidFill>
                  <a:schemeClr val="tx1"/>
                </a:solidFill>
                <a:latin typeface="Times New Roman" panose="02020603050405020304" pitchFamily="18" charset="0"/>
                <a:cs typeface="Times New Roman" panose="02020603050405020304" pitchFamily="18" charset="0"/>
              </a:rPr>
            </a:br>
            <a:r>
              <a:rPr lang="fr-FR" sz="3200" i="1" dirty="0">
                <a:solidFill>
                  <a:schemeClr val="tx1"/>
                </a:solidFill>
                <a:latin typeface="Times New Roman" panose="02020603050405020304" pitchFamily="18" charset="0"/>
                <a:cs typeface="Times New Roman" panose="02020603050405020304" pitchFamily="18" charset="0"/>
              </a:rPr>
              <a:t>soit : ce n’est pas mon affaire, </a:t>
            </a:r>
            <a:br>
              <a:rPr lang="fr-FR" sz="3200" i="1" dirty="0">
                <a:solidFill>
                  <a:schemeClr val="tx1"/>
                </a:solidFill>
                <a:latin typeface="Times New Roman" panose="02020603050405020304" pitchFamily="18" charset="0"/>
                <a:cs typeface="Times New Roman" panose="02020603050405020304" pitchFamily="18" charset="0"/>
              </a:rPr>
            </a:br>
            <a:r>
              <a:rPr lang="fr-FR" sz="3200" i="1" dirty="0">
                <a:solidFill>
                  <a:schemeClr val="tx1"/>
                </a:solidFill>
                <a:latin typeface="Times New Roman" panose="02020603050405020304" pitchFamily="18" charset="0"/>
                <a:cs typeface="Times New Roman" panose="02020603050405020304" pitchFamily="18" charset="0"/>
              </a:rPr>
              <a:t>soit : ne te mêle pas de cela.</a:t>
            </a:r>
            <a:r>
              <a:rPr lang="fr-FR" sz="3200" dirty="0">
                <a:solidFill>
                  <a:schemeClr val="tx1"/>
                </a:solidFill>
                <a:latin typeface="Times New Roman" panose="02020603050405020304" pitchFamily="18" charset="0"/>
                <a:cs typeface="Times New Roman" panose="02020603050405020304" pitchFamily="18" charset="0"/>
              </a:rPr>
              <a:t> </a:t>
            </a:r>
            <a:r>
              <a:rPr lang="fr-FR" sz="2000" baseline="30000" dirty="0">
                <a:solidFill>
                  <a:schemeClr val="tx1"/>
                </a:solidFill>
                <a:latin typeface="Times New Roman" panose="02020603050405020304" pitchFamily="18" charset="0"/>
                <a:cs typeface="Times New Roman" panose="02020603050405020304" pitchFamily="18" charset="0"/>
              </a:rPr>
              <a:t>Jacques </a:t>
            </a:r>
            <a:r>
              <a:rPr lang="fr-FR" sz="2000" baseline="30000" dirty="0" err="1">
                <a:solidFill>
                  <a:schemeClr val="tx1"/>
                </a:solidFill>
                <a:latin typeface="Times New Roman" panose="02020603050405020304" pitchFamily="18" charset="0"/>
                <a:cs typeface="Times New Roman" panose="02020603050405020304" pitchFamily="18" charset="0"/>
              </a:rPr>
              <a:t>Nieuwiarts</a:t>
            </a:r>
            <a:r>
              <a:rPr lang="fr-FR" sz="2000" baseline="30000" dirty="0">
                <a:solidFill>
                  <a:schemeClr val="tx1"/>
                </a:solidFill>
                <a:latin typeface="Times New Roman" panose="02020603050405020304" pitchFamily="18" charset="0"/>
                <a:cs typeface="Times New Roman" panose="02020603050405020304" pitchFamily="18" charset="0"/>
              </a:rPr>
              <a:t> p 343</a:t>
            </a:r>
            <a:endParaRPr lang="fr-FR" sz="2000" dirty="0">
              <a:solidFill>
                <a:schemeClr val="tx1"/>
              </a:solidFill>
              <a:latin typeface="Times New Roman" panose="02020603050405020304" pitchFamily="18" charset="0"/>
              <a:cs typeface="Times New Roman" panose="02020603050405020304" pitchFamily="18" charset="0"/>
            </a:endParaRPr>
          </a:p>
          <a:p>
            <a:pPr algn="ctr"/>
            <a:r>
              <a:rPr lang="fr-FR" sz="3200" i="1" dirty="0">
                <a:solidFill>
                  <a:schemeClr val="tx1"/>
                </a:solidFill>
                <a:latin typeface="Times New Roman" panose="02020603050405020304" pitchFamily="18" charset="0"/>
                <a:cs typeface="Times New Roman" panose="02020603050405020304" pitchFamily="18" charset="0"/>
              </a:rPr>
              <a:t>La tournure interrogative … implique que Jésus ne se tient pas au même niveau </a:t>
            </a:r>
            <a:br>
              <a:rPr lang="fr-FR" sz="3200" i="1" dirty="0">
                <a:solidFill>
                  <a:schemeClr val="tx1"/>
                </a:solidFill>
                <a:latin typeface="Times New Roman" panose="02020603050405020304" pitchFamily="18" charset="0"/>
                <a:cs typeface="Times New Roman" panose="02020603050405020304" pitchFamily="18" charset="0"/>
              </a:rPr>
            </a:br>
            <a:r>
              <a:rPr lang="fr-FR" sz="3200" i="1" dirty="0">
                <a:solidFill>
                  <a:schemeClr val="tx1"/>
                </a:solidFill>
                <a:latin typeface="Times New Roman" panose="02020603050405020304" pitchFamily="18" charset="0"/>
                <a:cs typeface="Times New Roman" panose="02020603050405020304" pitchFamily="18" charset="0"/>
              </a:rPr>
              <a:t>que sa mère</a:t>
            </a:r>
            <a:r>
              <a:rPr lang="fr-FR" sz="2000" baseline="30000" dirty="0">
                <a:solidFill>
                  <a:schemeClr val="tx1"/>
                </a:solidFill>
                <a:latin typeface="Times New Roman" panose="02020603050405020304" pitchFamily="18" charset="0"/>
                <a:cs typeface="Times New Roman" panose="02020603050405020304" pitchFamily="18" charset="0"/>
              </a:rPr>
              <a:t> </a:t>
            </a:r>
            <a:r>
              <a:rPr lang="fr-FR" sz="2000" dirty="0">
                <a:solidFill>
                  <a:schemeClr val="tx1"/>
                </a:solidFill>
                <a:latin typeface="Times New Roman" panose="02020603050405020304" pitchFamily="18" charset="0"/>
                <a:cs typeface="Times New Roman" panose="02020603050405020304" pitchFamily="18" charset="0"/>
              </a:rPr>
              <a:t> </a:t>
            </a:r>
            <a:r>
              <a:rPr lang="fr-FR" sz="2000" baseline="30000" dirty="0">
                <a:solidFill>
                  <a:schemeClr val="tx1"/>
                </a:solidFill>
                <a:latin typeface="Times New Roman" panose="02020603050405020304" pitchFamily="18" charset="0"/>
                <a:cs typeface="Times New Roman" panose="02020603050405020304" pitchFamily="18" charset="0"/>
              </a:rPr>
              <a:t>Xavier Léon-Dufour cité par A</a:t>
            </a:r>
            <a:r>
              <a:rPr lang="fr-FR" sz="2000" dirty="0">
                <a:solidFill>
                  <a:schemeClr val="tx1"/>
                </a:solidFill>
                <a:latin typeface="Times New Roman" panose="02020603050405020304" pitchFamily="18" charset="0"/>
                <a:cs typeface="Times New Roman" panose="02020603050405020304" pitchFamily="18" charset="0"/>
              </a:rPr>
              <a:t> </a:t>
            </a:r>
            <a:r>
              <a:rPr lang="fr-FR" sz="2000" baseline="30000" dirty="0" err="1">
                <a:solidFill>
                  <a:schemeClr val="tx1"/>
                </a:solidFill>
                <a:latin typeface="Times New Roman" panose="02020603050405020304" pitchFamily="18" charset="0"/>
                <a:cs typeface="Times New Roman" panose="02020603050405020304" pitchFamily="18" charset="0"/>
              </a:rPr>
              <a:t>Marchadour</a:t>
            </a:r>
            <a:r>
              <a:rPr lang="fr-FR" sz="2000" baseline="30000" dirty="0">
                <a:solidFill>
                  <a:schemeClr val="tx1"/>
                </a:solidFill>
                <a:latin typeface="Times New Roman" panose="02020603050405020304" pitchFamily="18" charset="0"/>
                <a:cs typeface="Times New Roman" panose="02020603050405020304" pitchFamily="18" charset="0"/>
              </a:rPr>
              <a:t> p40</a:t>
            </a:r>
            <a:r>
              <a:rPr lang="fr-FR" sz="2000" dirty="0">
                <a:solidFill>
                  <a:schemeClr val="tx1"/>
                </a:solidFill>
                <a:latin typeface="Times New Roman" panose="02020603050405020304" pitchFamily="18" charset="0"/>
                <a:cs typeface="Times New Roman" panose="02020603050405020304" pitchFamily="18" charset="0"/>
              </a:rPr>
              <a:t> </a:t>
            </a:r>
          </a:p>
        </p:txBody>
      </p:sp>
      <p:pic>
        <p:nvPicPr>
          <p:cNvPr id="2" name="Image 1">
            <a:extLst>
              <a:ext uri="{FF2B5EF4-FFF2-40B4-BE49-F238E27FC236}">
                <a16:creationId xmlns:a16="http://schemas.microsoft.com/office/drawing/2014/main" id="{72C0494C-4CE5-9BFD-D783-77CCBFC043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47408" y="410414"/>
            <a:ext cx="3744592" cy="5630168"/>
          </a:xfrm>
          <a:prstGeom prst="rect">
            <a:avLst/>
          </a:prstGeom>
        </p:spPr>
      </p:pic>
    </p:spTree>
    <p:extLst>
      <p:ext uri="{BB962C8B-B14F-4D97-AF65-F5344CB8AC3E}">
        <p14:creationId xmlns:p14="http://schemas.microsoft.com/office/powerpoint/2010/main" val="532580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B2E0F-A5A2-FEA0-C906-39F654C0F20D}"/>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50901A9-6363-6852-2B4E-BE38A628AB2C}"/>
              </a:ext>
            </a:extLst>
          </p:cNvPr>
          <p:cNvSpPr>
            <a:spLocks noGrp="1"/>
          </p:cNvSpPr>
          <p:nvPr>
            <p:ph type="sldNum" sz="quarter" idx="12"/>
          </p:nvPr>
        </p:nvSpPr>
        <p:spPr/>
        <p:txBody>
          <a:bodyPr/>
          <a:lstStyle/>
          <a:p>
            <a:fld id="{9E268824-B363-4558-82B1-76DB5ADEB9CB}" type="slidenum">
              <a:rPr lang="fr-FR" smtClean="0">
                <a:solidFill>
                  <a:schemeClr val="tx1"/>
                </a:solidFill>
              </a:rPr>
              <a:t>47</a:t>
            </a:fld>
            <a:endParaRPr lang="fr-FR">
              <a:solidFill>
                <a:schemeClr val="tx1"/>
              </a:solidFill>
            </a:endParaRPr>
          </a:p>
        </p:txBody>
      </p:sp>
      <p:sp>
        <p:nvSpPr>
          <p:cNvPr id="5" name="ZoneTexte 4">
            <a:extLst>
              <a:ext uri="{FF2B5EF4-FFF2-40B4-BE49-F238E27FC236}">
                <a16:creationId xmlns:a16="http://schemas.microsoft.com/office/drawing/2014/main" id="{63306427-5FE1-5DBD-2114-BB4EB3313A67}"/>
              </a:ext>
            </a:extLst>
          </p:cNvPr>
          <p:cNvSpPr txBox="1"/>
          <p:nvPr/>
        </p:nvSpPr>
        <p:spPr>
          <a:xfrm>
            <a:off x="119095" y="101028"/>
            <a:ext cx="3730206"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que me veux-tu ?</a:t>
            </a:r>
            <a:endParaRPr lang="fr-FR" dirty="0"/>
          </a:p>
        </p:txBody>
      </p:sp>
      <p:sp>
        <p:nvSpPr>
          <p:cNvPr id="2" name="Rectangle : coins arrondis 1">
            <a:extLst>
              <a:ext uri="{FF2B5EF4-FFF2-40B4-BE49-F238E27FC236}">
                <a16:creationId xmlns:a16="http://schemas.microsoft.com/office/drawing/2014/main" id="{D2F493C8-D1DF-EB12-D323-5091532F13FA}"/>
              </a:ext>
            </a:extLst>
          </p:cNvPr>
          <p:cNvSpPr/>
          <p:nvPr/>
        </p:nvSpPr>
        <p:spPr>
          <a:xfrm>
            <a:off x="225890" y="658945"/>
            <a:ext cx="11522765" cy="4107019"/>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i="1" dirty="0">
                <a:solidFill>
                  <a:schemeClr val="tx1"/>
                </a:solidFill>
                <a:latin typeface="Times New Roman" panose="02020603050405020304" pitchFamily="18" charset="0"/>
                <a:cs typeface="Times New Roman" panose="02020603050405020304" pitchFamily="18" charset="0"/>
              </a:rPr>
              <a:t>La réponse de Jésus est donc une mise à distance respectueuse mais nécessaire de sa mère. Il tient d’elle la vie et beaucoup de ce qu'il est devenu comme homme et comme croyant. Elle a donc parfaitement rempli son rôle de mère mais désormais d'autres temps, lourds de conséquences pour l'histoire du salut, s'ouvrent aussi bien pour elle que pour Jésus. Par cette interpellation, Jésus invite sa mère à entrer dans un autre mode de relation. Elle doit dépasser sa seule maternité charnelle qui lui conférait autorité sur son fils pour naître dans une relation nouvelle, inversée avec son fils. </a:t>
            </a:r>
          </a:p>
          <a:p>
            <a:pPr algn="ctr"/>
            <a:r>
              <a:rPr lang="fr-FR" sz="2000" baseline="30000" dirty="0">
                <a:solidFill>
                  <a:schemeClr val="tx1"/>
                </a:solidFill>
                <a:latin typeface="Times New Roman" panose="02020603050405020304" pitchFamily="18" charset="0"/>
                <a:cs typeface="Times New Roman" panose="02020603050405020304" pitchFamily="18" charset="0"/>
              </a:rPr>
              <a:t>Alain</a:t>
            </a:r>
            <a:r>
              <a:rPr lang="fr-FR" sz="2000" dirty="0">
                <a:solidFill>
                  <a:schemeClr val="tx1"/>
                </a:solidFill>
                <a:latin typeface="Times New Roman" panose="02020603050405020304" pitchFamily="18" charset="0"/>
                <a:cs typeface="Times New Roman" panose="02020603050405020304" pitchFamily="18" charset="0"/>
              </a:rPr>
              <a:t> </a:t>
            </a:r>
            <a:r>
              <a:rPr lang="fr-FR" sz="2000" baseline="30000" dirty="0" err="1">
                <a:solidFill>
                  <a:schemeClr val="tx1"/>
                </a:solidFill>
                <a:latin typeface="Times New Roman" panose="02020603050405020304" pitchFamily="18" charset="0"/>
                <a:cs typeface="Times New Roman" panose="02020603050405020304" pitchFamily="18" charset="0"/>
              </a:rPr>
              <a:t>Marchadour</a:t>
            </a:r>
            <a:r>
              <a:rPr lang="fr-FR" sz="2000" baseline="30000" dirty="0">
                <a:solidFill>
                  <a:schemeClr val="tx1"/>
                </a:solidFill>
                <a:latin typeface="Times New Roman" panose="02020603050405020304" pitchFamily="18" charset="0"/>
                <a:cs typeface="Times New Roman" panose="02020603050405020304" pitchFamily="18" charset="0"/>
              </a:rPr>
              <a:t> p 40</a:t>
            </a:r>
            <a:endParaRPr lang="fr-FR" sz="2000" dirty="0">
              <a:solidFill>
                <a:schemeClr val="tx1"/>
              </a:solidFill>
              <a:latin typeface="Times New Roman" panose="02020603050405020304" pitchFamily="18" charset="0"/>
              <a:cs typeface="Times New Roman" panose="02020603050405020304" pitchFamily="18" charset="0"/>
            </a:endParaRPr>
          </a:p>
        </p:txBody>
      </p:sp>
      <p:sp>
        <p:nvSpPr>
          <p:cNvPr id="6" name="Rectangle : coins arrondis 5">
            <a:extLst>
              <a:ext uri="{FF2B5EF4-FFF2-40B4-BE49-F238E27FC236}">
                <a16:creationId xmlns:a16="http://schemas.microsoft.com/office/drawing/2014/main" id="{B7DD38C8-2352-1EB6-8034-DAE9FD3A8FE2}"/>
              </a:ext>
            </a:extLst>
          </p:cNvPr>
          <p:cNvSpPr/>
          <p:nvPr/>
        </p:nvSpPr>
        <p:spPr>
          <a:xfrm>
            <a:off x="279952" y="5057751"/>
            <a:ext cx="11414639" cy="157395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i="1" dirty="0">
                <a:solidFill>
                  <a:schemeClr val="tx1"/>
                </a:solidFill>
                <a:latin typeface="Times New Roman" panose="02020603050405020304" pitchFamily="18" charset="0"/>
                <a:cs typeface="Times New Roman" panose="02020603050405020304" pitchFamily="18" charset="0"/>
              </a:rPr>
              <a:t>En sa mère, Jésus voit désormais la femme, c'est-à-dire non seulement l'Israël qui lui a donné le jour mais Sion qui attend et espère le temps du salut définitif.</a:t>
            </a:r>
            <a:r>
              <a:rPr lang="fr-FR" sz="2800" baseline="30000" dirty="0">
                <a:solidFill>
                  <a:schemeClr val="tx1"/>
                </a:solidFill>
                <a:latin typeface="Times New Roman" panose="02020603050405020304" pitchFamily="18" charset="0"/>
                <a:cs typeface="Times New Roman" panose="02020603050405020304" pitchFamily="18" charset="0"/>
              </a:rPr>
              <a:t> </a:t>
            </a:r>
            <a:r>
              <a:rPr lang="fr-FR" sz="2000" baseline="30000" dirty="0">
                <a:solidFill>
                  <a:schemeClr val="tx1"/>
                </a:solidFill>
                <a:latin typeface="Times New Roman" panose="02020603050405020304" pitchFamily="18" charset="0"/>
                <a:cs typeface="Times New Roman" panose="02020603050405020304" pitchFamily="18" charset="0"/>
              </a:rPr>
              <a:t>Xavier Léon-Dufour cité par A</a:t>
            </a:r>
            <a:r>
              <a:rPr lang="fr-FR" sz="2000" dirty="0">
                <a:solidFill>
                  <a:schemeClr val="tx1"/>
                </a:solidFill>
                <a:latin typeface="Times New Roman" panose="02020603050405020304" pitchFamily="18" charset="0"/>
                <a:cs typeface="Times New Roman" panose="02020603050405020304" pitchFamily="18" charset="0"/>
              </a:rPr>
              <a:t> </a:t>
            </a:r>
            <a:r>
              <a:rPr lang="fr-FR" sz="2000" baseline="30000" dirty="0" err="1">
                <a:solidFill>
                  <a:schemeClr val="tx1"/>
                </a:solidFill>
                <a:latin typeface="Times New Roman" panose="02020603050405020304" pitchFamily="18" charset="0"/>
                <a:cs typeface="Times New Roman" panose="02020603050405020304" pitchFamily="18" charset="0"/>
              </a:rPr>
              <a:t>Marchadour</a:t>
            </a:r>
            <a:r>
              <a:rPr lang="fr-FR" sz="2000" baseline="30000" dirty="0">
                <a:solidFill>
                  <a:schemeClr val="tx1"/>
                </a:solidFill>
                <a:latin typeface="Times New Roman" panose="02020603050405020304" pitchFamily="18" charset="0"/>
                <a:cs typeface="Times New Roman" panose="02020603050405020304" pitchFamily="18" charset="0"/>
              </a:rPr>
              <a:t> p 40</a:t>
            </a:r>
            <a:endParaRPr lang="fr-F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18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AAD14-717E-D508-B0CD-D8292FD5C372}"/>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7E6FCB7-55D0-A3A7-CF13-1EDF30E3E731}"/>
              </a:ext>
            </a:extLst>
          </p:cNvPr>
          <p:cNvSpPr/>
          <p:nvPr/>
        </p:nvSpPr>
        <p:spPr>
          <a:xfrm>
            <a:off x="850667" y="1938222"/>
            <a:ext cx="7530269" cy="2606618"/>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04 </a:t>
            </a:r>
            <a:r>
              <a:rPr lang="fr-FR" sz="3600" i="1" dirty="0">
                <a:solidFill>
                  <a:schemeClr val="tx1"/>
                </a:solidFill>
                <a:latin typeface="Times New Roman" panose="02020603050405020304" pitchFamily="18" charset="0"/>
                <a:cs typeface="Times New Roman" panose="02020603050405020304" pitchFamily="18" charset="0"/>
              </a:rPr>
              <a:t>Jésus lui répond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 Femme, que me veux-tu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rgbClr val="FF0000"/>
                </a:solidFill>
                <a:latin typeface="Times New Roman" panose="02020603050405020304" pitchFamily="18" charset="0"/>
                <a:cs typeface="Times New Roman" panose="02020603050405020304" pitchFamily="18" charset="0"/>
              </a:rPr>
              <a:t>Mon heure n’est pas encore venue</a:t>
            </a:r>
            <a:r>
              <a:rPr lang="fr-FR" sz="3600" i="1" dirty="0">
                <a:solidFill>
                  <a:schemeClr val="tx1"/>
                </a:solidFill>
                <a:latin typeface="Times New Roman" panose="02020603050405020304" pitchFamily="18" charset="0"/>
                <a:cs typeface="Times New Roman" panose="02020603050405020304" pitchFamily="18" charset="0"/>
              </a:rPr>
              <a:t>. »</a:t>
            </a:r>
          </a:p>
        </p:txBody>
      </p:sp>
      <p:sp>
        <p:nvSpPr>
          <p:cNvPr id="3" name="Espace réservé du numéro de diapositive 2">
            <a:extLst>
              <a:ext uri="{FF2B5EF4-FFF2-40B4-BE49-F238E27FC236}">
                <a16:creationId xmlns:a16="http://schemas.microsoft.com/office/drawing/2014/main" id="{E99EC2E6-C2C4-645B-26FD-2D5790C2F1A0}"/>
              </a:ext>
            </a:extLst>
          </p:cNvPr>
          <p:cNvSpPr>
            <a:spLocks noGrp="1"/>
          </p:cNvSpPr>
          <p:nvPr>
            <p:ph type="sldNum" sz="quarter" idx="12"/>
          </p:nvPr>
        </p:nvSpPr>
        <p:spPr/>
        <p:txBody>
          <a:bodyPr/>
          <a:lstStyle/>
          <a:p>
            <a:fld id="{9E268824-B363-4558-82B1-76DB5ADEB9CB}" type="slidenum">
              <a:rPr lang="fr-FR" smtClean="0"/>
              <a:t>48</a:t>
            </a:fld>
            <a:endParaRPr lang="fr-FR"/>
          </a:p>
        </p:txBody>
      </p:sp>
      <p:pic>
        <p:nvPicPr>
          <p:cNvPr id="5" name="Image 4" descr="Une image contenant illustration, dessin, habits, Dessin animé&#10;&#10;Description générée automatiquement">
            <a:extLst>
              <a:ext uri="{FF2B5EF4-FFF2-40B4-BE49-F238E27FC236}">
                <a16:creationId xmlns:a16="http://schemas.microsoft.com/office/drawing/2014/main" id="{A286BE2A-BE0D-D37E-76FE-76ABEA71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1210035"/>
            <a:ext cx="2663957" cy="4062992"/>
          </a:xfrm>
          <a:prstGeom prst="ellipse">
            <a:avLst/>
          </a:prstGeom>
          <a:ln>
            <a:noFill/>
          </a:ln>
          <a:effectLst>
            <a:softEdge rad="112500"/>
          </a:effectLst>
        </p:spPr>
      </p:pic>
    </p:spTree>
    <p:extLst>
      <p:ext uri="{BB962C8B-B14F-4D97-AF65-F5344CB8AC3E}">
        <p14:creationId xmlns:p14="http://schemas.microsoft.com/office/powerpoint/2010/main" val="2988197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8D2C-17E6-55BC-3469-9DCD2BCACA14}"/>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12718AC0-675C-BE23-E430-43CE3C5B5E00}"/>
              </a:ext>
            </a:extLst>
          </p:cNvPr>
          <p:cNvSpPr txBox="1"/>
          <p:nvPr/>
        </p:nvSpPr>
        <p:spPr>
          <a:xfrm>
            <a:off x="188651" y="190719"/>
            <a:ext cx="4457994"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Mon heure n’est pas encore venue</a:t>
            </a:r>
            <a:endParaRPr lang="fr-FR" dirty="0"/>
          </a:p>
        </p:txBody>
      </p:sp>
      <p:sp>
        <p:nvSpPr>
          <p:cNvPr id="2" name="Rectangle : coins arrondis 1">
            <a:extLst>
              <a:ext uri="{FF2B5EF4-FFF2-40B4-BE49-F238E27FC236}">
                <a16:creationId xmlns:a16="http://schemas.microsoft.com/office/drawing/2014/main" id="{89A68503-62A4-021D-0DC0-E486D57BBB71}"/>
              </a:ext>
            </a:extLst>
          </p:cNvPr>
          <p:cNvSpPr/>
          <p:nvPr/>
        </p:nvSpPr>
        <p:spPr>
          <a:xfrm>
            <a:off x="1001364" y="2471800"/>
            <a:ext cx="7609236" cy="92737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Quelle est cette heure qui va venir ?</a:t>
            </a:r>
          </a:p>
        </p:txBody>
      </p:sp>
      <p:sp>
        <p:nvSpPr>
          <p:cNvPr id="3" name="Espace réservé du numéro de diapositive 2">
            <a:extLst>
              <a:ext uri="{FF2B5EF4-FFF2-40B4-BE49-F238E27FC236}">
                <a16:creationId xmlns:a16="http://schemas.microsoft.com/office/drawing/2014/main" id="{9E1820E0-C77E-F4CB-11D2-12F5839C61E7}"/>
              </a:ext>
            </a:extLst>
          </p:cNvPr>
          <p:cNvSpPr>
            <a:spLocks noGrp="1"/>
          </p:cNvSpPr>
          <p:nvPr>
            <p:ph type="sldNum" sz="quarter" idx="12"/>
          </p:nvPr>
        </p:nvSpPr>
        <p:spPr/>
        <p:txBody>
          <a:bodyPr/>
          <a:lstStyle/>
          <a:p>
            <a:fld id="{9E268824-B363-4558-82B1-76DB5ADEB9CB}" type="slidenum">
              <a:rPr lang="fr-FR" smtClean="0"/>
              <a:t>49</a:t>
            </a:fld>
            <a:endParaRPr lang="fr-FR"/>
          </a:p>
        </p:txBody>
      </p:sp>
      <p:pic>
        <p:nvPicPr>
          <p:cNvPr id="5" name="Image 4" descr="Une image contenant illustration, dessin, habits, Dessin animé&#10;&#10;Description générée automatiquement">
            <a:extLst>
              <a:ext uri="{FF2B5EF4-FFF2-40B4-BE49-F238E27FC236}">
                <a16:creationId xmlns:a16="http://schemas.microsoft.com/office/drawing/2014/main" id="{FE4BEBB4-5B54-101A-A34D-906B0148A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1210035"/>
            <a:ext cx="2663957" cy="4062992"/>
          </a:xfrm>
          <a:prstGeom prst="ellipse">
            <a:avLst/>
          </a:prstGeom>
          <a:ln>
            <a:noFill/>
          </a:ln>
          <a:effectLst>
            <a:softEdge rad="112500"/>
          </a:effectLst>
        </p:spPr>
      </p:pic>
    </p:spTree>
    <p:extLst>
      <p:ext uri="{BB962C8B-B14F-4D97-AF65-F5344CB8AC3E}">
        <p14:creationId xmlns:p14="http://schemas.microsoft.com/office/powerpoint/2010/main" val="423980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9922028-2CA5-F3F6-9CA5-74B041B97922}"/>
              </a:ext>
            </a:extLst>
          </p:cNvPr>
          <p:cNvSpPr/>
          <p:nvPr/>
        </p:nvSpPr>
        <p:spPr>
          <a:xfrm>
            <a:off x="3094860" y="1519933"/>
            <a:ext cx="8258940" cy="3530851"/>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01</a:t>
            </a:r>
            <a:r>
              <a:rPr lang="fr-FR" sz="3600"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Le </a:t>
            </a:r>
            <a:r>
              <a:rPr lang="fr-FR" sz="3600" i="1" dirty="0">
                <a:solidFill>
                  <a:srgbClr val="FF0000"/>
                </a:solidFill>
                <a:latin typeface="Times New Roman" panose="02020603050405020304" pitchFamily="18" charset="0"/>
                <a:cs typeface="Times New Roman" panose="02020603050405020304" pitchFamily="18" charset="0"/>
              </a:rPr>
              <a:t>troisième jour</a:t>
            </a:r>
            <a:r>
              <a:rPr lang="fr-FR" sz="3600" i="1" dirty="0">
                <a:solidFill>
                  <a:schemeClr val="tx1"/>
                </a:solidFill>
                <a:latin typeface="Times New Roman" panose="02020603050405020304" pitchFamily="18" charset="0"/>
                <a:cs typeface="Times New Roman" panose="02020603050405020304" pitchFamily="18" charset="0"/>
              </a:rPr>
              <a:t>,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il y eut un mariage à Cana de Galilée.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La mère de Jésus était là.</a:t>
            </a:r>
          </a:p>
          <a:p>
            <a:r>
              <a:rPr lang="fr-FR" sz="3600" b="1" dirty="0">
                <a:solidFill>
                  <a:srgbClr val="FF0000"/>
                </a:solidFill>
                <a:latin typeface="Times New Roman" panose="02020603050405020304" pitchFamily="18" charset="0"/>
                <a:cs typeface="Times New Roman" panose="02020603050405020304" pitchFamily="18" charset="0"/>
              </a:rPr>
              <a:t>02</a:t>
            </a:r>
            <a:r>
              <a:rPr lang="fr-FR" sz="3600"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Jésus aussi avait été invité au mariage avec ses disciples.</a:t>
            </a:r>
          </a:p>
        </p:txBody>
      </p:sp>
      <p:sp>
        <p:nvSpPr>
          <p:cNvPr id="3" name="Espace réservé du numéro de diapositive 2">
            <a:extLst>
              <a:ext uri="{FF2B5EF4-FFF2-40B4-BE49-F238E27FC236}">
                <a16:creationId xmlns:a16="http://schemas.microsoft.com/office/drawing/2014/main" id="{06D2554A-5919-5E6C-52F6-A529A2FF1B87}"/>
              </a:ext>
            </a:extLst>
          </p:cNvPr>
          <p:cNvSpPr>
            <a:spLocks noGrp="1"/>
          </p:cNvSpPr>
          <p:nvPr>
            <p:ph type="sldNum" sz="quarter" idx="12"/>
          </p:nvPr>
        </p:nvSpPr>
        <p:spPr/>
        <p:txBody>
          <a:bodyPr/>
          <a:lstStyle/>
          <a:p>
            <a:fld id="{9E268824-B363-4558-82B1-76DB5ADEB9CB}" type="slidenum">
              <a:rPr lang="fr-FR" smtClean="0"/>
              <a:t>5</a:t>
            </a:fld>
            <a:endParaRPr lang="fr-FR"/>
          </a:p>
        </p:txBody>
      </p:sp>
      <p:pic>
        <p:nvPicPr>
          <p:cNvPr id="5" name="Image 4" descr="Une image contenant habits, dessin humoristique, Visage humain, personne&#10;&#10;Description générée automatiquement">
            <a:extLst>
              <a:ext uri="{FF2B5EF4-FFF2-40B4-BE49-F238E27FC236}">
                <a16:creationId xmlns:a16="http://schemas.microsoft.com/office/drawing/2014/main" id="{2EDC617D-FEA7-2DC3-633A-4C07C1EBB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2" y="1454617"/>
            <a:ext cx="2484665" cy="3716769"/>
          </a:xfrm>
          <a:prstGeom prst="rect">
            <a:avLst/>
          </a:prstGeom>
          <a:ln>
            <a:noFill/>
          </a:ln>
          <a:effectLst>
            <a:softEdge rad="112500"/>
          </a:effectLst>
        </p:spPr>
      </p:pic>
    </p:spTree>
    <p:extLst>
      <p:ext uri="{BB962C8B-B14F-4D97-AF65-F5344CB8AC3E}">
        <p14:creationId xmlns:p14="http://schemas.microsoft.com/office/powerpoint/2010/main" val="2138400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0967A-E971-B5D6-501F-292AA18F7825}"/>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B783093-6799-87D1-CDFE-7241C3A80F35}"/>
              </a:ext>
            </a:extLst>
          </p:cNvPr>
          <p:cNvSpPr/>
          <p:nvPr/>
        </p:nvSpPr>
        <p:spPr>
          <a:xfrm>
            <a:off x="1299251" y="1151286"/>
            <a:ext cx="8598229" cy="1745671"/>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dirty="0">
                <a:solidFill>
                  <a:schemeClr val="tx1"/>
                </a:solidFill>
                <a:latin typeface="Times New Roman" panose="02020603050405020304" pitchFamily="18" charset="0"/>
                <a:cs typeface="Times New Roman" panose="02020603050405020304" pitchFamily="18" charset="0"/>
              </a:rPr>
              <a:t>Dans l’évangile de Jean,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nous rencontrons 26 fois cette mention de l’heure.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Voici quelques citations : </a:t>
            </a:r>
            <a:br>
              <a:rPr lang="fr-FR" sz="3200" b="1" dirty="0">
                <a:solidFill>
                  <a:schemeClr val="tx1"/>
                </a:solidFill>
                <a:latin typeface="Times New Roman" panose="02020603050405020304" pitchFamily="18" charset="0"/>
                <a:cs typeface="Times New Roman" panose="02020603050405020304" pitchFamily="18" charset="0"/>
              </a:rPr>
            </a:br>
            <a:endParaRPr lang="fr-FR" sz="2000" dirty="0">
              <a:solidFill>
                <a:schemeClr val="tx1"/>
              </a:solidFill>
              <a:latin typeface="Times New Roman" panose="02020603050405020304" pitchFamily="18"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FBB4FECF-3598-F468-942F-29AD04DED519}"/>
              </a:ext>
            </a:extLst>
          </p:cNvPr>
          <p:cNvSpPr>
            <a:spLocks noGrp="1"/>
          </p:cNvSpPr>
          <p:nvPr>
            <p:ph type="sldNum" sz="quarter" idx="12"/>
          </p:nvPr>
        </p:nvSpPr>
        <p:spPr/>
        <p:txBody>
          <a:bodyPr/>
          <a:lstStyle/>
          <a:p>
            <a:fld id="{9E268824-B363-4558-82B1-76DB5ADEB9CB}" type="slidenum">
              <a:rPr lang="fr-FR" smtClean="0"/>
              <a:t>50</a:t>
            </a:fld>
            <a:endParaRPr lang="fr-FR"/>
          </a:p>
        </p:txBody>
      </p:sp>
      <p:sp>
        <p:nvSpPr>
          <p:cNvPr id="4" name="ZoneTexte 3">
            <a:extLst>
              <a:ext uri="{FF2B5EF4-FFF2-40B4-BE49-F238E27FC236}">
                <a16:creationId xmlns:a16="http://schemas.microsoft.com/office/drawing/2014/main" id="{9EA4DBF6-E84F-6F81-E19D-8EBD07C7D91F}"/>
              </a:ext>
            </a:extLst>
          </p:cNvPr>
          <p:cNvSpPr txBox="1"/>
          <p:nvPr/>
        </p:nvSpPr>
        <p:spPr>
          <a:xfrm>
            <a:off x="496561" y="351541"/>
            <a:ext cx="5101805"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Mon heure n’est pas encore venue</a:t>
            </a:r>
            <a:endParaRPr lang="fr-FR" dirty="0"/>
          </a:p>
        </p:txBody>
      </p:sp>
      <p:sp>
        <p:nvSpPr>
          <p:cNvPr id="8" name="ZoneTexte 7">
            <a:extLst>
              <a:ext uri="{FF2B5EF4-FFF2-40B4-BE49-F238E27FC236}">
                <a16:creationId xmlns:a16="http://schemas.microsoft.com/office/drawing/2014/main" id="{15B1245E-E868-CA6F-0453-15075A4F90CC}"/>
              </a:ext>
            </a:extLst>
          </p:cNvPr>
          <p:cNvSpPr txBox="1"/>
          <p:nvPr/>
        </p:nvSpPr>
        <p:spPr>
          <a:xfrm>
            <a:off x="176316" y="4793910"/>
            <a:ext cx="11729357" cy="1532334"/>
          </a:xfrm>
          <a:prstGeom prst="roundRect">
            <a:avLst/>
          </a:prstGeom>
          <a:noFill/>
          <a:ln w="57150">
            <a:solidFill>
              <a:srgbClr val="00B050"/>
            </a:solidFill>
          </a:ln>
        </p:spPr>
        <p:txBody>
          <a:bodyPr wrap="square">
            <a:spAutoFit/>
          </a:bodyPr>
          <a:lstStyle/>
          <a:p>
            <a:r>
              <a:rPr lang="fr-FR" sz="2800" b="1" dirty="0">
                <a:solidFill>
                  <a:schemeClr val="tx1"/>
                </a:solidFill>
                <a:latin typeface="Times New Roman" panose="02020603050405020304" pitchFamily="18" charset="0"/>
                <a:cs typeface="Times New Roman" panose="02020603050405020304" pitchFamily="18" charset="0"/>
              </a:rPr>
              <a:t>Jean 12, 27</a:t>
            </a:r>
            <a:r>
              <a:rPr lang="fr-FR" sz="2800" dirty="0">
                <a:solidFill>
                  <a:schemeClr val="tx1"/>
                </a:solidFill>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Maintenant je suis bouleversé. Que puis-je dire ? Dirai-je : Père, délivre-moi de cette heure ? - Mais non ! C'est pour cela que je suis parvenu à cette heure-ci !</a:t>
            </a:r>
            <a:endParaRPr lang="fr-FR" sz="2800" dirty="0">
              <a:solidFill>
                <a:schemeClr val="tx1"/>
              </a:solidFill>
              <a:latin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id="{8BB1F6E4-29A3-3537-3BA1-D9ACB93F8CE1}"/>
              </a:ext>
            </a:extLst>
          </p:cNvPr>
          <p:cNvSpPr txBox="1"/>
          <p:nvPr/>
        </p:nvSpPr>
        <p:spPr>
          <a:xfrm>
            <a:off x="176316" y="3235037"/>
            <a:ext cx="11729357" cy="1055608"/>
          </a:xfrm>
          <a:prstGeom prst="roundRect">
            <a:avLst/>
          </a:prstGeom>
          <a:noFill/>
          <a:ln w="57150">
            <a:solidFill>
              <a:srgbClr val="00B050"/>
            </a:solidFill>
          </a:ln>
        </p:spPr>
        <p:txBody>
          <a:bodyPr wrap="square">
            <a:spAutoFit/>
          </a:bodyPr>
          <a:lstStyle/>
          <a:p>
            <a:r>
              <a:rPr lang="fr-FR" sz="2800" b="1" dirty="0">
                <a:solidFill>
                  <a:schemeClr val="tx1"/>
                </a:solidFill>
                <a:latin typeface="Times New Roman" panose="02020603050405020304" pitchFamily="18" charset="0"/>
                <a:cs typeface="Times New Roman" panose="02020603050405020304" pitchFamily="18" charset="0"/>
              </a:rPr>
              <a:t>Jean 8, 20</a:t>
            </a:r>
            <a:r>
              <a:rPr lang="fr-FR" sz="2800" dirty="0">
                <a:solidFill>
                  <a:schemeClr val="tx1"/>
                </a:solidFill>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Il prononça ces paroles alors qu'il enseignait au Temple, du côté du Trésor. Et personne ne l'arrêta, parce que son heure n'était pas encore venue.</a:t>
            </a:r>
            <a:endParaRPr lang="fr-FR" sz="2800" dirty="0"/>
          </a:p>
        </p:txBody>
      </p:sp>
    </p:spTree>
    <p:extLst>
      <p:ext uri="{BB962C8B-B14F-4D97-AF65-F5344CB8AC3E}">
        <p14:creationId xmlns:p14="http://schemas.microsoft.com/office/powerpoint/2010/main" val="421822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D1B88-50BE-901F-1FDF-FC11E15CBE19}"/>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743CE63-1740-F753-0A73-29F6666CBCD7}"/>
              </a:ext>
            </a:extLst>
          </p:cNvPr>
          <p:cNvSpPr>
            <a:spLocks noGrp="1"/>
          </p:cNvSpPr>
          <p:nvPr>
            <p:ph type="sldNum" sz="quarter" idx="12"/>
          </p:nvPr>
        </p:nvSpPr>
        <p:spPr/>
        <p:txBody>
          <a:bodyPr/>
          <a:lstStyle/>
          <a:p>
            <a:fld id="{9E268824-B363-4558-82B1-76DB5ADEB9CB}" type="slidenum">
              <a:rPr lang="fr-FR" smtClean="0"/>
              <a:t>51</a:t>
            </a:fld>
            <a:endParaRPr lang="fr-FR"/>
          </a:p>
        </p:txBody>
      </p:sp>
      <p:sp>
        <p:nvSpPr>
          <p:cNvPr id="4" name="ZoneTexte 3">
            <a:extLst>
              <a:ext uri="{FF2B5EF4-FFF2-40B4-BE49-F238E27FC236}">
                <a16:creationId xmlns:a16="http://schemas.microsoft.com/office/drawing/2014/main" id="{074F67AD-5EE3-1D22-3FA2-4E6FC0183778}"/>
              </a:ext>
            </a:extLst>
          </p:cNvPr>
          <p:cNvSpPr txBox="1"/>
          <p:nvPr/>
        </p:nvSpPr>
        <p:spPr>
          <a:xfrm>
            <a:off x="496561" y="351541"/>
            <a:ext cx="5101805"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Mon heure n’est pas encore venue</a:t>
            </a:r>
            <a:endParaRPr lang="fr-FR" dirty="0"/>
          </a:p>
        </p:txBody>
      </p:sp>
      <p:sp>
        <p:nvSpPr>
          <p:cNvPr id="5" name="Rectangle : coins arrondis 4">
            <a:extLst>
              <a:ext uri="{FF2B5EF4-FFF2-40B4-BE49-F238E27FC236}">
                <a16:creationId xmlns:a16="http://schemas.microsoft.com/office/drawing/2014/main" id="{344EDB76-1130-AA1E-5F7D-51E4EB726DB6}"/>
              </a:ext>
            </a:extLst>
          </p:cNvPr>
          <p:cNvSpPr/>
          <p:nvPr/>
        </p:nvSpPr>
        <p:spPr>
          <a:xfrm>
            <a:off x="496561" y="2824097"/>
            <a:ext cx="11021487" cy="1692143"/>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Jean 16, 4</a:t>
            </a:r>
            <a:r>
              <a:rPr lang="fr-FR" sz="2800" dirty="0">
                <a:solidFill>
                  <a:schemeClr val="tx1"/>
                </a:solidFill>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Mais voici pourquoi je vous dis tout cela : quand cette heure sera venue, vous vous souviendrez que je vous l'avais dit. Je ne vous l'ai pas dit dès le commencement, parce que j'étais avec vous.</a:t>
            </a:r>
            <a:r>
              <a:rPr lang="fr-FR" sz="2800" dirty="0">
                <a:solidFill>
                  <a:schemeClr val="tx1"/>
                </a:solidFill>
                <a:latin typeface="Times New Roman" panose="02020603050405020304" pitchFamily="18" charset="0"/>
                <a:cs typeface="Times New Roman" panose="02020603050405020304" pitchFamily="18" charset="0"/>
              </a:rPr>
              <a:t> </a:t>
            </a:r>
          </a:p>
        </p:txBody>
      </p:sp>
      <p:sp>
        <p:nvSpPr>
          <p:cNvPr id="3" name="Rectangle : coins arrondis 2">
            <a:extLst>
              <a:ext uri="{FF2B5EF4-FFF2-40B4-BE49-F238E27FC236}">
                <a16:creationId xmlns:a16="http://schemas.microsoft.com/office/drawing/2014/main" id="{EC37D8A7-9BE3-48A3-9C1E-98BCA3743A8A}"/>
              </a:ext>
            </a:extLst>
          </p:cNvPr>
          <p:cNvSpPr/>
          <p:nvPr/>
        </p:nvSpPr>
        <p:spPr>
          <a:xfrm>
            <a:off x="496561" y="4899626"/>
            <a:ext cx="11034627" cy="1338685"/>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Jean 16, 32</a:t>
            </a:r>
            <a:r>
              <a:rPr lang="fr-FR" sz="2800" dirty="0">
                <a:solidFill>
                  <a:schemeClr val="tx1"/>
                </a:solidFill>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L'heure vient - et même elle est venue - où vous serez dispersés chacun de son côté, et vous me laisserez seul ; pourtant je ne suis pas seul, puisque le Père est avec moi. </a:t>
            </a:r>
            <a:endParaRPr lang="fr-FR" sz="2800" dirty="0">
              <a:solidFill>
                <a:schemeClr val="tx1"/>
              </a:solidFill>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7F2C9DA3-6CE3-7BD3-B371-2E78F59F725A}"/>
              </a:ext>
            </a:extLst>
          </p:cNvPr>
          <p:cNvSpPr txBox="1"/>
          <p:nvPr/>
        </p:nvSpPr>
        <p:spPr>
          <a:xfrm>
            <a:off x="509701" y="1048481"/>
            <a:ext cx="11021487" cy="1532334"/>
          </a:xfrm>
          <a:prstGeom prst="roundRect">
            <a:avLst/>
          </a:prstGeom>
          <a:noFill/>
          <a:ln w="57150">
            <a:solidFill>
              <a:srgbClr val="00B050"/>
            </a:solidFill>
          </a:ln>
        </p:spPr>
        <p:txBody>
          <a:bodyPr wrap="square">
            <a:spAutoFit/>
          </a:bodyPr>
          <a:lstStyle/>
          <a:p>
            <a:r>
              <a:rPr lang="fr-FR" sz="2800" b="1" dirty="0">
                <a:solidFill>
                  <a:schemeClr val="tx1"/>
                </a:solidFill>
                <a:latin typeface="Times New Roman" panose="02020603050405020304" pitchFamily="18" charset="0"/>
                <a:cs typeface="Times New Roman" panose="02020603050405020304" pitchFamily="18" charset="0"/>
              </a:rPr>
              <a:t>Jean 13, 1</a:t>
            </a:r>
            <a:r>
              <a:rPr lang="fr-FR" sz="2800" dirty="0">
                <a:solidFill>
                  <a:schemeClr val="tx1"/>
                </a:solidFill>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Avant la fête de la Pâque, sachant que l'heure était venue pour lui de passer de ce monde à son Père, Jésus, ayant aimé les siens qui étaient dans le monde, les aima jusqu'au bout</a:t>
            </a:r>
            <a:r>
              <a:rPr lang="fr-FR" sz="2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5014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2075E-D76E-72E1-B46C-AE80CB4D09C4}"/>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4C85E451-E975-086E-0E22-C5FA381FD6D5}"/>
              </a:ext>
            </a:extLst>
          </p:cNvPr>
          <p:cNvSpPr>
            <a:spLocks noGrp="1"/>
          </p:cNvSpPr>
          <p:nvPr>
            <p:ph type="sldNum" sz="quarter" idx="12"/>
          </p:nvPr>
        </p:nvSpPr>
        <p:spPr/>
        <p:txBody>
          <a:bodyPr/>
          <a:lstStyle/>
          <a:p>
            <a:fld id="{9E268824-B363-4558-82B1-76DB5ADEB9CB}" type="slidenum">
              <a:rPr lang="fr-FR" smtClean="0"/>
              <a:t>52</a:t>
            </a:fld>
            <a:endParaRPr lang="fr-FR"/>
          </a:p>
        </p:txBody>
      </p:sp>
      <p:sp>
        <p:nvSpPr>
          <p:cNvPr id="4" name="ZoneTexte 3">
            <a:extLst>
              <a:ext uri="{FF2B5EF4-FFF2-40B4-BE49-F238E27FC236}">
                <a16:creationId xmlns:a16="http://schemas.microsoft.com/office/drawing/2014/main" id="{19120644-F818-A17D-1792-E5BF22A7BE02}"/>
              </a:ext>
            </a:extLst>
          </p:cNvPr>
          <p:cNvSpPr txBox="1"/>
          <p:nvPr/>
        </p:nvSpPr>
        <p:spPr>
          <a:xfrm>
            <a:off x="496561" y="351541"/>
            <a:ext cx="5101805"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Mon heure n’est pas encore venue</a:t>
            </a:r>
            <a:endParaRPr lang="fr-FR" dirty="0"/>
          </a:p>
        </p:txBody>
      </p:sp>
      <p:sp>
        <p:nvSpPr>
          <p:cNvPr id="7" name="Rectangle : coins arrondis 6">
            <a:extLst>
              <a:ext uri="{FF2B5EF4-FFF2-40B4-BE49-F238E27FC236}">
                <a16:creationId xmlns:a16="http://schemas.microsoft.com/office/drawing/2014/main" id="{3D4E4A67-FF50-57B4-FE37-4408DACEFF0E}"/>
              </a:ext>
            </a:extLst>
          </p:cNvPr>
          <p:cNvSpPr/>
          <p:nvPr/>
        </p:nvSpPr>
        <p:spPr>
          <a:xfrm>
            <a:off x="519216" y="1329618"/>
            <a:ext cx="10158299" cy="1697450"/>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Jean 17, 1</a:t>
            </a:r>
            <a:r>
              <a:rPr lang="fr-FR" sz="2800" dirty="0">
                <a:solidFill>
                  <a:schemeClr val="tx1"/>
                </a:solidFill>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Au moment de sa passion : Ainsi parla Jésus. </a:t>
            </a:r>
            <a:br>
              <a:rPr lang="fr-FR" sz="2800" i="1" dirty="0">
                <a:solidFill>
                  <a:schemeClr val="tx1"/>
                </a:solidFill>
                <a:latin typeface="Times New Roman" panose="02020603050405020304" pitchFamily="18" charset="0"/>
                <a:cs typeface="Times New Roman" panose="02020603050405020304" pitchFamily="18" charset="0"/>
              </a:rPr>
            </a:br>
            <a:r>
              <a:rPr lang="fr-FR" sz="2800" i="1" dirty="0">
                <a:solidFill>
                  <a:schemeClr val="tx1"/>
                </a:solidFill>
                <a:latin typeface="Times New Roman" panose="02020603050405020304" pitchFamily="18" charset="0"/>
                <a:cs typeface="Times New Roman" panose="02020603050405020304" pitchFamily="18" charset="0"/>
              </a:rPr>
              <a:t>Puis il leva les yeux au ciel et pria ainsi : </a:t>
            </a:r>
            <a:br>
              <a:rPr lang="fr-FR" sz="2800" i="1" dirty="0">
                <a:solidFill>
                  <a:schemeClr val="tx1"/>
                </a:solidFill>
                <a:latin typeface="Times New Roman" panose="02020603050405020304" pitchFamily="18" charset="0"/>
                <a:cs typeface="Times New Roman" panose="02020603050405020304" pitchFamily="18" charset="0"/>
              </a:rPr>
            </a:br>
            <a:r>
              <a:rPr lang="fr-FR" sz="2800" i="1" dirty="0">
                <a:solidFill>
                  <a:schemeClr val="tx1"/>
                </a:solidFill>
                <a:latin typeface="Times New Roman" panose="02020603050405020304" pitchFamily="18" charset="0"/>
                <a:cs typeface="Times New Roman" panose="02020603050405020304" pitchFamily="18" charset="0"/>
              </a:rPr>
              <a:t>Père, l'heure est venue. Glorifie ton Fils, afin que le Fils te glorifie.</a:t>
            </a:r>
            <a:r>
              <a:rPr lang="fr-FR" sz="2800" dirty="0">
                <a:solidFill>
                  <a:schemeClr val="tx1"/>
                </a:solidFill>
                <a:latin typeface="Times New Roman" panose="02020603050405020304" pitchFamily="18" charset="0"/>
                <a:cs typeface="Times New Roman" panose="02020603050405020304" pitchFamily="18" charset="0"/>
              </a:rPr>
              <a:t> </a:t>
            </a:r>
          </a:p>
        </p:txBody>
      </p:sp>
      <p:sp>
        <p:nvSpPr>
          <p:cNvPr id="5" name="ZoneTexte 4">
            <a:extLst>
              <a:ext uri="{FF2B5EF4-FFF2-40B4-BE49-F238E27FC236}">
                <a16:creationId xmlns:a16="http://schemas.microsoft.com/office/drawing/2014/main" id="{30F4B828-0754-C541-DF64-E5B2A7B4853A}"/>
              </a:ext>
            </a:extLst>
          </p:cNvPr>
          <p:cNvSpPr txBox="1"/>
          <p:nvPr/>
        </p:nvSpPr>
        <p:spPr>
          <a:xfrm>
            <a:off x="1327397" y="3935605"/>
            <a:ext cx="8541935" cy="1055608"/>
          </a:xfrm>
          <a:prstGeom prst="roundRect">
            <a:avLst/>
          </a:prstGeom>
          <a:noFill/>
          <a:ln w="57150">
            <a:solidFill>
              <a:srgbClr val="00B050"/>
            </a:solidFill>
          </a:ln>
        </p:spPr>
        <p:txBody>
          <a:bodyPr wrap="square">
            <a:spAutoFit/>
          </a:bodyPr>
          <a:lstStyle/>
          <a:p>
            <a:r>
              <a:rPr lang="fr-FR" sz="2800" b="1" dirty="0">
                <a:solidFill>
                  <a:schemeClr val="tx1"/>
                </a:solidFill>
                <a:latin typeface="Times New Roman" panose="02020603050405020304" pitchFamily="18" charset="0"/>
                <a:cs typeface="Times New Roman" panose="02020603050405020304" pitchFamily="18" charset="0"/>
              </a:rPr>
              <a:t>Jean 19, 27</a:t>
            </a:r>
            <a:r>
              <a:rPr lang="fr-FR" sz="2800" dirty="0">
                <a:solidFill>
                  <a:schemeClr val="tx1"/>
                </a:solidFill>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Puis il dit au disciple : Voici ta mère. </a:t>
            </a:r>
            <a:br>
              <a:rPr lang="fr-FR" sz="2800" i="1" dirty="0">
                <a:solidFill>
                  <a:schemeClr val="tx1"/>
                </a:solidFill>
                <a:latin typeface="Times New Roman" panose="02020603050405020304" pitchFamily="18" charset="0"/>
                <a:cs typeface="Times New Roman" panose="02020603050405020304" pitchFamily="18" charset="0"/>
              </a:rPr>
            </a:br>
            <a:r>
              <a:rPr lang="fr-FR" sz="2800" i="1" dirty="0">
                <a:solidFill>
                  <a:schemeClr val="tx1"/>
                </a:solidFill>
                <a:latin typeface="Times New Roman" panose="02020603050405020304" pitchFamily="18" charset="0"/>
                <a:cs typeface="Times New Roman" panose="02020603050405020304" pitchFamily="18" charset="0"/>
              </a:rPr>
              <a:t>Et à partir de cette heure-là, le disciple la prit chez lui.</a:t>
            </a:r>
            <a:r>
              <a:rPr lang="fr-FR" sz="2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111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6F133-B785-0B73-110F-505FA58242C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FBB94E1-F602-2339-879E-4D59F0981B28}"/>
              </a:ext>
            </a:extLst>
          </p:cNvPr>
          <p:cNvSpPr>
            <a:spLocks noGrp="1"/>
          </p:cNvSpPr>
          <p:nvPr>
            <p:ph type="sldNum" sz="quarter" idx="12"/>
          </p:nvPr>
        </p:nvSpPr>
        <p:spPr/>
        <p:txBody>
          <a:bodyPr/>
          <a:lstStyle/>
          <a:p>
            <a:fld id="{9E268824-B363-4558-82B1-76DB5ADEB9CB}" type="slidenum">
              <a:rPr lang="fr-FR" smtClean="0">
                <a:solidFill>
                  <a:schemeClr val="tx1"/>
                </a:solidFill>
              </a:rPr>
              <a:t>53</a:t>
            </a:fld>
            <a:endParaRPr lang="fr-FR">
              <a:solidFill>
                <a:schemeClr val="tx1"/>
              </a:solidFill>
            </a:endParaRPr>
          </a:p>
        </p:txBody>
      </p:sp>
      <p:sp>
        <p:nvSpPr>
          <p:cNvPr id="5" name="ZoneTexte 4">
            <a:extLst>
              <a:ext uri="{FF2B5EF4-FFF2-40B4-BE49-F238E27FC236}">
                <a16:creationId xmlns:a16="http://schemas.microsoft.com/office/drawing/2014/main" id="{CAB04A82-1B74-8752-C43D-841D926C99C3}"/>
              </a:ext>
            </a:extLst>
          </p:cNvPr>
          <p:cNvSpPr txBox="1"/>
          <p:nvPr/>
        </p:nvSpPr>
        <p:spPr>
          <a:xfrm>
            <a:off x="91385" y="73243"/>
            <a:ext cx="4448663"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Mon heure n’est pas encore venue</a:t>
            </a:r>
            <a:endParaRPr lang="fr-FR" dirty="0"/>
          </a:p>
        </p:txBody>
      </p:sp>
      <p:sp>
        <p:nvSpPr>
          <p:cNvPr id="4" name="Rectangle : coins arrondis 3">
            <a:extLst>
              <a:ext uri="{FF2B5EF4-FFF2-40B4-BE49-F238E27FC236}">
                <a16:creationId xmlns:a16="http://schemas.microsoft.com/office/drawing/2014/main" id="{4E2F16FF-D538-5AEB-DCB3-7EACA932D649}"/>
              </a:ext>
            </a:extLst>
          </p:cNvPr>
          <p:cNvSpPr/>
          <p:nvPr/>
        </p:nvSpPr>
        <p:spPr>
          <a:xfrm>
            <a:off x="317853" y="728701"/>
            <a:ext cx="11035947" cy="1976016"/>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Nous découvrons une progression de la notion de l’heure chez Jean.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Là aussi, il ne s’agit pas d’une heure chronologique</a:t>
            </a:r>
            <a:r>
              <a:rPr lang="fr-FR" sz="2800" b="1" dirty="0">
                <a:solidFill>
                  <a:schemeClr val="tx1"/>
                </a:solidFill>
                <a:latin typeface="Times New Roman" panose="02020603050405020304" pitchFamily="18" charset="0"/>
                <a:cs typeface="Times New Roman" panose="02020603050405020304" pitchFamily="18" charset="0"/>
              </a:rPr>
              <a:t>, </a:t>
            </a:r>
            <a:r>
              <a:rPr lang="fr-FR" sz="2800" dirty="0">
                <a:solidFill>
                  <a:schemeClr val="tx1"/>
                </a:solidFill>
                <a:latin typeface="Times New Roman" panose="02020603050405020304" pitchFamily="18" charset="0"/>
                <a:cs typeface="Times New Roman" panose="02020603050405020304" pitchFamily="18" charset="0"/>
              </a:rPr>
              <a:t>mais d’un temps particulièrement favorable vers lequel Jésus est en marche</a:t>
            </a:r>
            <a:r>
              <a:rPr lang="fr-FR" sz="3200" dirty="0">
                <a:solidFill>
                  <a:schemeClr val="tx1"/>
                </a:solidFill>
                <a:latin typeface="Times New Roman" panose="02020603050405020304" pitchFamily="18" charset="0"/>
                <a:cs typeface="Times New Roman" panose="02020603050405020304" pitchFamily="18" charset="0"/>
              </a:rPr>
              <a:t>.</a:t>
            </a:r>
            <a:r>
              <a:rPr lang="fr-FR" sz="3200" b="1" dirty="0">
                <a:solidFill>
                  <a:schemeClr val="tx1"/>
                </a:solidFill>
                <a:latin typeface="Times New Roman" panose="02020603050405020304" pitchFamily="18" charset="0"/>
                <a:cs typeface="Times New Roman" panose="02020603050405020304" pitchFamily="18" charset="0"/>
              </a:rPr>
              <a:t> </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2" name="Rectangle : coins arrondis 1">
            <a:extLst>
              <a:ext uri="{FF2B5EF4-FFF2-40B4-BE49-F238E27FC236}">
                <a16:creationId xmlns:a16="http://schemas.microsoft.com/office/drawing/2014/main" id="{74421227-9816-F092-6026-C5151EA1286E}"/>
              </a:ext>
            </a:extLst>
          </p:cNvPr>
          <p:cNvSpPr/>
          <p:nvPr/>
        </p:nvSpPr>
        <p:spPr>
          <a:xfrm>
            <a:off x="317853" y="2957003"/>
            <a:ext cx="11035947" cy="2747423"/>
          </a:xfrm>
          <a:prstGeom prst="roundRect">
            <a:avLst>
              <a:gd name="adj" fmla="val 22105"/>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Quelle est cette véritable heure où s’accomplit la gloire de Jésus ?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N’est-t-elle pas l’heure de sa croix, </a:t>
            </a:r>
          </a:p>
          <a:p>
            <a:pPr algn="ctr"/>
            <a:r>
              <a:rPr lang="fr-FR" sz="2800" dirty="0">
                <a:solidFill>
                  <a:schemeClr val="tx1"/>
                </a:solidFill>
                <a:latin typeface="Times New Roman" panose="02020603050405020304" pitchFamily="18" charset="0"/>
                <a:cs typeface="Times New Roman" panose="02020603050405020304" pitchFamily="18" charset="0"/>
              </a:rPr>
              <a:t>l’heure venue de passer de ce monde à son Père,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l’heure du Mystère Pascal ?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Cette heure est inaugurée par son intervention à Cana.</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Croix et Résurrection sont indissociables.</a:t>
            </a:r>
          </a:p>
        </p:txBody>
      </p:sp>
    </p:spTree>
    <p:extLst>
      <p:ext uri="{BB962C8B-B14F-4D97-AF65-F5344CB8AC3E}">
        <p14:creationId xmlns:p14="http://schemas.microsoft.com/office/powerpoint/2010/main" val="410833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34837-B3D4-E106-740E-AD048FB52653}"/>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FB383B0-BC8D-7620-BB64-3A857FD208FD}"/>
              </a:ext>
            </a:extLst>
          </p:cNvPr>
          <p:cNvSpPr/>
          <p:nvPr/>
        </p:nvSpPr>
        <p:spPr>
          <a:xfrm>
            <a:off x="3737251" y="2070022"/>
            <a:ext cx="7394467" cy="2120566"/>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05 </a:t>
            </a:r>
            <a:r>
              <a:rPr lang="fr-FR" sz="3600" i="1" dirty="0">
                <a:solidFill>
                  <a:schemeClr val="tx1"/>
                </a:solidFill>
                <a:latin typeface="Times New Roman" panose="02020603050405020304" pitchFamily="18" charset="0"/>
                <a:cs typeface="Times New Roman" panose="02020603050405020304" pitchFamily="18" charset="0"/>
              </a:rPr>
              <a:t>Sa mère dit à </a:t>
            </a:r>
            <a:r>
              <a:rPr lang="fr-FR" sz="3600" i="1" dirty="0">
                <a:solidFill>
                  <a:srgbClr val="FF0000"/>
                </a:solidFill>
                <a:latin typeface="Times New Roman" panose="02020603050405020304" pitchFamily="18" charset="0"/>
                <a:cs typeface="Times New Roman" panose="02020603050405020304" pitchFamily="18" charset="0"/>
              </a:rPr>
              <a:t>ceux qui servaient</a:t>
            </a:r>
            <a:r>
              <a:rPr lang="fr-FR" sz="3600" i="1" dirty="0">
                <a:solidFill>
                  <a:schemeClr val="tx1"/>
                </a:solidFill>
                <a:latin typeface="Times New Roman" panose="02020603050405020304" pitchFamily="18" charset="0"/>
                <a:cs typeface="Times New Roman" panose="02020603050405020304" pitchFamily="18" charset="0"/>
              </a:rPr>
              <a:t>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 Tout ce qu’il vous dira, faites-le. »</a:t>
            </a:r>
          </a:p>
        </p:txBody>
      </p:sp>
      <p:sp>
        <p:nvSpPr>
          <p:cNvPr id="3" name="Espace réservé du numéro de diapositive 2">
            <a:extLst>
              <a:ext uri="{FF2B5EF4-FFF2-40B4-BE49-F238E27FC236}">
                <a16:creationId xmlns:a16="http://schemas.microsoft.com/office/drawing/2014/main" id="{31E4704E-3898-68FC-4E62-D3755A7225A4}"/>
              </a:ext>
            </a:extLst>
          </p:cNvPr>
          <p:cNvSpPr>
            <a:spLocks noGrp="1"/>
          </p:cNvSpPr>
          <p:nvPr>
            <p:ph type="sldNum" sz="quarter" idx="12"/>
          </p:nvPr>
        </p:nvSpPr>
        <p:spPr/>
        <p:txBody>
          <a:bodyPr/>
          <a:lstStyle/>
          <a:p>
            <a:fld id="{9E268824-B363-4558-82B1-76DB5ADEB9CB}" type="slidenum">
              <a:rPr lang="fr-FR" smtClean="0"/>
              <a:t>54</a:t>
            </a:fld>
            <a:endParaRPr lang="fr-FR"/>
          </a:p>
        </p:txBody>
      </p:sp>
      <p:pic>
        <p:nvPicPr>
          <p:cNvPr id="5" name="Image 4" descr="Une image contenant habits, dessin, personne, dessin humoristique&#10;&#10;Description générée automatiquement">
            <a:extLst>
              <a:ext uri="{FF2B5EF4-FFF2-40B4-BE49-F238E27FC236}">
                <a16:creationId xmlns:a16="http://schemas.microsoft.com/office/drawing/2014/main" id="{4A43C268-61D4-EF89-6813-296045FB0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311" y="1243579"/>
            <a:ext cx="2154940" cy="4370841"/>
          </a:xfrm>
          <a:prstGeom prst="rect">
            <a:avLst/>
          </a:prstGeom>
        </p:spPr>
      </p:pic>
    </p:spTree>
    <p:extLst>
      <p:ext uri="{BB962C8B-B14F-4D97-AF65-F5344CB8AC3E}">
        <p14:creationId xmlns:p14="http://schemas.microsoft.com/office/powerpoint/2010/main" val="2321586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2DBA0-7A39-E378-9F76-7E798C62E6D6}"/>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C86BDD1C-F531-7AB4-360F-F11606ACF7B7}"/>
              </a:ext>
            </a:extLst>
          </p:cNvPr>
          <p:cNvSpPr txBox="1"/>
          <p:nvPr/>
        </p:nvSpPr>
        <p:spPr>
          <a:xfrm>
            <a:off x="188651" y="190719"/>
            <a:ext cx="4457994"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ceux qui servaient</a:t>
            </a:r>
            <a:endParaRPr lang="fr-FR" dirty="0"/>
          </a:p>
        </p:txBody>
      </p:sp>
      <p:sp>
        <p:nvSpPr>
          <p:cNvPr id="2" name="Rectangle : coins arrondis 1">
            <a:extLst>
              <a:ext uri="{FF2B5EF4-FFF2-40B4-BE49-F238E27FC236}">
                <a16:creationId xmlns:a16="http://schemas.microsoft.com/office/drawing/2014/main" id="{9CB9E018-DE16-A9F1-1E63-87810C7763A4}"/>
              </a:ext>
            </a:extLst>
          </p:cNvPr>
          <p:cNvSpPr/>
          <p:nvPr/>
        </p:nvSpPr>
        <p:spPr>
          <a:xfrm>
            <a:off x="4646645" y="1736776"/>
            <a:ext cx="6438335" cy="233607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Serviteurs </a:t>
            </a:r>
            <a:r>
              <a:rPr lang="fr-FR" sz="3600" baseline="30000" dirty="0">
                <a:solidFill>
                  <a:schemeClr val="tx1"/>
                </a:solidFill>
                <a:latin typeface="Times New Roman" panose="02020603050405020304" pitchFamily="18" charset="0"/>
                <a:cs typeface="Times New Roman" panose="02020603050405020304" pitchFamily="18" charset="0"/>
              </a:rPr>
              <a:t>Interlinéaire</a:t>
            </a:r>
            <a:endParaRPr lang="fr-FR" sz="3600" dirty="0">
              <a:solidFill>
                <a:schemeClr val="tx1"/>
              </a:solidFill>
              <a:latin typeface="Times New Roman" panose="02020603050405020304" pitchFamily="18" charset="0"/>
              <a:cs typeface="Times New Roman" panose="02020603050405020304" pitchFamily="18" charset="0"/>
            </a:endParaRPr>
          </a:p>
          <a:p>
            <a:pPr algn="ctr"/>
            <a:r>
              <a:rPr lang="fr-FR" sz="3600" dirty="0">
                <a:solidFill>
                  <a:schemeClr val="tx1"/>
                </a:solidFill>
                <a:latin typeface="Times New Roman" panose="02020603050405020304" pitchFamily="18" charset="0"/>
                <a:cs typeface="Times New Roman" panose="02020603050405020304" pitchFamily="18" charset="0"/>
              </a:rPr>
              <a:t>Quel est ce serviteur </a:t>
            </a:r>
          </a:p>
          <a:p>
            <a:pPr algn="ctr"/>
            <a:r>
              <a:rPr lang="fr-FR" sz="3600" dirty="0">
                <a:solidFill>
                  <a:schemeClr val="tx1"/>
                </a:solidFill>
                <a:latin typeface="Times New Roman" panose="02020603050405020304" pitchFamily="18" charset="0"/>
                <a:cs typeface="Times New Roman" panose="02020603050405020304" pitchFamily="18" charset="0"/>
              </a:rPr>
              <a:t>qui fait ce que Jésus dit ?</a:t>
            </a:r>
          </a:p>
        </p:txBody>
      </p:sp>
      <p:sp>
        <p:nvSpPr>
          <p:cNvPr id="3" name="Espace réservé du numéro de diapositive 2">
            <a:extLst>
              <a:ext uri="{FF2B5EF4-FFF2-40B4-BE49-F238E27FC236}">
                <a16:creationId xmlns:a16="http://schemas.microsoft.com/office/drawing/2014/main" id="{D7441568-2F37-EBBC-F8FB-DC2B0116E082}"/>
              </a:ext>
            </a:extLst>
          </p:cNvPr>
          <p:cNvSpPr>
            <a:spLocks noGrp="1"/>
          </p:cNvSpPr>
          <p:nvPr>
            <p:ph type="sldNum" sz="quarter" idx="12"/>
          </p:nvPr>
        </p:nvSpPr>
        <p:spPr/>
        <p:txBody>
          <a:bodyPr/>
          <a:lstStyle/>
          <a:p>
            <a:fld id="{9E268824-B363-4558-82B1-76DB5ADEB9CB}" type="slidenum">
              <a:rPr lang="fr-FR" smtClean="0"/>
              <a:t>55</a:t>
            </a:fld>
            <a:endParaRPr lang="fr-FR"/>
          </a:p>
        </p:txBody>
      </p:sp>
      <p:pic>
        <p:nvPicPr>
          <p:cNvPr id="5" name="Image 4" descr="Une image contenant habits, dessin, personne, dessin humoristique&#10;&#10;Description générée automatiquement">
            <a:extLst>
              <a:ext uri="{FF2B5EF4-FFF2-40B4-BE49-F238E27FC236}">
                <a16:creationId xmlns:a16="http://schemas.microsoft.com/office/drawing/2014/main" id="{8013F98D-B1C5-CA5D-08B3-7D995ED1F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311" y="1243579"/>
            <a:ext cx="2154940" cy="4370841"/>
          </a:xfrm>
          <a:prstGeom prst="rect">
            <a:avLst/>
          </a:prstGeom>
        </p:spPr>
      </p:pic>
    </p:spTree>
    <p:extLst>
      <p:ext uri="{BB962C8B-B14F-4D97-AF65-F5344CB8AC3E}">
        <p14:creationId xmlns:p14="http://schemas.microsoft.com/office/powerpoint/2010/main" val="1451768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62C5D-0449-CA86-A6FA-50492F57F131}"/>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E6B2416-A062-76A2-2CDC-54A6DDA07E47}"/>
              </a:ext>
            </a:extLst>
          </p:cNvPr>
          <p:cNvSpPr/>
          <p:nvPr/>
        </p:nvSpPr>
        <p:spPr>
          <a:xfrm>
            <a:off x="4670841" y="1500964"/>
            <a:ext cx="6754348" cy="3273166"/>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dirty="0">
                <a:solidFill>
                  <a:srgbClr val="000000"/>
                </a:solidFill>
                <a:latin typeface="Times New Roman" panose="02020603050405020304" pitchFamily="18" charset="0"/>
                <a:ea typeface="Calibri" panose="020F0502020204030204" pitchFamily="34" charset="0"/>
              </a:rPr>
              <a:t>Marie invite les serviteurs à faire comme elle, confiance. </a:t>
            </a:r>
            <a:br>
              <a:rPr lang="fr-FR" sz="3600" dirty="0">
                <a:solidFill>
                  <a:srgbClr val="000000"/>
                </a:solidFill>
                <a:latin typeface="Times New Roman" panose="02020603050405020304" pitchFamily="18" charset="0"/>
                <a:ea typeface="Calibri" panose="020F0502020204030204" pitchFamily="34" charset="0"/>
              </a:rPr>
            </a:br>
            <a:r>
              <a:rPr lang="fr-FR" sz="3600" dirty="0">
                <a:solidFill>
                  <a:srgbClr val="000000"/>
                </a:solidFill>
                <a:latin typeface="Times New Roman" panose="02020603050405020304" pitchFamily="18" charset="0"/>
                <a:ea typeface="Calibri" panose="020F0502020204030204" pitchFamily="34" charset="0"/>
              </a:rPr>
              <a:t>Les serviteurs seront les seuls </a:t>
            </a:r>
            <a:br>
              <a:rPr lang="fr-FR" sz="3600" dirty="0">
                <a:solidFill>
                  <a:srgbClr val="000000"/>
                </a:solidFill>
                <a:latin typeface="Times New Roman" panose="02020603050405020304" pitchFamily="18" charset="0"/>
                <a:ea typeface="Calibri" panose="020F0502020204030204" pitchFamily="34" charset="0"/>
              </a:rPr>
            </a:br>
            <a:r>
              <a:rPr lang="fr-FR" sz="3600" dirty="0">
                <a:solidFill>
                  <a:srgbClr val="000000"/>
                </a:solidFill>
                <a:latin typeface="Times New Roman" panose="02020603050405020304" pitchFamily="18" charset="0"/>
                <a:ea typeface="Calibri" panose="020F0502020204030204" pitchFamily="34" charset="0"/>
              </a:rPr>
              <a:t>à savoir ce qui s’est passé.</a:t>
            </a:r>
            <a:endParaRPr lang="fr-FR" sz="3600" dirty="0">
              <a:solidFill>
                <a:schemeClr val="tx1"/>
              </a:solidFill>
              <a:latin typeface="Times New Roman" panose="02020603050405020304" pitchFamily="18"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94BE710B-4B95-F31B-A3B1-88A69B4A4684}"/>
              </a:ext>
            </a:extLst>
          </p:cNvPr>
          <p:cNvSpPr>
            <a:spLocks noGrp="1"/>
          </p:cNvSpPr>
          <p:nvPr>
            <p:ph type="sldNum" sz="quarter" idx="12"/>
          </p:nvPr>
        </p:nvSpPr>
        <p:spPr/>
        <p:txBody>
          <a:bodyPr/>
          <a:lstStyle/>
          <a:p>
            <a:fld id="{9E268824-B363-4558-82B1-76DB5ADEB9CB}" type="slidenum">
              <a:rPr lang="fr-FR" smtClean="0"/>
              <a:t>56</a:t>
            </a:fld>
            <a:endParaRPr lang="fr-FR" dirty="0"/>
          </a:p>
        </p:txBody>
      </p:sp>
      <p:sp>
        <p:nvSpPr>
          <p:cNvPr id="4" name="ZoneTexte 3">
            <a:extLst>
              <a:ext uri="{FF2B5EF4-FFF2-40B4-BE49-F238E27FC236}">
                <a16:creationId xmlns:a16="http://schemas.microsoft.com/office/drawing/2014/main" id="{31BB1545-CA98-B0BC-99DA-FFFF40E66049}"/>
              </a:ext>
            </a:extLst>
          </p:cNvPr>
          <p:cNvSpPr txBox="1"/>
          <p:nvPr/>
        </p:nvSpPr>
        <p:spPr>
          <a:xfrm>
            <a:off x="265652" y="120632"/>
            <a:ext cx="5101805"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ceux qui servaient</a:t>
            </a:r>
            <a:endParaRPr lang="fr-FR" dirty="0"/>
          </a:p>
        </p:txBody>
      </p:sp>
      <p:pic>
        <p:nvPicPr>
          <p:cNvPr id="3" name="Image 2" descr="Une image contenant habits, dessin, personne, dessin humoristique&#10;&#10;Description générée automatiquement">
            <a:extLst>
              <a:ext uri="{FF2B5EF4-FFF2-40B4-BE49-F238E27FC236}">
                <a16:creationId xmlns:a16="http://schemas.microsoft.com/office/drawing/2014/main" id="{7054EBBD-3C32-CB3C-D6C6-445A4CCB2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311" y="1243579"/>
            <a:ext cx="2154940" cy="4370841"/>
          </a:xfrm>
          <a:prstGeom prst="rect">
            <a:avLst/>
          </a:prstGeom>
        </p:spPr>
      </p:pic>
    </p:spTree>
    <p:extLst>
      <p:ext uri="{BB962C8B-B14F-4D97-AF65-F5344CB8AC3E}">
        <p14:creationId xmlns:p14="http://schemas.microsoft.com/office/powerpoint/2010/main" val="2595732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B8D0E-7D60-4447-CCC5-A5A925617522}"/>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A797BE-EAAF-B7E8-8E9D-EDAC22905862}"/>
              </a:ext>
            </a:extLst>
          </p:cNvPr>
          <p:cNvSpPr>
            <a:spLocks noGrp="1"/>
          </p:cNvSpPr>
          <p:nvPr>
            <p:ph type="sldNum" sz="quarter" idx="12"/>
          </p:nvPr>
        </p:nvSpPr>
        <p:spPr/>
        <p:txBody>
          <a:bodyPr/>
          <a:lstStyle/>
          <a:p>
            <a:fld id="{9E268824-B363-4558-82B1-76DB5ADEB9CB}" type="slidenum">
              <a:rPr lang="fr-FR" smtClean="0">
                <a:solidFill>
                  <a:schemeClr val="tx1"/>
                </a:solidFill>
              </a:rPr>
              <a:t>57</a:t>
            </a:fld>
            <a:endParaRPr lang="fr-FR">
              <a:solidFill>
                <a:schemeClr val="tx1"/>
              </a:solidFill>
            </a:endParaRPr>
          </a:p>
        </p:txBody>
      </p:sp>
      <p:sp>
        <p:nvSpPr>
          <p:cNvPr id="5" name="ZoneTexte 4">
            <a:extLst>
              <a:ext uri="{FF2B5EF4-FFF2-40B4-BE49-F238E27FC236}">
                <a16:creationId xmlns:a16="http://schemas.microsoft.com/office/drawing/2014/main" id="{37F9555F-A844-144D-E4F0-E3351A3429A8}"/>
              </a:ext>
            </a:extLst>
          </p:cNvPr>
          <p:cNvSpPr txBox="1"/>
          <p:nvPr/>
        </p:nvSpPr>
        <p:spPr>
          <a:xfrm>
            <a:off x="617858" y="331861"/>
            <a:ext cx="4448663"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ceux qui servaient</a:t>
            </a:r>
            <a:endParaRPr lang="fr-FR" dirty="0"/>
          </a:p>
        </p:txBody>
      </p:sp>
      <p:sp>
        <p:nvSpPr>
          <p:cNvPr id="4" name="Rectangle : coins arrondis 3">
            <a:extLst>
              <a:ext uri="{FF2B5EF4-FFF2-40B4-BE49-F238E27FC236}">
                <a16:creationId xmlns:a16="http://schemas.microsoft.com/office/drawing/2014/main" id="{487B36BD-FEDA-35C6-7CA9-30B5BE109A56}"/>
              </a:ext>
            </a:extLst>
          </p:cNvPr>
          <p:cNvSpPr/>
          <p:nvPr/>
        </p:nvSpPr>
        <p:spPr>
          <a:xfrm>
            <a:off x="3214838" y="979888"/>
            <a:ext cx="8860296" cy="1734436"/>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Les serviteurs font confiance. </a:t>
            </a:r>
          </a:p>
          <a:p>
            <a:pPr algn="ctr"/>
            <a:r>
              <a:rPr lang="fr-FR" sz="3600" dirty="0">
                <a:solidFill>
                  <a:schemeClr val="tx1"/>
                </a:solidFill>
                <a:latin typeface="Times New Roman" panose="02020603050405020304" pitchFamily="18" charset="0"/>
                <a:cs typeface="Times New Roman" panose="02020603050405020304" pitchFamily="18" charset="0"/>
              </a:rPr>
              <a:t>Ils passent de l’attitude de serviteurs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à celle de disciples</a:t>
            </a:r>
            <a:r>
              <a:rPr lang="fr-FR" sz="2000" dirty="0">
                <a:solidFill>
                  <a:schemeClr val="tx1"/>
                </a:solidFill>
                <a:latin typeface="Times New Roman" panose="02020603050405020304" pitchFamily="18" charset="0"/>
                <a:cs typeface="Times New Roman" panose="02020603050405020304" pitchFamily="18" charset="0"/>
              </a:rPr>
              <a:t>. </a:t>
            </a:r>
          </a:p>
        </p:txBody>
      </p:sp>
      <p:sp>
        <p:nvSpPr>
          <p:cNvPr id="2" name="Rectangle : coins arrondis 1">
            <a:extLst>
              <a:ext uri="{FF2B5EF4-FFF2-40B4-BE49-F238E27FC236}">
                <a16:creationId xmlns:a16="http://schemas.microsoft.com/office/drawing/2014/main" id="{51CC9D10-7268-DA33-3704-F7597E662FF3}"/>
              </a:ext>
            </a:extLst>
          </p:cNvPr>
          <p:cNvSpPr/>
          <p:nvPr/>
        </p:nvSpPr>
        <p:spPr>
          <a:xfrm>
            <a:off x="3416348" y="3449641"/>
            <a:ext cx="8457276" cy="1530749"/>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Ils sont les témoins privilégiés </a:t>
            </a:r>
          </a:p>
          <a:p>
            <a:pPr algn="ctr"/>
            <a:r>
              <a:rPr lang="fr-FR" sz="3600" dirty="0">
                <a:solidFill>
                  <a:schemeClr val="tx1"/>
                </a:solidFill>
                <a:latin typeface="Times New Roman" panose="02020603050405020304" pitchFamily="18" charset="0"/>
                <a:cs typeface="Times New Roman" panose="02020603050405020304" pitchFamily="18" charset="0"/>
              </a:rPr>
              <a:t>de la manifestation inaugurale de Jésus</a:t>
            </a:r>
          </a:p>
        </p:txBody>
      </p:sp>
      <p:pic>
        <p:nvPicPr>
          <p:cNvPr id="6" name="Image 5" descr="Une image contenant habits, dessin, personne, dessin humoristique&#10;&#10;Description générée automatiquement">
            <a:extLst>
              <a:ext uri="{FF2B5EF4-FFF2-40B4-BE49-F238E27FC236}">
                <a16:creationId xmlns:a16="http://schemas.microsoft.com/office/drawing/2014/main" id="{8DAAEF35-5741-7FEF-982B-2AABF6D42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301" y="1249395"/>
            <a:ext cx="2154940" cy="4370841"/>
          </a:xfrm>
          <a:prstGeom prst="rect">
            <a:avLst/>
          </a:prstGeom>
        </p:spPr>
      </p:pic>
    </p:spTree>
    <p:extLst>
      <p:ext uri="{BB962C8B-B14F-4D97-AF65-F5344CB8AC3E}">
        <p14:creationId xmlns:p14="http://schemas.microsoft.com/office/powerpoint/2010/main" val="62952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114E7-9AFC-E4C0-9D22-17F7F8481A36}"/>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48B9853-0B6A-1F04-682D-1EE17F58B882}"/>
              </a:ext>
            </a:extLst>
          </p:cNvPr>
          <p:cNvSpPr/>
          <p:nvPr/>
        </p:nvSpPr>
        <p:spPr>
          <a:xfrm>
            <a:off x="3813766" y="2130122"/>
            <a:ext cx="7303932" cy="186727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05 </a:t>
            </a:r>
            <a:r>
              <a:rPr lang="fr-FR" sz="3600" i="1" dirty="0">
                <a:solidFill>
                  <a:schemeClr val="tx1"/>
                </a:solidFill>
                <a:latin typeface="Times New Roman" panose="02020603050405020304" pitchFamily="18" charset="0"/>
                <a:cs typeface="Times New Roman" panose="02020603050405020304" pitchFamily="18" charset="0"/>
              </a:rPr>
              <a:t>Sa mère dit à ceux qui servaient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 </a:t>
            </a:r>
            <a:r>
              <a:rPr lang="fr-FR" sz="3600" i="1" dirty="0">
                <a:solidFill>
                  <a:srgbClr val="FF0000"/>
                </a:solidFill>
                <a:latin typeface="Times New Roman" panose="02020603050405020304" pitchFamily="18" charset="0"/>
                <a:cs typeface="Times New Roman" panose="02020603050405020304" pitchFamily="18" charset="0"/>
              </a:rPr>
              <a:t>Tout ce qu’il vous dira, faites-le</a:t>
            </a:r>
            <a:r>
              <a:rPr lang="fr-FR" sz="3600" i="1" dirty="0">
                <a:solidFill>
                  <a:schemeClr val="tx1"/>
                </a:solidFill>
                <a:latin typeface="Times New Roman" panose="02020603050405020304" pitchFamily="18" charset="0"/>
                <a:cs typeface="Times New Roman" panose="02020603050405020304" pitchFamily="18" charset="0"/>
              </a:rPr>
              <a:t>. »</a:t>
            </a:r>
          </a:p>
        </p:txBody>
      </p:sp>
      <p:sp>
        <p:nvSpPr>
          <p:cNvPr id="3" name="Espace réservé du numéro de diapositive 2">
            <a:extLst>
              <a:ext uri="{FF2B5EF4-FFF2-40B4-BE49-F238E27FC236}">
                <a16:creationId xmlns:a16="http://schemas.microsoft.com/office/drawing/2014/main" id="{39E31990-8BE4-DA60-2D00-CAB65D0F0B86}"/>
              </a:ext>
            </a:extLst>
          </p:cNvPr>
          <p:cNvSpPr>
            <a:spLocks noGrp="1"/>
          </p:cNvSpPr>
          <p:nvPr>
            <p:ph type="sldNum" sz="quarter" idx="12"/>
          </p:nvPr>
        </p:nvSpPr>
        <p:spPr/>
        <p:txBody>
          <a:bodyPr/>
          <a:lstStyle/>
          <a:p>
            <a:fld id="{9E268824-B363-4558-82B1-76DB5ADEB9CB}" type="slidenum">
              <a:rPr lang="fr-FR" smtClean="0"/>
              <a:t>58</a:t>
            </a:fld>
            <a:endParaRPr lang="fr-FR"/>
          </a:p>
        </p:txBody>
      </p:sp>
      <p:pic>
        <p:nvPicPr>
          <p:cNvPr id="4" name="Image 3" descr="Une image contenant dessin humoristique, Visage humain, dessin, habits&#10;&#10;Description générée automatiquement">
            <a:extLst>
              <a:ext uri="{FF2B5EF4-FFF2-40B4-BE49-F238E27FC236}">
                <a16:creationId xmlns:a16="http://schemas.microsoft.com/office/drawing/2014/main" id="{29A0F8FA-5FCE-9EAC-CD2E-4E98B8343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699" y="1123731"/>
            <a:ext cx="2176276" cy="3535687"/>
          </a:xfrm>
          <a:prstGeom prst="rect">
            <a:avLst/>
          </a:prstGeom>
        </p:spPr>
      </p:pic>
    </p:spTree>
    <p:extLst>
      <p:ext uri="{BB962C8B-B14F-4D97-AF65-F5344CB8AC3E}">
        <p14:creationId xmlns:p14="http://schemas.microsoft.com/office/powerpoint/2010/main" val="26268686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1C5ED-B98A-43E9-7FD3-161C9D579156}"/>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2FBF7080-EC30-E34C-C8ED-5A211B92691F}"/>
              </a:ext>
            </a:extLst>
          </p:cNvPr>
          <p:cNvSpPr txBox="1"/>
          <p:nvPr/>
        </p:nvSpPr>
        <p:spPr>
          <a:xfrm>
            <a:off x="188651" y="190719"/>
            <a:ext cx="4457994"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Tout ce qu’il vous dira, faites-le</a:t>
            </a:r>
            <a:endParaRPr lang="fr-FR" dirty="0"/>
          </a:p>
        </p:txBody>
      </p:sp>
      <p:sp>
        <p:nvSpPr>
          <p:cNvPr id="2" name="Rectangle : coins arrondis 1">
            <a:extLst>
              <a:ext uri="{FF2B5EF4-FFF2-40B4-BE49-F238E27FC236}">
                <a16:creationId xmlns:a16="http://schemas.microsoft.com/office/drawing/2014/main" id="{C4A80E29-B144-5EC9-EE4D-88ADFF30211E}"/>
              </a:ext>
            </a:extLst>
          </p:cNvPr>
          <p:cNvSpPr/>
          <p:nvPr/>
        </p:nvSpPr>
        <p:spPr>
          <a:xfrm>
            <a:off x="3458096" y="2051892"/>
            <a:ext cx="7964855" cy="239546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Quelle est cette confiance de Marie ? </a:t>
            </a:r>
          </a:p>
          <a:p>
            <a:pPr algn="ctr"/>
            <a:r>
              <a:rPr lang="fr-FR" sz="3600" dirty="0">
                <a:solidFill>
                  <a:schemeClr val="tx1"/>
                </a:solidFill>
                <a:latin typeface="Times New Roman" panose="02020603050405020304" pitchFamily="18" charset="0"/>
                <a:cs typeface="Times New Roman" panose="02020603050405020304" pitchFamily="18" charset="0"/>
              </a:rPr>
              <a:t>Une confiance qui appelle </a:t>
            </a:r>
          </a:p>
          <a:p>
            <a:pPr algn="ctr"/>
            <a:r>
              <a:rPr lang="fr-FR" sz="3600" dirty="0">
                <a:solidFill>
                  <a:schemeClr val="tx1"/>
                </a:solidFill>
                <a:latin typeface="Times New Roman" panose="02020603050405020304" pitchFamily="18" charset="0"/>
                <a:cs typeface="Times New Roman" panose="02020603050405020304" pitchFamily="18" charset="0"/>
              </a:rPr>
              <a:t>celle des autres.</a:t>
            </a:r>
          </a:p>
        </p:txBody>
      </p:sp>
      <p:sp>
        <p:nvSpPr>
          <p:cNvPr id="3" name="Espace réservé du numéro de diapositive 2">
            <a:extLst>
              <a:ext uri="{FF2B5EF4-FFF2-40B4-BE49-F238E27FC236}">
                <a16:creationId xmlns:a16="http://schemas.microsoft.com/office/drawing/2014/main" id="{D0985ADC-9085-B080-EF41-720F709A003B}"/>
              </a:ext>
            </a:extLst>
          </p:cNvPr>
          <p:cNvSpPr>
            <a:spLocks noGrp="1"/>
          </p:cNvSpPr>
          <p:nvPr>
            <p:ph type="sldNum" sz="quarter" idx="12"/>
          </p:nvPr>
        </p:nvSpPr>
        <p:spPr/>
        <p:txBody>
          <a:bodyPr/>
          <a:lstStyle/>
          <a:p>
            <a:fld id="{9E268824-B363-4558-82B1-76DB5ADEB9CB}" type="slidenum">
              <a:rPr lang="fr-FR" smtClean="0"/>
              <a:t>59</a:t>
            </a:fld>
            <a:endParaRPr lang="fr-FR"/>
          </a:p>
        </p:txBody>
      </p:sp>
      <p:pic>
        <p:nvPicPr>
          <p:cNvPr id="5" name="Image 4" descr="Une image contenant dessin humoristique, Visage humain, dessin, habits&#10;&#10;Description générée automatiquement">
            <a:extLst>
              <a:ext uri="{FF2B5EF4-FFF2-40B4-BE49-F238E27FC236}">
                <a16:creationId xmlns:a16="http://schemas.microsoft.com/office/drawing/2014/main" id="{6A176EA3-D7D9-2C03-CF3C-F839A6026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820" y="1277734"/>
            <a:ext cx="2176276" cy="3535687"/>
          </a:xfrm>
          <a:prstGeom prst="rect">
            <a:avLst/>
          </a:prstGeom>
        </p:spPr>
      </p:pic>
    </p:spTree>
    <p:extLst>
      <p:ext uri="{BB962C8B-B14F-4D97-AF65-F5344CB8AC3E}">
        <p14:creationId xmlns:p14="http://schemas.microsoft.com/office/powerpoint/2010/main" val="287262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28EFB01-9583-28C7-319B-D81097E5E163}"/>
              </a:ext>
            </a:extLst>
          </p:cNvPr>
          <p:cNvSpPr/>
          <p:nvPr/>
        </p:nvSpPr>
        <p:spPr>
          <a:xfrm>
            <a:off x="1406305" y="648203"/>
            <a:ext cx="9379389" cy="278079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Certaines traductions ne disent pas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le 3ème jour </a:t>
            </a:r>
            <a:r>
              <a:rPr lang="fr-FR" sz="3600" baseline="30000" dirty="0">
                <a:solidFill>
                  <a:schemeClr val="tx1"/>
                </a:solidFill>
                <a:latin typeface="Times New Roman" panose="02020603050405020304" pitchFamily="18" charset="0"/>
                <a:ea typeface="Calibri" panose="020F0502020204030204" pitchFamily="34" charset="0"/>
              </a:rPr>
              <a:t>Traduction littérale </a:t>
            </a:r>
            <a:br>
              <a:rPr lang="fr-FR" sz="3600" baseline="300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mais deux jours après </a:t>
            </a:r>
            <a:r>
              <a:rPr lang="fr-FR" sz="3600" baseline="30000" dirty="0">
                <a:solidFill>
                  <a:schemeClr val="tx1"/>
                </a:solidFill>
                <a:latin typeface="Times New Roman" panose="02020603050405020304" pitchFamily="18" charset="0"/>
                <a:ea typeface="Calibri" panose="020F0502020204030204" pitchFamily="34" charset="0"/>
              </a:rPr>
              <a:t>Traduction </a:t>
            </a:r>
            <a:r>
              <a:rPr lang="fr-FR" sz="4000" baseline="30000" dirty="0">
                <a:solidFill>
                  <a:schemeClr val="tx1"/>
                </a:solidFill>
                <a:latin typeface="Times New Roman" panose="02020603050405020304" pitchFamily="18" charset="0"/>
                <a:ea typeface="Calibri" panose="020F0502020204030204" pitchFamily="34" charset="0"/>
              </a:rPr>
              <a:t>français courant </a:t>
            </a:r>
          </a:p>
        </p:txBody>
      </p:sp>
      <p:sp>
        <p:nvSpPr>
          <p:cNvPr id="20" name="ZoneTexte 19">
            <a:extLst>
              <a:ext uri="{FF2B5EF4-FFF2-40B4-BE49-F238E27FC236}">
                <a16:creationId xmlns:a16="http://schemas.microsoft.com/office/drawing/2014/main" id="{A2F311B8-9627-196E-4AB8-8A73409ED94D}"/>
              </a:ext>
            </a:extLst>
          </p:cNvPr>
          <p:cNvSpPr txBox="1"/>
          <p:nvPr/>
        </p:nvSpPr>
        <p:spPr>
          <a:xfrm>
            <a:off x="164032" y="114329"/>
            <a:ext cx="1494322"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troisième jour</a:t>
            </a:r>
            <a:endParaRPr lang="fr-FR" dirty="0"/>
          </a:p>
        </p:txBody>
      </p:sp>
      <p:sp>
        <p:nvSpPr>
          <p:cNvPr id="8" name="Espace réservé du numéro de diapositive 7">
            <a:extLst>
              <a:ext uri="{FF2B5EF4-FFF2-40B4-BE49-F238E27FC236}">
                <a16:creationId xmlns:a16="http://schemas.microsoft.com/office/drawing/2014/main" id="{26DB3054-4550-0DF9-3E19-76468F6EF31A}"/>
              </a:ext>
            </a:extLst>
          </p:cNvPr>
          <p:cNvSpPr>
            <a:spLocks noGrp="1"/>
          </p:cNvSpPr>
          <p:nvPr>
            <p:ph type="sldNum" sz="quarter" idx="12"/>
          </p:nvPr>
        </p:nvSpPr>
        <p:spPr/>
        <p:txBody>
          <a:bodyPr/>
          <a:lstStyle/>
          <a:p>
            <a:fld id="{9E268824-B363-4558-82B1-76DB5ADEB9CB}" type="slidenum">
              <a:rPr lang="fr-FR" smtClean="0"/>
              <a:t>6</a:t>
            </a:fld>
            <a:endParaRPr lang="fr-FR"/>
          </a:p>
        </p:txBody>
      </p:sp>
      <p:sp>
        <p:nvSpPr>
          <p:cNvPr id="3" name="Rectangle : coins arrondis 2">
            <a:extLst>
              <a:ext uri="{FF2B5EF4-FFF2-40B4-BE49-F238E27FC236}">
                <a16:creationId xmlns:a16="http://schemas.microsoft.com/office/drawing/2014/main" id="{A65B248B-846B-6828-D2EA-97F5ECD5B9C3}"/>
              </a:ext>
            </a:extLst>
          </p:cNvPr>
          <p:cNvSpPr/>
          <p:nvPr/>
        </p:nvSpPr>
        <p:spPr>
          <a:xfrm>
            <a:off x="506995" y="3887780"/>
            <a:ext cx="11217242" cy="271263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Ce 3ème jour est-il en rapport à un calendrier ?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Ce qui précède ?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Ou bien, cette expression aurait-elle un autre sens ? </a:t>
            </a:r>
          </a:p>
        </p:txBody>
      </p:sp>
    </p:spTree>
    <p:extLst>
      <p:ext uri="{BB962C8B-B14F-4D97-AF65-F5344CB8AC3E}">
        <p14:creationId xmlns:p14="http://schemas.microsoft.com/office/powerpoint/2010/main" val="427260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568C2-23A6-A3CB-1CD1-CFE40D789276}"/>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B2962380-BBAD-A74D-6488-D261ED8CE6C0}"/>
              </a:ext>
            </a:extLst>
          </p:cNvPr>
          <p:cNvSpPr/>
          <p:nvPr/>
        </p:nvSpPr>
        <p:spPr>
          <a:xfrm>
            <a:off x="286023" y="776205"/>
            <a:ext cx="11425686" cy="3019398"/>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Genèse 41, 53 à 57</a:t>
            </a:r>
            <a:r>
              <a:rPr lang="fr-FR" sz="2800" dirty="0">
                <a:solidFill>
                  <a:schemeClr val="tx1"/>
                </a:solidFill>
                <a:latin typeface="Times New Roman" panose="02020603050405020304" pitchFamily="18" charset="0"/>
                <a:cs typeface="Times New Roman" panose="02020603050405020304" pitchFamily="18" charset="0"/>
              </a:rPr>
              <a:t>, en particulier le verset 55 :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Puis, tout le pays d’Égypte souffrit, lui aussi, de la faim, et le peuple, à grands cris, réclama du pain à Pharaon. Mais</a:t>
            </a:r>
            <a:r>
              <a:rPr lang="fr-FR" sz="2800" i="1" dirty="0">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Pharaon dit à tous les Égyptiens :  Allez trouver Joseph, et faites ce qu’il vous dira.</a:t>
            </a:r>
            <a:r>
              <a:rPr lang="fr-FR" sz="2800" dirty="0">
                <a:solidFill>
                  <a:schemeClr val="tx1"/>
                </a:solidFill>
                <a:latin typeface="Times New Roman" panose="02020603050405020304" pitchFamily="18" charset="0"/>
                <a:cs typeface="Times New Roman" panose="02020603050405020304" pitchFamily="18" charset="0"/>
              </a:rPr>
              <a:t> </a:t>
            </a:r>
          </a:p>
          <a:p>
            <a:r>
              <a:rPr lang="fr-FR" sz="2800" dirty="0">
                <a:solidFill>
                  <a:schemeClr val="tx1"/>
                </a:solidFill>
                <a:latin typeface="Times New Roman" panose="02020603050405020304" pitchFamily="18" charset="0"/>
                <a:cs typeface="Times New Roman" panose="02020603050405020304" pitchFamily="18" charset="0"/>
              </a:rPr>
              <a:t>Joseph devient en Egypte le grand intendant de Pharaon.  Grâce à lui, le peuple sera sauvé.</a:t>
            </a:r>
          </a:p>
        </p:txBody>
      </p:sp>
      <p:sp>
        <p:nvSpPr>
          <p:cNvPr id="6" name="Espace réservé du numéro de diapositive 5">
            <a:extLst>
              <a:ext uri="{FF2B5EF4-FFF2-40B4-BE49-F238E27FC236}">
                <a16:creationId xmlns:a16="http://schemas.microsoft.com/office/drawing/2014/main" id="{E02EFF32-2F69-F8AC-04B0-5E94AA25B373}"/>
              </a:ext>
            </a:extLst>
          </p:cNvPr>
          <p:cNvSpPr>
            <a:spLocks noGrp="1"/>
          </p:cNvSpPr>
          <p:nvPr>
            <p:ph type="sldNum" sz="quarter" idx="12"/>
          </p:nvPr>
        </p:nvSpPr>
        <p:spPr/>
        <p:txBody>
          <a:bodyPr/>
          <a:lstStyle/>
          <a:p>
            <a:fld id="{9E268824-B363-4558-82B1-76DB5ADEB9CB}" type="slidenum">
              <a:rPr lang="fr-FR" smtClean="0"/>
              <a:t>60</a:t>
            </a:fld>
            <a:endParaRPr lang="fr-FR"/>
          </a:p>
        </p:txBody>
      </p:sp>
      <p:sp>
        <p:nvSpPr>
          <p:cNvPr id="4" name="ZoneTexte 3">
            <a:extLst>
              <a:ext uri="{FF2B5EF4-FFF2-40B4-BE49-F238E27FC236}">
                <a16:creationId xmlns:a16="http://schemas.microsoft.com/office/drawing/2014/main" id="{E8DB981E-A0A2-D741-D305-E63585397E22}"/>
              </a:ext>
            </a:extLst>
          </p:cNvPr>
          <p:cNvSpPr txBox="1"/>
          <p:nvPr/>
        </p:nvSpPr>
        <p:spPr>
          <a:xfrm>
            <a:off x="71688" y="102159"/>
            <a:ext cx="5101805"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Tout ce qu’il vous dira, faites-le</a:t>
            </a:r>
            <a:endParaRPr lang="fr-FR" dirty="0"/>
          </a:p>
        </p:txBody>
      </p:sp>
      <p:sp>
        <p:nvSpPr>
          <p:cNvPr id="5" name="Rectangle : coins arrondis 4">
            <a:extLst>
              <a:ext uri="{FF2B5EF4-FFF2-40B4-BE49-F238E27FC236}">
                <a16:creationId xmlns:a16="http://schemas.microsoft.com/office/drawing/2014/main" id="{BFBE9A5C-C297-63C6-449B-43D2910F65B0}"/>
              </a:ext>
            </a:extLst>
          </p:cNvPr>
          <p:cNvSpPr/>
          <p:nvPr/>
        </p:nvSpPr>
        <p:spPr>
          <a:xfrm>
            <a:off x="336823" y="4091360"/>
            <a:ext cx="11324086" cy="2630115"/>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Exode 19, 8 </a:t>
            </a:r>
            <a:endParaRPr lang="fr-FR" sz="2800" dirty="0">
              <a:solidFill>
                <a:schemeClr val="tx1"/>
              </a:solidFill>
              <a:latin typeface="Times New Roman" panose="02020603050405020304" pitchFamily="18" charset="0"/>
              <a:cs typeface="Times New Roman" panose="02020603050405020304" pitchFamily="18" charset="0"/>
            </a:endParaRPr>
          </a:p>
          <a:p>
            <a:r>
              <a:rPr lang="fr-FR" sz="2800" dirty="0">
                <a:solidFill>
                  <a:schemeClr val="tx1"/>
                </a:solidFill>
                <a:latin typeface="Times New Roman" panose="02020603050405020304" pitchFamily="18" charset="0"/>
                <a:cs typeface="Times New Roman" panose="02020603050405020304" pitchFamily="18" charset="0"/>
              </a:rPr>
              <a:t>Moïse rapporte au peuple ce que lui a dit le Seigneur sur la montagne. </a:t>
            </a:r>
          </a:p>
          <a:p>
            <a:r>
              <a:rPr lang="fr-FR" sz="2800" i="1" dirty="0">
                <a:solidFill>
                  <a:schemeClr val="tx1"/>
                </a:solidFill>
                <a:latin typeface="Times New Roman" panose="02020603050405020304" pitchFamily="18" charset="0"/>
                <a:cs typeface="Times New Roman" panose="02020603050405020304" pitchFamily="18" charset="0"/>
              </a:rPr>
              <a:t>Le peuple tout entier répondit, unanime : Tout ce que le Seigneur a dit, nous le mettrons en pratique. Et Moïse rapporta au Seigneur les paroles du peuple.</a:t>
            </a:r>
            <a:endParaRPr lang="fr-FR"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5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0103A-D0A7-669D-85A0-B74706D1AFD7}"/>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290EC6F-B173-961D-8F8E-9576C5D8599A}"/>
              </a:ext>
            </a:extLst>
          </p:cNvPr>
          <p:cNvSpPr>
            <a:spLocks noGrp="1"/>
          </p:cNvSpPr>
          <p:nvPr>
            <p:ph type="sldNum" sz="quarter" idx="12"/>
          </p:nvPr>
        </p:nvSpPr>
        <p:spPr/>
        <p:txBody>
          <a:bodyPr/>
          <a:lstStyle/>
          <a:p>
            <a:fld id="{9E268824-B363-4558-82B1-76DB5ADEB9CB}" type="slidenum">
              <a:rPr lang="fr-FR" smtClean="0">
                <a:solidFill>
                  <a:schemeClr val="tx1"/>
                </a:solidFill>
              </a:rPr>
              <a:t>61</a:t>
            </a:fld>
            <a:endParaRPr lang="fr-FR">
              <a:solidFill>
                <a:schemeClr val="tx1"/>
              </a:solidFill>
            </a:endParaRPr>
          </a:p>
        </p:txBody>
      </p:sp>
      <p:sp>
        <p:nvSpPr>
          <p:cNvPr id="5" name="ZoneTexte 4">
            <a:extLst>
              <a:ext uri="{FF2B5EF4-FFF2-40B4-BE49-F238E27FC236}">
                <a16:creationId xmlns:a16="http://schemas.microsoft.com/office/drawing/2014/main" id="{27F32970-9A9F-4BC1-47DC-29A09C1649A1}"/>
              </a:ext>
            </a:extLst>
          </p:cNvPr>
          <p:cNvSpPr txBox="1"/>
          <p:nvPr/>
        </p:nvSpPr>
        <p:spPr>
          <a:xfrm>
            <a:off x="146804" y="128661"/>
            <a:ext cx="4448663"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Tout ce qu’il vous dira, faites-le</a:t>
            </a:r>
            <a:endParaRPr lang="fr-FR" dirty="0"/>
          </a:p>
        </p:txBody>
      </p:sp>
      <p:sp>
        <p:nvSpPr>
          <p:cNvPr id="4" name="Rectangle : coins arrondis 3">
            <a:extLst>
              <a:ext uri="{FF2B5EF4-FFF2-40B4-BE49-F238E27FC236}">
                <a16:creationId xmlns:a16="http://schemas.microsoft.com/office/drawing/2014/main" id="{EFCBA694-F0E2-BA68-8EA9-E7E8A1E82C65}"/>
              </a:ext>
            </a:extLst>
          </p:cNvPr>
          <p:cNvSpPr/>
          <p:nvPr/>
        </p:nvSpPr>
        <p:spPr>
          <a:xfrm>
            <a:off x="1857187" y="822021"/>
            <a:ext cx="9947564" cy="189660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i="1" dirty="0">
                <a:solidFill>
                  <a:schemeClr val="tx1"/>
                </a:solidFill>
                <a:latin typeface="Times New Roman" panose="02020603050405020304" pitchFamily="18" charset="0"/>
                <a:cs typeface="Times New Roman" panose="02020603050405020304" pitchFamily="18" charset="0"/>
              </a:rPr>
              <a:t>Jésus apparait comme le nouveau Joseph </a:t>
            </a:r>
          </a:p>
          <a:p>
            <a:pPr algn="ctr"/>
            <a:r>
              <a:rPr lang="fr-FR" sz="3200" i="1" dirty="0">
                <a:solidFill>
                  <a:schemeClr val="tx1"/>
                </a:solidFill>
                <a:latin typeface="Times New Roman" panose="02020603050405020304" pitchFamily="18" charset="0"/>
                <a:cs typeface="Times New Roman" panose="02020603050405020304" pitchFamily="18" charset="0"/>
              </a:rPr>
              <a:t>qui nourrit le peuple dans le besoin. </a:t>
            </a:r>
          </a:p>
          <a:p>
            <a:pPr algn="ctr"/>
            <a:r>
              <a:rPr lang="fr-FR" sz="3200" i="1" dirty="0">
                <a:solidFill>
                  <a:schemeClr val="tx1"/>
                </a:solidFill>
                <a:latin typeface="Times New Roman" panose="02020603050405020304" pitchFamily="18" charset="0"/>
                <a:cs typeface="Times New Roman" panose="02020603050405020304" pitchFamily="18" charset="0"/>
              </a:rPr>
              <a:t>Et lui permet de passer de la pénurie à l’abondance</a:t>
            </a:r>
            <a:r>
              <a:rPr lang="fr-FR" sz="2800" i="1" dirty="0">
                <a:solidFill>
                  <a:schemeClr val="tx1"/>
                </a:solidFill>
                <a:latin typeface="Times New Roman" panose="02020603050405020304" pitchFamily="18" charset="0"/>
                <a:cs typeface="Times New Roman" panose="02020603050405020304" pitchFamily="18" charset="0"/>
              </a:rPr>
              <a:t>. </a:t>
            </a:r>
            <a:endParaRPr lang="fr-FR" sz="2800" dirty="0">
              <a:solidFill>
                <a:schemeClr val="tx1"/>
              </a:solidFill>
              <a:latin typeface="Times New Roman" panose="02020603050405020304" pitchFamily="18" charset="0"/>
              <a:cs typeface="Times New Roman" panose="02020603050405020304" pitchFamily="18" charset="0"/>
            </a:endParaRPr>
          </a:p>
        </p:txBody>
      </p:sp>
      <p:sp>
        <p:nvSpPr>
          <p:cNvPr id="2" name="Rectangle : coins arrondis 1">
            <a:extLst>
              <a:ext uri="{FF2B5EF4-FFF2-40B4-BE49-F238E27FC236}">
                <a16:creationId xmlns:a16="http://schemas.microsoft.com/office/drawing/2014/main" id="{E386604F-45FF-9B59-A4B1-0C8C91614002}"/>
              </a:ext>
            </a:extLst>
          </p:cNvPr>
          <p:cNvSpPr/>
          <p:nvPr/>
        </p:nvSpPr>
        <p:spPr>
          <a:xfrm>
            <a:off x="1376095" y="3186401"/>
            <a:ext cx="10428656" cy="270217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i="1" dirty="0">
                <a:solidFill>
                  <a:schemeClr val="tx1"/>
                </a:solidFill>
                <a:latin typeface="Times New Roman" panose="02020603050405020304" pitchFamily="18" charset="0"/>
                <a:cs typeface="Times New Roman" panose="02020603050405020304" pitchFamily="18" charset="0"/>
              </a:rPr>
              <a:t>La mère de Jésus est donc mise en relation avec l’Israël des commencements. Comme le peuple au Sinaï, elle se fait obéissante et elle entraine la nouvelle communauté à l’imiter dans la suivance de Jésus</a:t>
            </a:r>
            <a:r>
              <a:rPr lang="fr-FR" sz="2800" i="1" dirty="0">
                <a:solidFill>
                  <a:schemeClr val="tx1"/>
                </a:solidFill>
                <a:latin typeface="Times New Roman" panose="02020603050405020304" pitchFamily="18" charset="0"/>
                <a:cs typeface="Times New Roman" panose="02020603050405020304" pitchFamily="18" charset="0"/>
              </a:rPr>
              <a:t>.</a:t>
            </a:r>
            <a:r>
              <a:rPr lang="fr-FR" sz="2800" baseline="30000" dirty="0">
                <a:solidFill>
                  <a:schemeClr val="tx1"/>
                </a:solidFill>
                <a:latin typeface="Times New Roman" panose="02020603050405020304" pitchFamily="18" charset="0"/>
                <a:cs typeface="Times New Roman" panose="02020603050405020304" pitchFamily="18" charset="0"/>
              </a:rPr>
              <a:t> </a:t>
            </a:r>
            <a:r>
              <a:rPr lang="fr-FR" sz="2400" baseline="30000" dirty="0">
                <a:solidFill>
                  <a:schemeClr val="tx1"/>
                </a:solidFill>
                <a:latin typeface="Times New Roman" panose="02020603050405020304" pitchFamily="18" charset="0"/>
                <a:cs typeface="Times New Roman" panose="02020603050405020304" pitchFamily="18" charset="0"/>
              </a:rPr>
              <a:t>Jacques </a:t>
            </a:r>
            <a:r>
              <a:rPr lang="fr-FR" sz="2400" baseline="30000" dirty="0" err="1">
                <a:solidFill>
                  <a:schemeClr val="tx1"/>
                </a:solidFill>
                <a:latin typeface="Times New Roman" panose="02020603050405020304" pitchFamily="18" charset="0"/>
                <a:cs typeface="Times New Roman" panose="02020603050405020304" pitchFamily="18" charset="0"/>
              </a:rPr>
              <a:t>Nieuwiarts</a:t>
            </a:r>
            <a:r>
              <a:rPr lang="fr-FR" sz="2400" baseline="30000" dirty="0">
                <a:solidFill>
                  <a:schemeClr val="tx1"/>
                </a:solidFill>
                <a:latin typeface="Times New Roman" panose="02020603050405020304" pitchFamily="18" charset="0"/>
                <a:cs typeface="Times New Roman" panose="02020603050405020304" pitchFamily="18" charset="0"/>
              </a:rPr>
              <a:t> p 353</a:t>
            </a:r>
            <a:endParaRPr lang="fr-FR" sz="2400" dirty="0">
              <a:solidFill>
                <a:schemeClr val="tx1"/>
              </a:solidFill>
              <a:latin typeface="Times New Roman" panose="02020603050405020304" pitchFamily="18" charset="0"/>
              <a:cs typeface="Times New Roman" panose="02020603050405020304" pitchFamily="18" charset="0"/>
            </a:endParaRPr>
          </a:p>
        </p:txBody>
      </p:sp>
      <p:pic>
        <p:nvPicPr>
          <p:cNvPr id="6" name="Image 5" descr="Une image contenant dessin humoristique, Visage humain, dessin, habits&#10;&#10;Description générée automatiquement">
            <a:extLst>
              <a:ext uri="{FF2B5EF4-FFF2-40B4-BE49-F238E27FC236}">
                <a16:creationId xmlns:a16="http://schemas.microsoft.com/office/drawing/2014/main" id="{B7BB417D-26D6-1C18-FC43-C53B1C8A8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59" y="1184669"/>
            <a:ext cx="2176276" cy="3535687"/>
          </a:xfrm>
          <a:prstGeom prst="rect">
            <a:avLst/>
          </a:prstGeom>
        </p:spPr>
      </p:pic>
    </p:spTree>
    <p:extLst>
      <p:ext uri="{BB962C8B-B14F-4D97-AF65-F5344CB8AC3E}">
        <p14:creationId xmlns:p14="http://schemas.microsoft.com/office/powerpoint/2010/main" val="184360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37017-5896-1245-3875-7930F759C9D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1CADE780-BAAC-54A3-9042-763BA10A970A}"/>
              </a:ext>
            </a:extLst>
          </p:cNvPr>
          <p:cNvSpPr/>
          <p:nvPr/>
        </p:nvSpPr>
        <p:spPr>
          <a:xfrm>
            <a:off x="1815840" y="3141167"/>
            <a:ext cx="8066636" cy="323130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06 </a:t>
            </a:r>
            <a:r>
              <a:rPr lang="fr-FR" sz="3600" i="1" dirty="0">
                <a:solidFill>
                  <a:schemeClr val="tx1"/>
                </a:solidFill>
                <a:latin typeface="Times New Roman" panose="02020603050405020304" pitchFamily="18" charset="0"/>
                <a:cs typeface="Times New Roman" panose="02020603050405020304" pitchFamily="18" charset="0"/>
              </a:rPr>
              <a:t>Or, il y avait là </a:t>
            </a:r>
            <a:r>
              <a:rPr lang="fr-FR" sz="3600" i="1" dirty="0">
                <a:solidFill>
                  <a:srgbClr val="FF0000"/>
                </a:solidFill>
                <a:latin typeface="Times New Roman" panose="02020603050405020304" pitchFamily="18" charset="0"/>
                <a:cs typeface="Times New Roman" panose="02020603050405020304" pitchFamily="18" charset="0"/>
              </a:rPr>
              <a:t>six jarres de pierre </a:t>
            </a:r>
            <a:br>
              <a:rPr lang="fr-FR" sz="3600" i="1" dirty="0">
                <a:solidFill>
                  <a:srgbClr val="FF0000"/>
                </a:solidFill>
                <a:latin typeface="Times New Roman" panose="02020603050405020304" pitchFamily="18" charset="0"/>
                <a:cs typeface="Times New Roman" panose="02020603050405020304" pitchFamily="18" charset="0"/>
              </a:rPr>
            </a:br>
            <a:r>
              <a:rPr lang="fr-FR" sz="3600" i="1" dirty="0">
                <a:solidFill>
                  <a:srgbClr val="FF0000"/>
                </a:solidFill>
                <a:latin typeface="Times New Roman" panose="02020603050405020304" pitchFamily="18" charset="0"/>
                <a:cs typeface="Times New Roman" panose="02020603050405020304" pitchFamily="18" charset="0"/>
              </a:rPr>
              <a:t>pour les purifications rituelles des Juifs</a:t>
            </a:r>
            <a:r>
              <a:rPr lang="fr-FR" sz="3600" i="1" dirty="0">
                <a:solidFill>
                  <a:schemeClr val="tx1"/>
                </a:solidFill>
                <a:latin typeface="Times New Roman" panose="02020603050405020304" pitchFamily="18" charset="0"/>
                <a:cs typeface="Times New Roman" panose="02020603050405020304" pitchFamily="18" charset="0"/>
              </a:rPr>
              <a:t>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chacune contenait deux à trois mesures,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(c’est-à-dire environ cent litres).</a:t>
            </a:r>
          </a:p>
        </p:txBody>
      </p:sp>
      <p:sp>
        <p:nvSpPr>
          <p:cNvPr id="3" name="Espace réservé du numéro de diapositive 2">
            <a:extLst>
              <a:ext uri="{FF2B5EF4-FFF2-40B4-BE49-F238E27FC236}">
                <a16:creationId xmlns:a16="http://schemas.microsoft.com/office/drawing/2014/main" id="{CE83A4D9-042F-1A03-60AF-554EE0452FF0}"/>
              </a:ext>
            </a:extLst>
          </p:cNvPr>
          <p:cNvSpPr>
            <a:spLocks noGrp="1"/>
          </p:cNvSpPr>
          <p:nvPr>
            <p:ph type="sldNum" sz="quarter" idx="12"/>
          </p:nvPr>
        </p:nvSpPr>
        <p:spPr/>
        <p:txBody>
          <a:bodyPr/>
          <a:lstStyle/>
          <a:p>
            <a:fld id="{9E268824-B363-4558-82B1-76DB5ADEB9CB}" type="slidenum">
              <a:rPr lang="fr-FR" smtClean="0"/>
              <a:t>62</a:t>
            </a:fld>
            <a:endParaRPr lang="fr-FR"/>
          </a:p>
        </p:txBody>
      </p:sp>
      <p:pic>
        <p:nvPicPr>
          <p:cNvPr id="5" name="Image 4" descr="Une image contenant dessin, croquis, clipart, illustration&#10;&#10;Description générée automatiquement">
            <a:extLst>
              <a:ext uri="{FF2B5EF4-FFF2-40B4-BE49-F238E27FC236}">
                <a16:creationId xmlns:a16="http://schemas.microsoft.com/office/drawing/2014/main" id="{1BE2600B-5F9A-8255-F635-B20A2E502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352" y="750771"/>
            <a:ext cx="5007618" cy="2390396"/>
          </a:xfrm>
          <a:prstGeom prst="ellipse">
            <a:avLst/>
          </a:prstGeom>
          <a:ln>
            <a:noFill/>
          </a:ln>
          <a:effectLst>
            <a:softEdge rad="127000"/>
          </a:effectLst>
        </p:spPr>
      </p:pic>
    </p:spTree>
    <p:extLst>
      <p:ext uri="{BB962C8B-B14F-4D97-AF65-F5344CB8AC3E}">
        <p14:creationId xmlns:p14="http://schemas.microsoft.com/office/powerpoint/2010/main" val="23504720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E7B58-5A7D-09FA-F5EF-6B674DD28750}"/>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98DE0C31-00E9-E148-1549-7C68BCDFCCD7}"/>
              </a:ext>
            </a:extLst>
          </p:cNvPr>
          <p:cNvSpPr txBox="1"/>
          <p:nvPr/>
        </p:nvSpPr>
        <p:spPr>
          <a:xfrm>
            <a:off x="170544" y="0"/>
            <a:ext cx="4457994" cy="830997"/>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six jarres de pierre pour les purifications rituelles des Juifs</a:t>
            </a:r>
            <a:endParaRPr lang="fr-FR" dirty="0"/>
          </a:p>
        </p:txBody>
      </p:sp>
      <p:sp>
        <p:nvSpPr>
          <p:cNvPr id="2" name="Rectangle : coins arrondis 1">
            <a:extLst>
              <a:ext uri="{FF2B5EF4-FFF2-40B4-BE49-F238E27FC236}">
                <a16:creationId xmlns:a16="http://schemas.microsoft.com/office/drawing/2014/main" id="{752014AE-CA0B-9248-5C20-9A71676B316B}"/>
              </a:ext>
            </a:extLst>
          </p:cNvPr>
          <p:cNvSpPr/>
          <p:nvPr/>
        </p:nvSpPr>
        <p:spPr>
          <a:xfrm>
            <a:off x="1454327" y="945254"/>
            <a:ext cx="9093602" cy="154761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Pourquoi utiliser ces jarres de purification ?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Et pourquoi 6 et pas 7 ? </a:t>
            </a:r>
          </a:p>
        </p:txBody>
      </p:sp>
      <p:sp>
        <p:nvSpPr>
          <p:cNvPr id="3" name="Espace réservé du numéro de diapositive 2">
            <a:extLst>
              <a:ext uri="{FF2B5EF4-FFF2-40B4-BE49-F238E27FC236}">
                <a16:creationId xmlns:a16="http://schemas.microsoft.com/office/drawing/2014/main" id="{9337C2CD-867E-2963-7BE1-3E7FBF2DC22D}"/>
              </a:ext>
            </a:extLst>
          </p:cNvPr>
          <p:cNvSpPr>
            <a:spLocks noGrp="1"/>
          </p:cNvSpPr>
          <p:nvPr>
            <p:ph type="sldNum" sz="quarter" idx="12"/>
          </p:nvPr>
        </p:nvSpPr>
        <p:spPr/>
        <p:txBody>
          <a:bodyPr/>
          <a:lstStyle/>
          <a:p>
            <a:fld id="{9E268824-B363-4558-82B1-76DB5ADEB9CB}" type="slidenum">
              <a:rPr lang="fr-FR" smtClean="0"/>
              <a:t>63</a:t>
            </a:fld>
            <a:endParaRPr lang="fr-FR"/>
          </a:p>
        </p:txBody>
      </p:sp>
      <p:sp>
        <p:nvSpPr>
          <p:cNvPr id="5" name="Rectangle : coins arrondis 4">
            <a:extLst>
              <a:ext uri="{FF2B5EF4-FFF2-40B4-BE49-F238E27FC236}">
                <a16:creationId xmlns:a16="http://schemas.microsoft.com/office/drawing/2014/main" id="{F1A32CD3-2951-19D0-B68E-DDDD3583F02A}"/>
              </a:ext>
            </a:extLst>
          </p:cNvPr>
          <p:cNvSpPr/>
          <p:nvPr/>
        </p:nvSpPr>
        <p:spPr>
          <a:xfrm>
            <a:off x="698534" y="2700597"/>
            <a:ext cx="10794931" cy="402087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Six jarres de pierre contenant deux ou trois mesures.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La mesure = 45 litres.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Chaque jarre contient donc 90 à 135 litres.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S'il y en a six, cela fait de 540 à 810 litres.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Des jarres qui débordent !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Pourquoi tant de vin ?  Ont-ils tout bu ?</a:t>
            </a:r>
          </a:p>
        </p:txBody>
      </p:sp>
    </p:spTree>
    <p:extLst>
      <p:ext uri="{BB962C8B-B14F-4D97-AF65-F5344CB8AC3E}">
        <p14:creationId xmlns:p14="http://schemas.microsoft.com/office/powerpoint/2010/main" val="295176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97004-C9F1-CC6E-EAD2-A399C7C23C23}"/>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3FA1EE4-3F78-673D-D291-D1CEDB43ABA0}"/>
              </a:ext>
            </a:extLst>
          </p:cNvPr>
          <p:cNvSpPr/>
          <p:nvPr/>
        </p:nvSpPr>
        <p:spPr>
          <a:xfrm>
            <a:off x="285168" y="1387763"/>
            <a:ext cx="11251049" cy="4082473"/>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dirty="0">
                <a:solidFill>
                  <a:schemeClr val="tx1"/>
                </a:solidFill>
                <a:latin typeface="Times New Roman" panose="02020603050405020304" pitchFamily="18" charset="0"/>
                <a:cs typeface="Times New Roman" panose="02020603050405020304" pitchFamily="18" charset="0"/>
              </a:rPr>
              <a:t>Pour les Juifs, l’état d’impureté empêchait la relation à Dieu.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Aussi, de nombreux rites de purification étaient exigés pour favoriser cette relation.</a:t>
            </a:r>
          </a:p>
          <a:p>
            <a:r>
              <a:rPr lang="fr-FR" sz="3200" dirty="0">
                <a:solidFill>
                  <a:schemeClr val="tx1"/>
                </a:solidFill>
                <a:latin typeface="Times New Roman" panose="02020603050405020304" pitchFamily="18" charset="0"/>
                <a:cs typeface="Times New Roman" panose="02020603050405020304" pitchFamily="18" charset="0"/>
              </a:rPr>
              <a:t>Il fallait se laver avant les repas par exemple ou avant de prier. </a:t>
            </a:r>
          </a:p>
          <a:p>
            <a:r>
              <a:rPr lang="fr-FR" sz="3200" dirty="0">
                <a:solidFill>
                  <a:schemeClr val="tx1"/>
                </a:solidFill>
                <a:latin typeface="Times New Roman" panose="02020603050405020304" pitchFamily="18" charset="0"/>
                <a:cs typeface="Times New Roman" panose="02020603050405020304" pitchFamily="18" charset="0"/>
              </a:rPr>
              <a:t>Jésus va demander de les remplir avec une nouvelle eau </a:t>
            </a:r>
            <a:r>
              <a:rPr lang="fr-FR" sz="3200" baseline="30000" dirty="0">
                <a:solidFill>
                  <a:schemeClr val="tx1"/>
                </a:solidFill>
                <a:latin typeface="Times New Roman" panose="02020603050405020304" pitchFamily="18" charset="0"/>
                <a:cs typeface="Times New Roman" panose="02020603050405020304" pitchFamily="18" charset="0"/>
              </a:rPr>
              <a:t>Verset 7.</a:t>
            </a:r>
            <a:r>
              <a:rPr lang="fr-FR" sz="3200" dirty="0">
                <a:solidFill>
                  <a:schemeClr val="tx1"/>
                </a:solidFill>
                <a:latin typeface="Times New Roman" panose="02020603050405020304" pitchFamily="18" charset="0"/>
                <a:cs typeface="Times New Roman" panose="02020603050405020304" pitchFamily="18" charset="0"/>
              </a:rPr>
              <a:t> </a:t>
            </a:r>
          </a:p>
          <a:p>
            <a:r>
              <a:rPr lang="fr-FR" sz="3200" dirty="0">
                <a:solidFill>
                  <a:schemeClr val="tx1"/>
                </a:solidFill>
                <a:latin typeface="Times New Roman" panose="02020603050405020304" pitchFamily="18" charset="0"/>
                <a:cs typeface="Times New Roman" panose="02020603050405020304" pitchFamily="18" charset="0"/>
              </a:rPr>
              <a:t>Pourquoi cette nouvelle eau versée dans les jarres de purification est-elle changée en vin ? </a:t>
            </a:r>
          </a:p>
        </p:txBody>
      </p:sp>
      <p:sp>
        <p:nvSpPr>
          <p:cNvPr id="6" name="Espace réservé du numéro de diapositive 5">
            <a:extLst>
              <a:ext uri="{FF2B5EF4-FFF2-40B4-BE49-F238E27FC236}">
                <a16:creationId xmlns:a16="http://schemas.microsoft.com/office/drawing/2014/main" id="{45FDB1DD-62EE-243F-EEC2-44B49AD478FC}"/>
              </a:ext>
            </a:extLst>
          </p:cNvPr>
          <p:cNvSpPr>
            <a:spLocks noGrp="1"/>
          </p:cNvSpPr>
          <p:nvPr>
            <p:ph type="sldNum" sz="quarter" idx="12"/>
          </p:nvPr>
        </p:nvSpPr>
        <p:spPr/>
        <p:txBody>
          <a:bodyPr/>
          <a:lstStyle/>
          <a:p>
            <a:fld id="{9E268824-B363-4558-82B1-76DB5ADEB9CB}" type="slidenum">
              <a:rPr lang="fr-FR" smtClean="0"/>
              <a:t>64</a:t>
            </a:fld>
            <a:endParaRPr lang="fr-FR"/>
          </a:p>
        </p:txBody>
      </p:sp>
      <p:sp>
        <p:nvSpPr>
          <p:cNvPr id="4" name="ZoneTexte 3">
            <a:extLst>
              <a:ext uri="{FF2B5EF4-FFF2-40B4-BE49-F238E27FC236}">
                <a16:creationId xmlns:a16="http://schemas.microsoft.com/office/drawing/2014/main" id="{E07F91D5-05AB-50FC-AFA0-5C2619074E57}"/>
              </a:ext>
            </a:extLst>
          </p:cNvPr>
          <p:cNvSpPr txBox="1"/>
          <p:nvPr/>
        </p:nvSpPr>
        <p:spPr>
          <a:xfrm>
            <a:off x="117870" y="0"/>
            <a:ext cx="5101805" cy="830997"/>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six jarres de pierre pour les purifications rituelles des Juifs</a:t>
            </a:r>
            <a:endParaRPr lang="fr-FR" dirty="0"/>
          </a:p>
        </p:txBody>
      </p:sp>
    </p:spTree>
    <p:extLst>
      <p:ext uri="{BB962C8B-B14F-4D97-AF65-F5344CB8AC3E}">
        <p14:creationId xmlns:p14="http://schemas.microsoft.com/office/powerpoint/2010/main" val="2150726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5F14F-53C1-5E49-27FE-9FE30324E58E}"/>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2380A0E-C2A0-01A7-E0CB-EED667243381}"/>
              </a:ext>
            </a:extLst>
          </p:cNvPr>
          <p:cNvSpPr>
            <a:spLocks noGrp="1"/>
          </p:cNvSpPr>
          <p:nvPr>
            <p:ph type="sldNum" sz="quarter" idx="12"/>
          </p:nvPr>
        </p:nvSpPr>
        <p:spPr/>
        <p:txBody>
          <a:bodyPr/>
          <a:lstStyle/>
          <a:p>
            <a:fld id="{9E268824-B363-4558-82B1-76DB5ADEB9CB}" type="slidenum">
              <a:rPr lang="fr-FR" smtClean="0"/>
              <a:t>65</a:t>
            </a:fld>
            <a:endParaRPr lang="fr-FR"/>
          </a:p>
        </p:txBody>
      </p:sp>
      <p:sp>
        <p:nvSpPr>
          <p:cNvPr id="4" name="ZoneTexte 3">
            <a:extLst>
              <a:ext uri="{FF2B5EF4-FFF2-40B4-BE49-F238E27FC236}">
                <a16:creationId xmlns:a16="http://schemas.microsoft.com/office/drawing/2014/main" id="{9C77D2E4-5C2F-5EA0-F1AE-DE0B266BCA76}"/>
              </a:ext>
            </a:extLst>
          </p:cNvPr>
          <p:cNvSpPr txBox="1"/>
          <p:nvPr/>
        </p:nvSpPr>
        <p:spPr>
          <a:xfrm>
            <a:off x="117870" y="0"/>
            <a:ext cx="5101805" cy="830997"/>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six jarres de pierre pour les purifications rituelles des Juifs</a:t>
            </a:r>
            <a:endParaRPr lang="fr-FR" dirty="0"/>
          </a:p>
        </p:txBody>
      </p:sp>
      <p:sp>
        <p:nvSpPr>
          <p:cNvPr id="5" name="Rectangle : coins arrondis 4">
            <a:extLst>
              <a:ext uri="{FF2B5EF4-FFF2-40B4-BE49-F238E27FC236}">
                <a16:creationId xmlns:a16="http://schemas.microsoft.com/office/drawing/2014/main" id="{37336660-E63C-56BB-FA95-4E1AF1E11073}"/>
              </a:ext>
            </a:extLst>
          </p:cNvPr>
          <p:cNvSpPr/>
          <p:nvPr/>
        </p:nvSpPr>
        <p:spPr>
          <a:xfrm>
            <a:off x="322115" y="1126511"/>
            <a:ext cx="11112503" cy="1887857"/>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800" b="1" dirty="0">
                <a:solidFill>
                  <a:srgbClr val="000000"/>
                </a:solidFill>
                <a:latin typeface="Times New Roman" panose="02020603050405020304" pitchFamily="18" charset="0"/>
                <a:ea typeface="Calibri" panose="020F0502020204030204" pitchFamily="34" charset="0"/>
              </a:rPr>
              <a:t>Jean, 10</a:t>
            </a:r>
            <a:r>
              <a:rPr lang="fr-FR" sz="2800" dirty="0">
                <a:solidFill>
                  <a:srgbClr val="000000"/>
                </a:solidFill>
                <a:latin typeface="Times New Roman" panose="02020603050405020304" pitchFamily="18" charset="0"/>
                <a:ea typeface="Calibri" panose="020F0502020204030204" pitchFamily="34" charset="0"/>
              </a:rPr>
              <a:t> </a:t>
            </a:r>
            <a:r>
              <a:rPr lang="fr-FR" sz="2800" i="1" dirty="0">
                <a:solidFill>
                  <a:srgbClr val="000000"/>
                </a:solidFill>
                <a:latin typeface="Times New Roman" panose="02020603050405020304" pitchFamily="18" charset="0"/>
                <a:ea typeface="Calibri" panose="020F0502020204030204" pitchFamily="34" charset="0"/>
              </a:rPr>
              <a:t>Jésus lui </a:t>
            </a:r>
            <a:r>
              <a:rPr lang="fr-FR" sz="2800" i="1" baseline="30000" dirty="0">
                <a:solidFill>
                  <a:srgbClr val="000000"/>
                </a:solidFill>
                <a:latin typeface="Times New Roman" panose="02020603050405020304" pitchFamily="18" charset="0"/>
                <a:ea typeface="Calibri" panose="020F0502020204030204" pitchFamily="34" charset="0"/>
              </a:rPr>
              <a:t>à la</a:t>
            </a:r>
            <a:r>
              <a:rPr lang="fr-FR" sz="2800" i="1" dirty="0">
                <a:solidFill>
                  <a:srgbClr val="000000"/>
                </a:solidFill>
                <a:latin typeface="Times New Roman" panose="02020603050405020304" pitchFamily="18" charset="0"/>
                <a:ea typeface="Calibri" panose="020F0502020204030204" pitchFamily="34" charset="0"/>
              </a:rPr>
              <a:t> </a:t>
            </a:r>
            <a:r>
              <a:rPr lang="fr-FR" sz="2800" i="1" baseline="30000" dirty="0">
                <a:solidFill>
                  <a:srgbClr val="000000"/>
                </a:solidFill>
                <a:latin typeface="Times New Roman" panose="02020603050405020304" pitchFamily="18" charset="0"/>
                <a:ea typeface="Calibri" panose="020F0502020204030204" pitchFamily="34" charset="0"/>
              </a:rPr>
              <a:t>Samaritaine </a:t>
            </a:r>
            <a:r>
              <a:rPr lang="fr-FR" sz="2800" i="1" dirty="0">
                <a:solidFill>
                  <a:srgbClr val="000000"/>
                </a:solidFill>
                <a:latin typeface="Times New Roman" panose="02020603050405020304" pitchFamily="18" charset="0"/>
                <a:ea typeface="Calibri" panose="020F0502020204030204" pitchFamily="34" charset="0"/>
              </a:rPr>
              <a:t>répondit : Si tu savais le don de Dieu et qui est celui qui te dit : “Donne-moi à boire”, c’est toi qui lui aurais demandé, et il t’aurait donné de l’eau vive.</a:t>
            </a:r>
            <a:r>
              <a:rPr lang="fr-FR" sz="2800" dirty="0">
                <a:solidFill>
                  <a:srgbClr val="000000"/>
                </a:solidFill>
                <a:latin typeface="Times New Roman" panose="02020603050405020304" pitchFamily="18" charset="0"/>
                <a:ea typeface="Calibri" panose="020F0502020204030204" pitchFamily="34" charset="0"/>
              </a:rPr>
              <a:t> </a:t>
            </a:r>
            <a:endParaRPr lang="fr-FR" sz="2800" dirty="0">
              <a:latin typeface="Calibri" panose="020F0502020204030204" pitchFamily="34" charset="0"/>
              <a:ea typeface="Calibri" panose="020F0502020204030204" pitchFamily="34" charset="0"/>
            </a:endParaRPr>
          </a:p>
        </p:txBody>
      </p:sp>
      <p:sp>
        <p:nvSpPr>
          <p:cNvPr id="3" name="Rectangle : coins arrondis 2">
            <a:extLst>
              <a:ext uri="{FF2B5EF4-FFF2-40B4-BE49-F238E27FC236}">
                <a16:creationId xmlns:a16="http://schemas.microsoft.com/office/drawing/2014/main" id="{D9FE6F2B-12FC-88BE-23BD-04E33E2E1788}"/>
              </a:ext>
            </a:extLst>
          </p:cNvPr>
          <p:cNvSpPr/>
          <p:nvPr/>
        </p:nvSpPr>
        <p:spPr>
          <a:xfrm>
            <a:off x="322114" y="3682047"/>
            <a:ext cx="11112503" cy="2006624"/>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Le chiffre 7</a:t>
            </a:r>
            <a:r>
              <a:rPr lang="fr-FR" sz="2800" dirty="0">
                <a:solidFill>
                  <a:schemeClr val="tx1"/>
                </a:solidFill>
                <a:latin typeface="Times New Roman" panose="02020603050405020304" pitchFamily="18" charset="0"/>
                <a:cs typeface="Times New Roman" panose="02020603050405020304" pitchFamily="18" charset="0"/>
              </a:rPr>
              <a:t> est symboliquement un chiffre parfait. </a:t>
            </a:r>
          </a:p>
          <a:p>
            <a:r>
              <a:rPr lang="fr-FR" sz="2800" i="1" dirty="0">
                <a:solidFill>
                  <a:schemeClr val="tx1"/>
                </a:solidFill>
                <a:latin typeface="Times New Roman" panose="02020603050405020304" pitchFamily="18" charset="0"/>
                <a:cs typeface="Times New Roman" panose="02020603050405020304" pitchFamily="18" charset="0"/>
              </a:rPr>
              <a:t>À Cana, les jarres destinées aux purifications des Juifs sont au nombre de six parce que ce mode de purification est imparfait et doit être remplacé.</a:t>
            </a:r>
            <a:endParaRPr lang="fr-FR" sz="2800" dirty="0">
              <a:solidFill>
                <a:schemeClr val="tx1"/>
              </a:solidFill>
              <a:latin typeface="Times New Roman" panose="02020603050405020304" pitchFamily="18" charset="0"/>
              <a:cs typeface="Times New Roman" panose="02020603050405020304" pitchFamily="18" charset="0"/>
            </a:endParaRPr>
          </a:p>
          <a:p>
            <a:pPr algn="r"/>
            <a:r>
              <a:rPr lang="fr-FR" sz="2000" i="1" u="sng" dirty="0">
                <a:hlinkClick r:id="rId2"/>
              </a:rPr>
              <a:t>Pierre Bougie Les chiffres </a:t>
            </a:r>
            <a:r>
              <a:rPr lang="fr-FR" sz="2000" i="1" u="sng" dirty="0" err="1">
                <a:hlinkClick r:id="rId2"/>
              </a:rPr>
              <a:t>Interbible</a:t>
            </a:r>
            <a:endParaRPr lang="fr-FR" sz="2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5701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3CF53-292B-64F4-5B9A-00FCF61056A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19E019-92EA-EC1B-B4CC-08692A5890E8}"/>
              </a:ext>
            </a:extLst>
          </p:cNvPr>
          <p:cNvSpPr>
            <a:spLocks noGrp="1"/>
          </p:cNvSpPr>
          <p:nvPr>
            <p:ph type="sldNum" sz="quarter" idx="12"/>
          </p:nvPr>
        </p:nvSpPr>
        <p:spPr/>
        <p:txBody>
          <a:bodyPr/>
          <a:lstStyle/>
          <a:p>
            <a:fld id="{9E268824-B363-4558-82B1-76DB5ADEB9CB}" type="slidenum">
              <a:rPr lang="fr-FR" smtClean="0">
                <a:solidFill>
                  <a:schemeClr val="tx1"/>
                </a:solidFill>
              </a:rPr>
              <a:t>66</a:t>
            </a:fld>
            <a:endParaRPr lang="fr-FR">
              <a:solidFill>
                <a:schemeClr val="tx1"/>
              </a:solidFill>
            </a:endParaRPr>
          </a:p>
        </p:txBody>
      </p:sp>
      <p:sp>
        <p:nvSpPr>
          <p:cNvPr id="5" name="ZoneTexte 4">
            <a:extLst>
              <a:ext uri="{FF2B5EF4-FFF2-40B4-BE49-F238E27FC236}">
                <a16:creationId xmlns:a16="http://schemas.microsoft.com/office/drawing/2014/main" id="{72AA4396-243F-7592-1971-B8AF87BD1F6A}"/>
              </a:ext>
            </a:extLst>
          </p:cNvPr>
          <p:cNvSpPr txBox="1"/>
          <p:nvPr/>
        </p:nvSpPr>
        <p:spPr>
          <a:xfrm>
            <a:off x="146804" y="64871"/>
            <a:ext cx="4448663" cy="830997"/>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six jarres de pierre pour les purifications rituelles des Juifs</a:t>
            </a:r>
            <a:endParaRPr lang="fr-FR" dirty="0"/>
          </a:p>
        </p:txBody>
      </p:sp>
      <p:sp>
        <p:nvSpPr>
          <p:cNvPr id="4" name="Rectangle : coins arrondis 3">
            <a:extLst>
              <a:ext uri="{FF2B5EF4-FFF2-40B4-BE49-F238E27FC236}">
                <a16:creationId xmlns:a16="http://schemas.microsoft.com/office/drawing/2014/main" id="{B5BE9955-CC0E-A9BE-EE38-630907149943}"/>
              </a:ext>
            </a:extLst>
          </p:cNvPr>
          <p:cNvSpPr/>
          <p:nvPr/>
        </p:nvSpPr>
        <p:spPr>
          <a:xfrm>
            <a:off x="388705" y="1241158"/>
            <a:ext cx="10965095" cy="4716296"/>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dirty="0">
                <a:solidFill>
                  <a:schemeClr val="tx1"/>
                </a:solidFill>
                <a:latin typeface="Times New Roman" panose="02020603050405020304" pitchFamily="18" charset="0"/>
                <a:cs typeface="Times New Roman" panose="02020603050405020304" pitchFamily="18" charset="0"/>
              </a:rPr>
              <a:t>L’évangéliste Jean donne du sens. </a:t>
            </a:r>
          </a:p>
          <a:p>
            <a:r>
              <a:rPr lang="fr-FR" sz="3200" dirty="0">
                <a:solidFill>
                  <a:schemeClr val="tx1"/>
                </a:solidFill>
                <a:latin typeface="Times New Roman" panose="02020603050405020304" pitchFamily="18" charset="0"/>
                <a:cs typeface="Times New Roman" panose="02020603050405020304" pitchFamily="18" charset="0"/>
              </a:rPr>
              <a:t>L’eau lave les mains de façon extérieure.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Jésus invite à passer d’un rite qui pouvait rester extérieur à une conversion intérieure. </a:t>
            </a:r>
            <a:br>
              <a:rPr lang="fr-FR" sz="3200" dirty="0">
                <a:solidFill>
                  <a:schemeClr val="tx1"/>
                </a:solidFill>
                <a:latin typeface="Times New Roman" panose="02020603050405020304" pitchFamily="18" charset="0"/>
                <a:cs typeface="Times New Roman" panose="02020603050405020304" pitchFamily="18" charset="0"/>
              </a:rPr>
            </a:br>
            <a:r>
              <a:rPr lang="fr-FR" sz="3200" i="1" dirty="0">
                <a:solidFill>
                  <a:schemeClr val="tx1"/>
                </a:solidFill>
                <a:latin typeface="Times New Roman" panose="02020603050405020304" pitchFamily="18" charset="0"/>
                <a:cs typeface="Times New Roman" panose="02020603050405020304" pitchFamily="18" charset="0"/>
              </a:rPr>
              <a:t>Des rites à la conversion du cœur… Il faudra désormais aller jusqu’au dernier jour, jusqu’à la mort de Jésus pour y lire sa seule et véritable gloire, celle du cœur ouvert à profusion pour chacun, d’où qu’il vienne</a:t>
            </a:r>
            <a:r>
              <a:rPr lang="fr-FR" sz="3200" dirty="0">
                <a:solidFill>
                  <a:schemeClr val="tx1"/>
                </a:solidFill>
                <a:latin typeface="Times New Roman" panose="02020603050405020304" pitchFamily="18" charset="0"/>
                <a:cs typeface="Times New Roman" panose="02020603050405020304" pitchFamily="18" charset="0"/>
              </a:rPr>
              <a:t>. </a:t>
            </a:r>
          </a:p>
          <a:p>
            <a:pPr algn="ctr"/>
            <a:r>
              <a:rPr lang="fr-FR" sz="2400" baseline="30000" dirty="0">
                <a:solidFill>
                  <a:schemeClr val="tx1"/>
                </a:solidFill>
                <a:latin typeface="Times New Roman" panose="02020603050405020304" pitchFamily="18" charset="0"/>
                <a:cs typeface="Times New Roman" panose="02020603050405020304" pitchFamily="18" charset="0"/>
              </a:rPr>
              <a:t>                                                                                                                                               Véronique </a:t>
            </a:r>
            <a:r>
              <a:rPr lang="fr-FR" sz="2400" baseline="30000" dirty="0" err="1">
                <a:solidFill>
                  <a:schemeClr val="tx1"/>
                </a:solidFill>
                <a:latin typeface="Times New Roman" panose="02020603050405020304" pitchFamily="18" charset="0"/>
                <a:cs typeface="Times New Roman" panose="02020603050405020304" pitchFamily="18" charset="0"/>
              </a:rPr>
              <a:t>Margron</a:t>
            </a:r>
            <a:r>
              <a:rPr lang="fr-FR" sz="2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807061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92E5E-DF71-0740-041C-B95919B8AAA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04D352F-C3E2-3208-35C8-E16AB0E9DE2D}"/>
              </a:ext>
            </a:extLst>
          </p:cNvPr>
          <p:cNvSpPr>
            <a:spLocks noGrp="1"/>
          </p:cNvSpPr>
          <p:nvPr>
            <p:ph type="sldNum" sz="quarter" idx="12"/>
          </p:nvPr>
        </p:nvSpPr>
        <p:spPr/>
        <p:txBody>
          <a:bodyPr/>
          <a:lstStyle/>
          <a:p>
            <a:fld id="{9E268824-B363-4558-82B1-76DB5ADEB9CB}" type="slidenum">
              <a:rPr lang="fr-FR" smtClean="0">
                <a:solidFill>
                  <a:schemeClr val="tx1"/>
                </a:solidFill>
              </a:rPr>
              <a:t>67</a:t>
            </a:fld>
            <a:endParaRPr lang="fr-FR">
              <a:solidFill>
                <a:schemeClr val="tx1"/>
              </a:solidFill>
            </a:endParaRPr>
          </a:p>
        </p:txBody>
      </p:sp>
      <p:sp>
        <p:nvSpPr>
          <p:cNvPr id="5" name="ZoneTexte 4">
            <a:extLst>
              <a:ext uri="{FF2B5EF4-FFF2-40B4-BE49-F238E27FC236}">
                <a16:creationId xmlns:a16="http://schemas.microsoft.com/office/drawing/2014/main" id="{C7FAC9E7-F2A3-E750-4CB4-8CF4B93A3164}"/>
              </a:ext>
            </a:extLst>
          </p:cNvPr>
          <p:cNvSpPr txBox="1"/>
          <p:nvPr/>
        </p:nvSpPr>
        <p:spPr>
          <a:xfrm>
            <a:off x="146804" y="64871"/>
            <a:ext cx="4448663" cy="830997"/>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six jarres de pierre pour les purifications rituelles des Juifs</a:t>
            </a:r>
            <a:endParaRPr lang="fr-FR" dirty="0"/>
          </a:p>
        </p:txBody>
      </p:sp>
      <p:sp>
        <p:nvSpPr>
          <p:cNvPr id="2" name="Rectangle : coins arrondis 1">
            <a:extLst>
              <a:ext uri="{FF2B5EF4-FFF2-40B4-BE49-F238E27FC236}">
                <a16:creationId xmlns:a16="http://schemas.microsoft.com/office/drawing/2014/main" id="{0323EC28-BA07-F8A1-1963-CE44D2327AB4}"/>
              </a:ext>
            </a:extLst>
          </p:cNvPr>
          <p:cNvSpPr/>
          <p:nvPr/>
        </p:nvSpPr>
        <p:spPr>
          <a:xfrm>
            <a:off x="457200" y="1246087"/>
            <a:ext cx="11047445" cy="2937985"/>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La Loi donnée à Moïse va faire place </a:t>
            </a:r>
          </a:p>
          <a:p>
            <a:pPr algn="ctr"/>
            <a:r>
              <a:rPr lang="fr-FR" sz="2800" dirty="0">
                <a:solidFill>
                  <a:schemeClr val="tx1"/>
                </a:solidFill>
                <a:latin typeface="Times New Roman" panose="02020603050405020304" pitchFamily="18" charset="0"/>
                <a:cs typeface="Times New Roman" panose="02020603050405020304" pitchFamily="18" charset="0"/>
              </a:rPr>
              <a:t>à la révélation venue en Jésus Christ. </a:t>
            </a:r>
          </a:p>
          <a:p>
            <a:pPr algn="ctr"/>
            <a:r>
              <a:rPr lang="fr-FR" sz="2800" dirty="0">
                <a:solidFill>
                  <a:schemeClr val="tx1"/>
                </a:solidFill>
                <a:latin typeface="Times New Roman" panose="02020603050405020304" pitchFamily="18" charset="0"/>
                <a:cs typeface="Times New Roman" panose="02020603050405020304" pitchFamily="18" charset="0"/>
              </a:rPr>
              <a:t>Jésus donne un Eau nouvelle, une Eau Vive, une Vie nouvelle.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L’eau versée dans l’Ancienne Alliance </a:t>
            </a:r>
          </a:p>
          <a:p>
            <a:pPr algn="ctr"/>
            <a:r>
              <a:rPr lang="fr-FR" sz="2800" dirty="0">
                <a:solidFill>
                  <a:schemeClr val="tx1"/>
                </a:solidFill>
                <a:latin typeface="Times New Roman" panose="02020603050405020304" pitchFamily="18" charset="0"/>
                <a:cs typeface="Times New Roman" panose="02020603050405020304" pitchFamily="18" charset="0"/>
              </a:rPr>
              <a:t>devient, avec Jésus, le vin de la Nouvelle.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Le vin de la Nouvelle Alliance réjouit le cœur.</a:t>
            </a:r>
          </a:p>
        </p:txBody>
      </p:sp>
      <p:sp>
        <p:nvSpPr>
          <p:cNvPr id="6" name="Rectangle : coins arrondis 5">
            <a:extLst>
              <a:ext uri="{FF2B5EF4-FFF2-40B4-BE49-F238E27FC236}">
                <a16:creationId xmlns:a16="http://schemas.microsoft.com/office/drawing/2014/main" id="{504FD6A7-FB9B-2E56-DD24-B12104EB8DB6}"/>
              </a:ext>
            </a:extLst>
          </p:cNvPr>
          <p:cNvSpPr/>
          <p:nvPr/>
        </p:nvSpPr>
        <p:spPr>
          <a:xfrm>
            <a:off x="891310" y="4534291"/>
            <a:ext cx="9795164" cy="1709491"/>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Laissons notre cœur se réjouir du vin de la Nouvelle Alliance !</a:t>
            </a:r>
          </a:p>
          <a:p>
            <a:pPr algn="ctr"/>
            <a:r>
              <a:rPr lang="fr-FR" sz="2800" dirty="0">
                <a:solidFill>
                  <a:schemeClr val="tx1"/>
                </a:solidFill>
                <a:latin typeface="Times New Roman" panose="02020603050405020304" pitchFamily="18" charset="0"/>
                <a:cs typeface="Times New Roman" panose="02020603050405020304" pitchFamily="18" charset="0"/>
              </a:rPr>
              <a:t>D’une Vie nouvelle qui nous est donnée !  </a:t>
            </a:r>
          </a:p>
        </p:txBody>
      </p:sp>
    </p:spTree>
    <p:extLst>
      <p:ext uri="{BB962C8B-B14F-4D97-AF65-F5344CB8AC3E}">
        <p14:creationId xmlns:p14="http://schemas.microsoft.com/office/powerpoint/2010/main" val="90753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89B20-66E3-B479-F3E2-D1BB1FE033A7}"/>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44234244-906A-2FD8-CF4C-28E5FE1DB891}"/>
              </a:ext>
            </a:extLst>
          </p:cNvPr>
          <p:cNvSpPr txBox="1"/>
          <p:nvPr/>
        </p:nvSpPr>
        <p:spPr>
          <a:xfrm>
            <a:off x="188651" y="190719"/>
            <a:ext cx="4457994" cy="830997"/>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six jarres de pierre pour les purifications rituelles des Juifs</a:t>
            </a:r>
            <a:endParaRPr lang="fr-FR" dirty="0"/>
          </a:p>
        </p:txBody>
      </p:sp>
      <p:sp>
        <p:nvSpPr>
          <p:cNvPr id="2" name="Rectangle : coins arrondis 1">
            <a:extLst>
              <a:ext uri="{FF2B5EF4-FFF2-40B4-BE49-F238E27FC236}">
                <a16:creationId xmlns:a16="http://schemas.microsoft.com/office/drawing/2014/main" id="{898E2357-CF5C-5533-27A5-CA4DA0D40798}"/>
              </a:ext>
            </a:extLst>
          </p:cNvPr>
          <p:cNvSpPr/>
          <p:nvPr/>
        </p:nvSpPr>
        <p:spPr>
          <a:xfrm>
            <a:off x="258453" y="2590957"/>
            <a:ext cx="8953877" cy="118147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000" dirty="0">
                <a:solidFill>
                  <a:srgbClr val="000000"/>
                </a:solidFill>
                <a:latin typeface="Times New Roman" panose="02020603050405020304" pitchFamily="18" charset="0"/>
                <a:ea typeface="Calibri" panose="020F0502020204030204" pitchFamily="34" charset="0"/>
              </a:rPr>
              <a:t>Pourquoi des rites d’eau à la messe ? </a:t>
            </a:r>
            <a:endParaRPr lang="fr-FR" sz="40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61AD5973-A097-118D-EF43-930E2166AEB2}"/>
              </a:ext>
            </a:extLst>
          </p:cNvPr>
          <p:cNvSpPr>
            <a:spLocks noGrp="1"/>
          </p:cNvSpPr>
          <p:nvPr>
            <p:ph type="sldNum" sz="quarter" idx="12"/>
          </p:nvPr>
        </p:nvSpPr>
        <p:spPr/>
        <p:txBody>
          <a:bodyPr/>
          <a:lstStyle/>
          <a:p>
            <a:fld id="{9E268824-B363-4558-82B1-76DB5ADEB9CB}" type="slidenum">
              <a:rPr lang="fr-FR" smtClean="0"/>
              <a:t>68</a:t>
            </a:fld>
            <a:endParaRPr lang="fr-FR"/>
          </a:p>
        </p:txBody>
      </p:sp>
      <p:pic>
        <p:nvPicPr>
          <p:cNvPr id="6" name="Image 5" descr="Une image contenant vaisselle, Photographie de nature morte, nature morte&#10;&#10;Description générée automatiquement">
            <a:extLst>
              <a:ext uri="{FF2B5EF4-FFF2-40B4-BE49-F238E27FC236}">
                <a16:creationId xmlns:a16="http://schemas.microsoft.com/office/drawing/2014/main" id="{93E2CBD8-2415-EAA9-426C-0ABDA58AE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847" y="909683"/>
            <a:ext cx="3098502" cy="4005518"/>
          </a:xfrm>
          <a:prstGeom prst="ellipse">
            <a:avLst/>
          </a:prstGeom>
          <a:ln>
            <a:noFill/>
          </a:ln>
          <a:effectLst>
            <a:softEdge rad="112500"/>
          </a:effectLst>
        </p:spPr>
      </p:pic>
    </p:spTree>
    <p:extLst>
      <p:ext uri="{BB962C8B-B14F-4D97-AF65-F5344CB8AC3E}">
        <p14:creationId xmlns:p14="http://schemas.microsoft.com/office/powerpoint/2010/main" val="458203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E351F-BEEE-0A20-084D-E460809059F5}"/>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BC5167F7-AC7F-CE8C-EEFC-73D910425DDA}"/>
              </a:ext>
            </a:extLst>
          </p:cNvPr>
          <p:cNvSpPr/>
          <p:nvPr/>
        </p:nvSpPr>
        <p:spPr>
          <a:xfrm>
            <a:off x="211279" y="517236"/>
            <a:ext cx="11565085" cy="2826328"/>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Times New Roman" panose="02020603050405020304" pitchFamily="18" charset="0"/>
                <a:cs typeface="Times New Roman" panose="02020603050405020304" pitchFamily="18" charset="0"/>
              </a:rPr>
              <a:t>A la messe, le moment du lavabo  </a:t>
            </a:r>
            <a:r>
              <a:rPr lang="fr-FR" sz="2400" dirty="0">
                <a:solidFill>
                  <a:schemeClr val="tx1"/>
                </a:solidFill>
                <a:latin typeface="Times New Roman" panose="02020603050405020304" pitchFamily="18" charset="0"/>
                <a:cs typeface="Times New Roman" panose="02020603050405020304" pitchFamily="18" charset="0"/>
              </a:rPr>
              <a:t>C’est un moment de la messe où la fonction des servants les rapproche presque intimement du prêtre. Un ou plusieurs servants apportent burette ou aiguière, ainsi qu’un bassin et un manuterge. Ils sont à peu près les seuls à entendre la prière du prêtre : </a:t>
            </a:r>
            <a:r>
              <a:rPr lang="fr-FR" sz="2400" i="1" dirty="0">
                <a:solidFill>
                  <a:schemeClr val="tx1"/>
                </a:solidFill>
                <a:latin typeface="Times New Roman" panose="02020603050405020304" pitchFamily="18" charset="0"/>
                <a:cs typeface="Times New Roman" panose="02020603050405020304" pitchFamily="18" charset="0"/>
              </a:rPr>
              <a:t>Lave-moi de mes fautes, Seigneur, purifie-moi de mon péché. </a:t>
            </a:r>
            <a:r>
              <a:rPr lang="fr-FR" sz="2400" dirty="0">
                <a:solidFill>
                  <a:schemeClr val="tx1"/>
                </a:solidFill>
                <a:latin typeface="Times New Roman" panose="02020603050405020304" pitchFamily="18" charset="0"/>
                <a:cs typeface="Times New Roman" panose="02020603050405020304" pitchFamily="18" charset="0"/>
              </a:rPr>
              <a:t>La PGMR (n° 52) dit que </a:t>
            </a:r>
            <a:r>
              <a:rPr lang="fr-FR" sz="2400" i="1" dirty="0">
                <a:solidFill>
                  <a:schemeClr val="tx1"/>
                </a:solidFill>
                <a:latin typeface="Times New Roman" panose="02020603050405020304" pitchFamily="18" charset="0"/>
                <a:cs typeface="Times New Roman" panose="02020603050405020304" pitchFamily="18" charset="0"/>
              </a:rPr>
              <a:t>le prêtre se lave les mains, rite qui symbolise le désir de purification intérieure.</a:t>
            </a:r>
            <a:r>
              <a:rPr lang="fr-FR" sz="2400" dirty="0">
                <a:solidFill>
                  <a:schemeClr val="tx1"/>
                </a:solidFill>
                <a:latin typeface="Times New Roman" panose="02020603050405020304" pitchFamily="18" charset="0"/>
                <a:cs typeface="Times New Roman" panose="02020603050405020304" pitchFamily="18" charset="0"/>
              </a:rPr>
              <a:t> Les prêtres ont conscience qu’ils ne sont pas dignes de célébrer l’eucharistie mais qu’ils ont ce désir d’être purifiés par le Seigneur. </a:t>
            </a:r>
            <a:r>
              <a:rPr lang="fr-FR" sz="2000" u="sng" baseline="300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Liturgie et sacrements</a:t>
            </a:r>
            <a:endParaRPr lang="fr-FR" sz="2000" dirty="0">
              <a:solidFill>
                <a:schemeClr val="tx1"/>
              </a:solidFill>
              <a:latin typeface="Times New Roman" panose="02020603050405020304" pitchFamily="18"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E3610931-11C7-A073-F4B0-7F59F60F95D2}"/>
              </a:ext>
            </a:extLst>
          </p:cNvPr>
          <p:cNvSpPr>
            <a:spLocks noGrp="1"/>
          </p:cNvSpPr>
          <p:nvPr>
            <p:ph type="sldNum" sz="quarter" idx="12"/>
          </p:nvPr>
        </p:nvSpPr>
        <p:spPr/>
        <p:txBody>
          <a:bodyPr/>
          <a:lstStyle/>
          <a:p>
            <a:fld id="{9E268824-B363-4558-82B1-76DB5ADEB9CB}" type="slidenum">
              <a:rPr lang="fr-FR" smtClean="0"/>
              <a:t>69</a:t>
            </a:fld>
            <a:endParaRPr lang="fr-FR"/>
          </a:p>
        </p:txBody>
      </p:sp>
      <p:sp>
        <p:nvSpPr>
          <p:cNvPr id="4" name="ZoneTexte 3">
            <a:extLst>
              <a:ext uri="{FF2B5EF4-FFF2-40B4-BE49-F238E27FC236}">
                <a16:creationId xmlns:a16="http://schemas.microsoft.com/office/drawing/2014/main" id="{38C79EE0-CFE4-880E-2129-3341F4ED8716}"/>
              </a:ext>
            </a:extLst>
          </p:cNvPr>
          <p:cNvSpPr txBox="1"/>
          <p:nvPr/>
        </p:nvSpPr>
        <p:spPr>
          <a:xfrm>
            <a:off x="99398" y="-40645"/>
            <a:ext cx="7751511"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six jarres de pierre pour les purifications rituelles des Juifs</a:t>
            </a:r>
            <a:endParaRPr lang="fr-FR" dirty="0"/>
          </a:p>
        </p:txBody>
      </p:sp>
      <p:sp>
        <p:nvSpPr>
          <p:cNvPr id="5" name="Rectangle : coins arrondis 4">
            <a:extLst>
              <a:ext uri="{FF2B5EF4-FFF2-40B4-BE49-F238E27FC236}">
                <a16:creationId xmlns:a16="http://schemas.microsoft.com/office/drawing/2014/main" id="{0C064245-14B0-8DB3-07EE-7641A0618EBD}"/>
              </a:ext>
            </a:extLst>
          </p:cNvPr>
          <p:cNvSpPr/>
          <p:nvPr/>
        </p:nvSpPr>
        <p:spPr>
          <a:xfrm>
            <a:off x="211278" y="3530022"/>
            <a:ext cx="11565085" cy="2826328"/>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400" b="1" dirty="0">
                <a:solidFill>
                  <a:schemeClr val="tx1"/>
                </a:solidFill>
                <a:latin typeface="Times New Roman" panose="02020603050405020304" pitchFamily="18" charset="0"/>
                <a:cs typeface="Times New Roman" panose="02020603050405020304" pitchFamily="18" charset="0"/>
              </a:rPr>
              <a:t>Ablution</a:t>
            </a:r>
            <a:r>
              <a:rPr lang="fr-FR" sz="2400" dirty="0">
                <a:solidFill>
                  <a:schemeClr val="tx1"/>
                </a:solidFill>
                <a:latin typeface="Times New Roman" panose="02020603050405020304" pitchFamily="18" charset="0"/>
                <a:cs typeface="Times New Roman" panose="02020603050405020304" pitchFamily="18" charset="0"/>
              </a:rPr>
              <a:t> Du latin </a:t>
            </a:r>
            <a:r>
              <a:rPr lang="fr-FR" sz="2400" dirty="0" err="1">
                <a:solidFill>
                  <a:schemeClr val="tx1"/>
                </a:solidFill>
                <a:latin typeface="Times New Roman" panose="02020603050405020304" pitchFamily="18" charset="0"/>
                <a:cs typeface="Times New Roman" panose="02020603050405020304" pitchFamily="18" charset="0"/>
              </a:rPr>
              <a:t>abluere</a:t>
            </a:r>
            <a:r>
              <a:rPr lang="fr-FR" sz="2400" dirty="0">
                <a:solidFill>
                  <a:schemeClr val="tx1"/>
                </a:solidFill>
                <a:latin typeface="Times New Roman" panose="02020603050405020304" pitchFamily="18" charset="0"/>
                <a:cs typeface="Times New Roman" panose="02020603050405020304" pitchFamily="18" charset="0"/>
              </a:rPr>
              <a:t> : enlever en lavant. Action du prêtre qui, à la fin de la messe, après la communion, se lave les doigts à l’eau au-dessus du calice, puis essuie ce même calice avec le purificatoire. Si la mise au net des vases sacrés est faite par le diacre ou par un acolyte, le prêtre peut se laver les doigts dans un vase à ablution, préparé pour cet usage. Le mot est le plus souvent utilisé au pluriel : faire les ablutions ; il désigne parfois l’eau employée pour l’opération qui vient d’être dite</a:t>
            </a:r>
          </a:p>
        </p:txBody>
      </p:sp>
    </p:spTree>
    <p:extLst>
      <p:ext uri="{BB962C8B-B14F-4D97-AF65-F5344CB8AC3E}">
        <p14:creationId xmlns:p14="http://schemas.microsoft.com/office/powerpoint/2010/main" val="387220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798D532-8130-4EDD-060D-29C763A4AFDF}"/>
              </a:ext>
            </a:extLst>
          </p:cNvPr>
          <p:cNvSpPr txBox="1"/>
          <p:nvPr/>
        </p:nvSpPr>
        <p:spPr>
          <a:xfrm>
            <a:off x="164032" y="114329"/>
            <a:ext cx="1494322"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troisième jour</a:t>
            </a:r>
            <a:endParaRPr lang="fr-FR" dirty="0"/>
          </a:p>
        </p:txBody>
      </p:sp>
      <p:sp>
        <p:nvSpPr>
          <p:cNvPr id="5" name="Rectangle : coins arrondis 4">
            <a:extLst>
              <a:ext uri="{FF2B5EF4-FFF2-40B4-BE49-F238E27FC236}">
                <a16:creationId xmlns:a16="http://schemas.microsoft.com/office/drawing/2014/main" id="{AF309B4F-4F62-4812-1BA9-590BF8142417}"/>
              </a:ext>
            </a:extLst>
          </p:cNvPr>
          <p:cNvSpPr/>
          <p:nvPr/>
        </p:nvSpPr>
        <p:spPr>
          <a:xfrm>
            <a:off x="227814" y="3804430"/>
            <a:ext cx="11551299" cy="2888389"/>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chemeClr val="tx1"/>
                </a:solidFill>
                <a:latin typeface="Times New Roman" panose="02020603050405020304" pitchFamily="18" charset="0"/>
                <a:cs typeface="Times New Roman" panose="02020603050405020304" pitchFamily="18" charset="0"/>
              </a:rPr>
              <a:t>Osée 6, 2</a:t>
            </a:r>
            <a:r>
              <a:rPr lang="fr-FR" sz="3600"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Après deux jours il nous rendra la vie, le troisième jour, il nous relèvera et nous vivrons en sa présence.</a:t>
            </a:r>
            <a:r>
              <a:rPr lang="fr-FR" sz="3600" dirty="0">
                <a:solidFill>
                  <a:schemeClr val="tx1"/>
                </a:solidFill>
                <a:latin typeface="Times New Roman" panose="02020603050405020304" pitchFamily="18" charset="0"/>
                <a:cs typeface="Times New Roman" panose="02020603050405020304" pitchFamily="18" charset="0"/>
              </a:rPr>
              <a:t> </a:t>
            </a:r>
          </a:p>
          <a:p>
            <a:r>
              <a:rPr lang="fr-FR" sz="3600" b="1" dirty="0">
                <a:solidFill>
                  <a:schemeClr val="tx1"/>
                </a:solidFill>
                <a:latin typeface="Times New Roman" panose="02020603050405020304" pitchFamily="18" charset="0"/>
                <a:cs typeface="Times New Roman" panose="02020603050405020304" pitchFamily="18" charset="0"/>
              </a:rPr>
              <a:t>Livre de Jonas 2, 1-11</a:t>
            </a:r>
            <a:r>
              <a:rPr lang="fr-FR" sz="3600" dirty="0">
                <a:solidFill>
                  <a:schemeClr val="tx1"/>
                </a:solidFill>
                <a:latin typeface="Times New Roman" panose="02020603050405020304" pitchFamily="18" charset="0"/>
                <a:cs typeface="Times New Roman" panose="02020603050405020304" pitchFamily="18" charset="0"/>
              </a:rPr>
              <a:t> Jonas passe trois jours et trois nuits dans le ventre du poisson avant de retrouver la lumière.</a:t>
            </a:r>
          </a:p>
        </p:txBody>
      </p:sp>
      <p:sp>
        <p:nvSpPr>
          <p:cNvPr id="3" name="Espace réservé du numéro de diapositive 2">
            <a:extLst>
              <a:ext uri="{FF2B5EF4-FFF2-40B4-BE49-F238E27FC236}">
                <a16:creationId xmlns:a16="http://schemas.microsoft.com/office/drawing/2014/main" id="{9A3B89CC-C15F-C7A7-01A6-6CAA81145F11}"/>
              </a:ext>
            </a:extLst>
          </p:cNvPr>
          <p:cNvSpPr>
            <a:spLocks noGrp="1"/>
          </p:cNvSpPr>
          <p:nvPr>
            <p:ph type="sldNum" sz="quarter" idx="12"/>
          </p:nvPr>
        </p:nvSpPr>
        <p:spPr/>
        <p:txBody>
          <a:bodyPr/>
          <a:lstStyle/>
          <a:p>
            <a:fld id="{9E268824-B363-4558-82B1-76DB5ADEB9CB}" type="slidenum">
              <a:rPr lang="fr-FR" smtClean="0"/>
              <a:t>7</a:t>
            </a:fld>
            <a:endParaRPr lang="fr-FR"/>
          </a:p>
        </p:txBody>
      </p:sp>
      <p:sp>
        <p:nvSpPr>
          <p:cNvPr id="4" name="Rectangle : coins arrondis 3">
            <a:extLst>
              <a:ext uri="{FF2B5EF4-FFF2-40B4-BE49-F238E27FC236}">
                <a16:creationId xmlns:a16="http://schemas.microsoft.com/office/drawing/2014/main" id="{CA442636-2381-F17F-8CC9-B03AA7A8A6CB}"/>
              </a:ext>
            </a:extLst>
          </p:cNvPr>
          <p:cNvSpPr/>
          <p:nvPr/>
        </p:nvSpPr>
        <p:spPr>
          <a:xfrm>
            <a:off x="227814" y="534488"/>
            <a:ext cx="11551298" cy="3023857"/>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chemeClr val="tx1"/>
                </a:solidFill>
                <a:latin typeface="Times New Roman" panose="02020603050405020304" pitchFamily="18" charset="0"/>
                <a:cs typeface="Times New Roman" panose="02020603050405020304" pitchFamily="18" charset="0"/>
              </a:rPr>
              <a:t>Exode 19, 10-11</a:t>
            </a:r>
            <a:r>
              <a:rPr lang="fr-FR" sz="3600"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Le Seigneur dit encore à Moïse : Va vers le peuple ; sanctifie-le, aujourd’hui et demain ; qu’ils lavent leurs vêtements, pour être prêts le troisième jour ; car, ce troisième jour, en présence de tout le peuple, le Seigneur descendra sur la montagne du Sinaï.</a:t>
            </a:r>
            <a:r>
              <a:rPr lang="fr-FR" sz="36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6386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712E3-C288-95AB-4C5E-13729BF8CF9F}"/>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0AB072F-86A0-2B3C-32F9-51B5E28AFEA4}"/>
              </a:ext>
            </a:extLst>
          </p:cNvPr>
          <p:cNvSpPr>
            <a:spLocks noGrp="1"/>
          </p:cNvSpPr>
          <p:nvPr>
            <p:ph type="sldNum" sz="quarter" idx="12"/>
          </p:nvPr>
        </p:nvSpPr>
        <p:spPr/>
        <p:txBody>
          <a:bodyPr/>
          <a:lstStyle/>
          <a:p>
            <a:fld id="{9E268824-B363-4558-82B1-76DB5ADEB9CB}" type="slidenum">
              <a:rPr lang="fr-FR" smtClean="0">
                <a:solidFill>
                  <a:schemeClr val="tx1"/>
                </a:solidFill>
              </a:rPr>
              <a:t>70</a:t>
            </a:fld>
            <a:endParaRPr lang="fr-FR">
              <a:solidFill>
                <a:schemeClr val="tx1"/>
              </a:solidFill>
            </a:endParaRPr>
          </a:p>
        </p:txBody>
      </p:sp>
      <p:sp>
        <p:nvSpPr>
          <p:cNvPr id="5" name="ZoneTexte 4">
            <a:extLst>
              <a:ext uri="{FF2B5EF4-FFF2-40B4-BE49-F238E27FC236}">
                <a16:creationId xmlns:a16="http://schemas.microsoft.com/office/drawing/2014/main" id="{4DA3FBA1-7E4E-D870-44DD-21FA3B6EA353}"/>
              </a:ext>
            </a:extLst>
          </p:cNvPr>
          <p:cNvSpPr txBox="1"/>
          <p:nvPr/>
        </p:nvSpPr>
        <p:spPr>
          <a:xfrm>
            <a:off x="202222" y="15534"/>
            <a:ext cx="4448663" cy="830997"/>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six jarres de pierre pour les purifications rituelles des Juifs</a:t>
            </a:r>
            <a:endParaRPr lang="fr-FR" dirty="0"/>
          </a:p>
        </p:txBody>
      </p:sp>
      <p:sp>
        <p:nvSpPr>
          <p:cNvPr id="4" name="Rectangle : coins arrondis 3">
            <a:extLst>
              <a:ext uri="{FF2B5EF4-FFF2-40B4-BE49-F238E27FC236}">
                <a16:creationId xmlns:a16="http://schemas.microsoft.com/office/drawing/2014/main" id="{D1C77EA2-5E7B-9355-E02D-628C43A38D84}"/>
              </a:ext>
            </a:extLst>
          </p:cNvPr>
          <p:cNvSpPr/>
          <p:nvPr/>
        </p:nvSpPr>
        <p:spPr>
          <a:xfrm>
            <a:off x="291535" y="976719"/>
            <a:ext cx="10503300" cy="354997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Quand le prêtre se lave les mains et dit </a:t>
            </a:r>
            <a:r>
              <a:rPr lang="fr-FR" sz="2800" i="1" dirty="0">
                <a:solidFill>
                  <a:schemeClr val="tx1"/>
                </a:solidFill>
                <a:latin typeface="Times New Roman" panose="02020603050405020304" pitchFamily="18" charset="0"/>
                <a:cs typeface="Times New Roman" panose="02020603050405020304" pitchFamily="18" charset="0"/>
              </a:rPr>
              <a:t>lave moi de mes fautes</a:t>
            </a:r>
            <a:r>
              <a:rPr lang="fr-FR" sz="2800" dirty="0">
                <a:solidFill>
                  <a:schemeClr val="tx1"/>
                </a:solidFill>
                <a:latin typeface="Times New Roman" panose="02020603050405020304" pitchFamily="18" charset="0"/>
                <a:cs typeface="Times New Roman" panose="02020603050405020304" pitchFamily="18" charset="0"/>
              </a:rPr>
              <a:t>,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ou qu’il purifie le calice à la fin de la messe,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ces rites sont signes d’une purification intérieure. </a:t>
            </a:r>
          </a:p>
          <a:p>
            <a:pPr algn="ctr"/>
            <a:r>
              <a:rPr lang="fr-FR" sz="2800" dirty="0">
                <a:solidFill>
                  <a:schemeClr val="tx1"/>
                </a:solidFill>
                <a:latin typeface="Times New Roman" panose="02020603050405020304" pitchFamily="18" charset="0"/>
                <a:cs typeface="Times New Roman" panose="02020603050405020304" pitchFamily="18" charset="0"/>
              </a:rPr>
              <a:t>Pour les chrétiens,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il n’est plus nécessaire d’effectuer des rites de purification avec l’eau.</a:t>
            </a:r>
          </a:p>
          <a:p>
            <a:pPr algn="ctr"/>
            <a:r>
              <a:rPr lang="fr-FR" sz="2800" dirty="0">
                <a:solidFill>
                  <a:schemeClr val="tx1"/>
                </a:solidFill>
                <a:latin typeface="Times New Roman" panose="02020603050405020304" pitchFamily="18" charset="0"/>
                <a:cs typeface="Times New Roman" panose="02020603050405020304" pitchFamily="18" charset="0"/>
              </a:rPr>
              <a:t>Seul le prêtre en accomplit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pour signifier la purification intérieure donnée par le Christ à tous</a:t>
            </a:r>
            <a:r>
              <a:rPr lang="fr-FR" sz="2400" dirty="0">
                <a:solidFill>
                  <a:schemeClr val="tx1"/>
                </a:solidFill>
                <a:latin typeface="Times New Roman" panose="02020603050405020304" pitchFamily="18" charset="0"/>
                <a:cs typeface="Times New Roman" panose="02020603050405020304" pitchFamily="18" charset="0"/>
              </a:rPr>
              <a:t>. </a:t>
            </a:r>
          </a:p>
        </p:txBody>
      </p:sp>
      <p:sp>
        <p:nvSpPr>
          <p:cNvPr id="2" name="Rectangle : coins arrondis 1">
            <a:extLst>
              <a:ext uri="{FF2B5EF4-FFF2-40B4-BE49-F238E27FC236}">
                <a16:creationId xmlns:a16="http://schemas.microsoft.com/office/drawing/2014/main" id="{DDF53904-23CF-43E7-6477-6CD1A8B9884C}"/>
              </a:ext>
            </a:extLst>
          </p:cNvPr>
          <p:cNvSpPr/>
          <p:nvPr/>
        </p:nvSpPr>
        <p:spPr>
          <a:xfrm>
            <a:off x="202222" y="4916005"/>
            <a:ext cx="9283752" cy="1045015"/>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C’est Jésus qui donne sa vie en versant son sang pour nous.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C’est ce que nous signifions en buvant le vin, sang du Christ.</a:t>
            </a:r>
          </a:p>
        </p:txBody>
      </p:sp>
      <p:pic>
        <p:nvPicPr>
          <p:cNvPr id="6" name="Image 5" descr="Une image contenant vaisselle, Photographie de nature morte, nature morte&#10;&#10;Description générée automatiquement">
            <a:extLst>
              <a:ext uri="{FF2B5EF4-FFF2-40B4-BE49-F238E27FC236}">
                <a16:creationId xmlns:a16="http://schemas.microsoft.com/office/drawing/2014/main" id="{3D027DD9-92BA-6925-3EA4-A640E0BF0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422" y="3789290"/>
            <a:ext cx="2186356" cy="2826362"/>
          </a:xfrm>
          <a:prstGeom prst="ellipse">
            <a:avLst/>
          </a:prstGeom>
          <a:ln>
            <a:noFill/>
          </a:ln>
          <a:effectLst>
            <a:softEdge rad="112500"/>
          </a:effectLst>
        </p:spPr>
      </p:pic>
    </p:spTree>
    <p:extLst>
      <p:ext uri="{BB962C8B-B14F-4D97-AF65-F5344CB8AC3E}">
        <p14:creationId xmlns:p14="http://schemas.microsoft.com/office/powerpoint/2010/main" val="20964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28267-6EEB-1779-44FB-95594A4A9E4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9BFBB2A2-7E45-87A4-6F5C-7E8911F0B7F6}"/>
              </a:ext>
            </a:extLst>
          </p:cNvPr>
          <p:cNvSpPr/>
          <p:nvPr/>
        </p:nvSpPr>
        <p:spPr>
          <a:xfrm>
            <a:off x="1005721" y="2009669"/>
            <a:ext cx="6978008" cy="2482523"/>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07 </a:t>
            </a:r>
            <a:r>
              <a:rPr lang="fr-FR" sz="3600" i="1" dirty="0">
                <a:solidFill>
                  <a:schemeClr val="tx1"/>
                </a:solidFill>
                <a:latin typeface="Times New Roman" panose="02020603050405020304" pitchFamily="18" charset="0"/>
                <a:cs typeface="Times New Roman" panose="02020603050405020304" pitchFamily="18" charset="0"/>
              </a:rPr>
              <a:t>Jésus dit à ceux qui servaient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 Remplissez d’eau les jarres.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Et ils les </a:t>
            </a:r>
            <a:r>
              <a:rPr lang="fr-FR" sz="3600" i="1" dirty="0">
                <a:solidFill>
                  <a:srgbClr val="FF0000"/>
                </a:solidFill>
                <a:latin typeface="Times New Roman" panose="02020603050405020304" pitchFamily="18" charset="0"/>
                <a:cs typeface="Times New Roman" panose="02020603050405020304" pitchFamily="18" charset="0"/>
              </a:rPr>
              <a:t>remplirent jusqu’au bord</a:t>
            </a:r>
            <a:r>
              <a:rPr lang="fr-FR" sz="3600" b="1" i="1" dirty="0">
                <a:solidFill>
                  <a:srgbClr val="FF0000"/>
                </a:solidFill>
                <a:latin typeface="Times New Roman" panose="02020603050405020304" pitchFamily="18" charset="0"/>
                <a:cs typeface="Times New Roman" panose="02020603050405020304" pitchFamily="18" charset="0"/>
              </a:rPr>
              <a:t>.</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E53EBD6C-D7AF-72AE-8988-57015DDC9D75}"/>
              </a:ext>
            </a:extLst>
          </p:cNvPr>
          <p:cNvSpPr>
            <a:spLocks noGrp="1"/>
          </p:cNvSpPr>
          <p:nvPr>
            <p:ph type="sldNum" sz="quarter" idx="12"/>
          </p:nvPr>
        </p:nvSpPr>
        <p:spPr/>
        <p:txBody>
          <a:bodyPr/>
          <a:lstStyle/>
          <a:p>
            <a:fld id="{9E268824-B363-4558-82B1-76DB5ADEB9CB}" type="slidenum">
              <a:rPr lang="fr-FR" smtClean="0"/>
              <a:t>71</a:t>
            </a:fld>
            <a:endParaRPr lang="fr-FR"/>
          </a:p>
        </p:txBody>
      </p:sp>
      <p:pic>
        <p:nvPicPr>
          <p:cNvPr id="5" name="Image 4" descr="Une image contenant dessin humoristique, Dessin animé, habits, illustration&#10;&#10;Description générée automatiquement">
            <a:extLst>
              <a:ext uri="{FF2B5EF4-FFF2-40B4-BE49-F238E27FC236}">
                <a16:creationId xmlns:a16="http://schemas.microsoft.com/office/drawing/2014/main" id="{D4B23D48-5FAB-33CE-1D72-DB2EFB4CC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133" y="837395"/>
            <a:ext cx="3057667" cy="4576813"/>
          </a:xfrm>
          <a:prstGeom prst="rect">
            <a:avLst/>
          </a:prstGeom>
          <a:ln>
            <a:noFill/>
          </a:ln>
          <a:effectLst>
            <a:softEdge rad="112500"/>
          </a:effectLst>
        </p:spPr>
      </p:pic>
    </p:spTree>
    <p:extLst>
      <p:ext uri="{BB962C8B-B14F-4D97-AF65-F5344CB8AC3E}">
        <p14:creationId xmlns:p14="http://schemas.microsoft.com/office/powerpoint/2010/main" val="10633206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3169A-5A33-1DBF-B827-994B0A199A7C}"/>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F8D568C5-1175-1159-311C-30BA2BC53AA2}"/>
              </a:ext>
            </a:extLst>
          </p:cNvPr>
          <p:cNvSpPr txBox="1"/>
          <p:nvPr/>
        </p:nvSpPr>
        <p:spPr>
          <a:xfrm>
            <a:off x="188651" y="190719"/>
            <a:ext cx="4457994"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remplirent jusqu’au bord</a:t>
            </a:r>
            <a:endParaRPr lang="fr-FR" dirty="0"/>
          </a:p>
        </p:txBody>
      </p:sp>
      <p:sp>
        <p:nvSpPr>
          <p:cNvPr id="3" name="Espace réservé du numéro de diapositive 2">
            <a:extLst>
              <a:ext uri="{FF2B5EF4-FFF2-40B4-BE49-F238E27FC236}">
                <a16:creationId xmlns:a16="http://schemas.microsoft.com/office/drawing/2014/main" id="{902A44A5-15DC-0E2F-CEB6-713099B8B9D0}"/>
              </a:ext>
            </a:extLst>
          </p:cNvPr>
          <p:cNvSpPr>
            <a:spLocks noGrp="1"/>
          </p:cNvSpPr>
          <p:nvPr>
            <p:ph type="sldNum" sz="quarter" idx="12"/>
          </p:nvPr>
        </p:nvSpPr>
        <p:spPr/>
        <p:txBody>
          <a:bodyPr/>
          <a:lstStyle/>
          <a:p>
            <a:fld id="{9E268824-B363-4558-82B1-76DB5ADEB9CB}" type="slidenum">
              <a:rPr lang="fr-FR" smtClean="0"/>
              <a:t>72</a:t>
            </a:fld>
            <a:endParaRPr lang="fr-FR"/>
          </a:p>
        </p:txBody>
      </p:sp>
      <p:sp>
        <p:nvSpPr>
          <p:cNvPr id="5" name="Rectangle : coins arrondis 4">
            <a:extLst>
              <a:ext uri="{FF2B5EF4-FFF2-40B4-BE49-F238E27FC236}">
                <a16:creationId xmlns:a16="http://schemas.microsoft.com/office/drawing/2014/main" id="{C513F323-D99D-D23C-A17B-BBF456F9629E}"/>
              </a:ext>
            </a:extLst>
          </p:cNvPr>
          <p:cNvSpPr/>
          <p:nvPr/>
        </p:nvSpPr>
        <p:spPr>
          <a:xfrm>
            <a:off x="2417648" y="3828263"/>
            <a:ext cx="7269658" cy="174228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Jusqu’en haut </a:t>
            </a:r>
            <a:r>
              <a:rPr lang="fr-FR" sz="3600" baseline="30000" dirty="0">
                <a:solidFill>
                  <a:schemeClr val="tx1"/>
                </a:solidFill>
                <a:latin typeface="Times New Roman" panose="02020603050405020304" pitchFamily="18" charset="0"/>
                <a:cs typeface="Times New Roman" panose="02020603050405020304" pitchFamily="18" charset="0"/>
              </a:rPr>
              <a:t>Interlinéaire</a:t>
            </a:r>
            <a:endParaRPr lang="fr-FR" sz="3600" dirty="0">
              <a:solidFill>
                <a:schemeClr val="tx1"/>
              </a:solidFill>
              <a:latin typeface="Times New Roman" panose="02020603050405020304" pitchFamily="18" charset="0"/>
              <a:cs typeface="Times New Roman" panose="02020603050405020304" pitchFamily="18" charset="0"/>
            </a:endParaRPr>
          </a:p>
          <a:p>
            <a:pPr algn="ctr"/>
            <a:r>
              <a:rPr lang="fr-FR" sz="3600" dirty="0">
                <a:solidFill>
                  <a:schemeClr val="tx1"/>
                </a:solidFill>
                <a:latin typeface="Times New Roman" panose="02020603050405020304" pitchFamily="18" charset="0"/>
                <a:cs typeface="Times New Roman" panose="02020603050405020304" pitchFamily="18" charset="0"/>
              </a:rPr>
              <a:t>Pourquoi préciser jusqu’au bord ? </a:t>
            </a:r>
          </a:p>
        </p:txBody>
      </p:sp>
      <p:pic>
        <p:nvPicPr>
          <p:cNvPr id="7" name="Image 6" descr="Une image contenant dessin humoristique, manchot, croquis, dessin&#10;&#10;Description générée automatiquement">
            <a:extLst>
              <a:ext uri="{FF2B5EF4-FFF2-40B4-BE49-F238E27FC236}">
                <a16:creationId xmlns:a16="http://schemas.microsoft.com/office/drawing/2014/main" id="{A7EAD845-E79F-3303-64ED-95923D77A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7992" y="1495589"/>
            <a:ext cx="4206249" cy="1828804"/>
          </a:xfrm>
          <a:prstGeom prst="rect">
            <a:avLst/>
          </a:prstGeom>
        </p:spPr>
      </p:pic>
    </p:spTree>
    <p:extLst>
      <p:ext uri="{BB962C8B-B14F-4D97-AF65-F5344CB8AC3E}">
        <p14:creationId xmlns:p14="http://schemas.microsoft.com/office/powerpoint/2010/main" val="5203027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1B272-3848-4329-3C54-A060B80D2A8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D1D88BB-4043-F3A8-4A6D-86607B7D30E1}"/>
              </a:ext>
            </a:extLst>
          </p:cNvPr>
          <p:cNvSpPr/>
          <p:nvPr/>
        </p:nvSpPr>
        <p:spPr>
          <a:xfrm>
            <a:off x="684125" y="1203036"/>
            <a:ext cx="7037476" cy="2225964"/>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dirty="0">
                <a:solidFill>
                  <a:schemeClr val="tx1"/>
                </a:solidFill>
                <a:latin typeface="Times New Roman" panose="02020603050405020304" pitchFamily="18" charset="0"/>
                <a:cs typeface="Times New Roman" panose="02020603050405020304" pitchFamily="18" charset="0"/>
              </a:rPr>
              <a:t>On peut penser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à la multiplication des pains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où il reste des pains en abondance.</a:t>
            </a:r>
          </a:p>
        </p:txBody>
      </p:sp>
      <p:sp>
        <p:nvSpPr>
          <p:cNvPr id="6" name="Espace réservé du numéro de diapositive 5">
            <a:extLst>
              <a:ext uri="{FF2B5EF4-FFF2-40B4-BE49-F238E27FC236}">
                <a16:creationId xmlns:a16="http://schemas.microsoft.com/office/drawing/2014/main" id="{D01562B1-2F87-D6F7-4B8F-A4769E264856}"/>
              </a:ext>
            </a:extLst>
          </p:cNvPr>
          <p:cNvSpPr>
            <a:spLocks noGrp="1"/>
          </p:cNvSpPr>
          <p:nvPr>
            <p:ph type="sldNum" sz="quarter" idx="12"/>
          </p:nvPr>
        </p:nvSpPr>
        <p:spPr/>
        <p:txBody>
          <a:bodyPr/>
          <a:lstStyle/>
          <a:p>
            <a:fld id="{9E268824-B363-4558-82B1-76DB5ADEB9CB}" type="slidenum">
              <a:rPr lang="fr-FR" smtClean="0"/>
              <a:t>73</a:t>
            </a:fld>
            <a:endParaRPr lang="fr-FR"/>
          </a:p>
        </p:txBody>
      </p:sp>
      <p:sp>
        <p:nvSpPr>
          <p:cNvPr id="4" name="ZoneTexte 3">
            <a:extLst>
              <a:ext uri="{FF2B5EF4-FFF2-40B4-BE49-F238E27FC236}">
                <a16:creationId xmlns:a16="http://schemas.microsoft.com/office/drawing/2014/main" id="{E0F30A08-C4FB-092E-90B4-1F14425605CE}"/>
              </a:ext>
            </a:extLst>
          </p:cNvPr>
          <p:cNvSpPr txBox="1"/>
          <p:nvPr/>
        </p:nvSpPr>
        <p:spPr>
          <a:xfrm>
            <a:off x="256416" y="176050"/>
            <a:ext cx="5101805"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remplirent jusqu’au bord</a:t>
            </a:r>
            <a:endParaRPr lang="fr-FR" dirty="0"/>
          </a:p>
        </p:txBody>
      </p:sp>
      <p:pic>
        <p:nvPicPr>
          <p:cNvPr id="5" name="Image 4" descr="Une image contenant dessin humoristique, dessin, illustration, Dessin animé&#10;&#10;Description générée automatiquement">
            <a:extLst>
              <a:ext uri="{FF2B5EF4-FFF2-40B4-BE49-F238E27FC236}">
                <a16:creationId xmlns:a16="http://schemas.microsoft.com/office/drawing/2014/main" id="{50865347-3F9A-3450-9D01-5FE7D3E24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5170" y="859229"/>
            <a:ext cx="2743201" cy="2778531"/>
          </a:xfrm>
          <a:prstGeom prst="rect">
            <a:avLst/>
          </a:prstGeom>
          <a:ln>
            <a:noFill/>
          </a:ln>
          <a:effectLst>
            <a:softEdge rad="112500"/>
          </a:effectLst>
        </p:spPr>
      </p:pic>
    </p:spTree>
    <p:extLst>
      <p:ext uri="{BB962C8B-B14F-4D97-AF65-F5344CB8AC3E}">
        <p14:creationId xmlns:p14="http://schemas.microsoft.com/office/powerpoint/2010/main" val="2762239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A647E-4363-B7CA-530D-B593D9D579ED}"/>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FBF13C9-A8C4-5A81-31D8-7DCA913488CE}"/>
              </a:ext>
            </a:extLst>
          </p:cNvPr>
          <p:cNvSpPr>
            <a:spLocks noGrp="1"/>
          </p:cNvSpPr>
          <p:nvPr>
            <p:ph type="sldNum" sz="quarter" idx="12"/>
          </p:nvPr>
        </p:nvSpPr>
        <p:spPr/>
        <p:txBody>
          <a:bodyPr/>
          <a:lstStyle/>
          <a:p>
            <a:fld id="{9E268824-B363-4558-82B1-76DB5ADEB9CB}" type="slidenum">
              <a:rPr lang="fr-FR" smtClean="0">
                <a:solidFill>
                  <a:schemeClr val="tx1"/>
                </a:solidFill>
              </a:rPr>
              <a:t>74</a:t>
            </a:fld>
            <a:endParaRPr lang="fr-FR">
              <a:solidFill>
                <a:schemeClr val="tx1"/>
              </a:solidFill>
            </a:endParaRPr>
          </a:p>
        </p:txBody>
      </p:sp>
      <p:sp>
        <p:nvSpPr>
          <p:cNvPr id="5" name="ZoneTexte 4">
            <a:extLst>
              <a:ext uri="{FF2B5EF4-FFF2-40B4-BE49-F238E27FC236}">
                <a16:creationId xmlns:a16="http://schemas.microsoft.com/office/drawing/2014/main" id="{553D9FCC-FF6F-3F62-F3A1-2103C551183A}"/>
              </a:ext>
            </a:extLst>
          </p:cNvPr>
          <p:cNvSpPr txBox="1"/>
          <p:nvPr/>
        </p:nvSpPr>
        <p:spPr>
          <a:xfrm>
            <a:off x="276113" y="114614"/>
            <a:ext cx="4448663"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remplirent jusqu’au bord</a:t>
            </a:r>
            <a:endParaRPr lang="fr-FR" dirty="0"/>
          </a:p>
        </p:txBody>
      </p:sp>
      <p:sp>
        <p:nvSpPr>
          <p:cNvPr id="4" name="Rectangle : coins arrondis 3">
            <a:extLst>
              <a:ext uri="{FF2B5EF4-FFF2-40B4-BE49-F238E27FC236}">
                <a16:creationId xmlns:a16="http://schemas.microsoft.com/office/drawing/2014/main" id="{128C2C02-9217-F70A-94BC-2D34903B1A83}"/>
              </a:ext>
            </a:extLst>
          </p:cNvPr>
          <p:cNvSpPr/>
          <p:nvPr/>
        </p:nvSpPr>
        <p:spPr>
          <a:xfrm>
            <a:off x="531101" y="2681531"/>
            <a:ext cx="10965095" cy="198975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cs typeface="Times New Roman" panose="02020603050405020304" pitchFamily="18" charset="0"/>
              </a:rPr>
              <a:t>Quand Jésus donne, il le fait en abondance. </a:t>
            </a:r>
          </a:p>
          <a:p>
            <a:pPr algn="ctr"/>
            <a:r>
              <a:rPr lang="fr-FR" sz="3200" dirty="0">
                <a:solidFill>
                  <a:schemeClr val="tx1"/>
                </a:solidFill>
                <a:latin typeface="Times New Roman" panose="02020603050405020304" pitchFamily="18" charset="0"/>
                <a:cs typeface="Times New Roman" panose="02020603050405020304" pitchFamily="18" charset="0"/>
              </a:rPr>
              <a:t>On peut boire encore aujourd’hui du vin des noces éternelles. </a:t>
            </a:r>
          </a:p>
          <a:p>
            <a:pPr algn="ctr"/>
            <a:r>
              <a:rPr lang="fr-FR" sz="3200" i="1" dirty="0">
                <a:solidFill>
                  <a:schemeClr val="tx1"/>
                </a:solidFill>
                <a:latin typeface="Times New Roman" panose="02020603050405020304" pitchFamily="18" charset="0"/>
                <a:cs typeface="Times New Roman" panose="02020603050405020304" pitchFamily="18" charset="0"/>
              </a:rPr>
              <a:t>La plénitude du don de Dieu est advenue en Jésus-Christ</a:t>
            </a:r>
            <a:r>
              <a:rPr lang="fr-FR" i="1" dirty="0">
                <a:solidFill>
                  <a:schemeClr val="tx1"/>
                </a:solidFill>
                <a:latin typeface="Times New Roman" panose="02020603050405020304" pitchFamily="18" charset="0"/>
                <a:cs typeface="Times New Roman" panose="02020603050405020304" pitchFamily="18" charset="0"/>
              </a:rPr>
              <a:t>.</a:t>
            </a:r>
            <a:r>
              <a:rPr lang="fr-FR" dirty="0">
                <a:solidFill>
                  <a:schemeClr val="tx1"/>
                </a:solidFill>
                <a:latin typeface="Times New Roman" panose="02020603050405020304" pitchFamily="18" charset="0"/>
                <a:cs typeface="Times New Roman" panose="02020603050405020304" pitchFamily="18" charset="0"/>
              </a:rPr>
              <a:t> </a:t>
            </a:r>
          </a:p>
          <a:p>
            <a:pPr algn="ctr"/>
            <a:r>
              <a:rPr lang="fr-FR" i="1" baseline="30000" dirty="0">
                <a:solidFill>
                  <a:schemeClr val="tx1"/>
                </a:solidFill>
                <a:latin typeface="Times New Roman" panose="02020603050405020304" pitchFamily="18" charset="0"/>
                <a:cs typeface="Times New Roman" panose="02020603050405020304" pitchFamily="18" charset="0"/>
              </a:rPr>
              <a:t>Yves-Marie Blanchard</a:t>
            </a:r>
            <a:endParaRPr lang="fr-FR" dirty="0">
              <a:solidFill>
                <a:schemeClr val="tx1"/>
              </a:solidFill>
              <a:latin typeface="Times New Roman" panose="02020603050405020304" pitchFamily="18" charset="0"/>
              <a:cs typeface="Times New Roman" panose="02020603050405020304" pitchFamily="18" charset="0"/>
            </a:endParaRPr>
          </a:p>
        </p:txBody>
      </p:sp>
      <p:sp>
        <p:nvSpPr>
          <p:cNvPr id="2" name="Rectangle : coins arrondis 1">
            <a:extLst>
              <a:ext uri="{FF2B5EF4-FFF2-40B4-BE49-F238E27FC236}">
                <a16:creationId xmlns:a16="http://schemas.microsoft.com/office/drawing/2014/main" id="{F0E4E09A-B26D-0B3D-C8AA-50D0F1F93959}"/>
              </a:ext>
            </a:extLst>
          </p:cNvPr>
          <p:cNvSpPr/>
          <p:nvPr/>
        </p:nvSpPr>
        <p:spPr>
          <a:xfrm>
            <a:off x="489927" y="5170277"/>
            <a:ext cx="11047445" cy="951709"/>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cs typeface="Times New Roman" panose="02020603050405020304" pitchFamily="18" charset="0"/>
              </a:rPr>
              <a:t>Jésus nous invite à remplir nos vases intérieurs d’eau vive</a:t>
            </a:r>
            <a:r>
              <a:rPr lang="fr-FR" sz="2400" dirty="0">
                <a:solidFill>
                  <a:srgbClr val="002060"/>
                </a:solidFill>
                <a:latin typeface="Times New Roman" panose="02020603050405020304" pitchFamily="18" charset="0"/>
                <a:cs typeface="Times New Roman" panose="02020603050405020304" pitchFamily="18" charset="0"/>
              </a:rPr>
              <a:t>. </a:t>
            </a:r>
          </a:p>
        </p:txBody>
      </p:sp>
      <p:pic>
        <p:nvPicPr>
          <p:cNvPr id="6" name="Image 5" descr="Une image contenant dessin humoristique, manchot, croquis, dessin&#10;&#10;Description générée automatiquement">
            <a:extLst>
              <a:ext uri="{FF2B5EF4-FFF2-40B4-BE49-F238E27FC236}">
                <a16:creationId xmlns:a16="http://schemas.microsoft.com/office/drawing/2014/main" id="{21E1D1D0-A0FE-CB54-773F-506A12F34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546" y="379891"/>
            <a:ext cx="3735252" cy="1624023"/>
          </a:xfrm>
          <a:prstGeom prst="rect">
            <a:avLst/>
          </a:prstGeom>
        </p:spPr>
      </p:pic>
      <p:pic>
        <p:nvPicPr>
          <p:cNvPr id="7" name="Image 6" descr="Une image contenant dessin humoristique, dessin, illustration, Dessin animé&#10;&#10;Description générée automatiquement">
            <a:extLst>
              <a:ext uri="{FF2B5EF4-FFF2-40B4-BE49-F238E27FC236}">
                <a16:creationId xmlns:a16="http://schemas.microsoft.com/office/drawing/2014/main" id="{538085B2-B6B7-C642-54CD-837F191C8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44" y="81952"/>
            <a:ext cx="2120282" cy="2147589"/>
          </a:xfrm>
          <a:prstGeom prst="rect">
            <a:avLst/>
          </a:prstGeom>
          <a:ln>
            <a:noFill/>
          </a:ln>
          <a:effectLst>
            <a:softEdge rad="112500"/>
          </a:effectLst>
        </p:spPr>
      </p:pic>
    </p:spTree>
    <p:extLst>
      <p:ext uri="{BB962C8B-B14F-4D97-AF65-F5344CB8AC3E}">
        <p14:creationId xmlns:p14="http://schemas.microsoft.com/office/powerpoint/2010/main" val="263025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5768A-2D91-93CB-19E4-8D9BD6D985C3}"/>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B83AD547-81AF-DDB2-0C51-FCA92197706B}"/>
              </a:ext>
            </a:extLst>
          </p:cNvPr>
          <p:cNvSpPr/>
          <p:nvPr/>
        </p:nvSpPr>
        <p:spPr>
          <a:xfrm>
            <a:off x="313492" y="256680"/>
            <a:ext cx="8041236" cy="622724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i="1" dirty="0">
                <a:solidFill>
                  <a:srgbClr val="FF0000"/>
                </a:solidFill>
                <a:latin typeface="Times New Roman" panose="02020603050405020304" pitchFamily="18" charset="0"/>
                <a:cs typeface="Times New Roman" panose="02020603050405020304" pitchFamily="18" charset="0"/>
              </a:rPr>
              <a:t>08 </a:t>
            </a:r>
            <a:r>
              <a:rPr lang="fr-FR" sz="3600" i="1" dirty="0">
                <a:solidFill>
                  <a:schemeClr val="tx1"/>
                </a:solidFill>
                <a:latin typeface="Times New Roman" panose="02020603050405020304" pitchFamily="18" charset="0"/>
                <a:cs typeface="Times New Roman" panose="02020603050405020304" pitchFamily="18" charset="0"/>
              </a:rPr>
              <a:t>Il leur dit : « Maintenant, puisez,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et portez-en au maître du repas.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Ils lui en portèrent.</a:t>
            </a:r>
          </a:p>
          <a:p>
            <a:r>
              <a:rPr lang="fr-FR" sz="3600" b="1" i="1" dirty="0">
                <a:solidFill>
                  <a:srgbClr val="FF0000"/>
                </a:solidFill>
                <a:latin typeface="Times New Roman" panose="02020603050405020304" pitchFamily="18" charset="0"/>
                <a:cs typeface="Times New Roman" panose="02020603050405020304" pitchFamily="18" charset="0"/>
              </a:rPr>
              <a:t>09 </a:t>
            </a:r>
            <a:r>
              <a:rPr lang="fr-FR" sz="3600" i="1" dirty="0">
                <a:solidFill>
                  <a:schemeClr val="tx1"/>
                </a:solidFill>
                <a:latin typeface="Times New Roman" panose="02020603050405020304" pitchFamily="18" charset="0"/>
                <a:cs typeface="Times New Roman" panose="02020603050405020304" pitchFamily="18" charset="0"/>
              </a:rPr>
              <a:t>Et celui-ci goûta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rgbClr val="FF0000"/>
                </a:solidFill>
                <a:latin typeface="Times New Roman" panose="02020603050405020304" pitchFamily="18" charset="0"/>
                <a:cs typeface="Times New Roman" panose="02020603050405020304" pitchFamily="18" charset="0"/>
              </a:rPr>
              <a:t>l’eau changée en vin</a:t>
            </a:r>
            <a:r>
              <a:rPr lang="fr-FR" sz="3600" i="1" dirty="0">
                <a:solidFill>
                  <a:schemeClr val="tx1"/>
                </a:solidFill>
                <a:latin typeface="Times New Roman" panose="02020603050405020304" pitchFamily="18" charset="0"/>
                <a:cs typeface="Times New Roman" panose="02020603050405020304" pitchFamily="18" charset="0"/>
              </a:rPr>
              <a:t>.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Il ne savait pas d’où venait ce vin,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mais ceux qui servaient le savaient bien, eux qui avaient puisé l’eau.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Alors le maître du repas appelle le marié.</a:t>
            </a:r>
          </a:p>
        </p:txBody>
      </p:sp>
      <p:sp>
        <p:nvSpPr>
          <p:cNvPr id="3" name="Espace réservé du numéro de diapositive 2">
            <a:extLst>
              <a:ext uri="{FF2B5EF4-FFF2-40B4-BE49-F238E27FC236}">
                <a16:creationId xmlns:a16="http://schemas.microsoft.com/office/drawing/2014/main" id="{98B3DBB7-F4AB-C424-7E42-6B40316C8E4C}"/>
              </a:ext>
            </a:extLst>
          </p:cNvPr>
          <p:cNvSpPr>
            <a:spLocks noGrp="1"/>
          </p:cNvSpPr>
          <p:nvPr>
            <p:ph type="sldNum" sz="quarter" idx="12"/>
          </p:nvPr>
        </p:nvSpPr>
        <p:spPr/>
        <p:txBody>
          <a:bodyPr/>
          <a:lstStyle/>
          <a:p>
            <a:fld id="{9E268824-B363-4558-82B1-76DB5ADEB9CB}" type="slidenum">
              <a:rPr lang="fr-FR" smtClean="0"/>
              <a:t>75</a:t>
            </a:fld>
            <a:endParaRPr lang="fr-FR"/>
          </a:p>
        </p:txBody>
      </p:sp>
      <p:pic>
        <p:nvPicPr>
          <p:cNvPr id="5" name="Image 4" descr="Une image contenant habits, dessin humoristique, dessin, robe&#10;&#10;Description générée automatiquement">
            <a:extLst>
              <a:ext uri="{FF2B5EF4-FFF2-40B4-BE49-F238E27FC236}">
                <a16:creationId xmlns:a16="http://schemas.microsoft.com/office/drawing/2014/main" id="{47C00D99-E390-D30F-CE2A-D15911115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0166" y="1213881"/>
            <a:ext cx="3052944" cy="4157016"/>
          </a:xfrm>
          <a:prstGeom prst="rect">
            <a:avLst/>
          </a:prstGeom>
        </p:spPr>
      </p:pic>
    </p:spTree>
    <p:extLst>
      <p:ext uri="{BB962C8B-B14F-4D97-AF65-F5344CB8AC3E}">
        <p14:creationId xmlns:p14="http://schemas.microsoft.com/office/powerpoint/2010/main" val="12270861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95739-5938-9AA0-407B-AA8AE3FFD437}"/>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6086255B-44AF-1176-FDD1-F5F7293BF221}"/>
              </a:ext>
            </a:extLst>
          </p:cNvPr>
          <p:cNvSpPr txBox="1"/>
          <p:nvPr/>
        </p:nvSpPr>
        <p:spPr>
          <a:xfrm>
            <a:off x="188651" y="190719"/>
            <a:ext cx="4457994"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l’eau changée en vin</a:t>
            </a:r>
            <a:endParaRPr lang="fr-FR" dirty="0"/>
          </a:p>
        </p:txBody>
      </p:sp>
      <p:sp>
        <p:nvSpPr>
          <p:cNvPr id="3" name="Espace réservé du numéro de diapositive 2">
            <a:extLst>
              <a:ext uri="{FF2B5EF4-FFF2-40B4-BE49-F238E27FC236}">
                <a16:creationId xmlns:a16="http://schemas.microsoft.com/office/drawing/2014/main" id="{2639EE22-E62F-3D73-92F5-0EDB802C1541}"/>
              </a:ext>
            </a:extLst>
          </p:cNvPr>
          <p:cNvSpPr>
            <a:spLocks noGrp="1"/>
          </p:cNvSpPr>
          <p:nvPr>
            <p:ph type="sldNum" sz="quarter" idx="12"/>
          </p:nvPr>
        </p:nvSpPr>
        <p:spPr/>
        <p:txBody>
          <a:bodyPr/>
          <a:lstStyle/>
          <a:p>
            <a:fld id="{9E268824-B363-4558-82B1-76DB5ADEB9CB}" type="slidenum">
              <a:rPr lang="fr-FR" smtClean="0"/>
              <a:t>76</a:t>
            </a:fld>
            <a:endParaRPr lang="fr-FR"/>
          </a:p>
        </p:txBody>
      </p:sp>
      <p:sp>
        <p:nvSpPr>
          <p:cNvPr id="5" name="Rectangle : coins arrondis 4">
            <a:extLst>
              <a:ext uri="{FF2B5EF4-FFF2-40B4-BE49-F238E27FC236}">
                <a16:creationId xmlns:a16="http://schemas.microsoft.com/office/drawing/2014/main" id="{740F7291-2B27-783F-1E7F-E2880031C520}"/>
              </a:ext>
            </a:extLst>
          </p:cNvPr>
          <p:cNvSpPr/>
          <p:nvPr/>
        </p:nvSpPr>
        <p:spPr>
          <a:xfrm>
            <a:off x="651972" y="1662435"/>
            <a:ext cx="6945861" cy="311276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Devenue </a:t>
            </a:r>
            <a:r>
              <a:rPr lang="fr-FR" sz="3600" baseline="30000" dirty="0">
                <a:solidFill>
                  <a:schemeClr val="tx1"/>
                </a:solidFill>
                <a:latin typeface="Times New Roman" panose="02020603050405020304" pitchFamily="18" charset="0"/>
                <a:cs typeface="Times New Roman" panose="02020603050405020304" pitchFamily="18" charset="0"/>
              </a:rPr>
              <a:t>interlinéaire</a:t>
            </a:r>
            <a:endParaRPr lang="fr-FR" sz="3600" dirty="0">
              <a:solidFill>
                <a:schemeClr val="tx1"/>
              </a:solidFill>
              <a:latin typeface="Times New Roman" panose="02020603050405020304" pitchFamily="18" charset="0"/>
              <a:cs typeface="Times New Roman" panose="02020603050405020304" pitchFamily="18" charset="0"/>
            </a:endParaRPr>
          </a:p>
          <a:p>
            <a:pPr algn="ctr"/>
            <a:r>
              <a:rPr lang="fr-FR" sz="3600" dirty="0">
                <a:solidFill>
                  <a:schemeClr val="tx1"/>
                </a:solidFill>
                <a:latin typeface="Times New Roman" panose="02020603050405020304" pitchFamily="18" charset="0"/>
                <a:cs typeface="Times New Roman" panose="02020603050405020304" pitchFamily="18" charset="0"/>
              </a:rPr>
              <a:t>Quel est ce vin qui est donné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à la fin de la noce ? </a:t>
            </a:r>
          </a:p>
          <a:p>
            <a:pPr algn="ctr"/>
            <a:r>
              <a:rPr lang="fr-FR" sz="3600" dirty="0">
                <a:solidFill>
                  <a:schemeClr val="tx1"/>
                </a:solidFill>
                <a:latin typeface="Times New Roman" panose="02020603050405020304" pitchFamily="18" charset="0"/>
                <a:cs typeface="Times New Roman" panose="02020603050405020304" pitchFamily="18" charset="0"/>
              </a:rPr>
              <a:t>De quel vin parle Jean ?</a:t>
            </a:r>
          </a:p>
        </p:txBody>
      </p:sp>
      <p:pic>
        <p:nvPicPr>
          <p:cNvPr id="2" name="Image 1" descr="Une image contenant habits, dessin humoristique, dessin, robe&#10;&#10;Description générée automatiquement">
            <a:extLst>
              <a:ext uri="{FF2B5EF4-FFF2-40B4-BE49-F238E27FC236}">
                <a16:creationId xmlns:a16="http://schemas.microsoft.com/office/drawing/2014/main" id="{7F362AEE-01E3-B9AB-30F0-B60BAC613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084" y="1233132"/>
            <a:ext cx="3052944" cy="4157016"/>
          </a:xfrm>
          <a:prstGeom prst="rect">
            <a:avLst/>
          </a:prstGeom>
        </p:spPr>
      </p:pic>
    </p:spTree>
    <p:extLst>
      <p:ext uri="{BB962C8B-B14F-4D97-AF65-F5344CB8AC3E}">
        <p14:creationId xmlns:p14="http://schemas.microsoft.com/office/powerpoint/2010/main" val="32055885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7CBEC-771F-166D-25C7-16FF543FBC9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C1A0B57-09D0-37C0-6805-A57D42F56E95}"/>
              </a:ext>
            </a:extLst>
          </p:cNvPr>
          <p:cNvSpPr/>
          <p:nvPr/>
        </p:nvSpPr>
        <p:spPr>
          <a:xfrm>
            <a:off x="932866" y="657153"/>
            <a:ext cx="9422250" cy="1180963"/>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Exode 12,1-14</a:t>
            </a:r>
            <a:r>
              <a:rPr lang="fr-FR" sz="2800" dirty="0">
                <a:solidFill>
                  <a:schemeClr val="tx1"/>
                </a:solidFill>
                <a:latin typeface="Times New Roman" panose="02020603050405020304" pitchFamily="18" charset="0"/>
                <a:cs typeface="Times New Roman" panose="02020603050405020304" pitchFamily="18" charset="0"/>
              </a:rPr>
              <a:t> La pâque : le sang de l’agneau sur les portes </a:t>
            </a:r>
          </a:p>
          <a:p>
            <a:r>
              <a:rPr lang="fr-FR" sz="2800" dirty="0">
                <a:solidFill>
                  <a:schemeClr val="tx1"/>
                </a:solidFill>
                <a:latin typeface="Times New Roman" panose="02020603050405020304" pitchFamily="18" charset="0"/>
                <a:cs typeface="Times New Roman" panose="02020603050405020304" pitchFamily="18" charset="0"/>
              </a:rPr>
              <a:t>sauve les premiers nés hébreux, la veille de la sortie d’Egypte. </a:t>
            </a:r>
          </a:p>
        </p:txBody>
      </p:sp>
      <p:sp>
        <p:nvSpPr>
          <p:cNvPr id="6" name="Espace réservé du numéro de diapositive 5">
            <a:extLst>
              <a:ext uri="{FF2B5EF4-FFF2-40B4-BE49-F238E27FC236}">
                <a16:creationId xmlns:a16="http://schemas.microsoft.com/office/drawing/2014/main" id="{EDAE931F-A8CB-EA8B-9B45-0A0C4DC8BA43}"/>
              </a:ext>
            </a:extLst>
          </p:cNvPr>
          <p:cNvSpPr>
            <a:spLocks noGrp="1"/>
          </p:cNvSpPr>
          <p:nvPr>
            <p:ph type="sldNum" sz="quarter" idx="12"/>
          </p:nvPr>
        </p:nvSpPr>
        <p:spPr/>
        <p:txBody>
          <a:bodyPr/>
          <a:lstStyle/>
          <a:p>
            <a:fld id="{9E268824-B363-4558-82B1-76DB5ADEB9CB}" type="slidenum">
              <a:rPr lang="fr-FR" smtClean="0"/>
              <a:t>77</a:t>
            </a:fld>
            <a:endParaRPr lang="fr-FR"/>
          </a:p>
        </p:txBody>
      </p:sp>
      <p:sp>
        <p:nvSpPr>
          <p:cNvPr id="4" name="ZoneTexte 3">
            <a:extLst>
              <a:ext uri="{FF2B5EF4-FFF2-40B4-BE49-F238E27FC236}">
                <a16:creationId xmlns:a16="http://schemas.microsoft.com/office/drawing/2014/main" id="{F5F0448F-096C-7772-1A3B-ABB89801093D}"/>
              </a:ext>
            </a:extLst>
          </p:cNvPr>
          <p:cNvSpPr txBox="1"/>
          <p:nvPr/>
        </p:nvSpPr>
        <p:spPr>
          <a:xfrm>
            <a:off x="90161" y="120631"/>
            <a:ext cx="5101805"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l’eau changée en vin</a:t>
            </a:r>
            <a:endParaRPr lang="fr-FR" dirty="0"/>
          </a:p>
        </p:txBody>
      </p:sp>
      <p:sp>
        <p:nvSpPr>
          <p:cNvPr id="5" name="Rectangle : coins arrondis 4">
            <a:extLst>
              <a:ext uri="{FF2B5EF4-FFF2-40B4-BE49-F238E27FC236}">
                <a16:creationId xmlns:a16="http://schemas.microsoft.com/office/drawing/2014/main" id="{CABC13E3-835D-7F2A-7C39-E26BF0AE017A}"/>
              </a:ext>
            </a:extLst>
          </p:cNvPr>
          <p:cNvSpPr/>
          <p:nvPr/>
        </p:nvSpPr>
        <p:spPr>
          <a:xfrm>
            <a:off x="486061" y="2028374"/>
            <a:ext cx="10715342" cy="1660533"/>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Matthieu 26, 27-28</a:t>
            </a:r>
            <a:r>
              <a:rPr lang="fr-FR" sz="2800" dirty="0">
                <a:solidFill>
                  <a:schemeClr val="tx1"/>
                </a:solidFill>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Puis, ayant pris une coupe et ayant rendu grâce, </a:t>
            </a:r>
          </a:p>
          <a:p>
            <a:r>
              <a:rPr lang="fr-FR" sz="2800" i="1" dirty="0">
                <a:solidFill>
                  <a:schemeClr val="tx1"/>
                </a:solidFill>
                <a:latin typeface="Times New Roman" panose="02020603050405020304" pitchFamily="18" charset="0"/>
                <a:cs typeface="Times New Roman" panose="02020603050405020304" pitchFamily="18" charset="0"/>
              </a:rPr>
              <a:t>il la leur donna, en disant : Buvez-en tous, car ceci est mon sang, </a:t>
            </a:r>
          </a:p>
          <a:p>
            <a:r>
              <a:rPr lang="fr-FR" sz="2800" i="1" dirty="0">
                <a:solidFill>
                  <a:schemeClr val="tx1"/>
                </a:solidFill>
                <a:latin typeface="Times New Roman" panose="02020603050405020304" pitchFamily="18" charset="0"/>
                <a:cs typeface="Times New Roman" panose="02020603050405020304" pitchFamily="18" charset="0"/>
              </a:rPr>
              <a:t>le sang de l’Alliance, versé pour la multitude en rémission des péchés.</a:t>
            </a:r>
            <a:endParaRPr lang="fr-FR" sz="2800" dirty="0">
              <a:solidFill>
                <a:schemeClr val="tx1"/>
              </a:solidFill>
              <a:latin typeface="Times New Roman" panose="02020603050405020304" pitchFamily="18" charset="0"/>
              <a:cs typeface="Times New Roman" panose="02020603050405020304" pitchFamily="18" charset="0"/>
            </a:endParaRPr>
          </a:p>
        </p:txBody>
      </p:sp>
      <p:sp>
        <p:nvSpPr>
          <p:cNvPr id="3" name="Rectangle : coins arrondis 2">
            <a:extLst>
              <a:ext uri="{FF2B5EF4-FFF2-40B4-BE49-F238E27FC236}">
                <a16:creationId xmlns:a16="http://schemas.microsoft.com/office/drawing/2014/main" id="{DE45DC37-76AD-8AC7-56AE-44738777292D}"/>
              </a:ext>
            </a:extLst>
          </p:cNvPr>
          <p:cNvSpPr/>
          <p:nvPr/>
        </p:nvSpPr>
        <p:spPr>
          <a:xfrm>
            <a:off x="409862" y="3927185"/>
            <a:ext cx="10867739" cy="1502700"/>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1 Corinthiens 11, 26 </a:t>
            </a:r>
            <a:r>
              <a:rPr lang="fr-FR" sz="2800" i="1" dirty="0">
                <a:solidFill>
                  <a:schemeClr val="tx1"/>
                </a:solidFill>
                <a:latin typeface="Times New Roman" panose="02020603050405020304" pitchFamily="18" charset="0"/>
                <a:cs typeface="Times New Roman" panose="02020603050405020304" pitchFamily="18" charset="0"/>
              </a:rPr>
              <a:t>Chaque fois que vous mangez ce pain et que vous buvez à cette coupe, vous annoncez la mort du Seigneur jusqu’à ce qu’il vienne.</a:t>
            </a:r>
          </a:p>
        </p:txBody>
      </p:sp>
      <p:sp>
        <p:nvSpPr>
          <p:cNvPr id="11" name="Rectangle : coins arrondis 10">
            <a:extLst>
              <a:ext uri="{FF2B5EF4-FFF2-40B4-BE49-F238E27FC236}">
                <a16:creationId xmlns:a16="http://schemas.microsoft.com/office/drawing/2014/main" id="{E3F73FD2-D94B-161F-7CF8-6DB7714BE1BB}"/>
              </a:ext>
            </a:extLst>
          </p:cNvPr>
          <p:cNvSpPr/>
          <p:nvPr/>
        </p:nvSpPr>
        <p:spPr>
          <a:xfrm>
            <a:off x="1257296" y="5591894"/>
            <a:ext cx="8958118" cy="947018"/>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cs typeface="Times New Roman" panose="02020603050405020304" pitchFamily="18" charset="0"/>
              </a:rPr>
              <a:t>Quel est ce sang versé, signe d’un salut offert aux croyants ? </a:t>
            </a:r>
            <a:endPar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660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D66A3-301B-70A0-D9CD-9730E04B788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8BD9F5-97EE-CF5F-F3BA-037DCB025FD1}"/>
              </a:ext>
            </a:extLst>
          </p:cNvPr>
          <p:cNvSpPr>
            <a:spLocks noGrp="1"/>
          </p:cNvSpPr>
          <p:nvPr>
            <p:ph type="sldNum" sz="quarter" idx="12"/>
          </p:nvPr>
        </p:nvSpPr>
        <p:spPr/>
        <p:txBody>
          <a:bodyPr/>
          <a:lstStyle/>
          <a:p>
            <a:fld id="{9E268824-B363-4558-82B1-76DB5ADEB9CB}" type="slidenum">
              <a:rPr lang="fr-FR" smtClean="0">
                <a:solidFill>
                  <a:schemeClr val="tx1"/>
                </a:solidFill>
              </a:rPr>
              <a:t>78</a:t>
            </a:fld>
            <a:endParaRPr lang="fr-FR">
              <a:solidFill>
                <a:schemeClr val="tx1"/>
              </a:solidFill>
            </a:endParaRPr>
          </a:p>
        </p:txBody>
      </p:sp>
      <p:sp>
        <p:nvSpPr>
          <p:cNvPr id="5" name="ZoneTexte 4">
            <a:extLst>
              <a:ext uri="{FF2B5EF4-FFF2-40B4-BE49-F238E27FC236}">
                <a16:creationId xmlns:a16="http://schemas.microsoft.com/office/drawing/2014/main" id="{C630E6DD-790F-083B-5143-8CAB57CAC804}"/>
              </a:ext>
            </a:extLst>
          </p:cNvPr>
          <p:cNvSpPr txBox="1"/>
          <p:nvPr/>
        </p:nvSpPr>
        <p:spPr>
          <a:xfrm>
            <a:off x="0" y="91715"/>
            <a:ext cx="4448663"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l’eau changée en vin</a:t>
            </a:r>
            <a:endParaRPr lang="fr-FR" dirty="0"/>
          </a:p>
        </p:txBody>
      </p:sp>
      <p:sp>
        <p:nvSpPr>
          <p:cNvPr id="4" name="Rectangle : coins arrondis 3">
            <a:extLst>
              <a:ext uri="{FF2B5EF4-FFF2-40B4-BE49-F238E27FC236}">
                <a16:creationId xmlns:a16="http://schemas.microsoft.com/office/drawing/2014/main" id="{20CED3C0-3E33-153F-E174-5854D536A451}"/>
              </a:ext>
            </a:extLst>
          </p:cNvPr>
          <p:cNvSpPr/>
          <p:nvPr/>
        </p:nvSpPr>
        <p:spPr>
          <a:xfrm>
            <a:off x="212938" y="820776"/>
            <a:ext cx="11318033" cy="130358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Depuis le dernier repas de Jésus, vin et sang sont symboliquement liés pour les chrétiens. Ils en font mémoire à chaque Eucharistie. </a:t>
            </a:r>
          </a:p>
        </p:txBody>
      </p:sp>
      <p:sp>
        <p:nvSpPr>
          <p:cNvPr id="2" name="Rectangle : coins arrondis 1">
            <a:extLst>
              <a:ext uri="{FF2B5EF4-FFF2-40B4-BE49-F238E27FC236}">
                <a16:creationId xmlns:a16="http://schemas.microsoft.com/office/drawing/2014/main" id="{F570C112-CB40-EF9C-467F-CB1C6F252534}"/>
              </a:ext>
            </a:extLst>
          </p:cNvPr>
          <p:cNvSpPr/>
          <p:nvPr/>
        </p:nvSpPr>
        <p:spPr>
          <a:xfrm>
            <a:off x="247498" y="2709862"/>
            <a:ext cx="11306663" cy="1438275"/>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Jean n’a pas dans son évangile de récit de l’institution de l’Eucharistie.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Et si ce texte, d’une certaine façon, le remplaçait ?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Si les noces de Cana étaient une annonce de ce sang versé ?</a:t>
            </a:r>
          </a:p>
        </p:txBody>
      </p:sp>
      <p:sp>
        <p:nvSpPr>
          <p:cNvPr id="6" name="Rectangle : coins arrondis 5">
            <a:extLst>
              <a:ext uri="{FF2B5EF4-FFF2-40B4-BE49-F238E27FC236}">
                <a16:creationId xmlns:a16="http://schemas.microsoft.com/office/drawing/2014/main" id="{6902D086-14B0-175B-A1F9-1F0E7A8E7458}"/>
              </a:ext>
            </a:extLst>
          </p:cNvPr>
          <p:cNvSpPr/>
          <p:nvPr/>
        </p:nvSpPr>
        <p:spPr>
          <a:xfrm>
            <a:off x="897030" y="4660203"/>
            <a:ext cx="10007600" cy="1192293"/>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Ce vin, donné à profusion serait-il le vin de la Nouvelle Alliance, </a:t>
            </a:r>
          </a:p>
          <a:p>
            <a:pPr algn="ctr"/>
            <a:r>
              <a:rPr lang="fr-FR" sz="2800" dirty="0">
                <a:solidFill>
                  <a:schemeClr val="tx1"/>
                </a:solidFill>
                <a:latin typeface="Times New Roman" panose="02020603050405020304" pitchFamily="18" charset="0"/>
                <a:cs typeface="Times New Roman" panose="02020603050405020304" pitchFamily="18" charset="0"/>
              </a:rPr>
              <a:t>sang versé pour nous ? </a:t>
            </a:r>
          </a:p>
        </p:txBody>
      </p:sp>
    </p:spTree>
    <p:extLst>
      <p:ext uri="{BB962C8B-B14F-4D97-AF65-F5344CB8AC3E}">
        <p14:creationId xmlns:p14="http://schemas.microsoft.com/office/powerpoint/2010/main" val="207593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94ABB-6F89-1D1D-1CF1-A3916263B339}"/>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42CA620-C3E6-0FB3-49ED-33F3BABE21CC}"/>
              </a:ext>
            </a:extLst>
          </p:cNvPr>
          <p:cNvSpPr/>
          <p:nvPr/>
        </p:nvSpPr>
        <p:spPr>
          <a:xfrm>
            <a:off x="644894" y="986589"/>
            <a:ext cx="7517330" cy="4884821"/>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10 </a:t>
            </a:r>
            <a:r>
              <a:rPr lang="fr-FR" sz="3600" i="1" dirty="0">
                <a:solidFill>
                  <a:schemeClr val="tx1"/>
                </a:solidFill>
                <a:latin typeface="Times New Roman" panose="02020603050405020304" pitchFamily="18" charset="0"/>
                <a:cs typeface="Times New Roman" panose="02020603050405020304" pitchFamily="18" charset="0"/>
              </a:rPr>
              <a:t>et lui dit : « Tout le monde </a:t>
            </a:r>
            <a:r>
              <a:rPr lang="fr-FR" sz="3600" i="1" baseline="30000" dirty="0">
                <a:solidFill>
                  <a:schemeClr val="tx1"/>
                </a:solidFill>
                <a:latin typeface="Times New Roman" panose="02020603050405020304" pitchFamily="18" charset="0"/>
                <a:cs typeface="Times New Roman" panose="02020603050405020304" pitchFamily="18" charset="0"/>
              </a:rPr>
              <a:t>Humain</a:t>
            </a:r>
            <a:br>
              <a:rPr lang="fr-FR" sz="3600" i="1" baseline="30000"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sert le bon vin en premier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et, lorsque les gens ont bien bu </a:t>
            </a:r>
            <a:r>
              <a:rPr lang="fr-FR" sz="3600" i="1" baseline="30000" dirty="0">
                <a:solidFill>
                  <a:schemeClr val="tx1"/>
                </a:solidFill>
                <a:latin typeface="Times New Roman" panose="02020603050405020304" pitchFamily="18" charset="0"/>
                <a:cs typeface="Times New Roman" panose="02020603050405020304" pitchFamily="18" charset="0"/>
              </a:rPr>
              <a:t>Ivres</a:t>
            </a:r>
            <a:r>
              <a:rPr lang="fr-FR" sz="3600" i="1" dirty="0">
                <a:solidFill>
                  <a:schemeClr val="tx1"/>
                </a:solidFill>
                <a:latin typeface="Times New Roman" panose="02020603050405020304" pitchFamily="18" charset="0"/>
                <a:cs typeface="Times New Roman" panose="02020603050405020304" pitchFamily="18" charset="0"/>
              </a:rPr>
              <a:t>,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on apporte le moins bon </a:t>
            </a:r>
            <a:r>
              <a:rPr lang="fr-FR" sz="3600" i="1" baseline="30000" dirty="0">
                <a:solidFill>
                  <a:schemeClr val="tx1"/>
                </a:solidFill>
                <a:latin typeface="Times New Roman" panose="02020603050405020304" pitchFamily="18" charset="0"/>
                <a:cs typeface="Times New Roman" panose="02020603050405020304" pitchFamily="18" charset="0"/>
              </a:rPr>
              <a:t>Inférieur</a:t>
            </a:r>
            <a:r>
              <a:rPr lang="fr-FR" sz="3600" i="1" dirty="0">
                <a:solidFill>
                  <a:schemeClr val="tx1"/>
                </a:solidFill>
                <a:latin typeface="Times New Roman" panose="02020603050405020304" pitchFamily="18" charset="0"/>
                <a:cs typeface="Times New Roman" panose="02020603050405020304" pitchFamily="18" charset="0"/>
              </a:rPr>
              <a:t>.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Mais toi, tu as gardé le </a:t>
            </a:r>
            <a:r>
              <a:rPr lang="fr-FR" sz="3600" i="1" dirty="0">
                <a:solidFill>
                  <a:srgbClr val="FF0000"/>
                </a:solidFill>
                <a:latin typeface="Times New Roman" panose="02020603050405020304" pitchFamily="18" charset="0"/>
                <a:cs typeface="Times New Roman" panose="02020603050405020304" pitchFamily="18" charset="0"/>
              </a:rPr>
              <a:t>bon vin </a:t>
            </a:r>
          </a:p>
          <a:p>
            <a:r>
              <a:rPr lang="fr-FR" sz="3600" i="1" dirty="0">
                <a:solidFill>
                  <a:schemeClr val="tx1"/>
                </a:solidFill>
                <a:latin typeface="Times New Roman" panose="02020603050405020304" pitchFamily="18" charset="0"/>
                <a:cs typeface="Times New Roman" panose="02020603050405020304" pitchFamily="18" charset="0"/>
              </a:rPr>
              <a:t>jusqu’à maintenant. »</a:t>
            </a:r>
          </a:p>
        </p:txBody>
      </p:sp>
      <p:sp>
        <p:nvSpPr>
          <p:cNvPr id="3" name="Espace réservé du numéro de diapositive 2">
            <a:extLst>
              <a:ext uri="{FF2B5EF4-FFF2-40B4-BE49-F238E27FC236}">
                <a16:creationId xmlns:a16="http://schemas.microsoft.com/office/drawing/2014/main" id="{E86C8B30-9101-DA0F-3FE7-CE45EF7E3374}"/>
              </a:ext>
            </a:extLst>
          </p:cNvPr>
          <p:cNvSpPr>
            <a:spLocks noGrp="1"/>
          </p:cNvSpPr>
          <p:nvPr>
            <p:ph type="sldNum" sz="quarter" idx="12"/>
          </p:nvPr>
        </p:nvSpPr>
        <p:spPr/>
        <p:txBody>
          <a:bodyPr/>
          <a:lstStyle/>
          <a:p>
            <a:fld id="{9E268824-B363-4558-82B1-76DB5ADEB9CB}" type="slidenum">
              <a:rPr lang="fr-FR" smtClean="0"/>
              <a:t>79</a:t>
            </a:fld>
            <a:endParaRPr lang="fr-FR"/>
          </a:p>
        </p:txBody>
      </p:sp>
      <p:pic>
        <p:nvPicPr>
          <p:cNvPr id="5" name="Image 4" descr="Une image contenant habits, illustration, dessin humoristique&#10;&#10;Description générée automatiquement">
            <a:extLst>
              <a:ext uri="{FF2B5EF4-FFF2-40B4-BE49-F238E27FC236}">
                <a16:creationId xmlns:a16="http://schemas.microsoft.com/office/drawing/2014/main" id="{21D9B9E9-0D37-6B40-CCD8-546E02D0E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952" y="1222407"/>
            <a:ext cx="2931534" cy="4413183"/>
          </a:xfrm>
          <a:prstGeom prst="rect">
            <a:avLst/>
          </a:prstGeom>
          <a:ln>
            <a:noFill/>
          </a:ln>
          <a:effectLst>
            <a:softEdge rad="112500"/>
          </a:effectLst>
        </p:spPr>
      </p:pic>
    </p:spTree>
    <p:extLst>
      <p:ext uri="{BB962C8B-B14F-4D97-AF65-F5344CB8AC3E}">
        <p14:creationId xmlns:p14="http://schemas.microsoft.com/office/powerpoint/2010/main" val="173391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8293C-ED86-F905-591D-31B8CB09567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2D73BAF2-1F10-4CD6-8897-9A529C32B36B}"/>
              </a:ext>
            </a:extLst>
          </p:cNvPr>
          <p:cNvSpPr txBox="1"/>
          <p:nvPr/>
        </p:nvSpPr>
        <p:spPr>
          <a:xfrm>
            <a:off x="164032" y="114329"/>
            <a:ext cx="1494322"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troisième jour</a:t>
            </a:r>
            <a:endParaRPr lang="fr-FR" dirty="0"/>
          </a:p>
        </p:txBody>
      </p:sp>
      <p:sp>
        <p:nvSpPr>
          <p:cNvPr id="3" name="Espace réservé du numéro de diapositive 2">
            <a:extLst>
              <a:ext uri="{FF2B5EF4-FFF2-40B4-BE49-F238E27FC236}">
                <a16:creationId xmlns:a16="http://schemas.microsoft.com/office/drawing/2014/main" id="{D04FA16B-37F1-8AE3-8106-956DEE64800F}"/>
              </a:ext>
            </a:extLst>
          </p:cNvPr>
          <p:cNvSpPr>
            <a:spLocks noGrp="1"/>
          </p:cNvSpPr>
          <p:nvPr>
            <p:ph type="sldNum" sz="quarter" idx="12"/>
          </p:nvPr>
        </p:nvSpPr>
        <p:spPr/>
        <p:txBody>
          <a:bodyPr/>
          <a:lstStyle/>
          <a:p>
            <a:fld id="{9E268824-B363-4558-82B1-76DB5ADEB9CB}" type="slidenum">
              <a:rPr lang="fr-FR" smtClean="0"/>
              <a:t>8</a:t>
            </a:fld>
            <a:endParaRPr lang="fr-FR"/>
          </a:p>
        </p:txBody>
      </p:sp>
      <p:sp>
        <p:nvSpPr>
          <p:cNvPr id="6" name="Rectangle : coins arrondis 5">
            <a:extLst>
              <a:ext uri="{FF2B5EF4-FFF2-40B4-BE49-F238E27FC236}">
                <a16:creationId xmlns:a16="http://schemas.microsoft.com/office/drawing/2014/main" id="{208A38D3-922C-859F-FEB7-F9D07B770D86}"/>
              </a:ext>
            </a:extLst>
          </p:cNvPr>
          <p:cNvSpPr/>
          <p:nvPr/>
        </p:nvSpPr>
        <p:spPr>
          <a:xfrm>
            <a:off x="354562" y="835353"/>
            <a:ext cx="11551299" cy="2161344"/>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chemeClr val="tx1"/>
                </a:solidFill>
                <a:latin typeface="Times New Roman" panose="02020603050405020304" pitchFamily="18" charset="0"/>
                <a:cs typeface="Times New Roman" panose="02020603050405020304" pitchFamily="18" charset="0"/>
              </a:rPr>
              <a:t>Luc 24, 7</a:t>
            </a:r>
            <a:r>
              <a:rPr lang="fr-FR" sz="3600"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Il faut que le Fils de l'homme soit livré aux mains des pécheurs, qu'il soit crucifié et que, le troisième jour, il ressuscite</a:t>
            </a:r>
            <a:r>
              <a:rPr lang="fr-FR" sz="3600" dirty="0">
                <a:solidFill>
                  <a:schemeClr val="tx1"/>
                </a:solidFill>
                <a:latin typeface="Times New Roman" panose="02020603050405020304" pitchFamily="18" charset="0"/>
                <a:cs typeface="Times New Roman" panose="02020603050405020304" pitchFamily="18" charset="0"/>
              </a:rPr>
              <a:t>.</a:t>
            </a:r>
          </a:p>
        </p:txBody>
      </p:sp>
      <p:sp>
        <p:nvSpPr>
          <p:cNvPr id="7" name="Rectangle : coins arrondis 6">
            <a:extLst>
              <a:ext uri="{FF2B5EF4-FFF2-40B4-BE49-F238E27FC236}">
                <a16:creationId xmlns:a16="http://schemas.microsoft.com/office/drawing/2014/main" id="{1933B182-4D4C-2A00-2836-F5C1429B75E4}"/>
              </a:ext>
            </a:extLst>
          </p:cNvPr>
          <p:cNvSpPr/>
          <p:nvPr/>
        </p:nvSpPr>
        <p:spPr>
          <a:xfrm>
            <a:off x="320350" y="3356049"/>
            <a:ext cx="11551299" cy="3088625"/>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chemeClr val="tx1"/>
                </a:solidFill>
                <a:latin typeface="Times New Roman" panose="02020603050405020304" pitchFamily="18" charset="0"/>
                <a:cs typeface="Times New Roman" panose="02020603050405020304" pitchFamily="18" charset="0"/>
              </a:rPr>
              <a:t>1 Corinthiens 15, 4</a:t>
            </a:r>
            <a:r>
              <a:rPr lang="fr-FR" sz="3600"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tx1"/>
                </a:solidFill>
                <a:latin typeface="Times New Roman" panose="02020603050405020304" pitchFamily="18" charset="0"/>
                <a:cs typeface="Times New Roman" panose="02020603050405020304" pitchFamily="18" charset="0"/>
              </a:rPr>
              <a:t>Et il a été mis au tombeau ; il est ressuscité le troisième jour conformément aux Écritures.</a:t>
            </a:r>
            <a:endParaRPr lang="fr-FR" sz="3600" dirty="0">
              <a:solidFill>
                <a:schemeClr val="tx1"/>
              </a:solidFill>
              <a:latin typeface="Times New Roman" panose="02020603050405020304" pitchFamily="18" charset="0"/>
              <a:cs typeface="Times New Roman" panose="02020603050405020304" pitchFamily="18" charset="0"/>
            </a:endParaRPr>
          </a:p>
          <a:p>
            <a:r>
              <a:rPr lang="fr-FR" sz="3600" dirty="0">
                <a:solidFill>
                  <a:schemeClr val="tx1"/>
                </a:solidFill>
                <a:latin typeface="Times New Roman" panose="02020603050405020304" pitchFamily="18" charset="0"/>
                <a:cs typeface="Times New Roman" panose="02020603050405020304" pitchFamily="18" charset="0"/>
              </a:rPr>
              <a:t>Cette expression liée directement à la résurrection de Jésus se trouve déjà dans le Premier Testament. </a:t>
            </a:r>
            <a:endParaRPr lang="fr-FR"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408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D38E3-E897-E4CB-235C-96F9FFD8DA31}"/>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B14FA0A8-3657-4195-BB2F-2ACAE27BC638}"/>
              </a:ext>
            </a:extLst>
          </p:cNvPr>
          <p:cNvSpPr txBox="1"/>
          <p:nvPr/>
        </p:nvSpPr>
        <p:spPr>
          <a:xfrm>
            <a:off x="192004" y="82992"/>
            <a:ext cx="1396651"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bon vin</a:t>
            </a:r>
            <a:endParaRPr lang="fr-FR" dirty="0"/>
          </a:p>
        </p:txBody>
      </p:sp>
      <p:sp>
        <p:nvSpPr>
          <p:cNvPr id="3" name="Espace réservé du numéro de diapositive 2">
            <a:extLst>
              <a:ext uri="{FF2B5EF4-FFF2-40B4-BE49-F238E27FC236}">
                <a16:creationId xmlns:a16="http://schemas.microsoft.com/office/drawing/2014/main" id="{2F53A99D-544C-3D39-636D-3D9501D3F8A0}"/>
              </a:ext>
            </a:extLst>
          </p:cNvPr>
          <p:cNvSpPr>
            <a:spLocks noGrp="1"/>
          </p:cNvSpPr>
          <p:nvPr>
            <p:ph type="sldNum" sz="quarter" idx="12"/>
          </p:nvPr>
        </p:nvSpPr>
        <p:spPr/>
        <p:txBody>
          <a:bodyPr/>
          <a:lstStyle/>
          <a:p>
            <a:fld id="{9E268824-B363-4558-82B1-76DB5ADEB9CB}" type="slidenum">
              <a:rPr lang="fr-FR" smtClean="0"/>
              <a:t>80</a:t>
            </a:fld>
            <a:endParaRPr lang="fr-FR"/>
          </a:p>
        </p:txBody>
      </p:sp>
      <p:sp>
        <p:nvSpPr>
          <p:cNvPr id="5" name="Rectangle : coins arrondis 4">
            <a:extLst>
              <a:ext uri="{FF2B5EF4-FFF2-40B4-BE49-F238E27FC236}">
                <a16:creationId xmlns:a16="http://schemas.microsoft.com/office/drawing/2014/main" id="{C88D1E10-EF70-C0C8-4C95-BAA03FF7B7CF}"/>
              </a:ext>
            </a:extLst>
          </p:cNvPr>
          <p:cNvSpPr/>
          <p:nvPr/>
        </p:nvSpPr>
        <p:spPr>
          <a:xfrm>
            <a:off x="890329" y="2203356"/>
            <a:ext cx="6761075" cy="122564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Pourquoi ce bon vin à la fin ? </a:t>
            </a:r>
          </a:p>
        </p:txBody>
      </p:sp>
      <p:pic>
        <p:nvPicPr>
          <p:cNvPr id="2" name="Image 1" descr="Une image contenant habits, illustration, dessin humoristique&#10;&#10;Description générée automatiquement">
            <a:extLst>
              <a:ext uri="{FF2B5EF4-FFF2-40B4-BE49-F238E27FC236}">
                <a16:creationId xmlns:a16="http://schemas.microsoft.com/office/drawing/2014/main" id="{D50B20C7-EB9B-A3BB-1C7F-1088088AA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2266" y="991400"/>
            <a:ext cx="2931534" cy="4413183"/>
          </a:xfrm>
          <a:prstGeom prst="rect">
            <a:avLst/>
          </a:prstGeom>
          <a:ln>
            <a:noFill/>
          </a:ln>
          <a:effectLst>
            <a:softEdge rad="112500"/>
          </a:effectLst>
        </p:spPr>
      </p:pic>
    </p:spTree>
    <p:extLst>
      <p:ext uri="{BB962C8B-B14F-4D97-AF65-F5344CB8AC3E}">
        <p14:creationId xmlns:p14="http://schemas.microsoft.com/office/powerpoint/2010/main" val="19496414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64115-D667-E53E-E516-871E4D93949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FE565C5-47DB-B124-D45F-9DDD4FEF20ED}"/>
              </a:ext>
            </a:extLst>
          </p:cNvPr>
          <p:cNvSpPr/>
          <p:nvPr/>
        </p:nvSpPr>
        <p:spPr>
          <a:xfrm>
            <a:off x="656545" y="701235"/>
            <a:ext cx="10606813" cy="2275091"/>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i="1" dirty="0">
                <a:solidFill>
                  <a:schemeClr val="tx1"/>
                </a:solidFill>
                <a:latin typeface="Times New Roman" panose="02020603050405020304" pitchFamily="18" charset="0"/>
                <a:cs typeface="Times New Roman" panose="02020603050405020304" pitchFamily="18" charset="0"/>
              </a:rPr>
              <a:t>Actes 2, 13</a:t>
            </a:r>
            <a:r>
              <a:rPr lang="fr-FR" sz="3600" i="1" dirty="0">
                <a:solidFill>
                  <a:schemeClr val="tx1"/>
                </a:solidFill>
                <a:latin typeface="Times New Roman" panose="02020603050405020304" pitchFamily="18" charset="0"/>
                <a:cs typeface="Times New Roman" panose="02020603050405020304" pitchFamily="18" charset="0"/>
              </a:rPr>
              <a:t> D’autres se moquaient et disaient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Ils sont pleins de vin doux !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Les apôtres à Pentecôte sont ivres d’Esprit Saint. </a:t>
            </a:r>
            <a:endParaRPr lang="fr-FR" sz="3600" dirty="0">
              <a:solidFill>
                <a:schemeClr val="tx1"/>
              </a:solidFill>
              <a:latin typeface="Times New Roman" panose="02020603050405020304" pitchFamily="18"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D92E3BE8-08B3-CF30-9AE5-D74928624F0F}"/>
              </a:ext>
            </a:extLst>
          </p:cNvPr>
          <p:cNvSpPr>
            <a:spLocks noGrp="1"/>
          </p:cNvSpPr>
          <p:nvPr>
            <p:ph type="sldNum" sz="quarter" idx="12"/>
          </p:nvPr>
        </p:nvSpPr>
        <p:spPr/>
        <p:txBody>
          <a:bodyPr/>
          <a:lstStyle/>
          <a:p>
            <a:fld id="{9E268824-B363-4558-82B1-76DB5ADEB9CB}" type="slidenum">
              <a:rPr lang="fr-FR" smtClean="0"/>
              <a:t>81</a:t>
            </a:fld>
            <a:endParaRPr lang="fr-FR"/>
          </a:p>
        </p:txBody>
      </p:sp>
      <p:sp>
        <p:nvSpPr>
          <p:cNvPr id="4" name="ZoneTexte 3">
            <a:extLst>
              <a:ext uri="{FF2B5EF4-FFF2-40B4-BE49-F238E27FC236}">
                <a16:creationId xmlns:a16="http://schemas.microsoft.com/office/drawing/2014/main" id="{D4647CA7-7905-1D8E-9800-1FF4D258A8CA}"/>
              </a:ext>
            </a:extLst>
          </p:cNvPr>
          <p:cNvSpPr txBox="1"/>
          <p:nvPr/>
        </p:nvSpPr>
        <p:spPr>
          <a:xfrm>
            <a:off x="124537" y="0"/>
            <a:ext cx="5101805"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bon vin</a:t>
            </a:r>
            <a:endParaRPr lang="fr-FR" dirty="0"/>
          </a:p>
        </p:txBody>
      </p:sp>
      <p:sp>
        <p:nvSpPr>
          <p:cNvPr id="5" name="Rectangle : coins arrondis 4">
            <a:extLst>
              <a:ext uri="{FF2B5EF4-FFF2-40B4-BE49-F238E27FC236}">
                <a16:creationId xmlns:a16="http://schemas.microsoft.com/office/drawing/2014/main" id="{89C08569-A319-B753-7720-E6556A0F2746}"/>
              </a:ext>
            </a:extLst>
          </p:cNvPr>
          <p:cNvSpPr/>
          <p:nvPr/>
        </p:nvSpPr>
        <p:spPr>
          <a:xfrm>
            <a:off x="656544" y="3274777"/>
            <a:ext cx="10606813" cy="3370467"/>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i="1" dirty="0">
                <a:solidFill>
                  <a:schemeClr val="tx1"/>
                </a:solidFill>
                <a:latin typeface="Times New Roman" panose="02020603050405020304" pitchFamily="18" charset="0"/>
                <a:cs typeface="Times New Roman" panose="02020603050405020304" pitchFamily="18" charset="0"/>
              </a:rPr>
              <a:t>2 Corinthiens 3, 6 </a:t>
            </a:r>
            <a:endParaRPr lang="fr-FR" sz="3600" dirty="0">
              <a:solidFill>
                <a:schemeClr val="tx1"/>
              </a:solidFill>
              <a:latin typeface="Times New Roman" panose="02020603050405020304" pitchFamily="18" charset="0"/>
              <a:cs typeface="Times New Roman" panose="02020603050405020304" pitchFamily="18" charset="0"/>
            </a:endParaRPr>
          </a:p>
          <a:p>
            <a:r>
              <a:rPr lang="fr-FR" sz="3600" i="1" dirty="0">
                <a:solidFill>
                  <a:schemeClr val="tx1"/>
                </a:solidFill>
                <a:latin typeface="Times New Roman" panose="02020603050405020304" pitchFamily="18" charset="0"/>
                <a:cs typeface="Times New Roman" panose="02020603050405020304" pitchFamily="18" charset="0"/>
              </a:rPr>
              <a:t>Lui nous a rendus capables d’être les ministres d’une Alliance nouvelle, fondée non pas sur la lettre mais dans l’Esprit ; car la lettre tue, mais l’Esprit donne la vie</a:t>
            </a:r>
            <a:r>
              <a:rPr lang="fr-FR" sz="3600" b="1" i="1" dirty="0">
                <a:solidFill>
                  <a:schemeClr val="tx1"/>
                </a:solidFill>
                <a:latin typeface="Times New Roman" panose="02020603050405020304" pitchFamily="18" charset="0"/>
                <a:cs typeface="Times New Roman" panose="02020603050405020304" pitchFamily="18" charset="0"/>
              </a:rPr>
              <a:t>.</a:t>
            </a:r>
            <a:endParaRPr lang="fr-FR"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62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A32DB-6EB4-088E-39BD-7D4EFBF8D20F}"/>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8A0BFF10-35A4-4E45-8D11-2AE320911579}"/>
              </a:ext>
            </a:extLst>
          </p:cNvPr>
          <p:cNvSpPr txBox="1"/>
          <p:nvPr/>
        </p:nvSpPr>
        <p:spPr>
          <a:xfrm>
            <a:off x="196378" y="0"/>
            <a:ext cx="4448663"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bon vin</a:t>
            </a:r>
            <a:endParaRPr lang="fr-FR" dirty="0"/>
          </a:p>
        </p:txBody>
      </p:sp>
      <p:sp>
        <p:nvSpPr>
          <p:cNvPr id="4" name="Rectangle : coins arrondis 3">
            <a:extLst>
              <a:ext uri="{FF2B5EF4-FFF2-40B4-BE49-F238E27FC236}">
                <a16:creationId xmlns:a16="http://schemas.microsoft.com/office/drawing/2014/main" id="{B0E8BB1B-C16B-8E8E-C7A3-F9619791DFC6}"/>
              </a:ext>
            </a:extLst>
          </p:cNvPr>
          <p:cNvSpPr/>
          <p:nvPr/>
        </p:nvSpPr>
        <p:spPr>
          <a:xfrm>
            <a:off x="309418" y="790260"/>
            <a:ext cx="11318033" cy="233163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Jésus nous invite à interpréter ce vin comme un signe, </a:t>
            </a:r>
            <a:br>
              <a:rPr lang="fr-FR" sz="3600" dirty="0">
                <a:solidFill>
                  <a:schemeClr val="tx1"/>
                </a:solidFill>
                <a:latin typeface="Times New Roman" panose="02020603050405020304" pitchFamily="18" charset="0"/>
                <a:cs typeface="Times New Roman" panose="02020603050405020304" pitchFamily="18" charset="0"/>
              </a:rPr>
            </a:br>
            <a:r>
              <a:rPr lang="fr-FR" sz="3600" dirty="0">
                <a:solidFill>
                  <a:schemeClr val="tx1"/>
                </a:solidFill>
                <a:latin typeface="Times New Roman" panose="02020603050405020304" pitchFamily="18" charset="0"/>
                <a:cs typeface="Times New Roman" panose="02020603050405020304" pitchFamily="18" charset="0"/>
              </a:rPr>
              <a:t>celui d’une nouvelle annonce, une Bonne Nouvelle. </a:t>
            </a:r>
          </a:p>
          <a:p>
            <a:pPr algn="ctr"/>
            <a:r>
              <a:rPr lang="fr-FR" sz="3600" dirty="0">
                <a:solidFill>
                  <a:schemeClr val="tx1"/>
                </a:solidFill>
                <a:latin typeface="Times New Roman" panose="02020603050405020304" pitchFamily="18" charset="0"/>
                <a:cs typeface="Times New Roman" panose="02020603050405020304" pitchFamily="18" charset="0"/>
              </a:rPr>
              <a:t>Ce bon vin offert est une vie selon l'Esprit.</a:t>
            </a:r>
          </a:p>
        </p:txBody>
      </p:sp>
      <p:sp>
        <p:nvSpPr>
          <p:cNvPr id="2" name="Rectangle : coins arrondis 1">
            <a:extLst>
              <a:ext uri="{FF2B5EF4-FFF2-40B4-BE49-F238E27FC236}">
                <a16:creationId xmlns:a16="http://schemas.microsoft.com/office/drawing/2014/main" id="{31C1AD59-6EC0-BCF1-A0CF-229588AC00D5}"/>
              </a:ext>
            </a:extLst>
          </p:cNvPr>
          <p:cNvSpPr/>
          <p:nvPr/>
        </p:nvSpPr>
        <p:spPr>
          <a:xfrm>
            <a:off x="320788" y="3429000"/>
            <a:ext cx="11306663" cy="292735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i="1" dirty="0">
                <a:solidFill>
                  <a:schemeClr val="tx1"/>
                </a:solidFill>
                <a:latin typeface="Times New Roman" panose="02020603050405020304" pitchFamily="18" charset="0"/>
                <a:cs typeface="Times New Roman" panose="02020603050405020304" pitchFamily="18" charset="0"/>
              </a:rPr>
              <a:t>Il nous a fait boire un vin meilleur que le premier : la lettre tue, mais l’esprit vivifie. La loi ne possède pas les biens parfaits, mais les leçons divines qu’enseigne l’évangile apportent la bénédiction dans toute sa plénitude.</a:t>
            </a:r>
            <a:endParaRPr lang="fr-FR" sz="3600" dirty="0">
              <a:solidFill>
                <a:schemeClr val="tx1"/>
              </a:solidFill>
              <a:latin typeface="Times New Roman" panose="02020603050405020304" pitchFamily="18" charset="0"/>
              <a:cs typeface="Times New Roman" panose="02020603050405020304" pitchFamily="18" charset="0"/>
            </a:endParaRPr>
          </a:p>
          <a:p>
            <a:pPr algn="ctr"/>
            <a:r>
              <a:rPr lang="fr-FR" sz="2400" i="1" baseline="30000" dirty="0">
                <a:solidFill>
                  <a:schemeClr val="tx1"/>
                </a:solidFill>
                <a:latin typeface="Times New Roman" panose="02020603050405020304" pitchFamily="18" charset="0"/>
                <a:cs typeface="Times New Roman" panose="02020603050405020304" pitchFamily="18" charset="0"/>
              </a:rPr>
              <a:t>Evangile selon Jean, Collection Les pères dans la foi DDB 1985 page 56</a:t>
            </a:r>
            <a:endParaRPr lang="fr-F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80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2A9FD-58FA-9AD2-7B68-F9A71B11E8EB}"/>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B8BFBCE-B6D2-AB6A-81B7-C39D25BA2A3B}"/>
              </a:ext>
            </a:extLst>
          </p:cNvPr>
          <p:cNvSpPr/>
          <p:nvPr/>
        </p:nvSpPr>
        <p:spPr>
          <a:xfrm>
            <a:off x="1678046" y="1653320"/>
            <a:ext cx="7976505" cy="3551360"/>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11 </a:t>
            </a:r>
            <a:r>
              <a:rPr lang="fr-FR" sz="3600" i="1" dirty="0">
                <a:solidFill>
                  <a:schemeClr val="tx1"/>
                </a:solidFill>
                <a:latin typeface="Times New Roman" panose="02020603050405020304" pitchFamily="18" charset="0"/>
                <a:cs typeface="Times New Roman" panose="02020603050405020304" pitchFamily="18" charset="0"/>
              </a:rPr>
              <a:t>Tel fut le </a:t>
            </a:r>
            <a:r>
              <a:rPr lang="fr-FR" sz="3600" i="1" dirty="0">
                <a:solidFill>
                  <a:srgbClr val="FF0000"/>
                </a:solidFill>
                <a:latin typeface="Times New Roman" panose="02020603050405020304" pitchFamily="18" charset="0"/>
                <a:cs typeface="Times New Roman" panose="02020603050405020304" pitchFamily="18" charset="0"/>
              </a:rPr>
              <a:t>commencement des signes </a:t>
            </a:r>
            <a:br>
              <a:rPr lang="fr-FR" sz="3600" i="1" dirty="0">
                <a:solidFill>
                  <a:srgbClr val="FF0000"/>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que Jésus accomplit.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C’était à Cana de Galilée.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Il manifesta sa gloire,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et ses disciples crurent en lui.</a:t>
            </a:r>
          </a:p>
        </p:txBody>
      </p:sp>
      <p:sp>
        <p:nvSpPr>
          <p:cNvPr id="3" name="Espace réservé du numéro de diapositive 2">
            <a:extLst>
              <a:ext uri="{FF2B5EF4-FFF2-40B4-BE49-F238E27FC236}">
                <a16:creationId xmlns:a16="http://schemas.microsoft.com/office/drawing/2014/main" id="{4075B59D-CB66-8AC3-C2EC-B65A23992CD5}"/>
              </a:ext>
            </a:extLst>
          </p:cNvPr>
          <p:cNvSpPr>
            <a:spLocks noGrp="1"/>
          </p:cNvSpPr>
          <p:nvPr>
            <p:ph type="sldNum" sz="quarter" idx="12"/>
          </p:nvPr>
        </p:nvSpPr>
        <p:spPr/>
        <p:txBody>
          <a:bodyPr/>
          <a:lstStyle/>
          <a:p>
            <a:fld id="{9E268824-B363-4558-82B1-76DB5ADEB9CB}" type="slidenum">
              <a:rPr lang="fr-FR" smtClean="0"/>
              <a:t>83</a:t>
            </a:fld>
            <a:endParaRPr lang="fr-FR"/>
          </a:p>
        </p:txBody>
      </p:sp>
      <p:pic>
        <p:nvPicPr>
          <p:cNvPr id="5" name="Image 4" descr="Une image contenant habits, Visage humain, dessin humoristique, Création de costumes&#10;&#10;Description générée automatiquement">
            <a:extLst>
              <a:ext uri="{FF2B5EF4-FFF2-40B4-BE49-F238E27FC236}">
                <a16:creationId xmlns:a16="http://schemas.microsoft.com/office/drawing/2014/main" id="{90D3E2A6-8D8B-C802-815F-C13B504A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124" y="844290"/>
            <a:ext cx="3438151" cy="5169419"/>
          </a:xfrm>
          <a:prstGeom prst="rect">
            <a:avLst/>
          </a:prstGeom>
        </p:spPr>
      </p:pic>
    </p:spTree>
    <p:extLst>
      <p:ext uri="{BB962C8B-B14F-4D97-AF65-F5344CB8AC3E}">
        <p14:creationId xmlns:p14="http://schemas.microsoft.com/office/powerpoint/2010/main" val="537016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39958-793D-31A4-6B1B-9D2833FBF9DD}"/>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87294E9C-B08E-011E-C8A9-1D6DCDE774E4}"/>
              </a:ext>
            </a:extLst>
          </p:cNvPr>
          <p:cNvSpPr txBox="1"/>
          <p:nvPr/>
        </p:nvSpPr>
        <p:spPr>
          <a:xfrm>
            <a:off x="1180295" y="498629"/>
            <a:ext cx="4457994"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commencement des signes</a:t>
            </a:r>
            <a:endParaRPr lang="fr-FR" dirty="0"/>
          </a:p>
        </p:txBody>
      </p:sp>
      <p:sp>
        <p:nvSpPr>
          <p:cNvPr id="3" name="Espace réservé du numéro de diapositive 2">
            <a:extLst>
              <a:ext uri="{FF2B5EF4-FFF2-40B4-BE49-F238E27FC236}">
                <a16:creationId xmlns:a16="http://schemas.microsoft.com/office/drawing/2014/main" id="{48B54685-5225-837E-7A0D-1DE14A51A3DF}"/>
              </a:ext>
            </a:extLst>
          </p:cNvPr>
          <p:cNvSpPr>
            <a:spLocks noGrp="1"/>
          </p:cNvSpPr>
          <p:nvPr>
            <p:ph type="sldNum" sz="quarter" idx="12"/>
          </p:nvPr>
        </p:nvSpPr>
        <p:spPr/>
        <p:txBody>
          <a:bodyPr/>
          <a:lstStyle/>
          <a:p>
            <a:fld id="{9E268824-B363-4558-82B1-76DB5ADEB9CB}" type="slidenum">
              <a:rPr lang="fr-FR" smtClean="0"/>
              <a:t>84</a:t>
            </a:fld>
            <a:endParaRPr lang="fr-FR"/>
          </a:p>
        </p:txBody>
      </p:sp>
      <p:sp>
        <p:nvSpPr>
          <p:cNvPr id="5" name="Rectangle : coins arrondis 4">
            <a:extLst>
              <a:ext uri="{FF2B5EF4-FFF2-40B4-BE49-F238E27FC236}">
                <a16:creationId xmlns:a16="http://schemas.microsoft.com/office/drawing/2014/main" id="{8310EA5A-F4BF-5AEF-2C81-6A85EF5DF65A}"/>
              </a:ext>
            </a:extLst>
          </p:cNvPr>
          <p:cNvSpPr/>
          <p:nvPr/>
        </p:nvSpPr>
        <p:spPr>
          <a:xfrm>
            <a:off x="490725" y="1365472"/>
            <a:ext cx="7992471" cy="146667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L’évangile de Jean n’emploie jamais le mot miracle mais le mot signe. </a:t>
            </a:r>
          </a:p>
        </p:txBody>
      </p:sp>
      <p:sp>
        <p:nvSpPr>
          <p:cNvPr id="2" name="Rectangle : coins arrondis 1">
            <a:extLst>
              <a:ext uri="{FF2B5EF4-FFF2-40B4-BE49-F238E27FC236}">
                <a16:creationId xmlns:a16="http://schemas.microsoft.com/office/drawing/2014/main" id="{8F3ECB19-C67A-1176-F968-03D51AF35649}"/>
              </a:ext>
            </a:extLst>
          </p:cNvPr>
          <p:cNvSpPr/>
          <p:nvPr/>
        </p:nvSpPr>
        <p:spPr>
          <a:xfrm>
            <a:off x="1521472" y="3428999"/>
            <a:ext cx="6499290" cy="146667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Quel est ce signe ? </a:t>
            </a:r>
          </a:p>
          <a:p>
            <a:pPr algn="ctr"/>
            <a:r>
              <a:rPr lang="fr-FR" sz="3600" dirty="0">
                <a:solidFill>
                  <a:schemeClr val="tx1"/>
                </a:solidFill>
                <a:latin typeface="Times New Roman" panose="02020603050405020304" pitchFamily="18" charset="0"/>
                <a:cs typeface="Times New Roman" panose="02020603050405020304" pitchFamily="18" charset="0"/>
              </a:rPr>
              <a:t>Quel est ce commencement ? </a:t>
            </a:r>
          </a:p>
        </p:txBody>
      </p:sp>
      <p:pic>
        <p:nvPicPr>
          <p:cNvPr id="6" name="Image 5" descr="Une image contenant habits, Visage humain, dessin humoristique, Création de costumes&#10;&#10;Description générée automatiquement">
            <a:extLst>
              <a:ext uri="{FF2B5EF4-FFF2-40B4-BE49-F238E27FC236}">
                <a16:creationId xmlns:a16="http://schemas.microsoft.com/office/drawing/2014/main" id="{2A8027D6-1035-7BF8-EAD8-4A9847E9F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124" y="844290"/>
            <a:ext cx="3438151" cy="5169419"/>
          </a:xfrm>
          <a:prstGeom prst="rect">
            <a:avLst/>
          </a:prstGeom>
        </p:spPr>
      </p:pic>
    </p:spTree>
    <p:extLst>
      <p:ext uri="{BB962C8B-B14F-4D97-AF65-F5344CB8AC3E}">
        <p14:creationId xmlns:p14="http://schemas.microsoft.com/office/powerpoint/2010/main" val="37663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4118D-2AC8-236B-7BD0-E8DDC633AB7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D18E205-2E39-B65C-259D-D3554D590A23}"/>
              </a:ext>
            </a:extLst>
          </p:cNvPr>
          <p:cNvSpPr/>
          <p:nvPr/>
        </p:nvSpPr>
        <p:spPr>
          <a:xfrm>
            <a:off x="252181" y="813778"/>
            <a:ext cx="11188704" cy="1633859"/>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Apocalypse 19, 7</a:t>
            </a:r>
            <a:r>
              <a:rPr lang="fr-FR" sz="2800" dirty="0">
                <a:solidFill>
                  <a:schemeClr val="tx1"/>
                </a:solidFill>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Soyons dans l'allégresse, rendons gloire à notre Dieu car voici les noces de l'agneau, et son épouse s'est longuement préparée pour lui.</a:t>
            </a:r>
            <a:endParaRPr lang="fr-FR" sz="2800" dirty="0">
              <a:solidFill>
                <a:schemeClr val="tx1"/>
              </a:solidFill>
              <a:latin typeface="Times New Roman" panose="02020603050405020304" pitchFamily="18"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DF7EC8BD-BD0E-7E86-4EFD-D5310E079B0F}"/>
              </a:ext>
            </a:extLst>
          </p:cNvPr>
          <p:cNvSpPr>
            <a:spLocks noGrp="1"/>
          </p:cNvSpPr>
          <p:nvPr>
            <p:ph type="sldNum" sz="quarter" idx="12"/>
          </p:nvPr>
        </p:nvSpPr>
        <p:spPr/>
        <p:txBody>
          <a:bodyPr/>
          <a:lstStyle/>
          <a:p>
            <a:fld id="{9E268824-B363-4558-82B1-76DB5ADEB9CB}" type="slidenum">
              <a:rPr lang="fr-FR" smtClean="0"/>
              <a:t>85</a:t>
            </a:fld>
            <a:endParaRPr lang="fr-FR"/>
          </a:p>
        </p:txBody>
      </p:sp>
      <p:sp>
        <p:nvSpPr>
          <p:cNvPr id="4" name="ZoneTexte 3">
            <a:extLst>
              <a:ext uri="{FF2B5EF4-FFF2-40B4-BE49-F238E27FC236}">
                <a16:creationId xmlns:a16="http://schemas.microsoft.com/office/drawing/2014/main" id="{43E9B094-9049-07B4-7CAC-49DD1FBDAB5A}"/>
              </a:ext>
            </a:extLst>
          </p:cNvPr>
          <p:cNvSpPr txBox="1"/>
          <p:nvPr/>
        </p:nvSpPr>
        <p:spPr>
          <a:xfrm>
            <a:off x="80642" y="96380"/>
            <a:ext cx="5101805"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commencement des signes</a:t>
            </a:r>
            <a:endParaRPr lang="fr-FR" dirty="0"/>
          </a:p>
        </p:txBody>
      </p:sp>
      <p:sp>
        <p:nvSpPr>
          <p:cNvPr id="5" name="Rectangle : coins arrondis 4">
            <a:extLst>
              <a:ext uri="{FF2B5EF4-FFF2-40B4-BE49-F238E27FC236}">
                <a16:creationId xmlns:a16="http://schemas.microsoft.com/office/drawing/2014/main" id="{361693B2-F1E5-31F6-1E3C-E33D2B7B7687}"/>
              </a:ext>
            </a:extLst>
          </p:cNvPr>
          <p:cNvSpPr/>
          <p:nvPr/>
        </p:nvSpPr>
        <p:spPr>
          <a:xfrm>
            <a:off x="266121" y="3021709"/>
            <a:ext cx="11345722" cy="3022513"/>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Luc, 37-39</a:t>
            </a:r>
            <a:r>
              <a:rPr lang="fr-FR" sz="2800" dirty="0">
                <a:solidFill>
                  <a:schemeClr val="tx1"/>
                </a:solidFill>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Et personne ne met du vin nouveau dans de vieilles outres ; autrement, le vin nouveau fera éclater les outres, il se répandra et les outres seront perdues.</a:t>
            </a:r>
            <a:endParaRPr lang="fr-FR" sz="2800" dirty="0">
              <a:solidFill>
                <a:schemeClr val="tx1"/>
              </a:solidFill>
              <a:latin typeface="Times New Roman" panose="02020603050405020304" pitchFamily="18" charset="0"/>
              <a:cs typeface="Times New Roman" panose="02020603050405020304" pitchFamily="18" charset="0"/>
            </a:endParaRPr>
          </a:p>
          <a:p>
            <a:r>
              <a:rPr lang="fr-FR" sz="2800" i="1" dirty="0">
                <a:solidFill>
                  <a:schemeClr val="tx1"/>
                </a:solidFill>
                <a:latin typeface="Times New Roman" panose="02020603050405020304" pitchFamily="18" charset="0"/>
                <a:cs typeface="Times New Roman" panose="02020603050405020304" pitchFamily="18" charset="0"/>
              </a:rPr>
              <a:t>Mais on doit mettre le vin nouveau dans des outres neuves.</a:t>
            </a:r>
            <a:endParaRPr lang="fr-FR" sz="2800" dirty="0">
              <a:solidFill>
                <a:schemeClr val="tx1"/>
              </a:solidFill>
              <a:latin typeface="Times New Roman" panose="02020603050405020304" pitchFamily="18" charset="0"/>
              <a:cs typeface="Times New Roman" panose="02020603050405020304" pitchFamily="18" charset="0"/>
            </a:endParaRPr>
          </a:p>
          <a:p>
            <a:r>
              <a:rPr lang="fr-FR" sz="2800" i="1" dirty="0">
                <a:solidFill>
                  <a:schemeClr val="tx1"/>
                </a:solidFill>
                <a:latin typeface="Times New Roman" panose="02020603050405020304" pitchFamily="18" charset="0"/>
                <a:cs typeface="Times New Roman" panose="02020603050405020304" pitchFamily="18" charset="0"/>
              </a:rPr>
              <a:t>Jamais celui qui a bu du vin vieux ne désire du nouveau. Car il dit : C’est le vieux qui est bon.</a:t>
            </a:r>
            <a:endParaRPr lang="fr-FR"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68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33181-A7A8-A53D-AB97-5FF1B183A7D5}"/>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6277A06-C985-C058-3249-F25CC3FC6887}"/>
              </a:ext>
            </a:extLst>
          </p:cNvPr>
          <p:cNvSpPr>
            <a:spLocks noGrp="1"/>
          </p:cNvSpPr>
          <p:nvPr>
            <p:ph type="sldNum" sz="quarter" idx="12"/>
          </p:nvPr>
        </p:nvSpPr>
        <p:spPr/>
        <p:txBody>
          <a:bodyPr/>
          <a:lstStyle/>
          <a:p>
            <a:fld id="{9E268824-B363-4558-82B1-76DB5ADEB9CB}" type="slidenum">
              <a:rPr lang="fr-FR" smtClean="0">
                <a:solidFill>
                  <a:schemeClr val="tx1"/>
                </a:solidFill>
              </a:rPr>
              <a:t>86</a:t>
            </a:fld>
            <a:endParaRPr lang="fr-FR">
              <a:solidFill>
                <a:schemeClr val="tx1"/>
              </a:solidFill>
            </a:endParaRPr>
          </a:p>
        </p:txBody>
      </p:sp>
      <p:sp>
        <p:nvSpPr>
          <p:cNvPr id="5" name="ZoneTexte 4">
            <a:extLst>
              <a:ext uri="{FF2B5EF4-FFF2-40B4-BE49-F238E27FC236}">
                <a16:creationId xmlns:a16="http://schemas.microsoft.com/office/drawing/2014/main" id="{E71DF18C-86F1-9C02-6AA6-863E0109FF02}"/>
              </a:ext>
            </a:extLst>
          </p:cNvPr>
          <p:cNvSpPr txBox="1"/>
          <p:nvPr/>
        </p:nvSpPr>
        <p:spPr>
          <a:xfrm>
            <a:off x="232381" y="61185"/>
            <a:ext cx="4448663"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commencement des signes</a:t>
            </a:r>
            <a:endParaRPr lang="fr-FR" dirty="0"/>
          </a:p>
        </p:txBody>
      </p:sp>
      <p:sp>
        <p:nvSpPr>
          <p:cNvPr id="4" name="Rectangle : coins arrondis 3">
            <a:extLst>
              <a:ext uri="{FF2B5EF4-FFF2-40B4-BE49-F238E27FC236}">
                <a16:creationId xmlns:a16="http://schemas.microsoft.com/office/drawing/2014/main" id="{21659156-76EE-9CD6-4FB5-B99219609F97}"/>
              </a:ext>
            </a:extLst>
          </p:cNvPr>
          <p:cNvSpPr/>
          <p:nvPr/>
        </p:nvSpPr>
        <p:spPr>
          <a:xfrm>
            <a:off x="314776" y="682765"/>
            <a:ext cx="11306663" cy="334071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cs typeface="Times New Roman" panose="02020603050405020304" pitchFamily="18" charset="0"/>
              </a:rPr>
              <a:t>Ce geste de Cana est un signe, à discerner au-delà du miracle. </a:t>
            </a:r>
          </a:p>
          <a:p>
            <a:r>
              <a:rPr lang="fr-FR" sz="2800" i="1" dirty="0">
                <a:solidFill>
                  <a:schemeClr val="tx1"/>
                </a:solidFill>
                <a:latin typeface="Times New Roman" panose="02020603050405020304" pitchFamily="18" charset="0"/>
                <a:cs typeface="Times New Roman" panose="02020603050405020304" pitchFamily="18" charset="0"/>
              </a:rPr>
              <a:t>Le signe conduit toujours à quelque chose ou à quelqu’un. Ce qui compte avant tout dans un miracle, c'est ce qu'il signifie. Les miracles ne sont pas seulement accomplis pour étonner, ils visent aussi à instruire. Plutôt que de chercher comment Jésus a accompli tel miracle, demandons-nous pourquoi il l'a fait. Qu'a-t-il voulu faire comprendre ? Nous verrons alors qu'ils sont signes de l'amour de Dieu et signes du Royaume de Dieu.</a:t>
            </a:r>
          </a:p>
          <a:p>
            <a:pPr algn="ctr"/>
            <a:r>
              <a:rPr lang="fr-FR" sz="2000" dirty="0">
                <a:solidFill>
                  <a:schemeClr val="tx1"/>
                </a:solidFill>
                <a:latin typeface="Times New Roman" panose="02020603050405020304" pitchFamily="18" charset="0"/>
                <a:cs typeface="Times New Roman" panose="02020603050405020304" pitchFamily="18" charset="0"/>
              </a:rPr>
              <a:t>                                                                                                                                      </a:t>
            </a:r>
            <a:r>
              <a:rPr lang="fr-FR" sz="2000" baseline="30000" dirty="0">
                <a:solidFill>
                  <a:schemeClr val="tx1"/>
                </a:solidFill>
                <a:latin typeface="Times New Roman" panose="02020603050405020304" pitchFamily="18" charset="0"/>
                <a:cs typeface="Times New Roman" panose="02020603050405020304" pitchFamily="18" charset="0"/>
              </a:rPr>
              <a:t>T </a:t>
            </a:r>
            <a:r>
              <a:rPr lang="fr-FR" sz="2000" baseline="30000" dirty="0" err="1">
                <a:solidFill>
                  <a:schemeClr val="tx1"/>
                </a:solidFill>
                <a:latin typeface="Times New Roman" panose="02020603050405020304" pitchFamily="18" charset="0"/>
                <a:cs typeface="Times New Roman" panose="02020603050405020304" pitchFamily="18" charset="0"/>
              </a:rPr>
              <a:t>Penndu</a:t>
            </a:r>
            <a:endParaRPr lang="fr-FR" sz="2000" dirty="0">
              <a:solidFill>
                <a:schemeClr val="tx1"/>
              </a:solidFill>
              <a:latin typeface="Times New Roman" panose="02020603050405020304" pitchFamily="18" charset="0"/>
              <a:cs typeface="Times New Roman" panose="02020603050405020304" pitchFamily="18" charset="0"/>
            </a:endParaRPr>
          </a:p>
        </p:txBody>
      </p:sp>
      <p:sp>
        <p:nvSpPr>
          <p:cNvPr id="2" name="Rectangle : coins arrondis 1">
            <a:extLst>
              <a:ext uri="{FF2B5EF4-FFF2-40B4-BE49-F238E27FC236}">
                <a16:creationId xmlns:a16="http://schemas.microsoft.com/office/drawing/2014/main" id="{6F116EDB-1632-729A-221B-D1D9EE13335C}"/>
              </a:ext>
            </a:extLst>
          </p:cNvPr>
          <p:cNvSpPr/>
          <p:nvPr/>
        </p:nvSpPr>
        <p:spPr>
          <a:xfrm>
            <a:off x="932192" y="4251543"/>
            <a:ext cx="9799977" cy="2104807"/>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A Cana, un signe pour manifester sa gloire ! </a:t>
            </a:r>
          </a:p>
          <a:p>
            <a:pPr algn="ctr"/>
            <a:r>
              <a:rPr lang="fr-FR" sz="2800" dirty="0">
                <a:solidFill>
                  <a:schemeClr val="tx1"/>
                </a:solidFill>
                <a:latin typeface="Times New Roman" panose="02020603050405020304" pitchFamily="18" charset="0"/>
                <a:cs typeface="Times New Roman" panose="02020603050405020304" pitchFamily="18" charset="0"/>
              </a:rPr>
              <a:t>Un commencement du Royaume !</a:t>
            </a:r>
          </a:p>
          <a:p>
            <a:pPr algn="ctr"/>
            <a:r>
              <a:rPr lang="fr-FR" sz="2800" dirty="0">
                <a:solidFill>
                  <a:schemeClr val="tx1"/>
                </a:solidFill>
                <a:latin typeface="Times New Roman" panose="02020603050405020304" pitchFamily="18" charset="0"/>
                <a:cs typeface="Times New Roman" panose="02020603050405020304" pitchFamily="18" charset="0"/>
              </a:rPr>
              <a:t>Une invitation à boire le </a:t>
            </a:r>
            <a:r>
              <a:rPr lang="fr-FR" sz="2800" i="1" dirty="0">
                <a:solidFill>
                  <a:schemeClr val="tx1"/>
                </a:solidFill>
                <a:latin typeface="Times New Roman" panose="02020603050405020304" pitchFamily="18" charset="0"/>
                <a:cs typeface="Times New Roman" panose="02020603050405020304" pitchFamily="18" charset="0"/>
              </a:rPr>
              <a:t>vin nouveau</a:t>
            </a:r>
            <a:r>
              <a:rPr lang="fr-FR" sz="2800" dirty="0">
                <a:solidFill>
                  <a:schemeClr val="tx1"/>
                </a:solidFill>
                <a:latin typeface="Times New Roman" panose="02020603050405020304" pitchFamily="18" charset="0"/>
                <a:cs typeface="Times New Roman" panose="02020603050405020304" pitchFamily="18" charset="0"/>
              </a:rPr>
              <a:t>, à devenir des </a:t>
            </a:r>
            <a:r>
              <a:rPr lang="fr-FR" sz="2800" i="1" dirty="0">
                <a:solidFill>
                  <a:schemeClr val="tx1"/>
                </a:solidFill>
                <a:latin typeface="Times New Roman" panose="02020603050405020304" pitchFamily="18" charset="0"/>
                <a:cs typeface="Times New Roman" panose="02020603050405020304" pitchFamily="18" charset="0"/>
              </a:rPr>
              <a:t>outres neuves </a:t>
            </a:r>
          </a:p>
          <a:p>
            <a:pPr algn="ctr"/>
            <a:r>
              <a:rPr lang="fr-FR" sz="2800" dirty="0">
                <a:solidFill>
                  <a:schemeClr val="tx1"/>
                </a:solidFill>
                <a:latin typeface="Times New Roman" panose="02020603050405020304" pitchFamily="18" charset="0"/>
                <a:cs typeface="Times New Roman" panose="02020603050405020304" pitchFamily="18" charset="0"/>
              </a:rPr>
              <a:t> pour accueillir le vin nouveau ! </a:t>
            </a:r>
          </a:p>
        </p:txBody>
      </p:sp>
    </p:spTree>
    <p:extLst>
      <p:ext uri="{BB962C8B-B14F-4D97-AF65-F5344CB8AC3E}">
        <p14:creationId xmlns:p14="http://schemas.microsoft.com/office/powerpoint/2010/main" val="73501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51A4E-5AAC-A32B-5A4C-C67561A5888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C883A9F-CB4A-D6F4-CE7F-021B9550165B}"/>
              </a:ext>
            </a:extLst>
          </p:cNvPr>
          <p:cNvSpPr/>
          <p:nvPr/>
        </p:nvSpPr>
        <p:spPr>
          <a:xfrm>
            <a:off x="567727" y="1571417"/>
            <a:ext cx="7772399" cy="3715164"/>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latin typeface="Times New Roman" panose="02020603050405020304" pitchFamily="18" charset="0"/>
                <a:cs typeface="Times New Roman" panose="02020603050405020304" pitchFamily="18" charset="0"/>
              </a:rPr>
              <a:t>11 </a:t>
            </a:r>
            <a:r>
              <a:rPr lang="fr-FR" sz="3600" i="1" dirty="0">
                <a:solidFill>
                  <a:schemeClr val="tx1"/>
                </a:solidFill>
                <a:latin typeface="Times New Roman" panose="02020603050405020304" pitchFamily="18" charset="0"/>
                <a:cs typeface="Times New Roman" panose="02020603050405020304" pitchFamily="18" charset="0"/>
              </a:rPr>
              <a:t>Tel fut le commencement des signes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que Jésus </a:t>
            </a:r>
            <a:r>
              <a:rPr lang="fr-FR" sz="3600" i="1" dirty="0">
                <a:solidFill>
                  <a:srgbClr val="FF0000"/>
                </a:solidFill>
                <a:latin typeface="Times New Roman" panose="02020603050405020304" pitchFamily="18" charset="0"/>
                <a:cs typeface="Times New Roman" panose="02020603050405020304" pitchFamily="18" charset="0"/>
              </a:rPr>
              <a:t>accomplit</a:t>
            </a:r>
            <a:r>
              <a:rPr lang="fr-FR" sz="3600" i="1" dirty="0">
                <a:solidFill>
                  <a:schemeClr val="tx1"/>
                </a:solidFill>
                <a:latin typeface="Times New Roman" panose="02020603050405020304" pitchFamily="18" charset="0"/>
                <a:cs typeface="Times New Roman" panose="02020603050405020304" pitchFamily="18" charset="0"/>
              </a:rPr>
              <a:t>. </a:t>
            </a:r>
          </a:p>
          <a:p>
            <a:r>
              <a:rPr lang="fr-FR" sz="3600" i="1" dirty="0">
                <a:solidFill>
                  <a:schemeClr val="tx1"/>
                </a:solidFill>
                <a:latin typeface="Times New Roman" panose="02020603050405020304" pitchFamily="18" charset="0"/>
                <a:cs typeface="Times New Roman" panose="02020603050405020304" pitchFamily="18" charset="0"/>
              </a:rPr>
              <a:t>C’était à Cana de Galilée. </a:t>
            </a:r>
          </a:p>
          <a:p>
            <a:r>
              <a:rPr lang="fr-FR" sz="3600" i="1" dirty="0">
                <a:solidFill>
                  <a:schemeClr val="tx1"/>
                </a:solidFill>
                <a:latin typeface="Times New Roman" panose="02020603050405020304" pitchFamily="18" charset="0"/>
                <a:cs typeface="Times New Roman" panose="02020603050405020304" pitchFamily="18" charset="0"/>
              </a:rPr>
              <a:t>Il manifesta sa gloire, </a:t>
            </a:r>
            <a:br>
              <a:rPr lang="fr-FR" sz="3600" i="1" dirty="0">
                <a:solidFill>
                  <a:schemeClr val="tx1"/>
                </a:solidFill>
                <a:latin typeface="Times New Roman" panose="02020603050405020304" pitchFamily="18" charset="0"/>
                <a:cs typeface="Times New Roman" panose="02020603050405020304" pitchFamily="18" charset="0"/>
              </a:rPr>
            </a:br>
            <a:r>
              <a:rPr lang="fr-FR" sz="3600" i="1" dirty="0">
                <a:solidFill>
                  <a:schemeClr val="tx1"/>
                </a:solidFill>
                <a:latin typeface="Times New Roman" panose="02020603050405020304" pitchFamily="18" charset="0"/>
                <a:cs typeface="Times New Roman" panose="02020603050405020304" pitchFamily="18" charset="0"/>
              </a:rPr>
              <a:t>et ses disciples crurent en lui.</a:t>
            </a:r>
          </a:p>
        </p:txBody>
      </p:sp>
      <p:sp>
        <p:nvSpPr>
          <p:cNvPr id="3" name="Espace réservé du numéro de diapositive 2">
            <a:extLst>
              <a:ext uri="{FF2B5EF4-FFF2-40B4-BE49-F238E27FC236}">
                <a16:creationId xmlns:a16="http://schemas.microsoft.com/office/drawing/2014/main" id="{C20C7177-0CD8-0F2B-1841-742106964F16}"/>
              </a:ext>
            </a:extLst>
          </p:cNvPr>
          <p:cNvSpPr>
            <a:spLocks noGrp="1"/>
          </p:cNvSpPr>
          <p:nvPr>
            <p:ph type="sldNum" sz="quarter" idx="12"/>
          </p:nvPr>
        </p:nvSpPr>
        <p:spPr/>
        <p:txBody>
          <a:bodyPr/>
          <a:lstStyle/>
          <a:p>
            <a:fld id="{9E268824-B363-4558-82B1-76DB5ADEB9CB}" type="slidenum">
              <a:rPr lang="fr-FR" smtClean="0"/>
              <a:t>87</a:t>
            </a:fld>
            <a:endParaRPr lang="fr-FR"/>
          </a:p>
        </p:txBody>
      </p:sp>
      <p:pic>
        <p:nvPicPr>
          <p:cNvPr id="4" name="Image 3" descr="Une image contenant habits, Visage humain, dessin humoristique, Création de costumes&#10;&#10;Description générée automatiquement">
            <a:extLst>
              <a:ext uri="{FF2B5EF4-FFF2-40B4-BE49-F238E27FC236}">
                <a16:creationId xmlns:a16="http://schemas.microsoft.com/office/drawing/2014/main" id="{548A8939-33F2-14AD-075F-2CF5B7A1C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124" y="844290"/>
            <a:ext cx="3438151" cy="5169419"/>
          </a:xfrm>
          <a:prstGeom prst="rect">
            <a:avLst/>
          </a:prstGeom>
        </p:spPr>
      </p:pic>
    </p:spTree>
    <p:extLst>
      <p:ext uri="{BB962C8B-B14F-4D97-AF65-F5344CB8AC3E}">
        <p14:creationId xmlns:p14="http://schemas.microsoft.com/office/powerpoint/2010/main" val="16659254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0C321-AE84-8090-8FB1-84FE61845BC1}"/>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AA159B8F-F46B-C221-B6A2-4D14C041FD2A}"/>
              </a:ext>
            </a:extLst>
          </p:cNvPr>
          <p:cNvSpPr txBox="1"/>
          <p:nvPr/>
        </p:nvSpPr>
        <p:spPr>
          <a:xfrm>
            <a:off x="173532" y="73756"/>
            <a:ext cx="4457994"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accomplit</a:t>
            </a:r>
            <a:endParaRPr lang="fr-FR" dirty="0"/>
          </a:p>
        </p:txBody>
      </p:sp>
      <p:sp>
        <p:nvSpPr>
          <p:cNvPr id="3" name="Espace réservé du numéro de diapositive 2">
            <a:extLst>
              <a:ext uri="{FF2B5EF4-FFF2-40B4-BE49-F238E27FC236}">
                <a16:creationId xmlns:a16="http://schemas.microsoft.com/office/drawing/2014/main" id="{928EE6A2-A1C8-7A8F-4A2D-916F7D5C7FBD}"/>
              </a:ext>
            </a:extLst>
          </p:cNvPr>
          <p:cNvSpPr>
            <a:spLocks noGrp="1"/>
          </p:cNvSpPr>
          <p:nvPr>
            <p:ph type="sldNum" sz="quarter" idx="12"/>
          </p:nvPr>
        </p:nvSpPr>
        <p:spPr/>
        <p:txBody>
          <a:bodyPr/>
          <a:lstStyle/>
          <a:p>
            <a:fld id="{9E268824-B363-4558-82B1-76DB5ADEB9CB}" type="slidenum">
              <a:rPr lang="fr-FR" smtClean="0"/>
              <a:t>88</a:t>
            </a:fld>
            <a:endParaRPr lang="fr-FR"/>
          </a:p>
        </p:txBody>
      </p:sp>
      <p:sp>
        <p:nvSpPr>
          <p:cNvPr id="5" name="Rectangle : coins arrondis 4">
            <a:extLst>
              <a:ext uri="{FF2B5EF4-FFF2-40B4-BE49-F238E27FC236}">
                <a16:creationId xmlns:a16="http://schemas.microsoft.com/office/drawing/2014/main" id="{BE1B40B2-9EC6-34B4-8F94-9718064F9540}"/>
              </a:ext>
            </a:extLst>
          </p:cNvPr>
          <p:cNvSpPr/>
          <p:nvPr/>
        </p:nvSpPr>
        <p:spPr>
          <a:xfrm>
            <a:off x="2083786" y="2335530"/>
            <a:ext cx="5596333" cy="146667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cs typeface="Times New Roman" panose="02020603050405020304" pitchFamily="18" charset="0"/>
              </a:rPr>
              <a:t>Qu’accomplit Jésus ? </a:t>
            </a:r>
          </a:p>
        </p:txBody>
      </p:sp>
      <p:pic>
        <p:nvPicPr>
          <p:cNvPr id="2" name="Image 1" descr="Une image contenant habits, Visage humain, dessin humoristique, Création de costumes&#10;&#10;Description générée automatiquement">
            <a:extLst>
              <a:ext uri="{FF2B5EF4-FFF2-40B4-BE49-F238E27FC236}">
                <a16:creationId xmlns:a16="http://schemas.microsoft.com/office/drawing/2014/main" id="{B8090357-B1DA-0E0D-A69E-E30E11E69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124" y="844290"/>
            <a:ext cx="3438151" cy="5169419"/>
          </a:xfrm>
          <a:prstGeom prst="rect">
            <a:avLst/>
          </a:prstGeom>
        </p:spPr>
      </p:pic>
    </p:spTree>
    <p:extLst>
      <p:ext uri="{BB962C8B-B14F-4D97-AF65-F5344CB8AC3E}">
        <p14:creationId xmlns:p14="http://schemas.microsoft.com/office/powerpoint/2010/main" val="41156433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5E5FE-B141-428C-F342-828757A536BD}"/>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5F1662B6-2CC4-E16A-E62A-972FDE484792}"/>
              </a:ext>
            </a:extLst>
          </p:cNvPr>
          <p:cNvSpPr/>
          <p:nvPr/>
        </p:nvSpPr>
        <p:spPr>
          <a:xfrm>
            <a:off x="1704108" y="223380"/>
            <a:ext cx="8534400" cy="1902888"/>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cs typeface="Times New Roman" panose="02020603050405020304" pitchFamily="18" charset="0"/>
              </a:rPr>
              <a:t>Jésus a pris l’eau de jarres de purification,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symboliquement la Parole de la Première Alliance. </a:t>
            </a:r>
          </a:p>
          <a:p>
            <a:r>
              <a:rPr lang="fr-FR" sz="2800" dirty="0">
                <a:solidFill>
                  <a:schemeClr val="tx1"/>
                </a:solidFill>
                <a:latin typeface="Times New Roman" panose="02020603050405020304" pitchFamily="18" charset="0"/>
                <a:cs typeface="Times New Roman" panose="02020603050405020304" pitchFamily="18" charset="0"/>
              </a:rPr>
              <a:t>Il n’annule pas, n’abolit pas la première Alliance.</a:t>
            </a:r>
          </a:p>
          <a:p>
            <a:r>
              <a:rPr lang="fr-FR" sz="2800" dirty="0">
                <a:solidFill>
                  <a:schemeClr val="tx1"/>
                </a:solidFill>
                <a:latin typeface="Times New Roman" panose="02020603050405020304" pitchFamily="18" charset="0"/>
                <a:cs typeface="Times New Roman" panose="02020603050405020304" pitchFamily="18" charset="0"/>
              </a:rPr>
              <a:t>L’eau est transformée. Il verse son sang. Il donne sa vie. </a:t>
            </a:r>
          </a:p>
        </p:txBody>
      </p:sp>
      <p:sp>
        <p:nvSpPr>
          <p:cNvPr id="6" name="Espace réservé du numéro de diapositive 5">
            <a:extLst>
              <a:ext uri="{FF2B5EF4-FFF2-40B4-BE49-F238E27FC236}">
                <a16:creationId xmlns:a16="http://schemas.microsoft.com/office/drawing/2014/main" id="{C8F287D3-0A4A-29CD-976A-A1976CF39CD4}"/>
              </a:ext>
            </a:extLst>
          </p:cNvPr>
          <p:cNvSpPr>
            <a:spLocks noGrp="1"/>
          </p:cNvSpPr>
          <p:nvPr>
            <p:ph type="sldNum" sz="quarter" idx="12"/>
          </p:nvPr>
        </p:nvSpPr>
        <p:spPr/>
        <p:txBody>
          <a:bodyPr/>
          <a:lstStyle/>
          <a:p>
            <a:fld id="{9E268824-B363-4558-82B1-76DB5ADEB9CB}" type="slidenum">
              <a:rPr lang="fr-FR" smtClean="0"/>
              <a:t>89</a:t>
            </a:fld>
            <a:endParaRPr lang="fr-FR"/>
          </a:p>
        </p:txBody>
      </p:sp>
      <p:sp>
        <p:nvSpPr>
          <p:cNvPr id="4" name="ZoneTexte 3">
            <a:extLst>
              <a:ext uri="{FF2B5EF4-FFF2-40B4-BE49-F238E27FC236}">
                <a16:creationId xmlns:a16="http://schemas.microsoft.com/office/drawing/2014/main" id="{5CC9A3A9-43AC-BE1D-5113-BD4C1F24FDBA}"/>
              </a:ext>
            </a:extLst>
          </p:cNvPr>
          <p:cNvSpPr txBox="1"/>
          <p:nvPr/>
        </p:nvSpPr>
        <p:spPr>
          <a:xfrm>
            <a:off x="120258" y="-7452"/>
            <a:ext cx="1627061"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accomplit</a:t>
            </a:r>
            <a:endParaRPr lang="fr-FR" dirty="0"/>
          </a:p>
        </p:txBody>
      </p:sp>
      <p:sp>
        <p:nvSpPr>
          <p:cNvPr id="5" name="Rectangle : coins arrondis 4">
            <a:extLst>
              <a:ext uri="{FF2B5EF4-FFF2-40B4-BE49-F238E27FC236}">
                <a16:creationId xmlns:a16="http://schemas.microsoft.com/office/drawing/2014/main" id="{CC03603B-FD3B-409F-5A36-A3864AE9543B}"/>
              </a:ext>
            </a:extLst>
          </p:cNvPr>
          <p:cNvSpPr/>
          <p:nvPr/>
        </p:nvSpPr>
        <p:spPr>
          <a:xfrm>
            <a:off x="249381" y="2357100"/>
            <a:ext cx="11291219" cy="1902888"/>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Matthieu 26, 27-28</a:t>
            </a:r>
            <a:r>
              <a:rPr lang="fr-FR" sz="2800" dirty="0">
                <a:solidFill>
                  <a:schemeClr val="tx1"/>
                </a:solidFill>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Puis, ayant pris une coupe et ayant rendu grâce, il la leur donna, en disant : Buvez-en tous,</a:t>
            </a:r>
            <a:endParaRPr lang="fr-FR" sz="2800" dirty="0">
              <a:solidFill>
                <a:schemeClr val="tx1"/>
              </a:solidFill>
              <a:latin typeface="Times New Roman" panose="02020603050405020304" pitchFamily="18" charset="0"/>
              <a:cs typeface="Times New Roman" panose="02020603050405020304" pitchFamily="18" charset="0"/>
            </a:endParaRPr>
          </a:p>
          <a:p>
            <a:r>
              <a:rPr lang="fr-FR" sz="2800" i="1" dirty="0">
                <a:solidFill>
                  <a:schemeClr val="tx1"/>
                </a:solidFill>
                <a:latin typeface="Times New Roman" panose="02020603050405020304" pitchFamily="18" charset="0"/>
                <a:cs typeface="Times New Roman" panose="02020603050405020304" pitchFamily="18" charset="0"/>
              </a:rPr>
              <a:t>car ceci est mon sang, le sang de l’Alliance, versé pour la multitude en rémission des péchés</a:t>
            </a:r>
            <a:r>
              <a:rPr lang="fr-FR" sz="2800" dirty="0">
                <a:solidFill>
                  <a:schemeClr val="tx1"/>
                </a:solidFill>
                <a:latin typeface="Times New Roman" panose="02020603050405020304" pitchFamily="18" charset="0"/>
                <a:cs typeface="Times New Roman" panose="02020603050405020304" pitchFamily="18" charset="0"/>
              </a:rPr>
              <a:t>.</a:t>
            </a:r>
          </a:p>
        </p:txBody>
      </p:sp>
      <p:sp>
        <p:nvSpPr>
          <p:cNvPr id="3" name="Rectangle : coins arrondis 2">
            <a:extLst>
              <a:ext uri="{FF2B5EF4-FFF2-40B4-BE49-F238E27FC236}">
                <a16:creationId xmlns:a16="http://schemas.microsoft.com/office/drawing/2014/main" id="{5B4483EE-A8CB-920E-1DD7-4D2F53E23070}"/>
              </a:ext>
            </a:extLst>
          </p:cNvPr>
          <p:cNvSpPr/>
          <p:nvPr/>
        </p:nvSpPr>
        <p:spPr>
          <a:xfrm>
            <a:off x="249381" y="4490820"/>
            <a:ext cx="11443855" cy="1839824"/>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Apocalypse 3, 20</a:t>
            </a:r>
            <a:endParaRPr lang="fr-FR" sz="2800" dirty="0">
              <a:solidFill>
                <a:schemeClr val="tx1"/>
              </a:solidFill>
              <a:latin typeface="Times New Roman" panose="02020603050405020304" pitchFamily="18" charset="0"/>
              <a:cs typeface="Times New Roman" panose="02020603050405020304" pitchFamily="18" charset="0"/>
            </a:endParaRPr>
          </a:p>
          <a:p>
            <a:r>
              <a:rPr lang="fr-FR" sz="2800" i="1" dirty="0">
                <a:solidFill>
                  <a:schemeClr val="tx1"/>
                </a:solidFill>
                <a:latin typeface="Times New Roman" panose="02020603050405020304" pitchFamily="18" charset="0"/>
                <a:cs typeface="Times New Roman" panose="02020603050405020304" pitchFamily="18" charset="0"/>
              </a:rPr>
              <a:t>Voici, je me tiens à la porte et je frappe ; si quelqu’un entend ma voix et ouvre la porte, j’entrerai chez lui pour souper, moi près de lui et lui près de moi</a:t>
            </a:r>
            <a:r>
              <a:rPr lang="fr-FR" sz="2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54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ECBFDA4-2459-09E0-52AE-750C9434FD4F}"/>
              </a:ext>
            </a:extLst>
          </p:cNvPr>
          <p:cNvSpPr txBox="1"/>
          <p:nvPr/>
        </p:nvSpPr>
        <p:spPr>
          <a:xfrm>
            <a:off x="164032" y="114329"/>
            <a:ext cx="1494322" cy="369332"/>
          </a:xfrm>
          <a:prstGeom prst="rect">
            <a:avLst/>
          </a:prstGeom>
          <a:noFill/>
        </p:spPr>
        <p:txBody>
          <a:bodyPr wrap="square">
            <a:spAutoFit/>
          </a:bodyPr>
          <a:lstStyle/>
          <a:p>
            <a:r>
              <a:rPr lang="fr-FR" sz="1800">
                <a:solidFill>
                  <a:srgbClr val="FF0000"/>
                </a:solidFill>
                <a:latin typeface="Times New Roman" panose="02020603050405020304" pitchFamily="18" charset="0"/>
                <a:cs typeface="Times New Roman" panose="02020603050405020304" pitchFamily="18" charset="0"/>
              </a:rPr>
              <a:t>troisième jour</a:t>
            </a:r>
            <a:endParaRPr lang="fr-FR" dirty="0"/>
          </a:p>
        </p:txBody>
      </p:sp>
      <p:sp>
        <p:nvSpPr>
          <p:cNvPr id="5" name="Rectangle : coins arrondis 4">
            <a:extLst>
              <a:ext uri="{FF2B5EF4-FFF2-40B4-BE49-F238E27FC236}">
                <a16:creationId xmlns:a16="http://schemas.microsoft.com/office/drawing/2014/main" id="{196893C7-34A2-48C4-7582-4888F50D288C}"/>
              </a:ext>
            </a:extLst>
          </p:cNvPr>
          <p:cNvSpPr/>
          <p:nvPr/>
        </p:nvSpPr>
        <p:spPr>
          <a:xfrm>
            <a:off x="911193" y="487887"/>
            <a:ext cx="10487778" cy="3680535"/>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cs typeface="Times New Roman" panose="02020603050405020304" pitchFamily="18" charset="0"/>
              </a:rPr>
              <a:t>Il est difficile de compter le jours dans le chapitre 1, </a:t>
            </a:r>
          </a:p>
          <a:p>
            <a:pPr algn="ctr"/>
            <a:r>
              <a:rPr lang="fr-FR" sz="3200" dirty="0">
                <a:solidFill>
                  <a:schemeClr val="tx1"/>
                </a:solidFill>
                <a:latin typeface="Times New Roman" panose="02020603050405020304" pitchFamily="18" charset="0"/>
                <a:cs typeface="Times New Roman" panose="02020603050405020304" pitchFamily="18" charset="0"/>
              </a:rPr>
              <a:t>et peut-être pas très utile. </a:t>
            </a:r>
          </a:p>
          <a:p>
            <a:pPr algn="ctr"/>
            <a:r>
              <a:rPr lang="fr-FR" sz="3200" dirty="0">
                <a:solidFill>
                  <a:schemeClr val="tx1"/>
                </a:solidFill>
                <a:latin typeface="Times New Roman" panose="02020603050405020304" pitchFamily="18" charset="0"/>
                <a:cs typeface="Times New Roman" panose="02020603050405020304" pitchFamily="18" charset="0"/>
              </a:rPr>
              <a:t>Le « troisième jour » n'est pas seulement une indication de temps chronologique mais aurait un sens théologique. </a:t>
            </a:r>
          </a:p>
          <a:p>
            <a:pPr algn="ctr"/>
            <a:r>
              <a:rPr lang="fr-FR" sz="3200" dirty="0">
                <a:solidFill>
                  <a:schemeClr val="tx1"/>
                </a:solidFill>
                <a:latin typeface="Times New Roman" panose="02020603050405020304" pitchFamily="18" charset="0"/>
                <a:cs typeface="Times New Roman" panose="02020603050405020304" pitchFamily="18" charset="0"/>
              </a:rPr>
              <a:t>Il signifie d'abord un bref délai de temps, </a:t>
            </a:r>
          </a:p>
          <a:p>
            <a:pPr algn="ctr"/>
            <a:r>
              <a:rPr lang="fr-FR" sz="3200" dirty="0">
                <a:solidFill>
                  <a:schemeClr val="tx1"/>
                </a:solidFill>
                <a:latin typeface="Times New Roman" panose="02020603050405020304" pitchFamily="18" charset="0"/>
                <a:cs typeface="Times New Roman" panose="02020603050405020304" pitchFamily="18" charset="0"/>
              </a:rPr>
              <a:t>mais il prend un sens spécifique selon le contexte.</a:t>
            </a:r>
          </a:p>
        </p:txBody>
      </p:sp>
      <p:sp>
        <p:nvSpPr>
          <p:cNvPr id="3" name="Espace réservé du numéro de diapositive 2">
            <a:extLst>
              <a:ext uri="{FF2B5EF4-FFF2-40B4-BE49-F238E27FC236}">
                <a16:creationId xmlns:a16="http://schemas.microsoft.com/office/drawing/2014/main" id="{7195A305-DD45-68A5-D375-7E88239A5973}"/>
              </a:ext>
            </a:extLst>
          </p:cNvPr>
          <p:cNvSpPr>
            <a:spLocks noGrp="1"/>
          </p:cNvSpPr>
          <p:nvPr>
            <p:ph type="sldNum" sz="quarter" idx="12"/>
          </p:nvPr>
        </p:nvSpPr>
        <p:spPr/>
        <p:txBody>
          <a:bodyPr/>
          <a:lstStyle/>
          <a:p>
            <a:fld id="{9E268824-B363-4558-82B1-76DB5ADEB9CB}" type="slidenum">
              <a:rPr lang="fr-FR" smtClean="0"/>
              <a:t>9</a:t>
            </a:fld>
            <a:endParaRPr lang="fr-FR" dirty="0"/>
          </a:p>
        </p:txBody>
      </p:sp>
    </p:spTree>
    <p:extLst>
      <p:ext uri="{BB962C8B-B14F-4D97-AF65-F5344CB8AC3E}">
        <p14:creationId xmlns:p14="http://schemas.microsoft.com/office/powerpoint/2010/main" val="8234983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693C2-CBF5-3196-8574-FFE669A4325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D77B75D-C63B-8931-191F-3154B6171B7A}"/>
              </a:ext>
            </a:extLst>
          </p:cNvPr>
          <p:cNvSpPr>
            <a:spLocks noGrp="1"/>
          </p:cNvSpPr>
          <p:nvPr>
            <p:ph type="sldNum" sz="quarter" idx="12"/>
          </p:nvPr>
        </p:nvSpPr>
        <p:spPr/>
        <p:txBody>
          <a:bodyPr/>
          <a:lstStyle/>
          <a:p>
            <a:fld id="{9E268824-B363-4558-82B1-76DB5ADEB9CB}" type="slidenum">
              <a:rPr lang="fr-FR" smtClean="0">
                <a:solidFill>
                  <a:schemeClr val="tx1"/>
                </a:solidFill>
              </a:rPr>
              <a:t>90</a:t>
            </a:fld>
            <a:endParaRPr lang="fr-FR">
              <a:solidFill>
                <a:schemeClr val="tx1"/>
              </a:solidFill>
            </a:endParaRPr>
          </a:p>
        </p:txBody>
      </p:sp>
      <p:sp>
        <p:nvSpPr>
          <p:cNvPr id="5" name="ZoneTexte 4">
            <a:extLst>
              <a:ext uri="{FF2B5EF4-FFF2-40B4-BE49-F238E27FC236}">
                <a16:creationId xmlns:a16="http://schemas.microsoft.com/office/drawing/2014/main" id="{E9FA30EF-7FC3-D52A-B9DA-EC02F464D1B9}"/>
              </a:ext>
            </a:extLst>
          </p:cNvPr>
          <p:cNvSpPr txBox="1"/>
          <p:nvPr/>
        </p:nvSpPr>
        <p:spPr>
          <a:xfrm>
            <a:off x="112309" y="0"/>
            <a:ext cx="4448663"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accomplit</a:t>
            </a:r>
            <a:endParaRPr lang="fr-FR" dirty="0"/>
          </a:p>
        </p:txBody>
      </p:sp>
      <p:sp>
        <p:nvSpPr>
          <p:cNvPr id="4" name="Rectangle : coins arrondis 3">
            <a:extLst>
              <a:ext uri="{FF2B5EF4-FFF2-40B4-BE49-F238E27FC236}">
                <a16:creationId xmlns:a16="http://schemas.microsoft.com/office/drawing/2014/main" id="{48D21EF4-CD02-7B30-D6EF-AF2B99F5B982}"/>
              </a:ext>
            </a:extLst>
          </p:cNvPr>
          <p:cNvSpPr/>
          <p:nvPr/>
        </p:nvSpPr>
        <p:spPr>
          <a:xfrm>
            <a:off x="490725" y="859381"/>
            <a:ext cx="7923328" cy="202783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Jésus accomplit le Royaume de Dieu. </a:t>
            </a:r>
          </a:p>
          <a:p>
            <a:pPr algn="ctr"/>
            <a:r>
              <a:rPr lang="fr-FR" sz="2800" dirty="0">
                <a:solidFill>
                  <a:schemeClr val="tx1"/>
                </a:solidFill>
                <a:latin typeface="Times New Roman" panose="02020603050405020304" pitchFamily="18" charset="0"/>
                <a:cs typeface="Times New Roman" panose="02020603050405020304" pitchFamily="18" charset="0"/>
              </a:rPr>
              <a:t>La Première Alliance est transformée </a:t>
            </a:r>
          </a:p>
          <a:p>
            <a:pPr algn="ctr"/>
            <a:r>
              <a:rPr lang="fr-FR" sz="2800" dirty="0">
                <a:solidFill>
                  <a:schemeClr val="tx1"/>
                </a:solidFill>
                <a:latin typeface="Times New Roman" panose="02020603050405020304" pitchFamily="18" charset="0"/>
                <a:cs typeface="Times New Roman" panose="02020603050405020304" pitchFamily="18" charset="0"/>
              </a:rPr>
              <a:t>par le don de la vie du Christ. </a:t>
            </a:r>
          </a:p>
          <a:p>
            <a:pPr algn="ctr"/>
            <a:r>
              <a:rPr lang="fr-FR" sz="2800" dirty="0">
                <a:solidFill>
                  <a:schemeClr val="tx1"/>
                </a:solidFill>
                <a:latin typeface="Times New Roman" panose="02020603050405020304" pitchFamily="18" charset="0"/>
                <a:cs typeface="Times New Roman" panose="02020603050405020304" pitchFamily="18" charset="0"/>
              </a:rPr>
              <a:t>La plénitude du don advient en Jésus-Christ. </a:t>
            </a:r>
          </a:p>
        </p:txBody>
      </p:sp>
      <p:sp>
        <p:nvSpPr>
          <p:cNvPr id="2" name="Rectangle : coins arrondis 1">
            <a:extLst>
              <a:ext uri="{FF2B5EF4-FFF2-40B4-BE49-F238E27FC236}">
                <a16:creationId xmlns:a16="http://schemas.microsoft.com/office/drawing/2014/main" id="{8F5B4A55-1DED-FB5E-8E11-B8736CB61D4C}"/>
              </a:ext>
            </a:extLst>
          </p:cNvPr>
          <p:cNvSpPr/>
          <p:nvPr/>
        </p:nvSpPr>
        <p:spPr>
          <a:xfrm>
            <a:off x="1162088" y="3970790"/>
            <a:ext cx="7673460" cy="1924639"/>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Le Christ s’invite pour un grand repas de noces chez nous. Si nous entendons et ouvrons notre porte, le vin de la fête sera versé à profusion. </a:t>
            </a:r>
          </a:p>
        </p:txBody>
      </p:sp>
      <p:pic>
        <p:nvPicPr>
          <p:cNvPr id="6" name="Image 5" descr="Une image contenant habits, Visage humain, dessin humoristique, Création de costumes&#10;&#10;Description générée automatiquement">
            <a:extLst>
              <a:ext uri="{FF2B5EF4-FFF2-40B4-BE49-F238E27FC236}">
                <a16:creationId xmlns:a16="http://schemas.microsoft.com/office/drawing/2014/main" id="{08B6B309-E698-A139-6034-4B0C55B6F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124" y="844290"/>
            <a:ext cx="3438151" cy="5169419"/>
          </a:xfrm>
          <a:prstGeom prst="rect">
            <a:avLst/>
          </a:prstGeom>
        </p:spPr>
      </p:pic>
    </p:spTree>
    <p:extLst>
      <p:ext uri="{BB962C8B-B14F-4D97-AF65-F5344CB8AC3E}">
        <p14:creationId xmlns:p14="http://schemas.microsoft.com/office/powerpoint/2010/main" val="281518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76E22D3-92B0-A791-C9B8-5F1BA6D96712}"/>
              </a:ext>
            </a:extLst>
          </p:cNvPr>
          <p:cNvSpPr txBox="1"/>
          <p:nvPr/>
        </p:nvSpPr>
        <p:spPr>
          <a:xfrm>
            <a:off x="728472" y="930852"/>
            <a:ext cx="10625328" cy="4163447"/>
          </a:xfrm>
          <a:prstGeom prst="rect">
            <a:avLst/>
          </a:prstGeom>
          <a:noFill/>
        </p:spPr>
        <p:txBody>
          <a:bodyPr wrap="square">
            <a:spAutoFit/>
          </a:bodyPr>
          <a:lstStyle/>
          <a:p>
            <a:pPr>
              <a:lnSpc>
                <a:spcPct val="115000"/>
              </a:lnSpc>
              <a:spcAft>
                <a:spcPts val="10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Synthèse finale</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600"/>
              </a:spcAft>
            </a:pPr>
            <a:endParaRPr lang="fr-FR"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6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L'eau devenue vin, signe d'une nouvelle Création !</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6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Le troisième jour, il y eut des noces en Galilée… ».  </a:t>
            </a:r>
          </a:p>
          <a:p>
            <a:pPr>
              <a:lnSpc>
                <a:spcPct val="115000"/>
              </a:lnSpc>
              <a:spcAft>
                <a:spcPts val="6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La Parole faite chair s'accomplit en Jésus et inaugure la nouvelle création. Ce jour est celui</a:t>
            </a: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de la manifestation de Dieu, du Dieu Sauveur.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La nouvelle création prend sa forme définitive par la résurrection de Jésus, premier né de la résurrection universelle.</a:t>
            </a:r>
          </a:p>
        </p:txBody>
      </p:sp>
      <p:sp>
        <p:nvSpPr>
          <p:cNvPr id="2" name="Espace réservé du numéro de diapositive 1">
            <a:extLst>
              <a:ext uri="{FF2B5EF4-FFF2-40B4-BE49-F238E27FC236}">
                <a16:creationId xmlns:a16="http://schemas.microsoft.com/office/drawing/2014/main" id="{7F929724-7DF3-CF50-2C85-3899C026BD71}"/>
              </a:ext>
            </a:extLst>
          </p:cNvPr>
          <p:cNvSpPr>
            <a:spLocks noGrp="1"/>
          </p:cNvSpPr>
          <p:nvPr>
            <p:ph type="sldNum" sz="quarter" idx="12"/>
          </p:nvPr>
        </p:nvSpPr>
        <p:spPr/>
        <p:txBody>
          <a:bodyPr/>
          <a:lstStyle/>
          <a:p>
            <a:fld id="{9E268824-B363-4558-82B1-76DB5ADEB9CB}" type="slidenum">
              <a:rPr lang="fr-FR" smtClean="0"/>
              <a:t>91</a:t>
            </a:fld>
            <a:endParaRPr lang="fr-FR"/>
          </a:p>
        </p:txBody>
      </p:sp>
    </p:spTree>
    <p:extLst>
      <p:ext uri="{BB962C8B-B14F-4D97-AF65-F5344CB8AC3E}">
        <p14:creationId xmlns:p14="http://schemas.microsoft.com/office/powerpoint/2010/main" val="1492639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4FFFD-AE58-C1A7-BF9F-24909E75CE2D}"/>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C480A133-06B5-BA9F-F95E-B062525A00CA}"/>
              </a:ext>
            </a:extLst>
          </p:cNvPr>
          <p:cNvSpPr txBox="1"/>
          <p:nvPr/>
        </p:nvSpPr>
        <p:spPr>
          <a:xfrm>
            <a:off x="608400" y="755362"/>
            <a:ext cx="10625328" cy="5077544"/>
          </a:xfrm>
          <a:prstGeom prst="rect">
            <a:avLst/>
          </a:prstGeom>
          <a:noFill/>
        </p:spPr>
        <p:txBody>
          <a:bodyPr wrap="square">
            <a:spAutoFit/>
          </a:bodyPr>
          <a:lstStyle/>
          <a:p>
            <a:pPr>
              <a:lnSpc>
                <a:spcPct val="115000"/>
              </a:lnSpc>
              <a:spcAft>
                <a:spcPts val="10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Synthèse finale</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600"/>
              </a:spcAft>
            </a:pPr>
            <a:endParaRPr lang="fr-FR"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6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L'eau devenue vin, signe de l’accomplissement !</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6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Jésus ne remplit pas des jarres nouvelles. Il utilise celles destinées à la purification en les remplissant d’une nouvelle eau vive.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Jésus ne remplace pas mais accomplit la Première Alliance.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Le Christ, comme dit Saint Augustin était déjà présent dans le Premier Testament, mais ce n’est qu’à la lumière de son don véritable, dans sa mort et sa résurrection que l’eau de la Première Alliance peut se dévoiler, devenir vin, signe de la Nouvelle Alliance. </a:t>
            </a:r>
          </a:p>
        </p:txBody>
      </p:sp>
      <p:sp>
        <p:nvSpPr>
          <p:cNvPr id="2" name="Espace réservé du numéro de diapositive 1">
            <a:extLst>
              <a:ext uri="{FF2B5EF4-FFF2-40B4-BE49-F238E27FC236}">
                <a16:creationId xmlns:a16="http://schemas.microsoft.com/office/drawing/2014/main" id="{028FD82C-C1C7-79CD-2E95-4B00ABA2A18F}"/>
              </a:ext>
            </a:extLst>
          </p:cNvPr>
          <p:cNvSpPr>
            <a:spLocks noGrp="1"/>
          </p:cNvSpPr>
          <p:nvPr>
            <p:ph type="sldNum" sz="quarter" idx="12"/>
          </p:nvPr>
        </p:nvSpPr>
        <p:spPr/>
        <p:txBody>
          <a:bodyPr/>
          <a:lstStyle/>
          <a:p>
            <a:fld id="{9E268824-B363-4558-82B1-76DB5ADEB9CB}" type="slidenum">
              <a:rPr lang="fr-FR" smtClean="0"/>
              <a:t>92</a:t>
            </a:fld>
            <a:endParaRPr lang="fr-FR"/>
          </a:p>
        </p:txBody>
      </p:sp>
    </p:spTree>
    <p:extLst>
      <p:ext uri="{BB962C8B-B14F-4D97-AF65-F5344CB8AC3E}">
        <p14:creationId xmlns:p14="http://schemas.microsoft.com/office/powerpoint/2010/main" val="37303478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76E22D3-92B0-A791-C9B8-5F1BA6D96712}"/>
              </a:ext>
            </a:extLst>
          </p:cNvPr>
          <p:cNvSpPr txBox="1"/>
          <p:nvPr/>
        </p:nvSpPr>
        <p:spPr>
          <a:xfrm>
            <a:off x="275822" y="1057453"/>
            <a:ext cx="11285749" cy="4743093"/>
          </a:xfrm>
          <a:prstGeom prst="rect">
            <a:avLst/>
          </a:prstGeom>
          <a:noFill/>
        </p:spPr>
        <p:txBody>
          <a:bodyPr wrap="square">
            <a:spAutoFit/>
          </a:bodyPr>
          <a:lstStyle/>
          <a:p>
            <a:pPr>
              <a:lnSpc>
                <a:spcPct val="115000"/>
              </a:lnSpc>
              <a:spcAft>
                <a:spcPts val="600"/>
              </a:spcAft>
            </a:pPr>
            <a:r>
              <a:rPr lang="fr-FR" sz="2800" b="1" dirty="0">
                <a:effectLst/>
                <a:latin typeface="Times New Roman" panose="02020603050405020304" pitchFamily="18" charset="0"/>
                <a:ea typeface="Calibri" panose="020F0502020204030204" pitchFamily="34" charset="0"/>
              </a:rPr>
              <a:t> </a:t>
            </a: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L'eau devenue vin, signe de l'Eucharistie !</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6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Jésus par sa passion nous donne sa vie, son sang, vin nouveau qui nous associe à sa résurrection dans le partage eucharistique.</a:t>
            </a:r>
          </a:p>
          <a:p>
            <a:pPr>
              <a:lnSpc>
                <a:spcPct val="115000"/>
              </a:lnSpc>
              <a:spcAft>
                <a:spcPts val="6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 l’Eucharistie, les noces du Seigneur Dieu avec l’homme sont célébrées.</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Dieu nous donne son Fils, vin et sang, pour le mêler à l’eau de notre humanité.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Jésus véritablement homme et véritablement Dieu, est la figure même de ces noces entre Dieu et l’homme. </a:t>
            </a:r>
          </a:p>
          <a:p>
            <a:pPr>
              <a:lnSpc>
                <a:spcPct val="115000"/>
              </a:lnSpc>
              <a:spcAft>
                <a:spcPts val="6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Ainsi, avons-nous part au Royaume...</a:t>
            </a:r>
          </a:p>
        </p:txBody>
      </p:sp>
      <p:sp>
        <p:nvSpPr>
          <p:cNvPr id="2" name="Espace réservé du numéro de diapositive 1">
            <a:extLst>
              <a:ext uri="{FF2B5EF4-FFF2-40B4-BE49-F238E27FC236}">
                <a16:creationId xmlns:a16="http://schemas.microsoft.com/office/drawing/2014/main" id="{7F929724-7DF3-CF50-2C85-3899C026BD71}"/>
              </a:ext>
            </a:extLst>
          </p:cNvPr>
          <p:cNvSpPr>
            <a:spLocks noGrp="1"/>
          </p:cNvSpPr>
          <p:nvPr>
            <p:ph type="sldNum" sz="quarter" idx="12"/>
          </p:nvPr>
        </p:nvSpPr>
        <p:spPr/>
        <p:txBody>
          <a:bodyPr/>
          <a:lstStyle/>
          <a:p>
            <a:fld id="{9E268824-B363-4558-82B1-76DB5ADEB9CB}" type="slidenum">
              <a:rPr lang="fr-FR" smtClean="0"/>
              <a:t>93</a:t>
            </a:fld>
            <a:endParaRPr lang="fr-FR"/>
          </a:p>
        </p:txBody>
      </p:sp>
    </p:spTree>
    <p:extLst>
      <p:ext uri="{BB962C8B-B14F-4D97-AF65-F5344CB8AC3E}">
        <p14:creationId xmlns:p14="http://schemas.microsoft.com/office/powerpoint/2010/main" val="25004941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075C1-2471-440E-E684-A8427A864B5E}"/>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1F9622B9-A52C-DC82-D910-F03612520055}"/>
              </a:ext>
            </a:extLst>
          </p:cNvPr>
          <p:cNvSpPr txBox="1"/>
          <p:nvPr/>
        </p:nvSpPr>
        <p:spPr>
          <a:xfrm>
            <a:off x="369998" y="260988"/>
            <a:ext cx="11285749" cy="6537431"/>
          </a:xfrm>
          <a:prstGeom prst="rect">
            <a:avLst/>
          </a:prstGeom>
          <a:noFill/>
        </p:spPr>
        <p:txBody>
          <a:bodyPr wrap="square">
            <a:spAutoFit/>
          </a:bodyPr>
          <a:lstStyle/>
          <a:p>
            <a:pPr indent="-449580">
              <a:lnSpc>
                <a:spcPct val="115000"/>
              </a:lnSpc>
              <a:spcAft>
                <a:spcPts val="6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L'eau devenue vin, signe de l'Eglise !</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6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À Cana, Jésus est « l'époux », au service des humains et de leurs unions. </a:t>
            </a:r>
          </a:p>
          <a:p>
            <a:pPr>
              <a:lnSpc>
                <a:spcPct val="115000"/>
              </a:lnSpc>
              <a:spcAft>
                <a:spcPts val="6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Marie prend la figure de l'Église, au service de Jésus.</a:t>
            </a:r>
          </a:p>
          <a:p>
            <a:pPr>
              <a:lnSpc>
                <a:spcPct val="115000"/>
              </a:lnSpc>
              <a:spcAft>
                <a:spcPts val="6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L'œuvre de Jésus se poursuit désormais dans celle de l'Église</a:t>
            </a:r>
          </a:p>
          <a:p>
            <a:pPr>
              <a:lnSpc>
                <a:spcPct val="115000"/>
              </a:lnSpc>
              <a:spcAft>
                <a:spcPts val="6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L'eau devenue vin, signe de mystère pascal ! </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15000"/>
              </a:lnSpc>
              <a:spcAft>
                <a:spcPts val="6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 Cana, l’heure n’était pas encore venue. L’heure vient où s’accomplit la gloire de Jésus.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L’heure vient et c’est l’heure de sa croix, l’heure du Mystère Pascal, l’heure des noces !</a:t>
            </a:r>
          </a:p>
          <a:p>
            <a:pPr algn="ctr">
              <a:lnSpc>
                <a:spcPct val="115000"/>
              </a:lnSpc>
              <a:spcAft>
                <a:spcPts val="6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Soyons dans l'allégresse, rendons gloire à notre Dieu car voici les noces de l'agneau, et son épouse s'est longuement préparée pour lui" </a:t>
            </a:r>
          </a:p>
          <a:p>
            <a:pPr algn="r">
              <a:lnSpc>
                <a:spcPct val="115000"/>
              </a:lnSpc>
              <a:spcAft>
                <a:spcPts val="6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d'après Apocalypse 19,7</a:t>
            </a:r>
          </a:p>
        </p:txBody>
      </p:sp>
      <p:sp>
        <p:nvSpPr>
          <p:cNvPr id="2" name="Espace réservé du numéro de diapositive 1">
            <a:extLst>
              <a:ext uri="{FF2B5EF4-FFF2-40B4-BE49-F238E27FC236}">
                <a16:creationId xmlns:a16="http://schemas.microsoft.com/office/drawing/2014/main" id="{36196920-737E-CD50-583E-2A8FB7D494AD}"/>
              </a:ext>
            </a:extLst>
          </p:cNvPr>
          <p:cNvSpPr>
            <a:spLocks noGrp="1"/>
          </p:cNvSpPr>
          <p:nvPr>
            <p:ph type="sldNum" sz="quarter" idx="12"/>
          </p:nvPr>
        </p:nvSpPr>
        <p:spPr/>
        <p:txBody>
          <a:bodyPr/>
          <a:lstStyle/>
          <a:p>
            <a:fld id="{9E268824-B363-4558-82B1-76DB5ADEB9CB}" type="slidenum">
              <a:rPr lang="fr-FR" smtClean="0"/>
              <a:t>94</a:t>
            </a:fld>
            <a:endParaRPr lang="fr-FR"/>
          </a:p>
        </p:txBody>
      </p:sp>
    </p:spTree>
    <p:extLst>
      <p:ext uri="{BB962C8B-B14F-4D97-AF65-F5344CB8AC3E}">
        <p14:creationId xmlns:p14="http://schemas.microsoft.com/office/powerpoint/2010/main" val="15626713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C608C00-D52D-F8F9-A954-E044C032C85C}"/>
              </a:ext>
            </a:extLst>
          </p:cNvPr>
          <p:cNvSpPr txBox="1"/>
          <p:nvPr/>
        </p:nvSpPr>
        <p:spPr>
          <a:xfrm>
            <a:off x="3081909" y="5226784"/>
            <a:ext cx="4559215" cy="1631216"/>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dirty="0">
                <a:latin typeface="Times New Roman" panose="02020603050405020304" pitchFamily="18" charset="0"/>
                <a:cs typeface="Times New Roman" panose="02020603050405020304" pitchFamily="18" charset="0"/>
              </a:rPr>
              <a:t>Réalisation Catéchèse Par la Parole</a:t>
            </a:r>
          </a:p>
          <a:p>
            <a:r>
              <a:rPr lang="fr-FR" sz="2000" dirty="0">
                <a:latin typeface="Times New Roman" panose="02020603050405020304" pitchFamily="18" charset="0"/>
                <a:cs typeface="Times New Roman" panose="02020603050405020304" pitchFamily="18" charset="0"/>
              </a:rPr>
              <a:t>Module Accomplir</a:t>
            </a:r>
          </a:p>
          <a:p>
            <a:r>
              <a:rPr lang="fr-FR" sz="2000" dirty="0">
                <a:latin typeface="Times New Roman" panose="02020603050405020304" pitchFamily="18" charset="0"/>
                <a:cs typeface="Times New Roman" panose="02020603050405020304" pitchFamily="18" charset="0"/>
              </a:rPr>
              <a:t>Illustrations Brigitte </a:t>
            </a:r>
            <a:r>
              <a:rPr lang="fr-FR" sz="2000" dirty="0" err="1">
                <a:latin typeface="Times New Roman" panose="02020603050405020304" pitchFamily="18" charset="0"/>
                <a:cs typeface="Times New Roman" panose="02020603050405020304" pitchFamily="18" charset="0"/>
              </a:rPr>
              <a:t>Comby</a:t>
            </a:r>
            <a:br>
              <a:rPr lang="fr-FR" sz="2000">
                <a:latin typeface="Times New Roman" panose="02020603050405020304" pitchFamily="18" charset="0"/>
                <a:cs typeface="Times New Roman" panose="02020603050405020304" pitchFamily="18" charset="0"/>
              </a:rPr>
            </a:br>
            <a:r>
              <a:rPr lang="fr-FR" sz="2000">
                <a:latin typeface="Times New Roman" panose="02020603050405020304" pitchFamily="18" charset="0"/>
                <a:cs typeface="Times New Roman" panose="02020603050405020304" pitchFamily="18" charset="0"/>
              </a:rPr>
              <a:t>Colorisation </a:t>
            </a:r>
            <a:r>
              <a:rPr lang="fr-FR" sz="2000" dirty="0">
                <a:latin typeface="Times New Roman" panose="02020603050405020304" pitchFamily="18" charset="0"/>
                <a:cs typeface="Times New Roman" panose="02020603050405020304" pitchFamily="18" charset="0"/>
              </a:rPr>
              <a:t>Annie</a:t>
            </a:r>
            <a:br>
              <a:rPr lang="fr-FR" sz="2000" dirty="0">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E7F67869-1D0E-0B13-EC88-216364D354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558" y="5380134"/>
            <a:ext cx="19494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F1C6D160-82E9-4005-A40A-3527E5CE6CBD}"/>
              </a:ext>
            </a:extLst>
          </p:cNvPr>
          <p:cNvSpPr>
            <a:spLocks noGrp="1"/>
          </p:cNvSpPr>
          <p:nvPr>
            <p:ph type="sldNum" sz="quarter" idx="12"/>
          </p:nvPr>
        </p:nvSpPr>
        <p:spPr/>
        <p:txBody>
          <a:bodyPr/>
          <a:lstStyle/>
          <a:p>
            <a:fld id="{9E268824-B363-4558-82B1-76DB5ADEB9CB}" type="slidenum">
              <a:rPr lang="fr-FR" smtClean="0"/>
              <a:t>95</a:t>
            </a:fld>
            <a:endParaRPr lang="fr-FR"/>
          </a:p>
        </p:txBody>
      </p:sp>
      <p:sp>
        <p:nvSpPr>
          <p:cNvPr id="7" name="ZoneTexte 6">
            <a:extLst>
              <a:ext uri="{FF2B5EF4-FFF2-40B4-BE49-F238E27FC236}">
                <a16:creationId xmlns:a16="http://schemas.microsoft.com/office/drawing/2014/main" id="{4C2DC14E-71C1-2398-A193-F356FF0DC2D1}"/>
              </a:ext>
            </a:extLst>
          </p:cNvPr>
          <p:cNvSpPr txBox="1"/>
          <p:nvPr/>
        </p:nvSpPr>
        <p:spPr>
          <a:xfrm>
            <a:off x="251928" y="279276"/>
            <a:ext cx="11434514" cy="4407681"/>
          </a:xfrm>
          <a:prstGeom prst="rect">
            <a:avLst/>
          </a:prstGeom>
          <a:noFill/>
        </p:spPr>
        <p:txBody>
          <a:bodyPr wrap="square">
            <a:spAutoFit/>
          </a:bodyPr>
          <a:lstStyle/>
          <a:p>
            <a:pPr>
              <a:lnSpc>
                <a:spcPct val="115000"/>
              </a:lnSpc>
              <a:spcAft>
                <a:spcPts val="1000"/>
              </a:spcAft>
            </a:pPr>
            <a:r>
              <a:rPr lang="fr-FR" sz="1800" b="1" dirty="0">
                <a:effectLst/>
                <a:latin typeface="Times New Roman" panose="02020603050405020304" pitchFamily="18" charset="0"/>
                <a:ea typeface="Times New Roman" panose="02020603050405020304" pitchFamily="18" charset="0"/>
              </a:rPr>
              <a:t>Méditation </a:t>
            </a:r>
            <a:r>
              <a:rPr lang="fr-FR" sz="1800" dirty="0">
                <a:effectLst/>
                <a:latin typeface="Times New Roman" panose="02020603050405020304" pitchFamily="18" charset="0"/>
                <a:ea typeface="Times New Roman" panose="02020603050405020304" pitchFamily="18" charset="0"/>
              </a:rPr>
              <a:t>et son diaporama sur </a:t>
            </a:r>
            <a:r>
              <a:rPr lang="fr-FR" sz="1800" u="sng" dirty="0">
                <a:solidFill>
                  <a:srgbClr val="0000FF"/>
                </a:solidFill>
                <a:effectLst/>
                <a:latin typeface="Times New Roman" panose="02020603050405020304" pitchFamily="18" charset="0"/>
                <a:ea typeface="Times New Roman" panose="02020603050405020304" pitchFamily="18" charset="0"/>
                <a:hlinkClick r:id="rId3"/>
              </a:rPr>
              <a:t>page Accomplir Méditation</a:t>
            </a:r>
            <a:endParaRPr lang="fr-FR" sz="16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dirty="0">
                <a:effectLst/>
                <a:latin typeface="Times New Roman" panose="02020603050405020304" pitchFamily="18" charset="0"/>
                <a:ea typeface="Calibri" panose="020F0502020204030204" pitchFamily="34" charset="0"/>
              </a:rPr>
              <a:t> </a:t>
            </a:r>
            <a:endParaRPr lang="fr-FR" sz="16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b="1" dirty="0">
                <a:effectLst/>
                <a:latin typeface="Times New Roman" panose="02020603050405020304" pitchFamily="18" charset="0"/>
                <a:ea typeface="Calibri" panose="020F0502020204030204" pitchFamily="34" charset="0"/>
              </a:rPr>
              <a:t>Bibliographie</a:t>
            </a:r>
            <a:endParaRPr lang="fr-FR" sz="16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dirty="0">
                <a:effectLst/>
                <a:latin typeface="Times New Roman" panose="02020603050405020304" pitchFamily="18" charset="0"/>
                <a:ea typeface="Times New Roman" panose="02020603050405020304" pitchFamily="18" charset="0"/>
              </a:rPr>
              <a:t>Alain </a:t>
            </a:r>
            <a:r>
              <a:rPr lang="fr-FR" sz="1800" dirty="0" err="1">
                <a:effectLst/>
                <a:latin typeface="Times New Roman" panose="02020603050405020304" pitchFamily="18" charset="0"/>
                <a:ea typeface="Times New Roman" panose="02020603050405020304" pitchFamily="18" charset="0"/>
              </a:rPr>
              <a:t>Marchadour</a:t>
            </a:r>
            <a:r>
              <a:rPr lang="fr-FR" sz="1800" dirty="0">
                <a:effectLst/>
                <a:latin typeface="Times New Roman" panose="02020603050405020304" pitchFamily="18" charset="0"/>
                <a:ea typeface="Times New Roman" panose="02020603050405020304" pitchFamily="18" charset="0"/>
              </a:rPr>
              <a:t>, Les personnages dans l'évangile de Jean, Lire la Bible, cerf, 2004, p 35 à 44</a:t>
            </a:r>
            <a:br>
              <a:rPr lang="fr-FR" sz="1800" dirty="0">
                <a:effectLst/>
                <a:latin typeface="Times New Roman" panose="02020603050405020304" pitchFamily="18" charset="0"/>
                <a:ea typeface="Times New Roman" panose="02020603050405020304" pitchFamily="18" charset="0"/>
              </a:rPr>
            </a:br>
            <a:r>
              <a:rPr lang="fr-FR" sz="1800" dirty="0">
                <a:effectLst/>
                <a:latin typeface="Times New Roman" panose="02020603050405020304" pitchFamily="18" charset="0"/>
                <a:ea typeface="Times New Roman" panose="02020603050405020304" pitchFamily="18" charset="0"/>
              </a:rPr>
              <a:t>Jésus L'encyclopédie, Joseph Doré, Albin Michel,2022, p 198 à 200, article de Yves-Marie Blanchard, Quel sens donner au "signe" de Cana ?</a:t>
            </a:r>
            <a:br>
              <a:rPr lang="fr-FR" sz="1800" dirty="0">
                <a:effectLst/>
                <a:latin typeface="Times New Roman" panose="02020603050405020304" pitchFamily="18" charset="0"/>
                <a:ea typeface="Times New Roman" panose="02020603050405020304" pitchFamily="18" charset="0"/>
              </a:rPr>
            </a:br>
            <a:r>
              <a:rPr lang="fr-FR" sz="1800" dirty="0">
                <a:effectLst/>
                <a:latin typeface="Times New Roman" panose="02020603050405020304" pitchFamily="18" charset="0"/>
                <a:ea typeface="Times New Roman" panose="02020603050405020304" pitchFamily="18" charset="0"/>
              </a:rPr>
              <a:t>Guide de lecture du Nouveau Testament, Pierre </a:t>
            </a:r>
            <a:r>
              <a:rPr lang="fr-FR" sz="1800" dirty="0" err="1">
                <a:effectLst/>
                <a:latin typeface="Times New Roman" panose="02020603050405020304" pitchFamily="18" charset="0"/>
                <a:ea typeface="Times New Roman" panose="02020603050405020304" pitchFamily="18" charset="0"/>
              </a:rPr>
              <a:t>Debergé</a:t>
            </a:r>
            <a:r>
              <a:rPr lang="fr-FR" sz="1800" dirty="0">
                <a:effectLst/>
                <a:latin typeface="Times New Roman" panose="02020603050405020304" pitchFamily="18" charset="0"/>
                <a:ea typeface="Times New Roman" panose="02020603050405020304" pitchFamily="18" charset="0"/>
              </a:rPr>
              <a:t> et Jacques </a:t>
            </a:r>
            <a:r>
              <a:rPr lang="fr-FR" sz="1800" dirty="0" err="1">
                <a:effectLst/>
                <a:latin typeface="Times New Roman" panose="02020603050405020304" pitchFamily="18" charset="0"/>
                <a:ea typeface="Times New Roman" panose="02020603050405020304" pitchFamily="18" charset="0"/>
              </a:rPr>
              <a:t>Nieuviarts</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bayard</a:t>
            </a:r>
            <a:r>
              <a:rPr lang="fr-FR" sz="1800" dirty="0">
                <a:effectLst/>
                <a:latin typeface="Times New Roman" panose="02020603050405020304" pitchFamily="18" charset="0"/>
                <a:ea typeface="Times New Roman" panose="02020603050405020304" pitchFamily="18" charset="0"/>
              </a:rPr>
              <a:t>, 2004, p 342 à 345</a:t>
            </a:r>
            <a:br>
              <a:rPr lang="fr-FR" sz="1800" dirty="0">
                <a:effectLst/>
                <a:latin typeface="Times New Roman" panose="02020603050405020304" pitchFamily="18" charset="0"/>
                <a:ea typeface="Times New Roman" panose="02020603050405020304" pitchFamily="18" charset="0"/>
              </a:rPr>
            </a:br>
            <a:r>
              <a:rPr lang="fr-FR" sz="1800" dirty="0">
                <a:effectLst/>
                <a:latin typeface="Times New Roman" panose="02020603050405020304" pitchFamily="18" charset="0"/>
                <a:ea typeface="Times New Roman" panose="02020603050405020304" pitchFamily="18" charset="0"/>
              </a:rPr>
              <a:t>Que sait-on du Nouveau Testament ? Raymond E. Brown, </a:t>
            </a:r>
            <a:r>
              <a:rPr lang="fr-FR" sz="1800" dirty="0" err="1">
                <a:effectLst/>
                <a:latin typeface="Times New Roman" panose="02020603050405020304" pitchFamily="18" charset="0"/>
                <a:ea typeface="Times New Roman" panose="02020603050405020304" pitchFamily="18" charset="0"/>
              </a:rPr>
              <a:t>bayard</a:t>
            </a:r>
            <a:r>
              <a:rPr lang="fr-FR" sz="1800" dirty="0">
                <a:effectLst/>
                <a:latin typeface="Times New Roman" panose="02020603050405020304" pitchFamily="18" charset="0"/>
                <a:ea typeface="Times New Roman" panose="02020603050405020304" pitchFamily="18" charset="0"/>
              </a:rPr>
              <a:t>, 2011, p 383 </a:t>
            </a:r>
            <a:br>
              <a:rPr lang="fr-FR" sz="1800" dirty="0">
                <a:effectLst/>
                <a:latin typeface="Times New Roman" panose="02020603050405020304" pitchFamily="18" charset="0"/>
                <a:ea typeface="Times New Roman" panose="02020603050405020304" pitchFamily="18" charset="0"/>
              </a:rPr>
            </a:br>
            <a:r>
              <a:rPr lang="fr-FR" sz="1800" dirty="0">
                <a:effectLst/>
                <a:latin typeface="Times New Roman" panose="02020603050405020304" pitchFamily="18" charset="0"/>
                <a:ea typeface="Times New Roman" panose="02020603050405020304" pitchFamily="18" charset="0"/>
              </a:rPr>
              <a:t>Antoine </a:t>
            </a:r>
            <a:r>
              <a:rPr lang="fr-FR" sz="1800" dirty="0" err="1">
                <a:effectLst/>
                <a:latin typeface="Times New Roman" panose="02020603050405020304" pitchFamily="18" charset="0"/>
                <a:ea typeface="Times New Roman" panose="02020603050405020304" pitchFamily="18" charset="0"/>
              </a:rPr>
              <a:t>Nouis</a:t>
            </a:r>
            <a:r>
              <a:rPr lang="fr-FR" sz="1800" dirty="0">
                <a:effectLst/>
                <a:latin typeface="Times New Roman" panose="02020603050405020304" pitchFamily="18" charset="0"/>
                <a:ea typeface="Times New Roman" panose="02020603050405020304" pitchFamily="18" charset="0"/>
              </a:rPr>
              <a:t>, Le Nouveau Testament, Commentaire intégral verset par verset, Volume 1, </a:t>
            </a:r>
            <a:r>
              <a:rPr lang="fr-FR" sz="1800" dirty="0" err="1">
                <a:effectLst/>
                <a:latin typeface="Times New Roman" panose="02020603050405020304" pitchFamily="18" charset="0"/>
                <a:ea typeface="Times New Roman" panose="02020603050405020304" pitchFamily="18" charset="0"/>
              </a:rPr>
              <a:t>Olivtan</a:t>
            </a:r>
            <a:r>
              <a:rPr lang="fr-FR" sz="1800" dirty="0">
                <a:effectLst/>
                <a:latin typeface="Times New Roman" panose="02020603050405020304" pitchFamily="18" charset="0"/>
                <a:ea typeface="Times New Roman" panose="02020603050405020304" pitchFamily="18" charset="0"/>
              </a:rPr>
              <a:t>/</a:t>
            </a:r>
            <a:r>
              <a:rPr lang="fr-FR" sz="1800" dirty="0" err="1">
                <a:effectLst/>
                <a:latin typeface="Times New Roman" panose="02020603050405020304" pitchFamily="18" charset="0"/>
                <a:ea typeface="Times New Roman" panose="02020603050405020304" pitchFamily="18" charset="0"/>
              </a:rPr>
              <a:t>salvator</a:t>
            </a:r>
            <a:r>
              <a:rPr lang="fr-FR" sz="1800" dirty="0">
                <a:effectLst/>
                <a:latin typeface="Times New Roman" panose="02020603050405020304" pitchFamily="18" charset="0"/>
                <a:ea typeface="Times New Roman" panose="02020603050405020304" pitchFamily="18" charset="0"/>
              </a:rPr>
              <a:t>, 2018, p 601 à 603</a:t>
            </a:r>
            <a:br>
              <a:rPr lang="fr-FR" sz="1800" dirty="0">
                <a:effectLst/>
                <a:latin typeface="Times New Roman" panose="02020603050405020304" pitchFamily="18" charset="0"/>
                <a:ea typeface="Times New Roman" panose="02020603050405020304" pitchFamily="18" charset="0"/>
              </a:rPr>
            </a:br>
            <a:r>
              <a:rPr lang="fr-FR" sz="1800" dirty="0">
                <a:effectLst/>
                <a:latin typeface="Times New Roman" panose="02020603050405020304" pitchFamily="18" charset="0"/>
                <a:ea typeface="Times New Roman" panose="02020603050405020304" pitchFamily="18" charset="0"/>
              </a:rPr>
              <a:t>Cahiers Evangile Supplément, Les noces de Cana, N°117, Ed du Cerf, 2001</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dirty="0">
                <a:effectLst/>
                <a:latin typeface="Times New Roman" panose="02020603050405020304" pitchFamily="18" charset="0"/>
                <a:ea typeface="Calibri" panose="020F0502020204030204" pitchFamily="34" charset="0"/>
              </a:rPr>
              <a:t>Bernard </a:t>
            </a:r>
            <a:r>
              <a:rPr lang="fr-FR" sz="1800" dirty="0" err="1">
                <a:effectLst/>
                <a:latin typeface="Times New Roman" panose="02020603050405020304" pitchFamily="18" charset="0"/>
                <a:ea typeface="Calibri" panose="020F0502020204030204" pitchFamily="34" charset="0"/>
              </a:rPr>
              <a:t>Sesboüé</a:t>
            </a:r>
            <a:r>
              <a:rPr lang="fr-FR" sz="1800" dirty="0">
                <a:effectLst/>
                <a:latin typeface="Times New Roman" panose="02020603050405020304" pitchFamily="18" charset="0"/>
                <a:ea typeface="Calibri" panose="020F0502020204030204" pitchFamily="34" charset="0"/>
              </a:rPr>
              <a:t>, Jésus-Christ l’unique médiateur Tome II, Les récits du salut, Desclée 1991, page 229</a:t>
            </a:r>
            <a:endParaRPr lang="fr-FR" sz="1800" dirty="0">
              <a:effectLst/>
              <a:latin typeface="Calibri" panose="020F0502020204030204" pitchFamily="34" charset="0"/>
              <a:ea typeface="Calibri" panose="020F0502020204030204" pitchFamily="34" charset="0"/>
            </a:endParaRPr>
          </a:p>
        </p:txBody>
      </p:sp>
      <p:pic>
        <p:nvPicPr>
          <p:cNvPr id="6" name="Image 5" descr="Une image contenant motif, art, point, Graphique&#10;&#10;Description générée automatiquement">
            <a:extLst>
              <a:ext uri="{FF2B5EF4-FFF2-40B4-BE49-F238E27FC236}">
                <a16:creationId xmlns:a16="http://schemas.microsoft.com/office/drawing/2014/main" id="{B3F6CB84-064B-A996-F4F1-210BA69CE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8625" y="5042780"/>
            <a:ext cx="1232089" cy="1232089"/>
          </a:xfrm>
          <a:prstGeom prst="rect">
            <a:avLst/>
          </a:prstGeom>
        </p:spPr>
      </p:pic>
    </p:spTree>
    <p:extLst>
      <p:ext uri="{BB962C8B-B14F-4D97-AF65-F5344CB8AC3E}">
        <p14:creationId xmlns:p14="http://schemas.microsoft.com/office/powerpoint/2010/main" val="20271984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4083</TotalTime>
  <Words>7212</Words>
  <Application>Microsoft Office PowerPoint</Application>
  <PresentationFormat>Grand écran</PresentationFormat>
  <Paragraphs>488</Paragraphs>
  <Slides>95</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95</vt:i4>
      </vt:variant>
    </vt:vector>
  </HeadingPairs>
  <TitlesOfParts>
    <vt:vector size="101" baseType="lpstr">
      <vt:lpstr>Aptos</vt: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PROPRIETAIRE</dc:creator>
  <cp:lastModifiedBy>odile theiller</cp:lastModifiedBy>
  <cp:revision>303</cp:revision>
  <dcterms:created xsi:type="dcterms:W3CDTF">2024-05-10T09:58:03Z</dcterms:created>
  <dcterms:modified xsi:type="dcterms:W3CDTF">2025-01-12T20:54:35Z</dcterms:modified>
</cp:coreProperties>
</file>