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780" r:id="rId1"/>
  </p:sldMasterIdLst>
  <p:notesMasterIdLst>
    <p:notesMasterId r:id="rId112"/>
  </p:notesMasterIdLst>
  <p:sldIdLst>
    <p:sldId id="256" r:id="rId2"/>
    <p:sldId id="257" r:id="rId3"/>
    <p:sldId id="258" r:id="rId4"/>
    <p:sldId id="259" r:id="rId5"/>
    <p:sldId id="260" r:id="rId6"/>
    <p:sldId id="375" r:id="rId7"/>
    <p:sldId id="261" r:id="rId8"/>
    <p:sldId id="262" r:id="rId9"/>
    <p:sldId id="263" r:id="rId10"/>
    <p:sldId id="264" r:id="rId11"/>
    <p:sldId id="265" r:id="rId12"/>
    <p:sldId id="266" r:id="rId13"/>
    <p:sldId id="267" r:id="rId14"/>
    <p:sldId id="268" r:id="rId15"/>
    <p:sldId id="269" r:id="rId16"/>
    <p:sldId id="376" r:id="rId17"/>
    <p:sldId id="372"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3" r:id="rId54"/>
    <p:sldId id="312" r:id="rId55"/>
    <p:sldId id="314" r:id="rId56"/>
    <p:sldId id="315" r:id="rId57"/>
    <p:sldId id="316"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7" r:id="rId77"/>
    <p:sldId id="338" r:id="rId78"/>
    <p:sldId id="340" r:id="rId79"/>
    <p:sldId id="341" r:id="rId80"/>
    <p:sldId id="342" r:id="rId81"/>
    <p:sldId id="343" r:id="rId82"/>
    <p:sldId id="344" r:id="rId83"/>
    <p:sldId id="345" r:id="rId84"/>
    <p:sldId id="347" r:id="rId85"/>
    <p:sldId id="348" r:id="rId86"/>
    <p:sldId id="349" r:id="rId87"/>
    <p:sldId id="350" r:id="rId88"/>
    <p:sldId id="351" r:id="rId89"/>
    <p:sldId id="352" r:id="rId90"/>
    <p:sldId id="353" r:id="rId91"/>
    <p:sldId id="354" r:id="rId92"/>
    <p:sldId id="355" r:id="rId93"/>
    <p:sldId id="356" r:id="rId94"/>
    <p:sldId id="357" r:id="rId95"/>
    <p:sldId id="358" r:id="rId96"/>
    <p:sldId id="361" r:id="rId97"/>
    <p:sldId id="373" r:id="rId98"/>
    <p:sldId id="359" r:id="rId99"/>
    <p:sldId id="360" r:id="rId100"/>
    <p:sldId id="362" r:id="rId101"/>
    <p:sldId id="363" r:id="rId102"/>
    <p:sldId id="364" r:id="rId103"/>
    <p:sldId id="365" r:id="rId104"/>
    <p:sldId id="368" r:id="rId105"/>
    <p:sldId id="366" r:id="rId106"/>
    <p:sldId id="367" r:id="rId107"/>
    <p:sldId id="369" r:id="rId108"/>
    <p:sldId id="370" r:id="rId109"/>
    <p:sldId id="371" r:id="rId110"/>
    <p:sldId id="374" r:id="rId111"/>
  </p:sldIdLst>
  <p:sldSz cx="9144000" cy="6858000" type="screen4x3"/>
  <p:notesSz cx="6858000" cy="9144000"/>
  <p:defaultTextStyle>
    <a:defPPr>
      <a:defRPr lang="fr-FR"/>
    </a:defPPr>
    <a:lvl1pPr algn="l" rtl="0" eaLnBrk="0" fontAlgn="base" hangingPunct="0">
      <a:spcBef>
        <a:spcPct val="0"/>
      </a:spcBef>
      <a:spcAft>
        <a:spcPct val="0"/>
      </a:spcAft>
      <a:defRPr kern="12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kern="12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kern="12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kern="12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kern="12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kern="12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kern="12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kern="12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kern="12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044" y="114"/>
      </p:cViewPr>
      <p:guideLst>
        <p:guide orient="horz" pos="2160"/>
        <p:guide pos="2880"/>
      </p:guideLst>
    </p:cSldViewPr>
  </p:slideViewPr>
  <p:notesTextViewPr>
    <p:cViewPr>
      <p:scale>
        <a:sx n="1" d="1"/>
        <a:sy n="1" d="1"/>
      </p:scale>
      <p:origin x="0" y="0"/>
    </p:cViewPr>
  </p:notesTextViewPr>
  <p:sorterViewPr>
    <p:cViewPr>
      <p:scale>
        <a:sx n="66" d="100"/>
        <a:sy n="66" d="100"/>
      </p:scale>
      <p:origin x="0" y="321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E2DE56C2-7926-BB25-02B0-338D8FA939F8}"/>
              </a:ext>
            </a:extLst>
          </p:cNvPr>
          <p:cNvSpPr>
            <a:spLocks/>
          </p:cNvSpPr>
          <p:nvPr>
            <p:ph type="sldImg" idx="2"/>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sp>
      <p:sp>
        <p:nvSpPr>
          <p:cNvPr id="9218" name="Rectangle 2">
            <a:extLst>
              <a:ext uri="{FF2B5EF4-FFF2-40B4-BE49-F238E27FC236}">
                <a16:creationId xmlns:a16="http://schemas.microsoft.com/office/drawing/2014/main" id="{2DF562E7-7FB7-2587-E234-5B8E5F2F465D}"/>
              </a:ext>
            </a:extLst>
          </p:cNvPr>
          <p:cNvSpPr>
            <a:spLocks noGrp="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fr-FR" altLang="fr-FR" noProof="0">
                <a:sym typeface="Avenir" charset="0"/>
              </a:rPr>
              <a:t>Click to edit Master text styles</a:t>
            </a:r>
          </a:p>
          <a:p>
            <a:pPr lvl="1"/>
            <a:r>
              <a:rPr lang="fr-FR" altLang="fr-FR" noProof="0">
                <a:sym typeface="Avenir" charset="0"/>
              </a:rPr>
              <a:t>Second level</a:t>
            </a:r>
          </a:p>
          <a:p>
            <a:pPr lvl="2"/>
            <a:r>
              <a:rPr lang="fr-FR" altLang="fr-FR" noProof="0">
                <a:sym typeface="Avenir" charset="0"/>
              </a:rPr>
              <a:t>Third level</a:t>
            </a:r>
          </a:p>
          <a:p>
            <a:pPr lvl="3"/>
            <a:r>
              <a:rPr lang="fr-FR" altLang="fr-FR" noProof="0">
                <a:sym typeface="Avenir" charset="0"/>
              </a:rPr>
              <a:t>Fourth level</a:t>
            </a:r>
          </a:p>
          <a:p>
            <a:pPr lvl="4"/>
            <a:r>
              <a:rPr lang="fr-FR" altLang="fr-FR" noProof="0">
                <a:sym typeface="Avenir" charset="0"/>
              </a:rPr>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id="{2DFA59E1-D040-1189-0A89-D61AD503EDFC}"/>
              </a:ext>
            </a:extLst>
          </p:cNvPr>
          <p:cNvSpPr>
            <a:spLocks noGrp="1"/>
          </p:cNvSpPr>
          <p:nvPr>
            <p:ph type="dt" sz="half" idx="10"/>
          </p:nvPr>
        </p:nvSpPr>
        <p:spPr/>
        <p:txBody>
          <a:bodyPr/>
          <a:lstStyle>
            <a:lvl1pPr>
              <a:defRPr/>
            </a:lvl1pPr>
          </a:lstStyle>
          <a:p>
            <a:pPr>
              <a:defRPr/>
            </a:pPr>
            <a:fld id="{1233615D-06C6-43C0-A00E-173EFC845D91}" type="datetimeFigureOut">
              <a:rPr lang="fr-FR"/>
              <a:pPr>
                <a:defRPr/>
              </a:pPr>
              <a:t>27/01/2023</a:t>
            </a:fld>
            <a:endParaRPr lang="fr-FR"/>
          </a:p>
        </p:txBody>
      </p:sp>
      <p:sp>
        <p:nvSpPr>
          <p:cNvPr id="5" name="Espace réservé du pied de page 4">
            <a:extLst>
              <a:ext uri="{FF2B5EF4-FFF2-40B4-BE49-F238E27FC236}">
                <a16:creationId xmlns:a16="http://schemas.microsoft.com/office/drawing/2014/main" id="{0A906BFE-ED3A-4BE8-8646-DFFE3CA5B02D}"/>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6188AA46-17CC-884B-2D3F-A539F24FF4CE}"/>
              </a:ext>
            </a:extLst>
          </p:cNvPr>
          <p:cNvSpPr>
            <a:spLocks noGrp="1"/>
          </p:cNvSpPr>
          <p:nvPr>
            <p:ph type="sldNum" sz="quarter" idx="12"/>
          </p:nvPr>
        </p:nvSpPr>
        <p:spPr/>
        <p:txBody>
          <a:bodyPr/>
          <a:lstStyle>
            <a:lvl1pPr>
              <a:defRPr/>
            </a:lvl1pPr>
          </a:lstStyle>
          <a:p>
            <a:pPr>
              <a:defRPr/>
            </a:pPr>
            <a:fld id="{4B13BF3F-DD10-4C55-B17D-95B3592AD812}" type="slidenum">
              <a:rPr lang="fr-FR" altLang="fr-FR"/>
              <a:pPr>
                <a:defRPr/>
              </a:pPr>
              <a:t>‹N°›</a:t>
            </a:fld>
            <a:endParaRPr lang="fr-FR" altLang="fr-FR">
              <a:solidFill>
                <a:srgbClr val="FFFFFF"/>
              </a:solidFill>
            </a:endParaRPr>
          </a:p>
        </p:txBody>
      </p:sp>
    </p:spTree>
    <p:extLst>
      <p:ext uri="{BB962C8B-B14F-4D97-AF65-F5344CB8AC3E}">
        <p14:creationId xmlns:p14="http://schemas.microsoft.com/office/powerpoint/2010/main" val="1797850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0694798-F4B0-50C2-D900-E0315D12B89B}"/>
              </a:ext>
            </a:extLst>
          </p:cNvPr>
          <p:cNvSpPr>
            <a:spLocks noGrp="1"/>
          </p:cNvSpPr>
          <p:nvPr>
            <p:ph type="dt" sz="half" idx="10"/>
          </p:nvPr>
        </p:nvSpPr>
        <p:spPr/>
        <p:txBody>
          <a:bodyPr/>
          <a:lstStyle>
            <a:lvl1pPr>
              <a:defRPr/>
            </a:lvl1pPr>
          </a:lstStyle>
          <a:p>
            <a:pPr>
              <a:defRPr/>
            </a:pPr>
            <a:fld id="{2FB2AE72-3BE4-4BB7-9B2A-15E479D55D47}" type="datetimeFigureOut">
              <a:rPr lang="fr-FR"/>
              <a:pPr>
                <a:defRPr/>
              </a:pPr>
              <a:t>27/01/2023</a:t>
            </a:fld>
            <a:endParaRPr lang="fr-FR"/>
          </a:p>
        </p:txBody>
      </p:sp>
      <p:sp>
        <p:nvSpPr>
          <p:cNvPr id="5" name="Espace réservé du pied de page 4">
            <a:extLst>
              <a:ext uri="{FF2B5EF4-FFF2-40B4-BE49-F238E27FC236}">
                <a16:creationId xmlns:a16="http://schemas.microsoft.com/office/drawing/2014/main" id="{A521BF1E-350B-581C-A6F4-B74EE00B805F}"/>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C8B8576C-88A9-D87F-16F9-7DA64A1E03FB}"/>
              </a:ext>
            </a:extLst>
          </p:cNvPr>
          <p:cNvSpPr>
            <a:spLocks noGrp="1"/>
          </p:cNvSpPr>
          <p:nvPr>
            <p:ph type="sldNum" sz="quarter" idx="12"/>
          </p:nvPr>
        </p:nvSpPr>
        <p:spPr/>
        <p:txBody>
          <a:bodyPr/>
          <a:lstStyle>
            <a:lvl1pPr>
              <a:defRPr/>
            </a:lvl1pPr>
          </a:lstStyle>
          <a:p>
            <a:pPr>
              <a:defRPr/>
            </a:pPr>
            <a:fld id="{C9C695B6-923B-4E29-9756-46B99CB1E631}" type="slidenum">
              <a:rPr lang="fr-FR" altLang="fr-FR"/>
              <a:pPr>
                <a:defRPr/>
              </a:pPr>
              <a:t>‹N°›</a:t>
            </a:fld>
            <a:endParaRPr lang="fr-FR" altLang="fr-FR">
              <a:solidFill>
                <a:srgbClr val="FFFFFF"/>
              </a:solidFill>
            </a:endParaRPr>
          </a:p>
        </p:txBody>
      </p:sp>
    </p:spTree>
    <p:extLst>
      <p:ext uri="{BB962C8B-B14F-4D97-AF65-F5344CB8AC3E}">
        <p14:creationId xmlns:p14="http://schemas.microsoft.com/office/powerpoint/2010/main" val="2008391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37E39DA-2E0D-C44B-DFCD-7047E96C1C77}"/>
              </a:ext>
            </a:extLst>
          </p:cNvPr>
          <p:cNvSpPr>
            <a:spLocks noGrp="1"/>
          </p:cNvSpPr>
          <p:nvPr>
            <p:ph type="dt" sz="half" idx="10"/>
          </p:nvPr>
        </p:nvSpPr>
        <p:spPr/>
        <p:txBody>
          <a:bodyPr/>
          <a:lstStyle>
            <a:lvl1pPr>
              <a:defRPr/>
            </a:lvl1pPr>
          </a:lstStyle>
          <a:p>
            <a:pPr>
              <a:defRPr/>
            </a:pPr>
            <a:fld id="{25D1A27B-E4B8-4BA1-8078-2773CD2963A0}" type="datetimeFigureOut">
              <a:rPr lang="fr-FR"/>
              <a:pPr>
                <a:defRPr/>
              </a:pPr>
              <a:t>27/01/2023</a:t>
            </a:fld>
            <a:endParaRPr lang="fr-FR"/>
          </a:p>
        </p:txBody>
      </p:sp>
      <p:sp>
        <p:nvSpPr>
          <p:cNvPr id="5" name="Espace réservé du pied de page 4">
            <a:extLst>
              <a:ext uri="{FF2B5EF4-FFF2-40B4-BE49-F238E27FC236}">
                <a16:creationId xmlns:a16="http://schemas.microsoft.com/office/drawing/2014/main" id="{CD36957D-0DC3-8A3A-1168-CEA3C8BC58CC}"/>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440571CC-C350-4473-EE48-AB9A9CD0CD1F}"/>
              </a:ext>
            </a:extLst>
          </p:cNvPr>
          <p:cNvSpPr>
            <a:spLocks noGrp="1"/>
          </p:cNvSpPr>
          <p:nvPr>
            <p:ph type="sldNum" sz="quarter" idx="12"/>
          </p:nvPr>
        </p:nvSpPr>
        <p:spPr/>
        <p:txBody>
          <a:bodyPr/>
          <a:lstStyle>
            <a:lvl1pPr>
              <a:defRPr/>
            </a:lvl1pPr>
          </a:lstStyle>
          <a:p>
            <a:pPr>
              <a:defRPr/>
            </a:pPr>
            <a:fld id="{79B781C3-860D-456D-92D8-42D0D173270F}" type="slidenum">
              <a:rPr lang="fr-FR" altLang="fr-FR"/>
              <a:pPr>
                <a:defRPr/>
              </a:pPr>
              <a:t>‹N°›</a:t>
            </a:fld>
            <a:endParaRPr lang="fr-FR" altLang="fr-FR">
              <a:solidFill>
                <a:srgbClr val="FFFFFF"/>
              </a:solidFill>
            </a:endParaRPr>
          </a:p>
        </p:txBody>
      </p:sp>
    </p:spTree>
    <p:extLst>
      <p:ext uri="{BB962C8B-B14F-4D97-AF65-F5344CB8AC3E}">
        <p14:creationId xmlns:p14="http://schemas.microsoft.com/office/powerpoint/2010/main" val="17291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69F7D27-2DAB-A801-51E2-97E3F20E9D7D}"/>
              </a:ext>
            </a:extLst>
          </p:cNvPr>
          <p:cNvSpPr>
            <a:spLocks noGrp="1"/>
          </p:cNvSpPr>
          <p:nvPr>
            <p:ph type="dt" sz="half" idx="10"/>
          </p:nvPr>
        </p:nvSpPr>
        <p:spPr/>
        <p:txBody>
          <a:bodyPr/>
          <a:lstStyle>
            <a:lvl1pPr>
              <a:defRPr/>
            </a:lvl1pPr>
          </a:lstStyle>
          <a:p>
            <a:pPr>
              <a:defRPr/>
            </a:pPr>
            <a:fld id="{7119CD50-95B0-49FD-90BE-62AEADDCE14C}" type="datetimeFigureOut">
              <a:rPr lang="fr-FR"/>
              <a:pPr>
                <a:defRPr/>
              </a:pPr>
              <a:t>27/01/2023</a:t>
            </a:fld>
            <a:endParaRPr lang="fr-FR"/>
          </a:p>
        </p:txBody>
      </p:sp>
      <p:sp>
        <p:nvSpPr>
          <p:cNvPr id="5" name="Espace réservé du pied de page 4">
            <a:extLst>
              <a:ext uri="{FF2B5EF4-FFF2-40B4-BE49-F238E27FC236}">
                <a16:creationId xmlns:a16="http://schemas.microsoft.com/office/drawing/2014/main" id="{24F7FC0A-E86E-5105-24A9-E17FB2A84E83}"/>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58F10BD1-7EC3-3C3E-0E4D-4B9294EBCE8A}"/>
              </a:ext>
            </a:extLst>
          </p:cNvPr>
          <p:cNvSpPr>
            <a:spLocks noGrp="1"/>
          </p:cNvSpPr>
          <p:nvPr>
            <p:ph type="sldNum" sz="quarter" idx="12"/>
          </p:nvPr>
        </p:nvSpPr>
        <p:spPr/>
        <p:txBody>
          <a:bodyPr/>
          <a:lstStyle>
            <a:lvl1pPr>
              <a:defRPr/>
            </a:lvl1pPr>
          </a:lstStyle>
          <a:p>
            <a:pPr>
              <a:defRPr/>
            </a:pPr>
            <a:fld id="{EA7E8260-07B2-4868-961D-EE8C02C664AF}" type="slidenum">
              <a:rPr lang="fr-FR" altLang="fr-FR"/>
              <a:pPr>
                <a:defRPr/>
              </a:pPr>
              <a:t>‹N°›</a:t>
            </a:fld>
            <a:endParaRPr lang="fr-FR" altLang="fr-FR">
              <a:solidFill>
                <a:srgbClr val="FFFFFF"/>
              </a:solidFill>
            </a:endParaRPr>
          </a:p>
        </p:txBody>
      </p:sp>
    </p:spTree>
    <p:extLst>
      <p:ext uri="{BB962C8B-B14F-4D97-AF65-F5344CB8AC3E}">
        <p14:creationId xmlns:p14="http://schemas.microsoft.com/office/powerpoint/2010/main" val="3764701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CFA737A-24BC-C879-07B3-FE475912D78F}"/>
              </a:ext>
            </a:extLst>
          </p:cNvPr>
          <p:cNvSpPr>
            <a:spLocks noGrp="1"/>
          </p:cNvSpPr>
          <p:nvPr>
            <p:ph type="dt" sz="half" idx="10"/>
          </p:nvPr>
        </p:nvSpPr>
        <p:spPr/>
        <p:txBody>
          <a:bodyPr/>
          <a:lstStyle>
            <a:lvl1pPr>
              <a:defRPr/>
            </a:lvl1pPr>
          </a:lstStyle>
          <a:p>
            <a:pPr>
              <a:defRPr/>
            </a:pPr>
            <a:fld id="{1DA14CBF-13B1-469A-B0E0-C7DF7232E0BA}" type="datetimeFigureOut">
              <a:rPr lang="fr-FR"/>
              <a:pPr>
                <a:defRPr/>
              </a:pPr>
              <a:t>27/01/2023</a:t>
            </a:fld>
            <a:endParaRPr lang="fr-FR"/>
          </a:p>
        </p:txBody>
      </p:sp>
      <p:sp>
        <p:nvSpPr>
          <p:cNvPr id="5" name="Espace réservé du pied de page 4">
            <a:extLst>
              <a:ext uri="{FF2B5EF4-FFF2-40B4-BE49-F238E27FC236}">
                <a16:creationId xmlns:a16="http://schemas.microsoft.com/office/drawing/2014/main" id="{83037872-BAF0-1CFF-C7E9-B66B0E6DC456}"/>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CFC61DED-3FB7-6C50-9C1F-4CBCA4858A4D}"/>
              </a:ext>
            </a:extLst>
          </p:cNvPr>
          <p:cNvSpPr>
            <a:spLocks noGrp="1"/>
          </p:cNvSpPr>
          <p:nvPr>
            <p:ph type="sldNum" sz="quarter" idx="12"/>
          </p:nvPr>
        </p:nvSpPr>
        <p:spPr/>
        <p:txBody>
          <a:bodyPr/>
          <a:lstStyle>
            <a:lvl1pPr>
              <a:defRPr/>
            </a:lvl1pPr>
          </a:lstStyle>
          <a:p>
            <a:pPr>
              <a:defRPr/>
            </a:pPr>
            <a:fld id="{5B72EBFE-DD82-4B73-9D0E-ACEC0EDF9440}" type="slidenum">
              <a:rPr lang="fr-FR" altLang="fr-FR"/>
              <a:pPr>
                <a:defRPr/>
              </a:pPr>
              <a:t>‹N°›</a:t>
            </a:fld>
            <a:endParaRPr lang="fr-FR" altLang="fr-FR">
              <a:solidFill>
                <a:srgbClr val="FFFFFF"/>
              </a:solidFill>
            </a:endParaRPr>
          </a:p>
        </p:txBody>
      </p:sp>
    </p:spTree>
    <p:extLst>
      <p:ext uri="{BB962C8B-B14F-4D97-AF65-F5344CB8AC3E}">
        <p14:creationId xmlns:p14="http://schemas.microsoft.com/office/powerpoint/2010/main" val="2967808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82C53229-1CF8-8242-58A0-9056276B60B4}"/>
              </a:ext>
            </a:extLst>
          </p:cNvPr>
          <p:cNvSpPr>
            <a:spLocks noGrp="1"/>
          </p:cNvSpPr>
          <p:nvPr>
            <p:ph type="dt" sz="half" idx="10"/>
          </p:nvPr>
        </p:nvSpPr>
        <p:spPr/>
        <p:txBody>
          <a:bodyPr/>
          <a:lstStyle>
            <a:lvl1pPr>
              <a:defRPr/>
            </a:lvl1pPr>
          </a:lstStyle>
          <a:p>
            <a:pPr>
              <a:defRPr/>
            </a:pPr>
            <a:fld id="{347DA513-17F9-456D-8F4B-33AE726ADE8F}" type="datetimeFigureOut">
              <a:rPr lang="fr-FR"/>
              <a:pPr>
                <a:defRPr/>
              </a:pPr>
              <a:t>27/01/2023</a:t>
            </a:fld>
            <a:endParaRPr lang="fr-FR"/>
          </a:p>
        </p:txBody>
      </p:sp>
      <p:sp>
        <p:nvSpPr>
          <p:cNvPr id="6" name="Espace réservé du pied de page 4">
            <a:extLst>
              <a:ext uri="{FF2B5EF4-FFF2-40B4-BE49-F238E27FC236}">
                <a16:creationId xmlns:a16="http://schemas.microsoft.com/office/drawing/2014/main" id="{BC7148AE-ABEE-F238-E348-D2041C57DB81}"/>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C816D29F-723A-DB7B-334B-93D1CEC6257F}"/>
              </a:ext>
            </a:extLst>
          </p:cNvPr>
          <p:cNvSpPr>
            <a:spLocks noGrp="1"/>
          </p:cNvSpPr>
          <p:nvPr>
            <p:ph type="sldNum" sz="quarter" idx="12"/>
          </p:nvPr>
        </p:nvSpPr>
        <p:spPr/>
        <p:txBody>
          <a:bodyPr/>
          <a:lstStyle>
            <a:lvl1pPr>
              <a:defRPr/>
            </a:lvl1pPr>
          </a:lstStyle>
          <a:p>
            <a:pPr>
              <a:defRPr/>
            </a:pPr>
            <a:fld id="{6F075527-5648-446A-B181-8BFB878A4886}" type="slidenum">
              <a:rPr lang="fr-FR" altLang="fr-FR"/>
              <a:pPr>
                <a:defRPr/>
              </a:pPr>
              <a:t>‹N°›</a:t>
            </a:fld>
            <a:endParaRPr lang="fr-FR" altLang="fr-FR">
              <a:solidFill>
                <a:srgbClr val="FFFFFF"/>
              </a:solidFill>
            </a:endParaRPr>
          </a:p>
        </p:txBody>
      </p:sp>
    </p:spTree>
    <p:extLst>
      <p:ext uri="{BB962C8B-B14F-4D97-AF65-F5344CB8AC3E}">
        <p14:creationId xmlns:p14="http://schemas.microsoft.com/office/powerpoint/2010/main" val="2990869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ABD80291-DCEE-A093-408A-64CED40D04F4}"/>
              </a:ext>
            </a:extLst>
          </p:cNvPr>
          <p:cNvSpPr>
            <a:spLocks noGrp="1"/>
          </p:cNvSpPr>
          <p:nvPr>
            <p:ph type="dt" sz="half" idx="10"/>
          </p:nvPr>
        </p:nvSpPr>
        <p:spPr/>
        <p:txBody>
          <a:bodyPr/>
          <a:lstStyle>
            <a:lvl1pPr>
              <a:defRPr/>
            </a:lvl1pPr>
          </a:lstStyle>
          <a:p>
            <a:pPr>
              <a:defRPr/>
            </a:pPr>
            <a:fld id="{3D3F6CF2-4D85-4414-9EA5-B5D76B2AD819}" type="datetimeFigureOut">
              <a:rPr lang="fr-FR"/>
              <a:pPr>
                <a:defRPr/>
              </a:pPr>
              <a:t>27/01/2023</a:t>
            </a:fld>
            <a:endParaRPr lang="fr-FR"/>
          </a:p>
        </p:txBody>
      </p:sp>
      <p:sp>
        <p:nvSpPr>
          <p:cNvPr id="8" name="Espace réservé du pied de page 4">
            <a:extLst>
              <a:ext uri="{FF2B5EF4-FFF2-40B4-BE49-F238E27FC236}">
                <a16:creationId xmlns:a16="http://schemas.microsoft.com/office/drawing/2014/main" id="{73A41638-8C85-89C7-32D9-9BF7CA049E3E}"/>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EBBF77DE-76B1-1E23-7A64-FF95D7BBDA42}"/>
              </a:ext>
            </a:extLst>
          </p:cNvPr>
          <p:cNvSpPr>
            <a:spLocks noGrp="1"/>
          </p:cNvSpPr>
          <p:nvPr>
            <p:ph type="sldNum" sz="quarter" idx="12"/>
          </p:nvPr>
        </p:nvSpPr>
        <p:spPr/>
        <p:txBody>
          <a:bodyPr/>
          <a:lstStyle>
            <a:lvl1pPr>
              <a:defRPr/>
            </a:lvl1pPr>
          </a:lstStyle>
          <a:p>
            <a:pPr>
              <a:defRPr/>
            </a:pPr>
            <a:fld id="{175871C1-7CF6-4638-BB30-91FF00852235}" type="slidenum">
              <a:rPr lang="fr-FR" altLang="fr-FR"/>
              <a:pPr>
                <a:defRPr/>
              </a:pPr>
              <a:t>‹N°›</a:t>
            </a:fld>
            <a:endParaRPr lang="fr-FR" altLang="fr-FR">
              <a:solidFill>
                <a:srgbClr val="FFFFFF"/>
              </a:solidFill>
            </a:endParaRPr>
          </a:p>
        </p:txBody>
      </p:sp>
    </p:spTree>
    <p:extLst>
      <p:ext uri="{BB962C8B-B14F-4D97-AF65-F5344CB8AC3E}">
        <p14:creationId xmlns:p14="http://schemas.microsoft.com/office/powerpoint/2010/main" val="3832476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a:extLst>
              <a:ext uri="{FF2B5EF4-FFF2-40B4-BE49-F238E27FC236}">
                <a16:creationId xmlns:a16="http://schemas.microsoft.com/office/drawing/2014/main" id="{206895BE-AB3A-940F-A7A9-A0EB785853F1}"/>
              </a:ext>
            </a:extLst>
          </p:cNvPr>
          <p:cNvSpPr>
            <a:spLocks noGrp="1"/>
          </p:cNvSpPr>
          <p:nvPr>
            <p:ph type="dt" sz="half" idx="10"/>
          </p:nvPr>
        </p:nvSpPr>
        <p:spPr/>
        <p:txBody>
          <a:bodyPr/>
          <a:lstStyle>
            <a:lvl1pPr>
              <a:defRPr/>
            </a:lvl1pPr>
          </a:lstStyle>
          <a:p>
            <a:pPr>
              <a:defRPr/>
            </a:pPr>
            <a:fld id="{DE8C1378-04A0-4DB9-93DD-674C91A65309}" type="datetimeFigureOut">
              <a:rPr lang="fr-FR"/>
              <a:pPr>
                <a:defRPr/>
              </a:pPr>
              <a:t>27/01/2023</a:t>
            </a:fld>
            <a:endParaRPr lang="fr-FR"/>
          </a:p>
        </p:txBody>
      </p:sp>
      <p:sp>
        <p:nvSpPr>
          <p:cNvPr id="4" name="Espace réservé du pied de page 4">
            <a:extLst>
              <a:ext uri="{FF2B5EF4-FFF2-40B4-BE49-F238E27FC236}">
                <a16:creationId xmlns:a16="http://schemas.microsoft.com/office/drawing/2014/main" id="{8F6563A1-2C60-AAFF-C4DA-4882BA47CE3C}"/>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DB1E4864-AA9D-7598-640B-9A9B7EFD010B}"/>
              </a:ext>
            </a:extLst>
          </p:cNvPr>
          <p:cNvSpPr>
            <a:spLocks noGrp="1"/>
          </p:cNvSpPr>
          <p:nvPr>
            <p:ph type="sldNum" sz="quarter" idx="12"/>
          </p:nvPr>
        </p:nvSpPr>
        <p:spPr/>
        <p:txBody>
          <a:bodyPr/>
          <a:lstStyle>
            <a:lvl1pPr>
              <a:defRPr/>
            </a:lvl1pPr>
          </a:lstStyle>
          <a:p>
            <a:pPr>
              <a:defRPr/>
            </a:pPr>
            <a:fld id="{187ADF9A-426E-421E-9CC5-B63BEAB155CF}" type="slidenum">
              <a:rPr lang="fr-FR" altLang="fr-FR"/>
              <a:pPr>
                <a:defRPr/>
              </a:pPr>
              <a:t>‹N°›</a:t>
            </a:fld>
            <a:endParaRPr lang="fr-FR" altLang="fr-FR">
              <a:solidFill>
                <a:srgbClr val="FFFFFF"/>
              </a:solidFill>
            </a:endParaRPr>
          </a:p>
        </p:txBody>
      </p:sp>
    </p:spTree>
    <p:extLst>
      <p:ext uri="{BB962C8B-B14F-4D97-AF65-F5344CB8AC3E}">
        <p14:creationId xmlns:p14="http://schemas.microsoft.com/office/powerpoint/2010/main" val="3230758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075E92F9-1545-23D5-516C-3F26CEFE8482}"/>
              </a:ext>
            </a:extLst>
          </p:cNvPr>
          <p:cNvSpPr>
            <a:spLocks noGrp="1"/>
          </p:cNvSpPr>
          <p:nvPr>
            <p:ph type="dt" sz="half" idx="10"/>
          </p:nvPr>
        </p:nvSpPr>
        <p:spPr/>
        <p:txBody>
          <a:bodyPr/>
          <a:lstStyle>
            <a:lvl1pPr>
              <a:defRPr/>
            </a:lvl1pPr>
          </a:lstStyle>
          <a:p>
            <a:pPr>
              <a:defRPr/>
            </a:pPr>
            <a:fld id="{7BA5B177-1C0D-4885-959D-E1DED233B679}" type="datetimeFigureOut">
              <a:rPr lang="fr-FR"/>
              <a:pPr>
                <a:defRPr/>
              </a:pPr>
              <a:t>27/01/2023</a:t>
            </a:fld>
            <a:endParaRPr lang="fr-FR"/>
          </a:p>
        </p:txBody>
      </p:sp>
      <p:sp>
        <p:nvSpPr>
          <p:cNvPr id="3" name="Espace réservé du pied de page 4">
            <a:extLst>
              <a:ext uri="{FF2B5EF4-FFF2-40B4-BE49-F238E27FC236}">
                <a16:creationId xmlns:a16="http://schemas.microsoft.com/office/drawing/2014/main" id="{AEEFEB23-D889-FF63-FBF0-2F13AF94D131}"/>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BAAD9954-7D53-BE99-2C66-BB711F0C6A98}"/>
              </a:ext>
            </a:extLst>
          </p:cNvPr>
          <p:cNvSpPr>
            <a:spLocks noGrp="1"/>
          </p:cNvSpPr>
          <p:nvPr>
            <p:ph type="sldNum" sz="quarter" idx="12"/>
          </p:nvPr>
        </p:nvSpPr>
        <p:spPr/>
        <p:txBody>
          <a:bodyPr/>
          <a:lstStyle>
            <a:lvl1pPr>
              <a:defRPr/>
            </a:lvl1pPr>
          </a:lstStyle>
          <a:p>
            <a:pPr>
              <a:defRPr/>
            </a:pPr>
            <a:fld id="{17D480F7-A4D4-45E6-9078-436CFAE8C426}" type="slidenum">
              <a:rPr lang="fr-FR" altLang="fr-FR"/>
              <a:pPr>
                <a:defRPr/>
              </a:pPr>
              <a:t>‹N°›</a:t>
            </a:fld>
            <a:endParaRPr lang="fr-FR" altLang="fr-FR">
              <a:solidFill>
                <a:srgbClr val="FFFFFF"/>
              </a:solidFill>
            </a:endParaRPr>
          </a:p>
        </p:txBody>
      </p:sp>
    </p:spTree>
    <p:extLst>
      <p:ext uri="{BB962C8B-B14F-4D97-AF65-F5344CB8AC3E}">
        <p14:creationId xmlns:p14="http://schemas.microsoft.com/office/powerpoint/2010/main" val="186152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F7F6F631-1C5F-1089-4A68-BFA5BE811F6E}"/>
              </a:ext>
            </a:extLst>
          </p:cNvPr>
          <p:cNvSpPr>
            <a:spLocks noGrp="1"/>
          </p:cNvSpPr>
          <p:nvPr>
            <p:ph type="dt" sz="half" idx="10"/>
          </p:nvPr>
        </p:nvSpPr>
        <p:spPr/>
        <p:txBody>
          <a:bodyPr/>
          <a:lstStyle>
            <a:lvl1pPr>
              <a:defRPr/>
            </a:lvl1pPr>
          </a:lstStyle>
          <a:p>
            <a:pPr>
              <a:defRPr/>
            </a:pPr>
            <a:fld id="{01BB1EE0-67C7-44AB-BCFC-4A4202ABE199}" type="datetimeFigureOut">
              <a:rPr lang="fr-FR"/>
              <a:pPr>
                <a:defRPr/>
              </a:pPr>
              <a:t>27/01/2023</a:t>
            </a:fld>
            <a:endParaRPr lang="fr-FR"/>
          </a:p>
        </p:txBody>
      </p:sp>
      <p:sp>
        <p:nvSpPr>
          <p:cNvPr id="6" name="Espace réservé du pied de page 4">
            <a:extLst>
              <a:ext uri="{FF2B5EF4-FFF2-40B4-BE49-F238E27FC236}">
                <a16:creationId xmlns:a16="http://schemas.microsoft.com/office/drawing/2014/main" id="{1191D84C-3D32-0D90-123E-3E40679E962E}"/>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D121C729-85BB-4B43-40D4-26EFEBFA473B}"/>
              </a:ext>
            </a:extLst>
          </p:cNvPr>
          <p:cNvSpPr>
            <a:spLocks noGrp="1"/>
          </p:cNvSpPr>
          <p:nvPr>
            <p:ph type="sldNum" sz="quarter" idx="12"/>
          </p:nvPr>
        </p:nvSpPr>
        <p:spPr/>
        <p:txBody>
          <a:bodyPr/>
          <a:lstStyle>
            <a:lvl1pPr>
              <a:defRPr/>
            </a:lvl1pPr>
          </a:lstStyle>
          <a:p>
            <a:pPr>
              <a:defRPr/>
            </a:pPr>
            <a:fld id="{5A577887-79EE-4B16-9C2C-3E874A330A96}" type="slidenum">
              <a:rPr lang="fr-FR" altLang="fr-FR"/>
              <a:pPr>
                <a:defRPr/>
              </a:pPr>
              <a:t>‹N°›</a:t>
            </a:fld>
            <a:endParaRPr lang="fr-FR" altLang="fr-FR">
              <a:solidFill>
                <a:srgbClr val="FFFFFF"/>
              </a:solidFill>
            </a:endParaRPr>
          </a:p>
        </p:txBody>
      </p:sp>
    </p:spTree>
    <p:extLst>
      <p:ext uri="{BB962C8B-B14F-4D97-AF65-F5344CB8AC3E}">
        <p14:creationId xmlns:p14="http://schemas.microsoft.com/office/powerpoint/2010/main" val="3955310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D821B467-D389-C028-6811-9029C7AE31C1}"/>
              </a:ext>
            </a:extLst>
          </p:cNvPr>
          <p:cNvSpPr>
            <a:spLocks noGrp="1"/>
          </p:cNvSpPr>
          <p:nvPr>
            <p:ph type="dt" sz="half" idx="10"/>
          </p:nvPr>
        </p:nvSpPr>
        <p:spPr/>
        <p:txBody>
          <a:bodyPr/>
          <a:lstStyle>
            <a:lvl1pPr>
              <a:defRPr/>
            </a:lvl1pPr>
          </a:lstStyle>
          <a:p>
            <a:pPr>
              <a:defRPr/>
            </a:pPr>
            <a:fld id="{80ED97B3-4C2E-4090-A638-7368F4C89A0C}" type="datetimeFigureOut">
              <a:rPr lang="fr-FR"/>
              <a:pPr>
                <a:defRPr/>
              </a:pPr>
              <a:t>27/01/2023</a:t>
            </a:fld>
            <a:endParaRPr lang="fr-FR"/>
          </a:p>
        </p:txBody>
      </p:sp>
      <p:sp>
        <p:nvSpPr>
          <p:cNvPr id="6" name="Espace réservé du pied de page 4">
            <a:extLst>
              <a:ext uri="{FF2B5EF4-FFF2-40B4-BE49-F238E27FC236}">
                <a16:creationId xmlns:a16="http://schemas.microsoft.com/office/drawing/2014/main" id="{48E7EC3A-F891-C8A8-6048-9BF545D99743}"/>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CED9154D-EAD7-C1E6-529F-E3E8C9CB8114}"/>
              </a:ext>
            </a:extLst>
          </p:cNvPr>
          <p:cNvSpPr>
            <a:spLocks noGrp="1"/>
          </p:cNvSpPr>
          <p:nvPr>
            <p:ph type="sldNum" sz="quarter" idx="12"/>
          </p:nvPr>
        </p:nvSpPr>
        <p:spPr/>
        <p:txBody>
          <a:bodyPr/>
          <a:lstStyle>
            <a:lvl1pPr>
              <a:defRPr/>
            </a:lvl1pPr>
          </a:lstStyle>
          <a:p>
            <a:pPr>
              <a:defRPr/>
            </a:pPr>
            <a:fld id="{C78AA8FF-C8D9-476F-9B8A-2B5A6D64DE9A}" type="slidenum">
              <a:rPr lang="fr-FR" altLang="fr-FR"/>
              <a:pPr>
                <a:defRPr/>
              </a:pPr>
              <a:t>‹N°›</a:t>
            </a:fld>
            <a:endParaRPr lang="fr-FR" altLang="fr-FR">
              <a:solidFill>
                <a:srgbClr val="FFFFFF"/>
              </a:solidFill>
            </a:endParaRPr>
          </a:p>
        </p:txBody>
      </p:sp>
    </p:spTree>
    <p:extLst>
      <p:ext uri="{BB962C8B-B14F-4D97-AF65-F5344CB8AC3E}">
        <p14:creationId xmlns:p14="http://schemas.microsoft.com/office/powerpoint/2010/main" val="1328869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99">
            <a:alpha val="54117"/>
          </a:srgbClr>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5110049D-2414-536C-1310-0B500707DFF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a:extLst>
              <a:ext uri="{FF2B5EF4-FFF2-40B4-BE49-F238E27FC236}">
                <a16:creationId xmlns:a16="http://schemas.microsoft.com/office/drawing/2014/main" id="{236E9BCD-185F-A02F-B3B2-CE05DC5D92F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7CC49AEC-6D9B-34E9-8235-DE0AD2BB56C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a:defRPr sz="1200">
                <a:solidFill>
                  <a:schemeClr val="tx1">
                    <a:tint val="75000"/>
                  </a:schemeClr>
                </a:solidFill>
              </a:defRPr>
            </a:lvl1pPr>
          </a:lstStyle>
          <a:p>
            <a:pPr>
              <a:defRPr/>
            </a:pPr>
            <a:fld id="{6A594D76-3CD5-4335-A49A-9A8078DCD275}" type="datetimeFigureOut">
              <a:rPr lang="fr-FR"/>
              <a:pPr>
                <a:defRPr/>
              </a:pPr>
              <a:t>27/01/2023</a:t>
            </a:fld>
            <a:endParaRPr lang="fr-FR"/>
          </a:p>
        </p:txBody>
      </p:sp>
      <p:sp>
        <p:nvSpPr>
          <p:cNvPr id="5" name="Espace réservé du pied de page 4">
            <a:extLst>
              <a:ext uri="{FF2B5EF4-FFF2-40B4-BE49-F238E27FC236}">
                <a16:creationId xmlns:a16="http://schemas.microsoft.com/office/drawing/2014/main" id="{1DA10438-41D1-3208-1AE7-FA713D14FBB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a:defRPr sz="1200">
                <a:solidFill>
                  <a:schemeClr val="tx1">
                    <a:tint val="75000"/>
                  </a:schemeClr>
                </a:solidFill>
              </a:defRPr>
            </a:lvl1pPr>
          </a:lstStyle>
          <a:p>
            <a:pPr>
              <a:defRPr/>
            </a:pPr>
            <a:endParaRPr lang="fr-FR"/>
          </a:p>
        </p:txBody>
      </p:sp>
      <p:sp>
        <p:nvSpPr>
          <p:cNvPr id="6" name="Espace réservé du numéro de diapositive 5">
            <a:extLst>
              <a:ext uri="{FF2B5EF4-FFF2-40B4-BE49-F238E27FC236}">
                <a16:creationId xmlns:a16="http://schemas.microsoft.com/office/drawing/2014/main" id="{90035555-A0B4-8146-8AF0-C19DE1AA098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a:defRPr sz="1200" smtClean="0">
                <a:solidFill>
                  <a:srgbClr val="898989"/>
                </a:solidFill>
              </a:defRPr>
            </a:lvl1pPr>
          </a:lstStyle>
          <a:p>
            <a:pPr>
              <a:defRPr/>
            </a:pPr>
            <a:fld id="{C14CF792-A982-42FC-827E-E7F8EA724BEF}" type="slidenum">
              <a:rPr lang="fr-FR" altLang="fr-FR"/>
              <a:pPr>
                <a:defRPr/>
              </a:pPr>
              <a:t>‹N°›</a:t>
            </a:fld>
            <a:endParaRPr lang="fr-FR" altLang="fr-FR">
              <a:solidFill>
                <a:srgbClr val="FFFFFF"/>
              </a:solidFill>
            </a:endParaRP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10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AAE20EEC-B10D-D5E2-30B0-660E8C066DDB}"/>
              </a:ext>
            </a:extLst>
          </p:cNvPr>
          <p:cNvSpPr>
            <a:spLocks noGrp="1"/>
          </p:cNvSpPr>
          <p:nvPr>
            <p:ph type="title"/>
          </p:nvPr>
        </p:nvSpPr>
        <p:spPr>
          <a:xfrm>
            <a:off x="0" y="765175"/>
            <a:ext cx="5251450" cy="1362075"/>
          </a:xfrm>
        </p:spPr>
        <p:txBody>
          <a:bodyPr lIns="0" tIns="0" rIns="0" bIns="0"/>
          <a:lstStyle/>
          <a:p>
            <a:pPr eaLnBrk="1" hangingPunct="1"/>
            <a:r>
              <a:rPr lang="fr-FR" altLang="fr-FR" sz="5400"/>
              <a:t>Croix pascale</a:t>
            </a:r>
          </a:p>
        </p:txBody>
      </p:sp>
      <p:sp>
        <p:nvSpPr>
          <p:cNvPr id="3075" name="ZoneTexte 3">
            <a:extLst>
              <a:ext uri="{FF2B5EF4-FFF2-40B4-BE49-F238E27FC236}">
                <a16:creationId xmlns:a16="http://schemas.microsoft.com/office/drawing/2014/main" id="{AC939C6E-8B21-FD54-0B81-2A3F5D38D607}"/>
              </a:ext>
            </a:extLst>
          </p:cNvPr>
          <p:cNvSpPr txBox="1">
            <a:spLocks noChangeArrowheads="1"/>
          </p:cNvSpPr>
          <p:nvPr/>
        </p:nvSpPr>
        <p:spPr bwMode="auto">
          <a:xfrm>
            <a:off x="323850" y="6165850"/>
            <a:ext cx="3168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a:spcBef>
                <a:spcPct val="0"/>
              </a:spcBef>
              <a:buFontTx/>
              <a:buNone/>
            </a:pPr>
            <a:r>
              <a:rPr lang="fr-FR" altLang="fr-FR" sz="1800">
                <a:solidFill>
                  <a:srgbClr val="000000"/>
                </a:solidFill>
                <a:latin typeface="Georgia" panose="02040502050405020303" pitchFamily="18" charset="0"/>
              </a:rPr>
              <a:t>Collection Porte Parole</a:t>
            </a:r>
          </a:p>
        </p:txBody>
      </p:sp>
      <p:pic>
        <p:nvPicPr>
          <p:cNvPr id="3076" name="Image 4">
            <a:extLst>
              <a:ext uri="{FF2B5EF4-FFF2-40B4-BE49-F238E27FC236}">
                <a16:creationId xmlns:a16="http://schemas.microsoft.com/office/drawing/2014/main" id="{84DAFE4D-881B-31E0-5A8D-8C59FE329E3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65650" y="220663"/>
            <a:ext cx="4233863" cy="631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18D19A32-ACEF-4416-73C5-BE0CB4007DB5}"/>
              </a:ext>
            </a:extLst>
          </p:cNvPr>
          <p:cNvSpPr>
            <a:spLocks noGrp="1"/>
          </p:cNvSpPr>
          <p:nvPr>
            <p:ph type="title"/>
          </p:nvPr>
        </p:nvSpPr>
        <p:spPr>
          <a:xfrm>
            <a:off x="457200" y="1143000"/>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Lire les textes correspondants</a:t>
            </a:r>
            <a:endParaRPr lang="fr-FR" altLang="fr-FR"/>
          </a:p>
        </p:txBody>
      </p:sp>
      <p:sp>
        <p:nvSpPr>
          <p:cNvPr id="12291" name="Rectangle 2">
            <a:extLst>
              <a:ext uri="{FF2B5EF4-FFF2-40B4-BE49-F238E27FC236}">
                <a16:creationId xmlns:a16="http://schemas.microsoft.com/office/drawing/2014/main" id="{991B3F6A-9553-8A46-159E-31C3E4A367B7}"/>
              </a:ext>
            </a:extLst>
          </p:cNvPr>
          <p:cNvSpPr>
            <a:spLocks noGrp="1"/>
          </p:cNvSpPr>
          <p:nvPr>
            <p:ph idx="1"/>
          </p:nvPr>
        </p:nvSpPr>
        <p:spPr>
          <a:xfrm>
            <a:off x="457200" y="2247900"/>
            <a:ext cx="8229600" cy="4325938"/>
          </a:xfrm>
        </p:spPr>
        <p:txBody>
          <a:bodyPr/>
          <a:lstStyle/>
          <a:p>
            <a:pPr marL="434975" indent="-434975" eaLnBrk="1" hangingPunct="1">
              <a:lnSpc>
                <a:spcPct val="150000"/>
              </a:lnSpc>
              <a:spcBef>
                <a:spcPts val="300"/>
              </a:spcBef>
              <a:buClr>
                <a:srgbClr val="A04DA3"/>
              </a:buClr>
              <a:buFontTx/>
              <a:buChar char="•"/>
            </a:pPr>
            <a:r>
              <a:rPr lang="fr-FR" altLang="fr-FR" sz="2000" b="1">
                <a:solidFill>
                  <a:srgbClr val="53548A"/>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Image 1 : </a:t>
            </a:r>
            <a:r>
              <a:rPr lang="fr-FR" altLang="fr-FR" sz="2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Matthieu 21, 1-11 – Marc 11, 1-11</a:t>
            </a:r>
          </a:p>
          <a:p>
            <a:pPr marL="434975" indent="-434975" eaLnBrk="1" hangingPunct="1">
              <a:lnSpc>
                <a:spcPct val="150000"/>
              </a:lnSpc>
              <a:spcBef>
                <a:spcPts val="300"/>
              </a:spcBef>
              <a:buClr>
                <a:srgbClr val="A04DA3"/>
              </a:buClr>
              <a:buFontTx/>
              <a:buChar char="•"/>
            </a:pPr>
            <a:r>
              <a:rPr lang="fr-FR" altLang="fr-FR" sz="2000" b="1">
                <a:solidFill>
                  <a:srgbClr val="53548A"/>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Image 2 : </a:t>
            </a:r>
            <a:r>
              <a:rPr lang="fr-FR" altLang="fr-FR" sz="2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1 Corinthiens 11, 23-29 – Matthieu 26, 20-29</a:t>
            </a:r>
          </a:p>
          <a:p>
            <a:pPr marL="434975" indent="-434975" eaLnBrk="1" hangingPunct="1">
              <a:lnSpc>
                <a:spcPct val="150000"/>
              </a:lnSpc>
              <a:spcBef>
                <a:spcPts val="300"/>
              </a:spcBef>
              <a:buClr>
                <a:srgbClr val="A04DA3"/>
              </a:buClr>
              <a:buFontTx/>
              <a:buChar char="•"/>
            </a:pPr>
            <a:r>
              <a:rPr lang="fr-FR" altLang="fr-FR" sz="2000" b="1">
                <a:solidFill>
                  <a:srgbClr val="53548A"/>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Image 3 : </a:t>
            </a:r>
            <a:r>
              <a:rPr lang="fr-FR" altLang="fr-FR" sz="2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Jean 19, 16-37</a:t>
            </a:r>
          </a:p>
          <a:p>
            <a:pPr marL="434975" indent="-434975" eaLnBrk="1" hangingPunct="1">
              <a:lnSpc>
                <a:spcPct val="150000"/>
              </a:lnSpc>
              <a:spcBef>
                <a:spcPts val="300"/>
              </a:spcBef>
              <a:buClr>
                <a:srgbClr val="A04DA3"/>
              </a:buClr>
              <a:buFontTx/>
              <a:buChar char="•"/>
            </a:pPr>
            <a:r>
              <a:rPr lang="fr-FR" altLang="fr-FR" sz="2000" b="1">
                <a:solidFill>
                  <a:srgbClr val="53548A"/>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Image 4 : </a:t>
            </a:r>
            <a:r>
              <a:rPr lang="fr-FR" altLang="fr-FR" sz="2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1 Corinthiens 15, 24-26 – Éphésiens 2, 5-6 et 4, 8-10</a:t>
            </a:r>
          </a:p>
          <a:p>
            <a:pPr marL="434975" indent="-434975" eaLnBrk="1" hangingPunct="1">
              <a:lnSpc>
                <a:spcPct val="150000"/>
              </a:lnSpc>
              <a:spcBef>
                <a:spcPts val="300"/>
              </a:spcBef>
              <a:buClr>
                <a:srgbClr val="A04DA3"/>
              </a:buClr>
              <a:buFontTx/>
              <a:buChar char="•"/>
            </a:pPr>
            <a:r>
              <a:rPr lang="fr-FR" altLang="fr-FR" sz="2000" b="1">
                <a:solidFill>
                  <a:srgbClr val="53548A"/>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Image 5 : </a:t>
            </a:r>
            <a:r>
              <a:rPr lang="fr-FR" altLang="fr-FR" sz="2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Jean 20, 11-18 – Matthieu 28, 1-10</a:t>
            </a:r>
          </a:p>
          <a:p>
            <a:pPr marL="714375" lvl="1" indent="-422275" eaLnBrk="1" hangingPunct="1">
              <a:lnSpc>
                <a:spcPct val="150000"/>
              </a:lnSpc>
              <a:spcBef>
                <a:spcPts val="300"/>
              </a:spcBef>
              <a:buClr>
                <a:srgbClr val="438086"/>
              </a:buClr>
              <a:buFont typeface="Georgia" panose="02040502050405020303" pitchFamily="18" charset="0"/>
              <a:buChar char="▫"/>
            </a:pPr>
            <a:r>
              <a:rPr lang="fr-FR" altLang="fr-FR" sz="1800">
                <a:solidFill>
                  <a:srgbClr val="438086"/>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Cette  image évoque-t-elle d’autres textes ?</a:t>
            </a:r>
            <a:endParaRPr lang="fr-FR" altLang="fr-FR" sz="2600">
              <a:solidFill>
                <a:srgbClr val="438086"/>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marL="714375" lvl="1" indent="-422275" eaLnBrk="1" hangingPunct="1">
              <a:lnSpc>
                <a:spcPct val="150000"/>
              </a:lnSpc>
              <a:spcBef>
                <a:spcPts val="300"/>
              </a:spcBef>
              <a:buClr>
                <a:srgbClr val="438086"/>
              </a:buClr>
              <a:buFont typeface="Georgia" panose="02040502050405020303" pitchFamily="18" charset="0"/>
              <a:buChar char="▫"/>
            </a:pPr>
            <a:r>
              <a:rPr lang="fr-FR" altLang="fr-FR" sz="1800">
                <a:solidFill>
                  <a:srgbClr val="438086"/>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Cette image diffère-t-elle d’autres images ? En quoi ?</a:t>
            </a:r>
            <a:endParaRPr lang="fr-FR" altLang="fr-F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5" name="Rectangle 1">
            <a:extLst>
              <a:ext uri="{FF2B5EF4-FFF2-40B4-BE49-F238E27FC236}">
                <a16:creationId xmlns:a16="http://schemas.microsoft.com/office/drawing/2014/main" id="{DABF4B99-3DD1-7B9E-E145-89753A6E68C7}"/>
              </a:ext>
            </a:extLst>
          </p:cNvPr>
          <p:cNvSpPr>
            <a:spLocks noGrp="1"/>
          </p:cNvSpPr>
          <p:nvPr>
            <p:ph type="title"/>
          </p:nvPr>
        </p:nvSpPr>
        <p:spPr>
          <a:xfrm>
            <a:off x="712788" y="569913"/>
            <a:ext cx="7726362"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Conclusion</a:t>
            </a:r>
            <a:endParaRPr lang="fr-FR" altLang="fr-FR"/>
          </a:p>
        </p:txBody>
      </p:sp>
      <p:sp>
        <p:nvSpPr>
          <p:cNvPr id="118786" name="Rectangle 2">
            <a:extLst>
              <a:ext uri="{FF2B5EF4-FFF2-40B4-BE49-F238E27FC236}">
                <a16:creationId xmlns:a16="http://schemas.microsoft.com/office/drawing/2014/main" id="{DBBDEE23-6A9E-20DE-17D0-AE8DD64A4766}"/>
              </a:ext>
            </a:extLst>
          </p:cNvPr>
          <p:cNvSpPr>
            <a:spLocks noGrp="1"/>
          </p:cNvSpPr>
          <p:nvPr>
            <p:ph idx="1"/>
          </p:nvPr>
        </p:nvSpPr>
        <p:spPr>
          <a:xfrm>
            <a:off x="284163" y="1927225"/>
            <a:ext cx="8359775" cy="4573588"/>
          </a:xfrm>
        </p:spPr>
        <p:txBody>
          <a:bodyPr/>
          <a:lstStyle/>
          <a:p>
            <a:pPr marL="109538" eaLnBrk="1" hangingPunct="1">
              <a:lnSpc>
                <a:spcPct val="90000"/>
              </a:lnSpc>
              <a:spcBef>
                <a:spcPts val="300"/>
              </a:spcBef>
              <a:buClr>
                <a:srgbClr val="A04DA3"/>
              </a:buClr>
            </a:pPr>
            <a:r>
              <a:rPr lang="fr-FR" altLang="fr-FR" sz="28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Ce qui m’a, plus que tout, mis en mouvement, et même uniquement, c’est de croire que la lecture de l’Ancien Testament est le seul passage qui nous soit ouvert pour dire aujourd’hui l’identité de Jésus-Christ telle que notre foi la déclare. C’est de cette identité que j’ai voulu écrire, de cette singularité unique. »</a:t>
            </a:r>
          </a:p>
          <a:p>
            <a:pPr marL="109538" eaLnBrk="1" hangingPunct="1">
              <a:lnSpc>
                <a:spcPct val="90000"/>
              </a:lnSpc>
              <a:spcBef>
                <a:spcPts val="300"/>
              </a:spcBef>
              <a:buClr>
                <a:srgbClr val="A04DA3"/>
              </a:buClr>
            </a:pPr>
            <a:endParaRPr lang="fr-FR" altLang="fr-FR" sz="2800" i="1">
              <a:latin typeface="Georgia" panose="02040502050405020303" pitchFamily="18" charset="0"/>
              <a:ea typeface="Georgia" panose="02040502050405020303" pitchFamily="18" charset="0"/>
              <a:cs typeface="Times New Roman" panose="02020603050405020304" pitchFamily="18" charset="0"/>
              <a:sym typeface="Georgia" panose="02040502050405020303" pitchFamily="18" charset="0"/>
            </a:endParaRPr>
          </a:p>
          <a:p>
            <a:pPr marL="125413" lvl="1" indent="0" algn="r" eaLnBrk="1" hangingPunct="1">
              <a:lnSpc>
                <a:spcPct val="90000"/>
              </a:lnSpc>
              <a:spcBef>
                <a:spcPts val="300"/>
              </a:spcBef>
              <a:buClr>
                <a:srgbClr val="A04DA3"/>
              </a:buClr>
              <a:buFont typeface="Arial" panose="020B0604020202020204" pitchFamily="34" charset="0"/>
              <a:buNone/>
            </a:pPr>
            <a:r>
              <a:rPr lang="fr-FR" altLang="fr-FR" sz="2600">
                <a:solidFill>
                  <a:srgbClr val="438086"/>
                </a:solidFill>
                <a:latin typeface="Georgia" panose="02040502050405020303" pitchFamily="18" charset="0"/>
                <a:ea typeface="Georgia" panose="02040502050405020303" pitchFamily="18" charset="0"/>
                <a:cs typeface="Times New Roman" panose="02020603050405020304" pitchFamily="18" charset="0"/>
                <a:sym typeface="Georgia" panose="02040502050405020303" pitchFamily="18" charset="0"/>
              </a:rPr>
              <a:t>Paul BEAUCHAMP, </a:t>
            </a:r>
            <a:r>
              <a:rPr lang="fr-FR" altLang="fr-FR" sz="2600" u="sng">
                <a:solidFill>
                  <a:srgbClr val="438086"/>
                </a:solidFill>
                <a:latin typeface="Georgia" panose="02040502050405020303" pitchFamily="18" charset="0"/>
                <a:ea typeface="Georgia" panose="02040502050405020303" pitchFamily="18" charset="0"/>
                <a:cs typeface="Times New Roman" panose="02020603050405020304" pitchFamily="18" charset="0"/>
                <a:sym typeface="Georgia" panose="02040502050405020303" pitchFamily="18" charset="0"/>
              </a:rPr>
              <a:t>L’un et l’autre Testament</a:t>
            </a:r>
            <a:endParaRPr lang="fr-FR" altLang="fr-FR">
              <a:ea typeface="Georgia" panose="02040502050405020303" pitchFamily="18" charset="0"/>
              <a:cs typeface="Times New Roman" panose="02020603050405020304" pitchFamily="18"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3263616" presetClass="entr" presetSubtype="163501904" fill="hold" nodeType="afterEffect">
                                  <p:stCondLst>
                                    <p:cond delay="0"/>
                                  </p:stCondLst>
                                  <p:childTnLst>
                                    <p:set>
                                      <p:cBhvr>
                                        <p:cTn id="6" dur="1" fill="hold">
                                          <p:stCondLst>
                                            <p:cond delay="499"/>
                                          </p:stCondLst>
                                        </p:cTn>
                                        <p:tgtEl>
                                          <p:spTgt spid="1187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3263616" presetClass="entr" presetSubtype="163501864" fill="hold" nodeType="clickEffect">
                                  <p:stCondLst>
                                    <p:cond delay="0"/>
                                  </p:stCondLst>
                                  <p:childTnLst>
                                    <p:set>
                                      <p:cBhvr>
                                        <p:cTn id="10" dur="1" fill="hold">
                                          <p:stCondLst>
                                            <p:cond delay="499"/>
                                          </p:stCondLst>
                                        </p:cTn>
                                        <p:tgtEl>
                                          <p:spTgt spid="118786">
                                            <p:txEl>
                                              <p:pRg st="0" end="0"/>
                                            </p:txEl>
                                          </p:spTgt>
                                        </p:tgtEl>
                                        <p:attrNameLst>
                                          <p:attrName>style.visibility</p:attrName>
                                        </p:attrNameLst>
                                      </p:cBhvr>
                                      <p:to>
                                        <p:strVal val="visible"/>
                                      </p:to>
                                    </p:set>
                                  </p:childTnLst>
                                </p:cTn>
                              </p:par>
                              <p:par>
                                <p:cTn id="11" presetID="163263616" presetClass="entr" presetSubtype="163501864" fill="hold" nodeType="withEffect">
                                  <p:stCondLst>
                                    <p:cond delay="0"/>
                                  </p:stCondLst>
                                  <p:childTnLst>
                                    <p:set>
                                      <p:cBhvr>
                                        <p:cTn id="12" dur="1" fill="hold">
                                          <p:stCondLst>
                                            <p:cond delay="499"/>
                                          </p:stCondLst>
                                        </p:cTn>
                                        <p:tgtEl>
                                          <p:spTgt spid="1187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5" grpId="0" autoUpdateAnimBg="0"/>
      <p:bldP spid="118786"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a:extLst>
              <a:ext uri="{FF2B5EF4-FFF2-40B4-BE49-F238E27FC236}">
                <a16:creationId xmlns:a16="http://schemas.microsoft.com/office/drawing/2014/main" id="{300D7D04-5CB4-EADA-25D7-730F6446F1EB}"/>
              </a:ext>
            </a:extLst>
          </p:cNvPr>
          <p:cNvSpPr>
            <a:spLocks noGrp="1" noChangeArrowheads="1"/>
          </p:cNvSpPr>
          <p:nvPr>
            <p:ph type="title"/>
          </p:nvPr>
        </p:nvSpPr>
        <p:spPr>
          <a:xfrm>
            <a:off x="722313" y="1981200"/>
            <a:ext cx="7772400" cy="1362075"/>
          </a:xfrm>
        </p:spPr>
        <p:txBody>
          <a:bodyPr lIns="0" tIns="0" rIns="0" bIns="0" rtlCol="0">
            <a:normAutofit/>
          </a:bodyPr>
          <a:lstStyle/>
          <a:p>
            <a:pPr eaLnBrk="1" fontAlgn="auto" hangingPunct="1">
              <a:spcAft>
                <a:spcPts val="0"/>
              </a:spcAft>
              <a:defRPr/>
            </a:pPr>
            <a:r>
              <a:rPr lang="fr-FR" altLang="fr-FR" sz="4300" b="1">
                <a:solidFill>
                  <a:srgbClr val="FF2600"/>
                </a:solidFill>
                <a:effectLst>
                  <a:outerShdw blurRad="38100" dist="38100" dir="2700000" algn="tl">
                    <a:srgbClr val="C0C0C0"/>
                  </a:outerShdw>
                </a:effectLst>
                <a:latin typeface="Trebuchet MS" pitchFamily="34" charset="0"/>
                <a:ea typeface="Trebuchet MS" pitchFamily="34" charset="0"/>
                <a:cs typeface="Trebuchet MS" pitchFamily="34" charset="0"/>
                <a:sym typeface="Trebuchet MS" pitchFamily="34" charset="0"/>
              </a:rPr>
              <a:t>Les Pères de l’Église…</a:t>
            </a:r>
            <a:endParaRPr lang="fr-FR" altLang="fr-F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a:extLst>
              <a:ext uri="{FF2B5EF4-FFF2-40B4-BE49-F238E27FC236}">
                <a16:creationId xmlns:a16="http://schemas.microsoft.com/office/drawing/2014/main" id="{50847954-D5F1-5617-2E95-5969861C5420}"/>
              </a:ext>
            </a:extLst>
          </p:cNvPr>
          <p:cNvSpPr>
            <a:spLocks noGrp="1"/>
          </p:cNvSpPr>
          <p:nvPr>
            <p:ph type="title"/>
          </p:nvPr>
        </p:nvSpPr>
        <p:spPr>
          <a:xfrm>
            <a:off x="395288" y="260350"/>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Quelques citations…</a:t>
            </a:r>
            <a:endParaRPr lang="fr-FR" altLang="fr-FR"/>
          </a:p>
        </p:txBody>
      </p:sp>
      <p:sp>
        <p:nvSpPr>
          <p:cNvPr id="106499" name="Rectangle 2">
            <a:extLst>
              <a:ext uri="{FF2B5EF4-FFF2-40B4-BE49-F238E27FC236}">
                <a16:creationId xmlns:a16="http://schemas.microsoft.com/office/drawing/2014/main" id="{8D9C7181-0665-E811-F416-3EA6E6A76E41}"/>
              </a:ext>
            </a:extLst>
          </p:cNvPr>
          <p:cNvSpPr>
            <a:spLocks noGrp="1"/>
          </p:cNvSpPr>
          <p:nvPr>
            <p:ph idx="1"/>
          </p:nvPr>
        </p:nvSpPr>
        <p:spPr>
          <a:xfrm>
            <a:off x="395288" y="1341438"/>
            <a:ext cx="8229600" cy="4467225"/>
          </a:xfrm>
        </p:spPr>
        <p:txBody>
          <a:bodyPr/>
          <a:lstStyle/>
          <a:p>
            <a:pPr marL="109538" eaLnBrk="1" hangingPunct="1">
              <a:lnSpc>
                <a:spcPct val="80000"/>
              </a:lnSpc>
              <a:spcBef>
                <a:spcPts val="300"/>
              </a:spcBef>
              <a:buClr>
                <a:srgbClr val="A04DA3"/>
              </a:buClr>
            </a:pPr>
            <a:r>
              <a:rPr lang="fr-FR" altLang="fr-FR" sz="20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Il est mort, pour nous donner la vie</a:t>
            </a:r>
            <a:r>
              <a:rPr lang="fr-FR" altLang="fr-FR" sz="2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t>
            </a:r>
          </a:p>
          <a:p>
            <a:pPr marL="109538" algn="r" eaLnBrk="1" hangingPunct="1">
              <a:lnSpc>
                <a:spcPct val="80000"/>
              </a:lnSpc>
              <a:spcBef>
                <a:spcPts val="300"/>
              </a:spcBef>
              <a:buClr>
                <a:srgbClr val="A04DA3"/>
              </a:buClr>
            </a:pPr>
            <a:r>
              <a:rPr lang="fr-FR" altLang="fr-FR" sz="2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(St Grégoire le Grand)</a:t>
            </a:r>
          </a:p>
          <a:p>
            <a:pPr marL="109538" eaLnBrk="1" hangingPunct="1">
              <a:lnSpc>
                <a:spcPct val="80000"/>
              </a:lnSpc>
              <a:spcBef>
                <a:spcPts val="300"/>
              </a:spcBef>
              <a:buClr>
                <a:srgbClr val="A04DA3"/>
              </a:buClr>
            </a:pPr>
            <a:endParaRPr lang="fr-FR" altLang="fr-FR" sz="2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marL="109538" eaLnBrk="1" hangingPunct="1">
              <a:lnSpc>
                <a:spcPct val="80000"/>
              </a:lnSpc>
              <a:spcBef>
                <a:spcPts val="300"/>
              </a:spcBef>
              <a:buClr>
                <a:srgbClr val="A04DA3"/>
              </a:buClr>
            </a:pPr>
            <a:r>
              <a:rPr lang="fr-FR" altLang="fr-FR" sz="2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Elle vint, Marie, elle vint, la femme, voir le sépulcre. Celle que la vue de l’arbre avait séduite, la vue du sépulcre allait la restaurer. Le regard de séduction l’avait jetée à terre, un regard de salut allait la redresser.</a:t>
            </a:r>
          </a:p>
          <a:p>
            <a:pPr marL="109538" algn="r" eaLnBrk="1" hangingPunct="1">
              <a:lnSpc>
                <a:spcPct val="80000"/>
              </a:lnSpc>
              <a:spcBef>
                <a:spcPts val="300"/>
              </a:spcBef>
              <a:buClr>
                <a:srgbClr val="A04DA3"/>
              </a:buClr>
            </a:pPr>
            <a:r>
              <a:rPr lang="fr-FR" altLang="fr-FR" sz="2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(St Pierre Chrysologue)</a:t>
            </a:r>
          </a:p>
          <a:p>
            <a:pPr marL="109538" eaLnBrk="1" hangingPunct="1">
              <a:lnSpc>
                <a:spcPct val="80000"/>
              </a:lnSpc>
              <a:spcBef>
                <a:spcPts val="300"/>
              </a:spcBef>
              <a:buClr>
                <a:srgbClr val="A04DA3"/>
              </a:buClr>
            </a:pPr>
            <a:endParaRPr lang="fr-FR" altLang="fr-FR" sz="2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marL="109538" eaLnBrk="1" hangingPunct="1">
              <a:lnSpc>
                <a:spcPct val="80000"/>
              </a:lnSpc>
              <a:spcBef>
                <a:spcPts val="300"/>
              </a:spcBef>
              <a:buClr>
                <a:srgbClr val="A04DA3"/>
              </a:buClr>
            </a:pPr>
            <a:r>
              <a:rPr lang="fr-FR" altLang="fr-FR" sz="2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Elle crut que Jésus était le </a:t>
            </a:r>
            <a:r>
              <a:rPr lang="fr-FR" altLang="fr-FR" sz="20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jardinier</a:t>
            </a:r>
            <a:r>
              <a:rPr lang="fr-FR" altLang="fr-FR" sz="2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D’ailleurs elle n’avait peut-être pas tort : n’était-il pas en vérité, lui-même le jardinier authentique et immortel du Paradis ? N’amendait-il pas, dans le jardin du tombeau comme dans le Paradis, la femme qui, faute de croire, avait causé la perte d’Adam, le premier jardinier ?</a:t>
            </a:r>
          </a:p>
          <a:p>
            <a:pPr marL="109538" algn="r" eaLnBrk="1" hangingPunct="1">
              <a:lnSpc>
                <a:spcPct val="80000"/>
              </a:lnSpc>
              <a:spcBef>
                <a:spcPts val="300"/>
              </a:spcBef>
              <a:buClr>
                <a:srgbClr val="A04DA3"/>
              </a:buClr>
            </a:pPr>
            <a:r>
              <a:rPr lang="fr-FR" altLang="fr-FR" sz="2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(Sévère d’Antioche) </a:t>
            </a:r>
          </a:p>
          <a:p>
            <a:pPr marL="109538" eaLnBrk="1" hangingPunct="1">
              <a:lnSpc>
                <a:spcPct val="80000"/>
              </a:lnSpc>
              <a:spcBef>
                <a:spcPts val="300"/>
              </a:spcBef>
              <a:buClr>
                <a:srgbClr val="A04DA3"/>
              </a:buClr>
            </a:pPr>
            <a:endParaRPr lang="fr-FR" altLang="fr-FR" sz="2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marL="109538" eaLnBrk="1" hangingPunct="1">
              <a:lnSpc>
                <a:spcPct val="80000"/>
              </a:lnSpc>
              <a:spcBef>
                <a:spcPts val="300"/>
              </a:spcBef>
              <a:buClr>
                <a:srgbClr val="A04DA3"/>
              </a:buClr>
            </a:pPr>
            <a:r>
              <a:rPr lang="fr-FR" altLang="fr-FR" sz="2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Marie (Maria), qui a vu le Seigneur, est l’image de l’Eglise qui, dès maintenant, voit les signes de son avènement.</a:t>
            </a:r>
          </a:p>
          <a:p>
            <a:pPr marL="109538" algn="r" eaLnBrk="1" hangingPunct="1">
              <a:lnSpc>
                <a:spcPct val="80000"/>
              </a:lnSpc>
              <a:spcBef>
                <a:spcPts val="300"/>
              </a:spcBef>
              <a:buClr>
                <a:srgbClr val="A04DA3"/>
              </a:buClr>
            </a:pPr>
            <a:r>
              <a:rPr lang="fr-FR" altLang="fr-FR" sz="20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(Ephrem)</a:t>
            </a:r>
            <a:endParaRPr lang="fr-FR" altLang="fr-FR" sz="2000"/>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
            <a:extLst>
              <a:ext uri="{FF2B5EF4-FFF2-40B4-BE49-F238E27FC236}">
                <a16:creationId xmlns:a16="http://schemas.microsoft.com/office/drawing/2014/main" id="{3D82CFD0-1C15-CF4F-2736-9D3F5322BD4E}"/>
              </a:ext>
            </a:extLst>
          </p:cNvPr>
          <p:cNvSpPr>
            <a:spLocks noGrp="1"/>
          </p:cNvSpPr>
          <p:nvPr>
            <p:ph type="title"/>
          </p:nvPr>
        </p:nvSpPr>
        <p:spPr>
          <a:xfrm>
            <a:off x="539750" y="476250"/>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Quelques citations…</a:t>
            </a:r>
            <a:endParaRPr lang="fr-FR" altLang="fr-FR"/>
          </a:p>
        </p:txBody>
      </p:sp>
      <p:sp>
        <p:nvSpPr>
          <p:cNvPr id="107523" name="Rectangle 2">
            <a:extLst>
              <a:ext uri="{FF2B5EF4-FFF2-40B4-BE49-F238E27FC236}">
                <a16:creationId xmlns:a16="http://schemas.microsoft.com/office/drawing/2014/main" id="{536FB7C4-D27A-539B-AA88-6A1FB9E5FE2B}"/>
              </a:ext>
            </a:extLst>
          </p:cNvPr>
          <p:cNvSpPr>
            <a:spLocks noGrp="1"/>
          </p:cNvSpPr>
          <p:nvPr>
            <p:ph idx="1"/>
          </p:nvPr>
        </p:nvSpPr>
        <p:spPr>
          <a:xfrm>
            <a:off x="457200" y="2247900"/>
            <a:ext cx="8229600" cy="4325938"/>
          </a:xfrm>
        </p:spPr>
        <p:txBody>
          <a:bodyPr/>
          <a:lstStyle/>
          <a:p>
            <a:pPr marL="109538" eaLnBrk="1" hangingPunct="1">
              <a:lnSpc>
                <a:spcPct val="80000"/>
              </a:lnSpc>
              <a:spcBef>
                <a:spcPts val="300"/>
              </a:spcBef>
              <a:buClr>
                <a:srgbClr val="A04DA3"/>
              </a:buClr>
            </a:pPr>
            <a:r>
              <a:rPr lang="fr-FR" altLang="fr-FR" sz="1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Elle croyait que c’était le jardinier. A regarder les choses de près, si nous sommes les plants du Seigneur, le Christ est un jardinier. N’est-il pas jardinier, lui qui a semé la graine de sénevé, qui est une toute petite graine, mais vivace ? Elle a poussé, elle a grandi… Jésus, le divin jardinier, semait une graine de sénevé dans le cœur de Marie-Magdeleine, comme il l’aurait fait dans un jardin.  Ne me touche pas, jusqu’à ce que je sois monté vers mon Père. Que veut donc dire toucher, sinon croire ? Par la foi, en effet, nous touchons le Christ, et il vaut mieux ne pas le toucher de nos mains, et le toucher par la foi que de le palper de nos mains, et ne pas le toucher par la foi… </a:t>
            </a:r>
            <a:r>
              <a:rPr lang="fr-FR" altLang="fr-FR" sz="19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Toi, touches-le par la foi !</a:t>
            </a:r>
            <a:endParaRPr lang="fr-FR" altLang="fr-FR" sz="1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marL="109538" algn="r" eaLnBrk="1" hangingPunct="1">
              <a:lnSpc>
                <a:spcPct val="80000"/>
              </a:lnSpc>
              <a:spcBef>
                <a:spcPts val="300"/>
              </a:spcBef>
              <a:buClr>
                <a:srgbClr val="A04DA3"/>
              </a:buClr>
            </a:pPr>
            <a:r>
              <a:rPr lang="fr-FR" altLang="fr-FR" sz="1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(St Augustin)</a:t>
            </a:r>
          </a:p>
          <a:p>
            <a:pPr marL="109538" eaLnBrk="1" hangingPunct="1">
              <a:lnSpc>
                <a:spcPct val="80000"/>
              </a:lnSpc>
              <a:spcBef>
                <a:spcPts val="300"/>
              </a:spcBef>
              <a:buClr>
                <a:srgbClr val="A04DA3"/>
              </a:buClr>
            </a:pPr>
            <a:endParaRPr lang="fr-FR" altLang="fr-FR" sz="19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marL="109538" eaLnBrk="1" hangingPunct="1">
              <a:lnSpc>
                <a:spcPct val="80000"/>
              </a:lnSpc>
              <a:spcBef>
                <a:spcPts val="300"/>
              </a:spcBef>
              <a:buClr>
                <a:srgbClr val="A04DA3"/>
              </a:buClr>
            </a:pPr>
            <a:r>
              <a:rPr lang="fr-FR" altLang="fr-FR" sz="1900" b="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Ce n’est point en effet par un contact du corps, mais par la foi que nous touchons le Christ.</a:t>
            </a:r>
            <a:endParaRPr lang="fr-FR" altLang="fr-FR" sz="1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marL="109538" algn="r" eaLnBrk="1" hangingPunct="1">
              <a:lnSpc>
                <a:spcPct val="80000"/>
              </a:lnSpc>
              <a:spcBef>
                <a:spcPts val="300"/>
              </a:spcBef>
              <a:buClr>
                <a:srgbClr val="A04DA3"/>
              </a:buClr>
            </a:pPr>
            <a:r>
              <a:rPr lang="fr-FR" altLang="fr-FR" sz="19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(St Ambroise de Milan)</a:t>
            </a:r>
            <a:endParaRPr lang="fr-FR" altLang="fr-F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
            <a:extLst>
              <a:ext uri="{FF2B5EF4-FFF2-40B4-BE49-F238E27FC236}">
                <a16:creationId xmlns:a16="http://schemas.microsoft.com/office/drawing/2014/main" id="{3B6762D5-3BCF-ED21-9752-5097871F4EBF}"/>
              </a:ext>
            </a:extLst>
          </p:cNvPr>
          <p:cNvSpPr>
            <a:spLocks noGrp="1" noChangeArrowheads="1"/>
          </p:cNvSpPr>
          <p:nvPr>
            <p:ph type="title"/>
          </p:nvPr>
        </p:nvSpPr>
        <p:spPr>
          <a:xfrm>
            <a:off x="685800" y="1981200"/>
            <a:ext cx="7772400" cy="1362075"/>
          </a:xfrm>
        </p:spPr>
        <p:txBody>
          <a:bodyPr lIns="0" tIns="0" rIns="0" bIns="0" rtlCol="0">
            <a:normAutofit/>
          </a:bodyPr>
          <a:lstStyle/>
          <a:p>
            <a:pPr eaLnBrk="1" fontAlgn="auto" hangingPunct="1">
              <a:spcAft>
                <a:spcPts val="0"/>
              </a:spcAft>
              <a:defRPr/>
            </a:pPr>
            <a:r>
              <a:rPr lang="fr-FR" altLang="fr-FR" sz="4300" b="1">
                <a:solidFill>
                  <a:srgbClr val="FF2600"/>
                </a:solidFill>
                <a:effectLst>
                  <a:outerShdw blurRad="38100" dist="38100" dir="2700000" algn="tl">
                    <a:srgbClr val="C0C0C0"/>
                  </a:outerShdw>
                </a:effectLst>
                <a:latin typeface="Trebuchet MS" pitchFamily="34" charset="0"/>
                <a:ea typeface="Trebuchet MS" pitchFamily="34" charset="0"/>
                <a:cs typeface="Trebuchet MS" pitchFamily="34" charset="0"/>
                <a:sym typeface="Trebuchet MS" pitchFamily="34" charset="0"/>
              </a:rPr>
              <a:t>Méditer et prier…</a:t>
            </a:r>
            <a:endParaRPr lang="fr-FR" altLang="fr-F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descr="SCAN0033.JPG">
            <a:extLst>
              <a:ext uri="{FF2B5EF4-FFF2-40B4-BE49-F238E27FC236}">
                <a16:creationId xmlns:a16="http://schemas.microsoft.com/office/drawing/2014/main" id="{503A5979-82D9-77D4-9CEC-DBCC7E2D098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73163" y="0"/>
            <a:ext cx="6796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descr="SCAN0035.JPG">
            <a:extLst>
              <a:ext uri="{FF2B5EF4-FFF2-40B4-BE49-F238E27FC236}">
                <a16:creationId xmlns:a16="http://schemas.microsoft.com/office/drawing/2014/main" id="{7770D519-59D8-69AC-00BD-693577A5DA9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3438" y="0"/>
            <a:ext cx="2857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10595" name="Picture 2" descr="SCAN0036.JPG">
            <a:extLst>
              <a:ext uri="{FF2B5EF4-FFF2-40B4-BE49-F238E27FC236}">
                <a16:creationId xmlns:a16="http://schemas.microsoft.com/office/drawing/2014/main" id="{4B3F3BA7-4E93-5B79-D3BF-6AFB17DCA3D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55788" y="0"/>
            <a:ext cx="2535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10596" name="AutoShape 3">
            <a:extLst>
              <a:ext uri="{FF2B5EF4-FFF2-40B4-BE49-F238E27FC236}">
                <a16:creationId xmlns:a16="http://schemas.microsoft.com/office/drawing/2014/main" id="{6B169DBF-0BE2-39E2-2078-0A9624B688E2}"/>
              </a:ext>
            </a:extLst>
          </p:cNvPr>
          <p:cNvSpPr>
            <a:spLocks/>
          </p:cNvSpPr>
          <p:nvPr/>
        </p:nvSpPr>
        <p:spPr bwMode="auto">
          <a:xfrm>
            <a:off x="4572000" y="6429375"/>
            <a:ext cx="142875" cy="4270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FFFFFF"/>
          </a:solidFill>
          <a:ln>
            <a:noFill/>
          </a:ln>
          <a:extLst>
            <a:ext uri="{91240B29-F687-4F45-9708-019B960494DF}">
              <a14:hiddenLine xmlns:a14="http://schemas.microsoft.com/office/drawing/2010/main" w="12700">
                <a:solidFill>
                  <a:srgbClr val="000000"/>
                </a:solidFill>
                <a:miter lim="0"/>
                <a:headEnd/>
                <a:tailEnd/>
              </a14:hiddenLine>
            </a:ext>
          </a:extLst>
        </p:spPr>
        <p:txBody>
          <a:bodyPr lIns="0" tIns="0" rIns="0" bIns="0" anchor="ctr"/>
          <a:lstStyle/>
          <a:p>
            <a:endParaRPr lang="fr-FR"/>
          </a:p>
        </p:txBody>
      </p:sp>
      <p:sp>
        <p:nvSpPr>
          <p:cNvPr id="110597" name="AutoShape 4">
            <a:extLst>
              <a:ext uri="{FF2B5EF4-FFF2-40B4-BE49-F238E27FC236}">
                <a16:creationId xmlns:a16="http://schemas.microsoft.com/office/drawing/2014/main" id="{622CEE08-DDAB-84CD-3051-33D5C75AA165}"/>
              </a:ext>
            </a:extLst>
          </p:cNvPr>
          <p:cNvSpPr>
            <a:spLocks/>
          </p:cNvSpPr>
          <p:nvPr/>
        </p:nvSpPr>
        <p:spPr bwMode="auto">
          <a:xfrm>
            <a:off x="4356100" y="0"/>
            <a:ext cx="287338" cy="4984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FFFFFF"/>
          </a:solidFill>
          <a:ln>
            <a:noFill/>
          </a:ln>
          <a:extLst>
            <a:ext uri="{91240B29-F687-4F45-9708-019B960494DF}">
              <a14:hiddenLine xmlns:a14="http://schemas.microsoft.com/office/drawing/2010/main" w="12700">
                <a:solidFill>
                  <a:srgbClr val="000000"/>
                </a:solidFill>
                <a:miter lim="0"/>
                <a:headEnd/>
                <a:tailEnd/>
              </a14:hiddenLine>
            </a:ext>
          </a:extLst>
        </p:spPr>
        <p:txBody>
          <a:bodyPr lIns="0" tIns="0" rIns="0" bIns="0" anchor="ctr"/>
          <a:lstStyle/>
          <a:p>
            <a:endParaRPr lang="fr-FR"/>
          </a:p>
        </p:txBody>
      </p:sp>
      <p:pic>
        <p:nvPicPr>
          <p:cNvPr id="110598" name="Picture 5" descr="I-Grande-160-porte-parole-vivre-une-traversee-se-relever.net.jpg">
            <a:extLst>
              <a:ext uri="{FF2B5EF4-FFF2-40B4-BE49-F238E27FC236}">
                <a16:creationId xmlns:a16="http://schemas.microsoft.com/office/drawing/2014/main" id="{9B2BF8CE-411E-ED15-5C08-DE4B033A032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37475" y="2413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descr="SCAN0034.JPG">
            <a:extLst>
              <a:ext uri="{FF2B5EF4-FFF2-40B4-BE49-F238E27FC236}">
                <a16:creationId xmlns:a16="http://schemas.microsoft.com/office/drawing/2014/main" id="{795F3F83-A8FF-FF72-4FFC-B00A2244E50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33525" y="0"/>
            <a:ext cx="6075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
            <a:extLst>
              <a:ext uri="{FF2B5EF4-FFF2-40B4-BE49-F238E27FC236}">
                <a16:creationId xmlns:a16="http://schemas.microsoft.com/office/drawing/2014/main" id="{244C6B8E-8423-8179-3A7D-301714B3F770}"/>
              </a:ext>
            </a:extLst>
          </p:cNvPr>
          <p:cNvSpPr>
            <a:spLocks noGrp="1" noChangeArrowheads="1"/>
          </p:cNvSpPr>
          <p:nvPr>
            <p:ph type="title"/>
          </p:nvPr>
        </p:nvSpPr>
        <p:spPr>
          <a:xfrm>
            <a:off x="722313" y="1981200"/>
            <a:ext cx="7772400" cy="1362075"/>
          </a:xfrm>
        </p:spPr>
        <p:txBody>
          <a:bodyPr lIns="0" tIns="0" rIns="0" bIns="0" rtlCol="0">
            <a:normAutofit/>
          </a:bodyPr>
          <a:lstStyle/>
          <a:p>
            <a:pPr defTabSz="904875" eaLnBrk="1" fontAlgn="auto" hangingPunct="1">
              <a:spcAft>
                <a:spcPts val="0"/>
              </a:spcAft>
              <a:defRPr/>
            </a:pPr>
            <a:r>
              <a:rPr lang="fr-FR" altLang="fr-FR" sz="4200" b="1">
                <a:solidFill>
                  <a:srgbClr val="FF2600"/>
                </a:solidFill>
                <a:effectLst>
                  <a:outerShdw blurRad="38100" dist="38100" dir="2700000" algn="tl">
                    <a:srgbClr val="C0C0C0"/>
                  </a:outerShdw>
                </a:effectLst>
                <a:latin typeface="Trebuchet MS" pitchFamily="34" charset="0"/>
                <a:ea typeface="Trebuchet MS" pitchFamily="34" charset="0"/>
                <a:cs typeface="Trebuchet MS" pitchFamily="34" charset="0"/>
                <a:sym typeface="Trebuchet MS" pitchFamily="34" charset="0"/>
              </a:rPr>
              <a:t>Vers les sacrements et la liturgie…</a:t>
            </a:r>
            <a:endParaRPr lang="fr-FR" altLang="fr-F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descr="SCAN0037.JPG">
            <a:extLst>
              <a:ext uri="{FF2B5EF4-FFF2-40B4-BE49-F238E27FC236}">
                <a16:creationId xmlns:a16="http://schemas.microsoft.com/office/drawing/2014/main" id="{A27BC97F-420D-82E6-6C2F-F5E8D1ADFE5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359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13667" name="Picture 2" descr="SCAN0038.JPG">
            <a:extLst>
              <a:ext uri="{FF2B5EF4-FFF2-40B4-BE49-F238E27FC236}">
                <a16:creationId xmlns:a16="http://schemas.microsoft.com/office/drawing/2014/main" id="{C2EA9E91-DC1F-BAAB-77A4-36C1B53A154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78563" y="0"/>
            <a:ext cx="2865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C98881F2-A8B1-2B35-58F7-44360C2D787B}"/>
              </a:ext>
            </a:extLst>
          </p:cNvPr>
          <p:cNvSpPr>
            <a:spLocks noGrp="1"/>
          </p:cNvSpPr>
          <p:nvPr>
            <p:ph type="title"/>
          </p:nvPr>
        </p:nvSpPr>
        <p:spPr>
          <a:xfrm>
            <a:off x="323850" y="188913"/>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L’image 1</a:t>
            </a:r>
            <a:endParaRPr lang="fr-FR" altLang="fr-FR"/>
          </a:p>
        </p:txBody>
      </p:sp>
      <p:pic>
        <p:nvPicPr>
          <p:cNvPr id="13315" name="Picture 2">
            <a:extLst>
              <a:ext uri="{FF2B5EF4-FFF2-40B4-BE49-F238E27FC236}">
                <a16:creationId xmlns:a16="http://schemas.microsoft.com/office/drawing/2014/main" id="{98E089D8-172E-E743-7F4F-545DAAE575C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388" y="908050"/>
            <a:ext cx="5008562"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3316" name="ZoneTexte 5">
            <a:extLst>
              <a:ext uri="{FF2B5EF4-FFF2-40B4-BE49-F238E27FC236}">
                <a16:creationId xmlns:a16="http://schemas.microsoft.com/office/drawing/2014/main" id="{B1EBD5B0-2A03-57A1-DDA4-DBA09C4E66E4}"/>
              </a:ext>
            </a:extLst>
          </p:cNvPr>
          <p:cNvSpPr txBox="1">
            <a:spLocks noChangeArrowheads="1"/>
          </p:cNvSpPr>
          <p:nvPr/>
        </p:nvSpPr>
        <p:spPr bwMode="auto">
          <a:xfrm>
            <a:off x="6011863" y="5854700"/>
            <a:ext cx="2305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a:spcBef>
                <a:spcPct val="0"/>
              </a:spcBef>
              <a:buFontTx/>
              <a:buNone/>
            </a:pPr>
            <a:r>
              <a:rPr lang="fr-FR" altLang="fr-FR" sz="1800">
                <a:solidFill>
                  <a:srgbClr val="000000"/>
                </a:solidFill>
                <a:latin typeface="Georgia" panose="02040502050405020303" pitchFamily="18" charset="0"/>
              </a:rPr>
              <a:t>Matthieu 21, 1-11  Marc 11, 1-11</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re 1">
            <a:extLst>
              <a:ext uri="{FF2B5EF4-FFF2-40B4-BE49-F238E27FC236}">
                <a16:creationId xmlns:a16="http://schemas.microsoft.com/office/drawing/2014/main" id="{18BE2DF1-6880-E5F1-6839-0619B9559515}"/>
              </a:ext>
            </a:extLst>
          </p:cNvPr>
          <p:cNvSpPr>
            <a:spLocks noGrp="1"/>
          </p:cNvSpPr>
          <p:nvPr>
            <p:ph type="title"/>
          </p:nvPr>
        </p:nvSpPr>
        <p:spPr>
          <a:xfrm>
            <a:off x="3001963" y="4076700"/>
            <a:ext cx="6119812" cy="1143000"/>
          </a:xfrm>
        </p:spPr>
        <p:txBody>
          <a:bodyPr/>
          <a:lstStyle/>
          <a:p>
            <a:r>
              <a:rPr lang="fr-FR" altLang="fr-FR" sz="3200"/>
              <a:t>Collection Porte Parole</a:t>
            </a:r>
            <a:br>
              <a:rPr lang="fr-FR" altLang="fr-FR" sz="3200"/>
            </a:br>
            <a:r>
              <a:rPr lang="fr-FR" altLang="fr-FR" sz="3200"/>
              <a:t>Module Se relever </a:t>
            </a:r>
            <a:br>
              <a:rPr lang="fr-FR" altLang="fr-FR" sz="3200"/>
            </a:br>
            <a:r>
              <a:rPr lang="fr-FR" altLang="fr-FR" sz="3200"/>
              <a:t>Site Catéchèse Par la Parole</a:t>
            </a:r>
          </a:p>
        </p:txBody>
      </p:sp>
      <p:pic>
        <p:nvPicPr>
          <p:cNvPr id="114691" name="Image 4">
            <a:extLst>
              <a:ext uri="{FF2B5EF4-FFF2-40B4-BE49-F238E27FC236}">
                <a16:creationId xmlns:a16="http://schemas.microsoft.com/office/drawing/2014/main" id="{9BAAD4A1-102E-3C57-F832-4BA70F3758D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0825" y="4776788"/>
            <a:ext cx="302895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11D647F3-DB81-3407-AF92-8ED6F4A2688C}"/>
              </a:ext>
            </a:extLst>
          </p:cNvPr>
          <p:cNvSpPr>
            <a:spLocks noGrp="1"/>
          </p:cNvSpPr>
          <p:nvPr>
            <p:ph type="title"/>
          </p:nvPr>
        </p:nvSpPr>
        <p:spPr>
          <a:xfrm>
            <a:off x="0" y="0"/>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L’image 2</a:t>
            </a:r>
            <a:endParaRPr lang="fr-FR" altLang="fr-FR"/>
          </a:p>
        </p:txBody>
      </p:sp>
      <p:pic>
        <p:nvPicPr>
          <p:cNvPr id="14339" name="Picture 2">
            <a:extLst>
              <a:ext uri="{FF2B5EF4-FFF2-40B4-BE49-F238E27FC236}">
                <a16:creationId xmlns:a16="http://schemas.microsoft.com/office/drawing/2014/main" id="{42D79D85-E76E-0578-9297-243C98740E5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19475" y="1268413"/>
            <a:ext cx="5183188"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4340" name="ZoneTexte 4">
            <a:extLst>
              <a:ext uri="{FF2B5EF4-FFF2-40B4-BE49-F238E27FC236}">
                <a16:creationId xmlns:a16="http://schemas.microsoft.com/office/drawing/2014/main" id="{5FDAB24B-F648-A679-DDC5-8226DD50AB12}"/>
              </a:ext>
            </a:extLst>
          </p:cNvPr>
          <p:cNvSpPr txBox="1">
            <a:spLocks noChangeArrowheads="1"/>
          </p:cNvSpPr>
          <p:nvPr/>
        </p:nvSpPr>
        <p:spPr bwMode="auto">
          <a:xfrm>
            <a:off x="395288" y="5445125"/>
            <a:ext cx="2663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a:spcBef>
                <a:spcPct val="0"/>
              </a:spcBef>
              <a:buFontTx/>
              <a:buNone/>
            </a:pPr>
            <a:r>
              <a:rPr lang="fr-FR" altLang="fr-FR" sz="1800">
                <a:solidFill>
                  <a:srgbClr val="000000"/>
                </a:solidFill>
                <a:latin typeface="Georgia" panose="02040502050405020303" pitchFamily="18" charset="0"/>
              </a:rPr>
              <a:t>1 Corinthiens 11, 23-26 </a:t>
            </a:r>
          </a:p>
          <a:p>
            <a:pPr eaLnBrk="1">
              <a:spcBef>
                <a:spcPct val="0"/>
              </a:spcBef>
              <a:buFontTx/>
              <a:buNone/>
            </a:pPr>
            <a:r>
              <a:rPr lang="fr-FR" altLang="fr-FR" sz="1800">
                <a:solidFill>
                  <a:srgbClr val="000000"/>
                </a:solidFill>
                <a:latin typeface="Georgia" panose="02040502050405020303" pitchFamily="18" charset="0"/>
              </a:rPr>
              <a:t>Matthieu 26, 20-29</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id="{3B7E2F81-55DE-C445-F6EE-369EF1933DD4}"/>
              </a:ext>
            </a:extLst>
          </p:cNvPr>
          <p:cNvSpPr>
            <a:spLocks noGrp="1"/>
          </p:cNvSpPr>
          <p:nvPr>
            <p:ph type="title"/>
          </p:nvPr>
        </p:nvSpPr>
        <p:spPr>
          <a:xfrm>
            <a:off x="179388" y="0"/>
            <a:ext cx="5113337"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L’image 3</a:t>
            </a:r>
            <a:endParaRPr lang="fr-FR" altLang="fr-FR"/>
          </a:p>
        </p:txBody>
      </p:sp>
      <p:pic>
        <p:nvPicPr>
          <p:cNvPr id="15363" name="Picture 2">
            <a:extLst>
              <a:ext uri="{FF2B5EF4-FFF2-40B4-BE49-F238E27FC236}">
                <a16:creationId xmlns:a16="http://schemas.microsoft.com/office/drawing/2014/main" id="{E52AA7D7-DC60-F337-B91B-0D7DA635768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13263" y="-100013"/>
            <a:ext cx="4597400" cy="678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5364" name="ZoneTexte 4">
            <a:extLst>
              <a:ext uri="{FF2B5EF4-FFF2-40B4-BE49-F238E27FC236}">
                <a16:creationId xmlns:a16="http://schemas.microsoft.com/office/drawing/2014/main" id="{DDDA6E1A-E288-0A5E-4861-8BF0181710EF}"/>
              </a:ext>
            </a:extLst>
          </p:cNvPr>
          <p:cNvSpPr txBox="1">
            <a:spLocks noChangeArrowheads="1"/>
          </p:cNvSpPr>
          <p:nvPr/>
        </p:nvSpPr>
        <p:spPr bwMode="auto">
          <a:xfrm>
            <a:off x="684213" y="6092825"/>
            <a:ext cx="2592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a:spcBef>
                <a:spcPct val="0"/>
              </a:spcBef>
              <a:buFontTx/>
              <a:buNone/>
            </a:pPr>
            <a:r>
              <a:rPr lang="fr-FR" altLang="fr-FR" sz="1800">
                <a:solidFill>
                  <a:srgbClr val="000000"/>
                </a:solidFill>
                <a:latin typeface="Georgia" panose="02040502050405020303" pitchFamily="18" charset="0"/>
              </a:rPr>
              <a:t>Jean 19, 16-37</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a:extLst>
              <a:ext uri="{FF2B5EF4-FFF2-40B4-BE49-F238E27FC236}">
                <a16:creationId xmlns:a16="http://schemas.microsoft.com/office/drawing/2014/main" id="{B1C0F693-9B45-1902-21EA-DCA756B1A2DA}"/>
              </a:ext>
            </a:extLst>
          </p:cNvPr>
          <p:cNvSpPr>
            <a:spLocks noGrp="1"/>
          </p:cNvSpPr>
          <p:nvPr>
            <p:ph type="title"/>
          </p:nvPr>
        </p:nvSpPr>
        <p:spPr>
          <a:xfrm>
            <a:off x="107950" y="0"/>
            <a:ext cx="4833938"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L’image 4</a:t>
            </a:r>
            <a:endParaRPr lang="fr-FR" altLang="fr-FR"/>
          </a:p>
        </p:txBody>
      </p:sp>
      <p:pic>
        <p:nvPicPr>
          <p:cNvPr id="16387" name="Picture 2">
            <a:extLst>
              <a:ext uri="{FF2B5EF4-FFF2-40B4-BE49-F238E27FC236}">
                <a16:creationId xmlns:a16="http://schemas.microsoft.com/office/drawing/2014/main" id="{B95F7E5D-A42A-8B65-B509-E49CE92C3BF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40325" y="533400"/>
            <a:ext cx="356076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6388" name="ZoneTexte 4">
            <a:extLst>
              <a:ext uri="{FF2B5EF4-FFF2-40B4-BE49-F238E27FC236}">
                <a16:creationId xmlns:a16="http://schemas.microsoft.com/office/drawing/2014/main" id="{79F34132-1EBB-2302-D1BF-ABA2752E426D}"/>
              </a:ext>
            </a:extLst>
          </p:cNvPr>
          <p:cNvSpPr txBox="1">
            <a:spLocks noChangeArrowheads="1"/>
          </p:cNvSpPr>
          <p:nvPr/>
        </p:nvSpPr>
        <p:spPr bwMode="auto">
          <a:xfrm>
            <a:off x="468313" y="5445125"/>
            <a:ext cx="3167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a:spcBef>
                <a:spcPct val="0"/>
              </a:spcBef>
              <a:buFontTx/>
              <a:buNone/>
            </a:pPr>
            <a:r>
              <a:rPr lang="fr-FR" altLang="fr-FR" sz="1800">
                <a:solidFill>
                  <a:srgbClr val="000000"/>
                </a:solidFill>
                <a:latin typeface="Georgia" panose="02040502050405020303" pitchFamily="18" charset="0"/>
              </a:rPr>
              <a:t>1 Corinthiens 15, 24-26 Éphésiens 2, 5-6 et 4, 8-10</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91B3F109-FB78-BDD5-A825-8C2A16D2D5FF}"/>
              </a:ext>
            </a:extLst>
          </p:cNvPr>
          <p:cNvSpPr>
            <a:spLocks noGrp="1"/>
          </p:cNvSpPr>
          <p:nvPr>
            <p:ph type="title"/>
          </p:nvPr>
        </p:nvSpPr>
        <p:spPr>
          <a:xfrm>
            <a:off x="-323850" y="115888"/>
            <a:ext cx="511175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L’image 5</a:t>
            </a:r>
            <a:endParaRPr lang="fr-FR" altLang="fr-FR"/>
          </a:p>
        </p:txBody>
      </p:sp>
      <p:pic>
        <p:nvPicPr>
          <p:cNvPr id="17411" name="Picture 2">
            <a:extLst>
              <a:ext uri="{FF2B5EF4-FFF2-40B4-BE49-F238E27FC236}">
                <a16:creationId xmlns:a16="http://schemas.microsoft.com/office/drawing/2014/main" id="{9DF7DEC4-1E12-9C35-B0A1-2B96AAA7DB6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24300" y="814388"/>
            <a:ext cx="497205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7412" name="ZoneTexte 4">
            <a:extLst>
              <a:ext uri="{FF2B5EF4-FFF2-40B4-BE49-F238E27FC236}">
                <a16:creationId xmlns:a16="http://schemas.microsoft.com/office/drawing/2014/main" id="{82F154FD-52F9-3480-0944-9B7B7956C342}"/>
              </a:ext>
            </a:extLst>
          </p:cNvPr>
          <p:cNvSpPr txBox="1">
            <a:spLocks noChangeArrowheads="1"/>
          </p:cNvSpPr>
          <p:nvPr/>
        </p:nvSpPr>
        <p:spPr bwMode="auto">
          <a:xfrm>
            <a:off x="665163" y="5516563"/>
            <a:ext cx="2232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a:spcBef>
                <a:spcPct val="0"/>
              </a:spcBef>
              <a:buFontTx/>
              <a:buNone/>
            </a:pPr>
            <a:r>
              <a:rPr lang="fr-FR" altLang="fr-FR" sz="1800">
                <a:solidFill>
                  <a:srgbClr val="000000"/>
                </a:solidFill>
                <a:latin typeface="Georgia" panose="02040502050405020303" pitchFamily="18" charset="0"/>
              </a:rPr>
              <a:t>Jean 20, 11-18 Matthieu 28, 1-10</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C5C2EAD6-FCB5-AE4C-D7C1-191959C1855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95513" y="200025"/>
            <a:ext cx="4325937"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contenu 3">
            <a:extLst>
              <a:ext uri="{FF2B5EF4-FFF2-40B4-BE49-F238E27FC236}">
                <a16:creationId xmlns:a16="http://schemas.microsoft.com/office/drawing/2014/main" id="{A1535DF4-9B96-EC33-0B5C-B511AAE6FA9E}"/>
              </a:ext>
            </a:extLst>
          </p:cNvPr>
          <p:cNvSpPr>
            <a:spLocks noGrp="1"/>
          </p:cNvSpPr>
          <p:nvPr>
            <p:ph idx="1"/>
          </p:nvPr>
        </p:nvSpPr>
        <p:spPr>
          <a:xfrm>
            <a:off x="457200" y="1600200"/>
            <a:ext cx="8229600" cy="2898775"/>
          </a:xfrm>
        </p:spPr>
        <p:txBody>
          <a:bodyPr>
            <a:spAutoFit/>
          </a:bodyPr>
          <a:lstStyle/>
          <a:p>
            <a:pPr marL="714375" lvl="1" indent="-422275" eaLnBrk="1" hangingPunct="1">
              <a:spcBef>
                <a:spcPct val="0"/>
              </a:spcBef>
              <a:buClr>
                <a:srgbClr val="438086"/>
              </a:buClr>
              <a:buFont typeface="Arial" panose="020B0604020202020204" pitchFamily="34" charset="0"/>
              <a:buNone/>
            </a:pPr>
            <a:r>
              <a:rPr lang="fr-FR" altLang="fr-FR" sz="3600" b="1">
                <a:solidFill>
                  <a:srgbClr val="438086"/>
                </a:solidFill>
                <a:latin typeface="Times New Roman" panose="02020603050405020304" pitchFamily="18" charset="0"/>
                <a:cs typeface="Times New Roman" panose="02020603050405020304" pitchFamily="18" charset="0"/>
              </a:rPr>
              <a:t>Cette  image </a:t>
            </a:r>
          </a:p>
          <a:p>
            <a:pPr marL="714375" lvl="1" indent="-422275" eaLnBrk="1" hangingPunct="1">
              <a:spcBef>
                <a:spcPct val="0"/>
              </a:spcBef>
              <a:buClr>
                <a:srgbClr val="438086"/>
              </a:buClr>
              <a:buFont typeface="Arial" panose="020B0604020202020204" pitchFamily="34" charset="0"/>
              <a:buNone/>
            </a:pPr>
            <a:r>
              <a:rPr lang="fr-FR" altLang="fr-FR" sz="3600" b="1">
                <a:solidFill>
                  <a:srgbClr val="438086"/>
                </a:solidFill>
                <a:latin typeface="Times New Roman" panose="02020603050405020304" pitchFamily="18" charset="0"/>
                <a:cs typeface="Times New Roman" panose="02020603050405020304" pitchFamily="18" charset="0"/>
              </a:rPr>
              <a:t>évoque-t-elle d’autres textes ?</a:t>
            </a:r>
          </a:p>
          <a:p>
            <a:pPr marL="714375" lvl="1" indent="-422275" eaLnBrk="1" hangingPunct="1">
              <a:spcBef>
                <a:spcPct val="0"/>
              </a:spcBef>
              <a:buClr>
                <a:srgbClr val="438086"/>
              </a:buClr>
              <a:buFont typeface="Arial" panose="020B0604020202020204" pitchFamily="34" charset="0"/>
              <a:buNone/>
            </a:pPr>
            <a:r>
              <a:rPr lang="fr-FR" altLang="fr-FR" sz="3600" b="1">
                <a:solidFill>
                  <a:srgbClr val="438086"/>
                </a:solidFill>
                <a:latin typeface="Times New Roman" panose="02020603050405020304" pitchFamily="18" charset="0"/>
                <a:cs typeface="Times New Roman" panose="02020603050405020304" pitchFamily="18" charset="0"/>
              </a:rPr>
              <a:t>Cette image diffère-t-elle d’autres images ? En quoi ?</a:t>
            </a:r>
            <a:endParaRPr lang="fr-FR" altLang="fr-FR" sz="3600" b="1">
              <a:latin typeface="Times New Roman" panose="02020603050405020304" pitchFamily="18" charset="0"/>
              <a:cs typeface="Times New Roman" panose="02020603050405020304" pitchFamily="18" charset="0"/>
            </a:endParaRPr>
          </a:p>
          <a:p>
            <a:pPr eaLnBrk="1" hangingPunct="1"/>
            <a:endParaRPr lang="fr-FR" altLang="fr-F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424D75C7-AC8E-45A6-10F4-10C6EB814733}"/>
              </a:ext>
            </a:extLst>
          </p:cNvPr>
          <p:cNvSpPr>
            <a:spLocks noGrp="1"/>
          </p:cNvSpPr>
          <p:nvPr>
            <p:ph type="title"/>
          </p:nvPr>
        </p:nvSpPr>
        <p:spPr>
          <a:xfrm>
            <a:off x="1077913" y="2889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Lecture détaillée</a:t>
            </a:r>
            <a:endParaRPr lang="fr-FR" altLang="fr-FR"/>
          </a:p>
        </p:txBody>
      </p:sp>
      <p:sp>
        <p:nvSpPr>
          <p:cNvPr id="20483" name="Rectangle 2">
            <a:extLst>
              <a:ext uri="{FF2B5EF4-FFF2-40B4-BE49-F238E27FC236}">
                <a16:creationId xmlns:a16="http://schemas.microsoft.com/office/drawing/2014/main" id="{3F35190C-62F0-5DE1-8CDD-CF453738B250}"/>
              </a:ext>
            </a:extLst>
          </p:cNvPr>
          <p:cNvSpPr>
            <a:spLocks noGrp="1"/>
          </p:cNvSpPr>
          <p:nvPr>
            <p:ph idx="1"/>
          </p:nvPr>
        </p:nvSpPr>
        <p:spPr>
          <a:xfrm>
            <a:off x="323850" y="1628775"/>
            <a:ext cx="3976688" cy="3006725"/>
          </a:xfrm>
        </p:spPr>
        <p:txBody>
          <a:bodyPr/>
          <a:lstStyle/>
          <a:p>
            <a:pPr marL="365125" indent="-255588" algn="ctr" eaLnBrk="1" hangingPunct="1">
              <a:spcBef>
                <a:spcPts val="300"/>
              </a:spcBef>
              <a:buClr>
                <a:srgbClr val="A04DA3"/>
              </a:buClr>
              <a:buFont typeface="Arial" panose="020B0604020202020204" pitchFamily="34" charset="0"/>
              <a:buNone/>
            </a:pPr>
            <a:r>
              <a:rPr lang="fr-FR" altLang="fr-FR" sz="2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Nous allons relire </a:t>
            </a:r>
          </a:p>
          <a:p>
            <a:pPr marL="365125" indent="-255588" algn="ctr" eaLnBrk="1" hangingPunct="1">
              <a:spcBef>
                <a:spcPts val="300"/>
              </a:spcBef>
              <a:buClr>
                <a:srgbClr val="A04DA3"/>
              </a:buClr>
              <a:buFont typeface="Arial" panose="020B0604020202020204" pitchFamily="34" charset="0"/>
              <a:buNone/>
            </a:pPr>
            <a:r>
              <a:rPr lang="fr-FR" altLang="fr-FR" sz="2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en détail </a:t>
            </a:r>
          </a:p>
          <a:p>
            <a:pPr marL="365125" indent="-255588" algn="ctr" eaLnBrk="1" hangingPunct="1">
              <a:spcBef>
                <a:spcPts val="300"/>
              </a:spcBef>
              <a:buClr>
                <a:srgbClr val="A04DA3"/>
              </a:buClr>
              <a:buFont typeface="Arial" panose="020B0604020202020204" pitchFamily="34" charset="0"/>
              <a:buNone/>
            </a:pPr>
            <a:r>
              <a:rPr lang="fr-FR" altLang="fr-FR" sz="2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chacune de ces images en nous appuyant aussi sur les textes correspondants.</a:t>
            </a:r>
            <a:endParaRPr lang="fr-FR" altLang="fr-FR"/>
          </a:p>
        </p:txBody>
      </p:sp>
      <p:pic>
        <p:nvPicPr>
          <p:cNvPr id="20484" name="Picture 3">
            <a:extLst>
              <a:ext uri="{FF2B5EF4-FFF2-40B4-BE49-F238E27FC236}">
                <a16:creationId xmlns:a16="http://schemas.microsoft.com/office/drawing/2014/main" id="{0372694F-E03A-EEF0-3BFB-AD92535EC8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48263" y="1303338"/>
            <a:ext cx="3478212"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id="{177DB2FF-7682-94AD-4457-BCA04FE2A367}"/>
              </a:ext>
            </a:extLst>
          </p:cNvPr>
          <p:cNvSpPr>
            <a:spLocks noGrp="1"/>
          </p:cNvSpPr>
          <p:nvPr>
            <p:ph type="title"/>
          </p:nvPr>
        </p:nvSpPr>
        <p:spPr>
          <a:xfrm>
            <a:off x="1077913" y="2889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1– Les Rameaux</a:t>
            </a:r>
            <a:endParaRPr lang="fr-FR" altLang="fr-FR"/>
          </a:p>
        </p:txBody>
      </p:sp>
      <p:sp>
        <p:nvSpPr>
          <p:cNvPr id="18435" name="Rectangle 2">
            <a:extLst>
              <a:ext uri="{FF2B5EF4-FFF2-40B4-BE49-F238E27FC236}">
                <a16:creationId xmlns:a16="http://schemas.microsoft.com/office/drawing/2014/main" id="{B1EB0CE5-A596-13E7-A9CE-BCF361208502}"/>
              </a:ext>
            </a:extLst>
          </p:cNvPr>
          <p:cNvSpPr>
            <a:spLocks noGrp="1"/>
          </p:cNvSpPr>
          <p:nvPr>
            <p:ph idx="1"/>
          </p:nvPr>
        </p:nvSpPr>
        <p:spPr>
          <a:xfrm>
            <a:off x="4143375" y="1357313"/>
            <a:ext cx="4749800" cy="4951412"/>
          </a:xfrm>
        </p:spPr>
        <p:txBody>
          <a:bodyPr/>
          <a:lstStyle/>
          <a:p>
            <a:pPr marL="255588" indent="-146050" eaLnBrk="1" hangingPunct="1">
              <a:lnSpc>
                <a:spcPct val="80000"/>
              </a:lnSpc>
              <a:spcBef>
                <a:spcPts val="300"/>
              </a:spcBef>
              <a:buClr>
                <a:srgbClr val="A04DA3"/>
              </a:buClr>
              <a:buFont typeface="Arial" panose="020B0604020202020204" pitchFamily="34" charset="0"/>
              <a:buNone/>
              <a:defRPr/>
            </a:pPr>
            <a:r>
              <a:rPr lang="fr-FR" altLang="fr-FR" sz="2000" dirty="0">
                <a:latin typeface="+mj-lt"/>
                <a:ea typeface="Georgia" pitchFamily="18" charset="0"/>
                <a:cs typeface="Georgia" pitchFamily="18" charset="0"/>
                <a:sym typeface="Georgia" pitchFamily="18" charset="0"/>
              </a:rPr>
              <a:t>Un </a:t>
            </a:r>
            <a:r>
              <a:rPr lang="fr-FR" altLang="fr-FR" sz="2000" b="1" i="1" dirty="0">
                <a:solidFill>
                  <a:srgbClr val="424456"/>
                </a:solidFill>
                <a:latin typeface="+mj-lt"/>
                <a:ea typeface="Georgia" pitchFamily="18" charset="0"/>
                <a:cs typeface="Georgia" pitchFamily="18" charset="0"/>
                <a:sym typeface="Georgia" pitchFamily="18" charset="0"/>
              </a:rPr>
              <a:t>enfant</a:t>
            </a:r>
            <a:r>
              <a:rPr lang="fr-FR" altLang="fr-FR" sz="2000" dirty="0">
                <a:latin typeface="+mj-lt"/>
                <a:ea typeface="Georgia" pitchFamily="18" charset="0"/>
                <a:cs typeface="Georgia" pitchFamily="18" charset="0"/>
                <a:sym typeface="Georgia" pitchFamily="18" charset="0"/>
              </a:rPr>
              <a:t> et un </a:t>
            </a:r>
            <a:r>
              <a:rPr lang="fr-FR" altLang="fr-FR" sz="2000" b="1" i="1" dirty="0">
                <a:solidFill>
                  <a:srgbClr val="424456"/>
                </a:solidFill>
                <a:latin typeface="+mj-lt"/>
                <a:ea typeface="Georgia" pitchFamily="18" charset="0"/>
                <a:cs typeface="Georgia" pitchFamily="18" charset="0"/>
                <a:sym typeface="Georgia" pitchFamily="18" charset="0"/>
              </a:rPr>
              <a:t>adulte</a:t>
            </a:r>
            <a:r>
              <a:rPr lang="fr-FR" altLang="fr-FR" sz="2000" dirty="0">
                <a:latin typeface="+mj-lt"/>
                <a:ea typeface="Georgia" pitchFamily="18" charset="0"/>
                <a:cs typeface="Georgia" pitchFamily="18" charset="0"/>
                <a:sym typeface="Georgia" pitchFamily="18" charset="0"/>
              </a:rPr>
              <a:t> acclament ensemble le Christ (Matthieu 21, 15-17).</a:t>
            </a:r>
          </a:p>
          <a:p>
            <a:pPr marL="255588" indent="-146050" eaLnBrk="1" hangingPunct="1">
              <a:lnSpc>
                <a:spcPct val="80000"/>
              </a:lnSpc>
              <a:spcBef>
                <a:spcPts val="300"/>
              </a:spcBef>
              <a:buClr>
                <a:srgbClr val="A04DA3"/>
              </a:buClr>
              <a:buFont typeface="Arial" panose="020B0604020202020204" pitchFamily="34" charset="0"/>
              <a:buNone/>
              <a:defRPr/>
            </a:pPr>
            <a:r>
              <a:rPr lang="fr-FR" altLang="fr-FR" sz="2000" dirty="0">
                <a:latin typeface="+mj-lt"/>
                <a:ea typeface="Georgia" pitchFamily="18" charset="0"/>
                <a:cs typeface="Georgia" pitchFamily="18" charset="0"/>
                <a:sym typeface="Georgia" pitchFamily="18" charset="0"/>
              </a:rPr>
              <a:t>Le plus âgé pourrait représenter un chef des prêtres, lié en Mt 21, 15 à la présence d’enfants ; ou représenter la foule des autres récits.</a:t>
            </a:r>
          </a:p>
          <a:p>
            <a:pPr marL="255588" indent="-146050" eaLnBrk="1" hangingPunct="1">
              <a:lnSpc>
                <a:spcPct val="80000"/>
              </a:lnSpc>
              <a:spcBef>
                <a:spcPts val="300"/>
              </a:spcBef>
              <a:buClr>
                <a:srgbClr val="A04DA3"/>
              </a:buClr>
              <a:buFont typeface="Arial" panose="020B0604020202020204" pitchFamily="34" charset="0"/>
              <a:buNone/>
              <a:defRPr/>
            </a:pPr>
            <a:r>
              <a:rPr lang="fr-FR" altLang="fr-FR" sz="2000" dirty="0">
                <a:latin typeface="+mj-lt"/>
                <a:ea typeface="Georgia" pitchFamily="18" charset="0"/>
                <a:cs typeface="Georgia" pitchFamily="18" charset="0"/>
                <a:sym typeface="Georgia" pitchFamily="18" charset="0"/>
              </a:rPr>
              <a:t>Deux âges de la vie acclament Jésus.</a:t>
            </a:r>
          </a:p>
          <a:p>
            <a:pPr marL="255588" indent="-146050" eaLnBrk="1" hangingPunct="1">
              <a:lnSpc>
                <a:spcPct val="80000"/>
              </a:lnSpc>
              <a:spcBef>
                <a:spcPts val="300"/>
              </a:spcBef>
              <a:buClr>
                <a:srgbClr val="A04DA3"/>
              </a:buClr>
              <a:buFont typeface="Arial" panose="020B0604020202020204" pitchFamily="34" charset="0"/>
              <a:buNone/>
              <a:defRPr/>
            </a:pPr>
            <a:endParaRPr lang="fr-FR" altLang="fr-FR" sz="2000" dirty="0">
              <a:latin typeface="+mj-lt"/>
              <a:ea typeface="Georgia" pitchFamily="18" charset="0"/>
              <a:cs typeface="Georgia" pitchFamily="18" charset="0"/>
              <a:sym typeface="Georgia" pitchFamily="18" charset="0"/>
            </a:endParaRPr>
          </a:p>
          <a:p>
            <a:pPr marL="255588" indent="-146050" eaLnBrk="1" hangingPunct="1">
              <a:lnSpc>
                <a:spcPct val="80000"/>
              </a:lnSpc>
              <a:spcBef>
                <a:spcPts val="300"/>
              </a:spcBef>
              <a:buClr>
                <a:srgbClr val="A04DA3"/>
              </a:buClr>
              <a:buFont typeface="Arial" panose="020B0604020202020204" pitchFamily="34" charset="0"/>
              <a:buNone/>
              <a:defRPr/>
            </a:pPr>
            <a:endParaRPr lang="fr-FR" altLang="fr-FR" sz="2000" dirty="0">
              <a:latin typeface="+mj-lt"/>
              <a:ea typeface="Georgia" pitchFamily="18" charset="0"/>
              <a:cs typeface="Georgia" pitchFamily="18" charset="0"/>
              <a:sym typeface="Georgia" pitchFamily="18" charset="0"/>
            </a:endParaRPr>
          </a:p>
          <a:p>
            <a:pPr marL="255588" indent="-146050" eaLnBrk="1" hangingPunct="1">
              <a:lnSpc>
                <a:spcPct val="80000"/>
              </a:lnSpc>
              <a:spcBef>
                <a:spcPts val="300"/>
              </a:spcBef>
              <a:buClr>
                <a:srgbClr val="A04DA3"/>
              </a:buClr>
              <a:buFont typeface="Arial" panose="020B0604020202020204" pitchFamily="34" charset="0"/>
              <a:buNone/>
              <a:defRPr/>
            </a:pPr>
            <a:r>
              <a:rPr lang="fr-FR" altLang="fr-FR" sz="2000" dirty="0">
                <a:latin typeface="+mj-lt"/>
                <a:ea typeface="Georgia" pitchFamily="18" charset="0"/>
                <a:cs typeface="Georgia" pitchFamily="18" charset="0"/>
                <a:sym typeface="Georgia" pitchFamily="18" charset="0"/>
              </a:rPr>
              <a:t>L’enfant qui enlève son </a:t>
            </a:r>
            <a:r>
              <a:rPr lang="fr-FR" altLang="fr-FR" sz="2000" b="1" i="1" dirty="0">
                <a:solidFill>
                  <a:srgbClr val="424456"/>
                </a:solidFill>
                <a:latin typeface="+mj-lt"/>
                <a:ea typeface="Georgia" pitchFamily="18" charset="0"/>
                <a:cs typeface="Georgia" pitchFamily="18" charset="0"/>
                <a:sym typeface="Georgia" pitchFamily="18" charset="0"/>
              </a:rPr>
              <a:t>vêtement</a:t>
            </a:r>
            <a:r>
              <a:rPr lang="fr-FR" altLang="fr-FR" sz="2000" dirty="0">
                <a:latin typeface="+mj-lt"/>
                <a:ea typeface="Georgia" pitchFamily="18" charset="0"/>
                <a:cs typeface="Georgia" pitchFamily="18" charset="0"/>
                <a:sym typeface="Georgia" pitchFamily="18" charset="0"/>
              </a:rPr>
              <a:t> représente tous ceux qui, selon Mt 21, 8 ; Mc 11, 8 ; </a:t>
            </a:r>
            <a:r>
              <a:rPr lang="fr-FR" altLang="fr-FR" sz="2000" dirty="0" err="1">
                <a:latin typeface="+mj-lt"/>
                <a:ea typeface="Georgia" pitchFamily="18" charset="0"/>
                <a:cs typeface="Georgia" pitchFamily="18" charset="0"/>
                <a:sym typeface="Georgia" pitchFamily="18" charset="0"/>
              </a:rPr>
              <a:t>Lc</a:t>
            </a:r>
            <a:r>
              <a:rPr lang="fr-FR" altLang="fr-FR" sz="2000" dirty="0">
                <a:latin typeface="+mj-lt"/>
                <a:ea typeface="Georgia" pitchFamily="18" charset="0"/>
                <a:cs typeface="Georgia" pitchFamily="18" charset="0"/>
                <a:sym typeface="Georgia" pitchFamily="18" charset="0"/>
              </a:rPr>
              <a:t> 19, 35-36, étendaient leurs vêtements sur le chemin.</a:t>
            </a:r>
          </a:p>
          <a:p>
            <a:pPr marL="255588" indent="-146050" eaLnBrk="1" hangingPunct="1">
              <a:lnSpc>
                <a:spcPct val="80000"/>
              </a:lnSpc>
              <a:spcBef>
                <a:spcPts val="300"/>
              </a:spcBef>
              <a:buClr>
                <a:srgbClr val="A04DA3"/>
              </a:buClr>
              <a:buFont typeface="Arial" panose="020B0604020202020204" pitchFamily="34" charset="0"/>
              <a:buNone/>
              <a:defRPr/>
            </a:pPr>
            <a:r>
              <a:rPr lang="fr-FR" altLang="fr-FR" sz="2000" dirty="0">
                <a:latin typeface="+mj-lt"/>
                <a:ea typeface="Georgia" pitchFamily="18" charset="0"/>
                <a:cs typeface="Georgia" pitchFamily="18" charset="0"/>
                <a:sym typeface="Georgia" pitchFamily="18" charset="0"/>
              </a:rPr>
              <a:t>Dans Luc 19, 35, ils étendent leur manteau sur l’âne et non sur le chemin. </a:t>
            </a:r>
          </a:p>
          <a:p>
            <a:pPr marL="255588" indent="-146050" eaLnBrk="1" hangingPunct="1">
              <a:lnSpc>
                <a:spcPct val="80000"/>
              </a:lnSpc>
              <a:spcBef>
                <a:spcPts val="300"/>
              </a:spcBef>
              <a:buClr>
                <a:srgbClr val="A04DA3"/>
              </a:buClr>
              <a:buFont typeface="Arial" panose="020B0604020202020204" pitchFamily="34" charset="0"/>
              <a:buNone/>
              <a:defRPr/>
            </a:pPr>
            <a:r>
              <a:rPr lang="fr-FR" altLang="fr-FR" sz="2000" dirty="0">
                <a:latin typeface="+mj-lt"/>
                <a:ea typeface="Georgia" pitchFamily="18" charset="0"/>
                <a:cs typeface="Georgia" pitchFamily="18" charset="0"/>
                <a:sym typeface="Georgia" pitchFamily="18" charset="0"/>
              </a:rPr>
              <a:t>Cet enfant suggère aussi les </a:t>
            </a:r>
            <a:r>
              <a:rPr lang="fr-FR" altLang="fr-FR" sz="2000" b="1" i="1" dirty="0">
                <a:solidFill>
                  <a:srgbClr val="424456"/>
                </a:solidFill>
                <a:latin typeface="+mj-lt"/>
                <a:ea typeface="Georgia" pitchFamily="18" charset="0"/>
                <a:cs typeface="Georgia" pitchFamily="18" charset="0"/>
                <a:sym typeface="Georgia" pitchFamily="18" charset="0"/>
              </a:rPr>
              <a:t>baptisés</a:t>
            </a:r>
            <a:r>
              <a:rPr lang="fr-FR" altLang="fr-FR" sz="2000" dirty="0">
                <a:latin typeface="+mj-lt"/>
                <a:ea typeface="Georgia" pitchFamily="18" charset="0"/>
                <a:cs typeface="Georgia" pitchFamily="18" charset="0"/>
                <a:sym typeface="Georgia" pitchFamily="18" charset="0"/>
              </a:rPr>
              <a:t> qui se dépouillent de leurs vieux vêtements pour recevoir la tunique du baptême.</a:t>
            </a:r>
            <a:endParaRPr lang="fr-FR" altLang="fr-FR" sz="2000" dirty="0">
              <a:latin typeface="+mj-lt"/>
            </a:endParaRPr>
          </a:p>
        </p:txBody>
      </p:sp>
      <p:pic>
        <p:nvPicPr>
          <p:cNvPr id="21508" name="Picture 3">
            <a:extLst>
              <a:ext uri="{FF2B5EF4-FFF2-40B4-BE49-F238E27FC236}">
                <a16:creationId xmlns:a16="http://schemas.microsoft.com/office/drawing/2014/main" id="{DF02AB7F-B249-04A3-F2B9-EF5EE0A81F7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7025" y="1557338"/>
            <a:ext cx="3524250" cy="42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435">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4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A2E90A9B-A2B7-D5E8-0D6A-FEEC4CC5E27E}"/>
              </a:ext>
            </a:extLst>
          </p:cNvPr>
          <p:cNvSpPr>
            <a:spLocks noGrp="1"/>
          </p:cNvSpPr>
          <p:nvPr>
            <p:ph type="title"/>
          </p:nvPr>
        </p:nvSpPr>
        <p:spPr>
          <a:xfrm>
            <a:off x="457200" y="1143000"/>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Introduction </a:t>
            </a:r>
            <a:endParaRPr lang="fr-FR" altLang="fr-FR"/>
          </a:p>
        </p:txBody>
      </p:sp>
      <p:sp>
        <p:nvSpPr>
          <p:cNvPr id="4099" name="Rectangle 2">
            <a:extLst>
              <a:ext uri="{FF2B5EF4-FFF2-40B4-BE49-F238E27FC236}">
                <a16:creationId xmlns:a16="http://schemas.microsoft.com/office/drawing/2014/main" id="{0958A17F-ACE3-01EB-8270-A0F2285F1B7F}"/>
              </a:ext>
            </a:extLst>
          </p:cNvPr>
          <p:cNvSpPr>
            <a:spLocks noGrp="1"/>
          </p:cNvSpPr>
          <p:nvPr>
            <p:ph idx="1"/>
          </p:nvPr>
        </p:nvSpPr>
        <p:spPr>
          <a:xfrm>
            <a:off x="457200" y="2247900"/>
            <a:ext cx="8229600" cy="4325938"/>
          </a:xfrm>
        </p:spPr>
        <p:txBody>
          <a:bodyPr/>
          <a:lstStyle/>
          <a:p>
            <a:pPr marL="365125" indent="-255588" eaLnBrk="1" hangingPunct="1">
              <a:spcBef>
                <a:spcPts val="300"/>
              </a:spcBef>
              <a:buClr>
                <a:srgbClr val="A04DA3"/>
              </a:buClr>
              <a:buFontTx/>
              <a:buChar char="•"/>
            </a:pPr>
            <a:r>
              <a:rPr lang="fr-FR" altLang="fr-FR" sz="2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Le module « Se relever » invite la communauté chrétienne à découvrir une image de la croix comme une image de foi qui introduit chacun dans le mystère pascal.</a:t>
            </a:r>
          </a:p>
          <a:p>
            <a:pPr marL="365125" indent="-255588" eaLnBrk="1" hangingPunct="1">
              <a:spcBef>
                <a:spcPts val="300"/>
              </a:spcBef>
              <a:buClr>
                <a:srgbClr val="A04DA3"/>
              </a:buClr>
              <a:buFontTx/>
              <a:buChar char="•"/>
            </a:pPr>
            <a:r>
              <a:rPr lang="fr-FR" altLang="fr-FR" sz="2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La semaine Sainte, des Rameaux jusqu’au matin de Pâques, annonce le salut de l’humanité réalisé dans la mort et la résurrection du Christ.</a:t>
            </a:r>
          </a:p>
          <a:p>
            <a:pPr marL="365125" indent="-255588" eaLnBrk="1" hangingPunct="1">
              <a:spcBef>
                <a:spcPts val="300"/>
              </a:spcBef>
              <a:buClr>
                <a:srgbClr val="A04DA3"/>
              </a:buClr>
              <a:buFontTx/>
              <a:buChar char="•"/>
            </a:pPr>
            <a:r>
              <a:rPr lang="fr-FR" altLang="fr-FR" sz="2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Ce salut est donné gratuitement et appelle chacun à vivre en fraternité avec les hommes.</a:t>
            </a:r>
          </a:p>
          <a:p>
            <a:pPr marL="365125" indent="-255588" eaLnBrk="1" hangingPunct="1">
              <a:spcBef>
                <a:spcPts val="300"/>
              </a:spcBef>
              <a:buClr>
                <a:srgbClr val="A04DA3"/>
              </a:buClr>
              <a:buFontTx/>
              <a:buChar char="•"/>
            </a:pPr>
            <a:r>
              <a:rPr lang="fr-FR" altLang="fr-FR" sz="25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Aider son frère, c’est participer, à se mesure, au dynamisme de ce salut.</a:t>
            </a:r>
            <a:endParaRPr lang="fr-FR" altLang="fr-F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65A4422C-B94E-C704-C720-10EC9A8BA041}"/>
              </a:ext>
            </a:extLst>
          </p:cNvPr>
          <p:cNvSpPr>
            <a:spLocks noGrp="1"/>
          </p:cNvSpPr>
          <p:nvPr>
            <p:ph type="title"/>
          </p:nvPr>
        </p:nvSpPr>
        <p:spPr>
          <a:xfrm>
            <a:off x="1077913" y="2889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1 – Les Rameaux</a:t>
            </a:r>
            <a:endParaRPr lang="fr-FR" altLang="fr-FR"/>
          </a:p>
        </p:txBody>
      </p:sp>
      <p:sp>
        <p:nvSpPr>
          <p:cNvPr id="19459" name="Rectangle 2">
            <a:extLst>
              <a:ext uri="{FF2B5EF4-FFF2-40B4-BE49-F238E27FC236}">
                <a16:creationId xmlns:a16="http://schemas.microsoft.com/office/drawing/2014/main" id="{D5E1E39F-848E-0853-A82B-311D0728C05C}"/>
              </a:ext>
            </a:extLst>
          </p:cNvPr>
          <p:cNvSpPr>
            <a:spLocks noGrp="1"/>
          </p:cNvSpPr>
          <p:nvPr>
            <p:ph idx="1"/>
          </p:nvPr>
        </p:nvSpPr>
        <p:spPr>
          <a:xfrm>
            <a:off x="4143375" y="1571625"/>
            <a:ext cx="4724400" cy="5241925"/>
          </a:xfrm>
        </p:spPr>
        <p:txBody>
          <a:bodyPr/>
          <a:lstStyle/>
          <a:p>
            <a:pPr marL="255588" indent="-146050" eaLnBrk="1" hangingPunct="1">
              <a:lnSpc>
                <a:spcPct val="80000"/>
              </a:lnSpc>
              <a:spcBef>
                <a:spcPts val="300"/>
              </a:spcBef>
              <a:buClr>
                <a:srgbClr val="A04DA3"/>
              </a:buClr>
              <a:buFont typeface="Arial" panose="020B0604020202020204" pitchFamily="34" charset="0"/>
              <a:buNone/>
            </a:pPr>
            <a:r>
              <a:rPr lang="fr-FR" altLang="fr-FR" sz="2000">
                <a:ea typeface="Georgia" panose="02040502050405020303" pitchFamily="18" charset="0"/>
                <a:cs typeface="Georgia" panose="02040502050405020303" pitchFamily="18" charset="0"/>
                <a:sym typeface="Georgia" panose="02040502050405020303" pitchFamily="18" charset="0"/>
              </a:rPr>
              <a:t>Le </a:t>
            </a:r>
            <a:r>
              <a:rPr lang="fr-FR" altLang="fr-FR" sz="2000" b="1" i="1">
                <a:solidFill>
                  <a:srgbClr val="424456"/>
                </a:solidFill>
                <a:ea typeface="Georgia" panose="02040502050405020303" pitchFamily="18" charset="0"/>
                <a:cs typeface="Georgia" panose="02040502050405020303" pitchFamily="18" charset="0"/>
                <a:sym typeface="Georgia" panose="02040502050405020303" pitchFamily="18" charset="0"/>
              </a:rPr>
              <a:t>vêtement</a:t>
            </a:r>
            <a:r>
              <a:rPr lang="fr-FR" altLang="fr-FR" sz="2000">
                <a:ea typeface="Georgia" panose="02040502050405020303" pitchFamily="18" charset="0"/>
                <a:cs typeface="Georgia" panose="02040502050405020303" pitchFamily="18" charset="0"/>
                <a:sym typeface="Georgia" panose="02040502050405020303" pitchFamily="18" charset="0"/>
              </a:rPr>
              <a:t> évoque toujours l’identité de celui qui le porte ; cela se voit sur les images, se lit dans les textes.</a:t>
            </a:r>
          </a:p>
          <a:p>
            <a:pPr marL="255588" indent="-146050" eaLnBrk="1" hangingPunct="1">
              <a:lnSpc>
                <a:spcPct val="80000"/>
              </a:lnSpc>
              <a:spcBef>
                <a:spcPts val="300"/>
              </a:spcBef>
              <a:buClr>
                <a:srgbClr val="A04DA3"/>
              </a:buClr>
              <a:buFont typeface="Arial" panose="020B0604020202020204" pitchFamily="34" charset="0"/>
              <a:buNone/>
            </a:pPr>
            <a:r>
              <a:rPr lang="fr-FR" altLang="fr-FR" sz="2000">
                <a:ea typeface="Georgia" panose="02040502050405020303" pitchFamily="18" charset="0"/>
                <a:cs typeface="Georgia" panose="02040502050405020303" pitchFamily="18" charset="0"/>
                <a:sym typeface="Georgia" panose="02040502050405020303" pitchFamily="18" charset="0"/>
              </a:rPr>
              <a:t>Le Christ porte un </a:t>
            </a:r>
            <a:r>
              <a:rPr lang="fr-FR" altLang="fr-FR" sz="2000" b="1" i="1">
                <a:solidFill>
                  <a:srgbClr val="424456"/>
                </a:solidFill>
                <a:ea typeface="Georgia" panose="02040502050405020303" pitchFamily="18" charset="0"/>
                <a:cs typeface="Georgia" panose="02040502050405020303" pitchFamily="18" charset="0"/>
                <a:sym typeface="Georgia" panose="02040502050405020303" pitchFamily="18" charset="0"/>
              </a:rPr>
              <a:t>manteau</a:t>
            </a:r>
            <a:r>
              <a:rPr lang="fr-FR" altLang="fr-FR" sz="2000">
                <a:ea typeface="Georgia" panose="02040502050405020303" pitchFamily="18" charset="0"/>
                <a:cs typeface="Georgia" panose="02040502050405020303" pitchFamily="18" charset="0"/>
                <a:sym typeface="Georgia" panose="02040502050405020303" pitchFamily="18" charset="0"/>
              </a:rPr>
              <a:t> bleu (couleur évoquant ici la condition humaine), sur une tunique rouge-pourpre (couleur royale).</a:t>
            </a:r>
          </a:p>
          <a:p>
            <a:pPr marL="255588" indent="-146050" eaLnBrk="1" hangingPunct="1">
              <a:lnSpc>
                <a:spcPct val="80000"/>
              </a:lnSpc>
              <a:spcBef>
                <a:spcPts val="300"/>
              </a:spcBef>
              <a:buClr>
                <a:srgbClr val="A04DA3"/>
              </a:buClr>
              <a:buFont typeface="Arial" panose="020B0604020202020204" pitchFamily="34" charset="0"/>
              <a:buNone/>
            </a:pPr>
            <a:r>
              <a:rPr lang="fr-FR" altLang="fr-FR" sz="2000">
                <a:ea typeface="Georgia" panose="02040502050405020303" pitchFamily="18" charset="0"/>
                <a:cs typeface="Georgia" panose="02040502050405020303" pitchFamily="18" charset="0"/>
                <a:sym typeface="Georgia" panose="02040502050405020303" pitchFamily="18" charset="0"/>
              </a:rPr>
              <a:t>Lui qui est Dieu, revêt, en quelque sorte, l’humanité.</a:t>
            </a:r>
          </a:p>
          <a:p>
            <a:pPr marL="255588" indent="-146050" eaLnBrk="1" hangingPunct="1">
              <a:lnSpc>
                <a:spcPct val="80000"/>
              </a:lnSpc>
              <a:spcBef>
                <a:spcPts val="300"/>
              </a:spcBef>
              <a:buClr>
                <a:srgbClr val="A04DA3"/>
              </a:buClr>
              <a:buFont typeface="Arial" panose="020B0604020202020204" pitchFamily="34" charset="0"/>
              <a:buNone/>
            </a:pPr>
            <a:r>
              <a:rPr lang="fr-FR" altLang="fr-FR" sz="2000">
                <a:ea typeface="Georgia" panose="02040502050405020303" pitchFamily="18" charset="0"/>
                <a:cs typeface="Georgia" panose="02040502050405020303" pitchFamily="18" charset="0"/>
                <a:sym typeface="Georgia" panose="02040502050405020303" pitchFamily="18" charset="0"/>
              </a:rPr>
              <a:t>Dans le récit de sa passion, il est dit que la </a:t>
            </a:r>
            <a:r>
              <a:rPr lang="fr-FR" altLang="fr-FR" sz="2000" b="1" i="1">
                <a:solidFill>
                  <a:srgbClr val="424456"/>
                </a:solidFill>
                <a:ea typeface="Georgia" panose="02040502050405020303" pitchFamily="18" charset="0"/>
                <a:cs typeface="Georgia" panose="02040502050405020303" pitchFamily="18" charset="0"/>
                <a:sym typeface="Georgia" panose="02040502050405020303" pitchFamily="18" charset="0"/>
              </a:rPr>
              <a:t>tunique</a:t>
            </a:r>
            <a:r>
              <a:rPr lang="fr-FR" altLang="fr-FR" sz="2000">
                <a:ea typeface="Georgia" panose="02040502050405020303" pitchFamily="18" charset="0"/>
                <a:cs typeface="Georgia" panose="02040502050405020303" pitchFamily="18" charset="0"/>
                <a:sym typeface="Georgia" panose="02040502050405020303" pitchFamily="18" charset="0"/>
              </a:rPr>
              <a:t> du Christ est sans couture et tissée d’une seule pièce de haut en bas : elle évoque la divinité du Christ qui, tissée du ciel à la terre, ne peut être ni partagée, ni déchirée.</a:t>
            </a:r>
          </a:p>
          <a:p>
            <a:pPr marL="255588" indent="-146050" eaLnBrk="1" hangingPunct="1">
              <a:lnSpc>
                <a:spcPct val="80000"/>
              </a:lnSpc>
              <a:spcBef>
                <a:spcPts val="300"/>
              </a:spcBef>
              <a:buClr>
                <a:srgbClr val="A04DA3"/>
              </a:buClr>
              <a:buFont typeface="Arial" panose="020B0604020202020204" pitchFamily="34" charset="0"/>
              <a:buNone/>
            </a:pPr>
            <a:endParaRPr lang="fr-FR" altLang="fr-FR" sz="2000">
              <a:ea typeface="Georgia" panose="02040502050405020303" pitchFamily="18" charset="0"/>
              <a:cs typeface="Georgia" panose="02040502050405020303" pitchFamily="18" charset="0"/>
              <a:sym typeface="Georgia" panose="02040502050405020303" pitchFamily="18" charset="0"/>
            </a:endParaRPr>
          </a:p>
          <a:p>
            <a:pPr marL="255588" indent="-146050" algn="ctr" eaLnBrk="1" hangingPunct="1">
              <a:lnSpc>
                <a:spcPct val="80000"/>
              </a:lnSpc>
              <a:spcBef>
                <a:spcPts val="300"/>
              </a:spcBef>
              <a:buClr>
                <a:srgbClr val="A04DA3"/>
              </a:buClr>
              <a:buFont typeface="Arial" panose="020B0604020202020204" pitchFamily="34" charset="0"/>
              <a:buNone/>
            </a:pPr>
            <a:r>
              <a:rPr lang="fr-FR" altLang="fr-FR" sz="2000">
                <a:ea typeface="Georgia" panose="02040502050405020303" pitchFamily="18" charset="0"/>
                <a:cs typeface="Georgia" panose="02040502050405020303" pitchFamily="18" charset="0"/>
                <a:sym typeface="Georgia" panose="02040502050405020303" pitchFamily="18" charset="0"/>
              </a:rPr>
              <a:t>« En Jésus, il n’y a aucune déchirure, aucune reprise ».</a:t>
            </a:r>
            <a:endParaRPr lang="fr-FR" altLang="fr-FR" sz="2000"/>
          </a:p>
        </p:txBody>
      </p:sp>
      <p:pic>
        <p:nvPicPr>
          <p:cNvPr id="22532" name="Picture 3">
            <a:extLst>
              <a:ext uri="{FF2B5EF4-FFF2-40B4-BE49-F238E27FC236}">
                <a16:creationId xmlns:a16="http://schemas.microsoft.com/office/drawing/2014/main" id="{4F500B98-1D49-7EC5-9684-A9F51FE04CF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0550" y="2112963"/>
            <a:ext cx="31210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39B64BD9-3F01-F407-8E06-04EE66252E23}"/>
              </a:ext>
            </a:extLst>
          </p:cNvPr>
          <p:cNvSpPr>
            <a:spLocks noGrp="1"/>
          </p:cNvSpPr>
          <p:nvPr>
            <p:ph type="title"/>
          </p:nvPr>
        </p:nvSpPr>
        <p:spPr>
          <a:xfrm>
            <a:off x="1077913" y="2889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1 – Les Rameaux</a:t>
            </a:r>
            <a:endParaRPr lang="fr-FR" altLang="fr-FR"/>
          </a:p>
        </p:txBody>
      </p:sp>
      <p:sp>
        <p:nvSpPr>
          <p:cNvPr id="20483" name="Rectangle 2">
            <a:extLst>
              <a:ext uri="{FF2B5EF4-FFF2-40B4-BE49-F238E27FC236}">
                <a16:creationId xmlns:a16="http://schemas.microsoft.com/office/drawing/2014/main" id="{21597244-F824-1E4D-B43F-16767F9DF8CA}"/>
              </a:ext>
            </a:extLst>
          </p:cNvPr>
          <p:cNvSpPr>
            <a:spLocks noGrp="1"/>
          </p:cNvSpPr>
          <p:nvPr>
            <p:ph idx="1"/>
          </p:nvPr>
        </p:nvSpPr>
        <p:spPr>
          <a:xfrm>
            <a:off x="4572000" y="1857375"/>
            <a:ext cx="4222750" cy="3941763"/>
          </a:xfrm>
        </p:spPr>
        <p:txBody>
          <a:bodyPr/>
          <a:lstStyle/>
          <a:p>
            <a:pPr marL="328613" indent="-219075" eaLnBrk="1" hangingPunct="1">
              <a:lnSpc>
                <a:spcPct val="80000"/>
              </a:lnSpc>
              <a:spcBef>
                <a:spcPts val="300"/>
              </a:spcBef>
              <a:buClr>
                <a:srgbClr val="A04DA3"/>
              </a:buClr>
              <a:buFont typeface="Arial" panose="020B0604020202020204" pitchFamily="34" charset="0"/>
              <a:buNone/>
            </a:pPr>
            <a:r>
              <a:rPr lang="fr-FR" altLang="fr-FR" sz="2400">
                <a:ea typeface="Georgia" panose="02040502050405020303" pitchFamily="18" charset="0"/>
                <a:cs typeface="Georgia" panose="02040502050405020303" pitchFamily="18" charset="0"/>
                <a:sym typeface="Georgia" panose="02040502050405020303" pitchFamily="18" charset="0"/>
              </a:rPr>
              <a:t>Si l’on </a:t>
            </a:r>
            <a:r>
              <a:rPr lang="fr-FR" altLang="fr-FR" sz="2400" b="1" i="1">
                <a:solidFill>
                  <a:srgbClr val="424456"/>
                </a:solidFill>
                <a:ea typeface="Georgia" panose="02040502050405020303" pitchFamily="18" charset="0"/>
                <a:cs typeface="Georgia" panose="02040502050405020303" pitchFamily="18" charset="0"/>
                <a:sym typeface="Georgia" panose="02040502050405020303" pitchFamily="18" charset="0"/>
              </a:rPr>
              <a:t>tire au sort</a:t>
            </a:r>
            <a:r>
              <a:rPr lang="fr-FR" altLang="fr-FR" sz="2400">
                <a:ea typeface="Georgia" panose="02040502050405020303" pitchFamily="18" charset="0"/>
                <a:cs typeface="Georgia" panose="02040502050405020303" pitchFamily="18" charset="0"/>
                <a:sym typeface="Georgia" panose="02040502050405020303" pitchFamily="18" charset="0"/>
              </a:rPr>
              <a:t> cette tunique (Jn 19, 24), c’est pour exprimer que ce n’est pas à l’homme de l’adjuger ; c’est au ciel d’en décider !</a:t>
            </a:r>
          </a:p>
          <a:p>
            <a:pPr marL="328613" indent="-219075" eaLnBrk="1" hangingPunct="1">
              <a:lnSpc>
                <a:spcPct val="80000"/>
              </a:lnSpc>
              <a:spcBef>
                <a:spcPts val="300"/>
              </a:spcBef>
              <a:buClr>
                <a:srgbClr val="A04DA3"/>
              </a:buClr>
              <a:buFont typeface="Arial" panose="020B0604020202020204" pitchFamily="34" charset="0"/>
              <a:buNone/>
            </a:pPr>
            <a:r>
              <a:rPr lang="fr-FR" altLang="fr-FR" sz="2400">
                <a:ea typeface="Georgia" panose="02040502050405020303" pitchFamily="18" charset="0"/>
                <a:cs typeface="Georgia" panose="02040502050405020303" pitchFamily="18" charset="0"/>
                <a:sym typeface="Georgia" panose="02040502050405020303" pitchFamily="18" charset="0"/>
              </a:rPr>
              <a:t>La </a:t>
            </a:r>
            <a:r>
              <a:rPr lang="fr-FR" altLang="fr-FR" sz="2400" b="1" i="1">
                <a:solidFill>
                  <a:srgbClr val="424456"/>
                </a:solidFill>
                <a:ea typeface="Georgia" panose="02040502050405020303" pitchFamily="18" charset="0"/>
                <a:cs typeface="Georgia" panose="02040502050405020303" pitchFamily="18" charset="0"/>
                <a:sym typeface="Georgia" panose="02040502050405020303" pitchFamily="18" charset="0"/>
              </a:rPr>
              <a:t>tunique divine</a:t>
            </a:r>
            <a:r>
              <a:rPr lang="fr-FR" altLang="fr-FR" sz="2400">
                <a:ea typeface="Georgia" panose="02040502050405020303" pitchFamily="18" charset="0"/>
                <a:cs typeface="Georgia" panose="02040502050405020303" pitchFamily="18" charset="0"/>
                <a:sym typeface="Georgia" panose="02040502050405020303" pitchFamily="18" charset="0"/>
              </a:rPr>
              <a:t> du Christ, non attribuée à la croix, ne serait-elle pas destinée à tous ceux qui se préparent au baptême ? À tous ceux qui ont décidé de suivre Jésus-Christ ?</a:t>
            </a:r>
            <a:endParaRPr lang="fr-FR" altLang="fr-FR"/>
          </a:p>
        </p:txBody>
      </p:sp>
      <p:pic>
        <p:nvPicPr>
          <p:cNvPr id="23556" name="Picture 3">
            <a:extLst>
              <a:ext uri="{FF2B5EF4-FFF2-40B4-BE49-F238E27FC236}">
                <a16:creationId xmlns:a16="http://schemas.microsoft.com/office/drawing/2014/main" id="{6B91DB5C-C97C-6F7C-2C83-ECFD9B1208E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6450" y="2093913"/>
            <a:ext cx="31210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id="{70651829-7BA4-D83F-4F0C-1BA6C2D79BD8}"/>
              </a:ext>
            </a:extLst>
          </p:cNvPr>
          <p:cNvSpPr>
            <a:spLocks noGrp="1"/>
          </p:cNvSpPr>
          <p:nvPr>
            <p:ph type="title"/>
          </p:nvPr>
        </p:nvSpPr>
        <p:spPr>
          <a:xfrm>
            <a:off x="1077913" y="2889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1 – Les Rameaux</a:t>
            </a:r>
            <a:endParaRPr lang="fr-FR" altLang="fr-FR"/>
          </a:p>
        </p:txBody>
      </p:sp>
      <p:sp>
        <p:nvSpPr>
          <p:cNvPr id="34819" name="Rectangle 2">
            <a:extLst>
              <a:ext uri="{FF2B5EF4-FFF2-40B4-BE49-F238E27FC236}">
                <a16:creationId xmlns:a16="http://schemas.microsoft.com/office/drawing/2014/main" id="{AF7B3A9E-D4B0-F125-00CC-72CC392F714E}"/>
              </a:ext>
            </a:extLst>
          </p:cNvPr>
          <p:cNvSpPr>
            <a:spLocks noGrp="1" noChangeArrowheads="1"/>
          </p:cNvSpPr>
          <p:nvPr>
            <p:ph idx="1"/>
          </p:nvPr>
        </p:nvSpPr>
        <p:spPr>
          <a:xfrm>
            <a:off x="4225925" y="1844675"/>
            <a:ext cx="4579938" cy="4425950"/>
          </a:xfrm>
        </p:spPr>
        <p:txBody>
          <a:bodyPr rtlCol="0">
            <a:normAutofit lnSpcReduction="10000"/>
          </a:bodyPr>
          <a:lstStyle/>
          <a:p>
            <a:pPr marL="292100" indent="-182563" eaLnBrk="1" fontAlgn="auto" hangingPunct="1">
              <a:lnSpc>
                <a:spcPct val="80000"/>
              </a:lnSpc>
              <a:spcBef>
                <a:spcPts val="300"/>
              </a:spcBef>
              <a:spcAft>
                <a:spcPts val="0"/>
              </a:spcAft>
              <a:buClr>
                <a:srgbClr val="A04DA3"/>
              </a:buClr>
              <a:buFont typeface="Arial" panose="020B0604020202020204" pitchFamily="34" charset="0"/>
              <a:buNone/>
              <a:defRPr/>
            </a:pPr>
            <a:r>
              <a:rPr lang="fr-FR" altLang="fr-FR" sz="2400" dirty="0">
                <a:latin typeface="+mj-lt"/>
                <a:ea typeface="Georgia" pitchFamily="18" charset="0"/>
                <a:cs typeface="Georgia" pitchFamily="18" charset="0"/>
                <a:sym typeface="Georgia" pitchFamily="18" charset="0"/>
              </a:rPr>
              <a:t>Les </a:t>
            </a:r>
            <a:r>
              <a:rPr lang="fr-FR" altLang="fr-FR" sz="2400" b="1" i="1" dirty="0">
                <a:solidFill>
                  <a:srgbClr val="424456"/>
                </a:solidFill>
                <a:latin typeface="+mj-lt"/>
                <a:ea typeface="Georgia" pitchFamily="18" charset="0"/>
                <a:cs typeface="Georgia" pitchFamily="18" charset="0"/>
                <a:sym typeface="Georgia" pitchFamily="18" charset="0"/>
              </a:rPr>
              <a:t>couleurs</a:t>
            </a:r>
            <a:r>
              <a:rPr lang="fr-FR" altLang="fr-FR" sz="2400" dirty="0">
                <a:latin typeface="+mj-lt"/>
                <a:ea typeface="Georgia" pitchFamily="18" charset="0"/>
                <a:cs typeface="Georgia" pitchFamily="18" charset="0"/>
                <a:sym typeface="Georgia" pitchFamily="18" charset="0"/>
              </a:rPr>
              <a:t> ont, pour la plupart, une signification constante dans l’art médiéval, dans les icônes :</a:t>
            </a:r>
          </a:p>
          <a:p>
            <a:pPr marL="581025" lvl="1" indent="-169863" eaLnBrk="1" fontAlgn="auto" hangingPunct="1">
              <a:lnSpc>
                <a:spcPct val="80000"/>
              </a:lnSpc>
              <a:spcBef>
                <a:spcPts val="300"/>
              </a:spcBef>
              <a:spcAft>
                <a:spcPts val="0"/>
              </a:spcAft>
              <a:buClr>
                <a:srgbClr val="438086"/>
              </a:buClr>
              <a:buFont typeface="Georgia" pitchFamily="18" charset="0"/>
              <a:buChar char="▫"/>
              <a:defRPr/>
            </a:pPr>
            <a:r>
              <a:rPr lang="fr-FR" altLang="fr-FR" sz="2400" b="1" dirty="0">
                <a:solidFill>
                  <a:srgbClr val="438086"/>
                </a:solidFill>
                <a:latin typeface="+mj-lt"/>
                <a:ea typeface="Georgia" pitchFamily="18" charset="0"/>
                <a:cs typeface="Georgia" pitchFamily="18" charset="0"/>
                <a:sym typeface="Georgia" pitchFamily="18" charset="0"/>
              </a:rPr>
              <a:t>Blanc : résurrection, baptême</a:t>
            </a:r>
            <a:endParaRPr lang="fr-FR" altLang="fr-FR" sz="2400" dirty="0">
              <a:solidFill>
                <a:srgbClr val="438086"/>
              </a:solidFill>
              <a:latin typeface="+mj-lt"/>
              <a:ea typeface="Georgia" pitchFamily="18" charset="0"/>
              <a:cs typeface="Georgia" pitchFamily="18" charset="0"/>
              <a:sym typeface="Georgia" pitchFamily="18" charset="0"/>
            </a:endParaRPr>
          </a:p>
          <a:p>
            <a:pPr marL="581025" lvl="1" indent="-169863" eaLnBrk="1" fontAlgn="auto" hangingPunct="1">
              <a:lnSpc>
                <a:spcPct val="80000"/>
              </a:lnSpc>
              <a:spcBef>
                <a:spcPts val="300"/>
              </a:spcBef>
              <a:spcAft>
                <a:spcPts val="0"/>
              </a:spcAft>
              <a:buClr>
                <a:srgbClr val="438086"/>
              </a:buClr>
              <a:buFont typeface="Georgia" pitchFamily="18" charset="0"/>
              <a:buChar char="▫"/>
              <a:defRPr/>
            </a:pPr>
            <a:r>
              <a:rPr lang="fr-FR" altLang="fr-FR" sz="2400" b="1" dirty="0">
                <a:solidFill>
                  <a:srgbClr val="006600"/>
                </a:solidFill>
                <a:latin typeface="+mj-lt"/>
                <a:ea typeface="Georgia" pitchFamily="18" charset="0"/>
                <a:cs typeface="Georgia" pitchFamily="18" charset="0"/>
                <a:sym typeface="Georgia" pitchFamily="18" charset="0"/>
              </a:rPr>
              <a:t>Vert : espérance</a:t>
            </a:r>
            <a:endParaRPr lang="fr-FR" altLang="fr-FR" sz="2400" dirty="0">
              <a:solidFill>
                <a:srgbClr val="438086"/>
              </a:solidFill>
              <a:latin typeface="+mj-lt"/>
              <a:ea typeface="Georgia" pitchFamily="18" charset="0"/>
              <a:cs typeface="Georgia" pitchFamily="18" charset="0"/>
              <a:sym typeface="Georgia" pitchFamily="18" charset="0"/>
            </a:endParaRPr>
          </a:p>
          <a:p>
            <a:pPr marL="581025" lvl="1" indent="-169863" eaLnBrk="1" fontAlgn="auto" hangingPunct="1">
              <a:lnSpc>
                <a:spcPct val="80000"/>
              </a:lnSpc>
              <a:spcBef>
                <a:spcPts val="300"/>
              </a:spcBef>
              <a:spcAft>
                <a:spcPts val="0"/>
              </a:spcAft>
              <a:buClr>
                <a:srgbClr val="438086"/>
              </a:buClr>
              <a:buFont typeface="Georgia" pitchFamily="18" charset="0"/>
              <a:buChar char="▫"/>
              <a:defRPr/>
            </a:pPr>
            <a:r>
              <a:rPr lang="fr-FR" altLang="fr-FR" sz="2400" b="1" dirty="0">
                <a:solidFill>
                  <a:srgbClr val="FFCC00"/>
                </a:solidFill>
                <a:latin typeface="+mj-lt"/>
                <a:ea typeface="Georgia" pitchFamily="18" charset="0"/>
                <a:cs typeface="Georgia" pitchFamily="18" charset="0"/>
                <a:sym typeface="Georgia" pitchFamily="18" charset="0"/>
              </a:rPr>
              <a:t>Or : inaltérabilité et donc éternité, lumière.</a:t>
            </a:r>
            <a:endParaRPr lang="fr-FR" altLang="fr-FR" sz="2400" dirty="0">
              <a:solidFill>
                <a:srgbClr val="438086"/>
              </a:solidFill>
              <a:latin typeface="+mj-lt"/>
              <a:ea typeface="Georgia" pitchFamily="18" charset="0"/>
              <a:cs typeface="Georgia" pitchFamily="18" charset="0"/>
              <a:sym typeface="Georgia" pitchFamily="18" charset="0"/>
            </a:endParaRPr>
          </a:p>
          <a:p>
            <a:pPr marL="581025" lvl="1" indent="-169863" eaLnBrk="1" fontAlgn="auto" hangingPunct="1">
              <a:lnSpc>
                <a:spcPct val="80000"/>
              </a:lnSpc>
              <a:spcBef>
                <a:spcPts val="300"/>
              </a:spcBef>
              <a:spcAft>
                <a:spcPts val="0"/>
              </a:spcAft>
              <a:buClr>
                <a:srgbClr val="438086"/>
              </a:buClr>
              <a:buFont typeface="Georgia" pitchFamily="18" charset="0"/>
              <a:buChar char="▫"/>
              <a:defRPr/>
            </a:pPr>
            <a:r>
              <a:rPr lang="fr-FR" altLang="fr-FR" sz="2400" b="1" dirty="0">
                <a:solidFill>
                  <a:srgbClr val="CC0000"/>
                </a:solidFill>
                <a:latin typeface="+mj-lt"/>
                <a:ea typeface="Georgia" pitchFamily="18" charset="0"/>
                <a:cs typeface="Georgia" pitchFamily="18" charset="0"/>
                <a:sym typeface="Georgia" pitchFamily="18" charset="0"/>
              </a:rPr>
              <a:t>Pourpre (violet qui tire sur le bleu ou sur le rouge) : royauté, divinité.</a:t>
            </a:r>
            <a:endParaRPr lang="fr-FR" altLang="fr-FR" sz="2400" dirty="0">
              <a:solidFill>
                <a:srgbClr val="438086"/>
              </a:solidFill>
              <a:latin typeface="+mj-lt"/>
              <a:ea typeface="Georgia" pitchFamily="18" charset="0"/>
              <a:cs typeface="Georgia" pitchFamily="18" charset="0"/>
              <a:sym typeface="Georgia" pitchFamily="18" charset="0"/>
            </a:endParaRPr>
          </a:p>
          <a:p>
            <a:pPr marL="292100" indent="-182563" eaLnBrk="1" fontAlgn="auto" hangingPunct="1">
              <a:lnSpc>
                <a:spcPct val="80000"/>
              </a:lnSpc>
              <a:spcBef>
                <a:spcPts val="300"/>
              </a:spcBef>
              <a:spcAft>
                <a:spcPts val="0"/>
              </a:spcAft>
              <a:buClr>
                <a:srgbClr val="A04DA3"/>
              </a:buClr>
              <a:buFont typeface="Arial" panose="020B0604020202020204" pitchFamily="34" charset="0"/>
              <a:buNone/>
              <a:defRPr/>
            </a:pPr>
            <a:r>
              <a:rPr lang="fr-FR" altLang="fr-FR" sz="2400" dirty="0">
                <a:latin typeface="+mj-lt"/>
                <a:ea typeface="Georgia" pitchFamily="18" charset="0"/>
                <a:cs typeface="Georgia" pitchFamily="18" charset="0"/>
                <a:sym typeface="Georgia" pitchFamily="18" charset="0"/>
              </a:rPr>
              <a:t>La signification d’autres couleur peut varier. </a:t>
            </a:r>
          </a:p>
          <a:p>
            <a:pPr marL="292100" indent="-182563" eaLnBrk="1" fontAlgn="auto" hangingPunct="1">
              <a:lnSpc>
                <a:spcPct val="80000"/>
              </a:lnSpc>
              <a:spcBef>
                <a:spcPts val="300"/>
              </a:spcBef>
              <a:spcAft>
                <a:spcPts val="0"/>
              </a:spcAft>
              <a:buClr>
                <a:srgbClr val="A04DA3"/>
              </a:buClr>
              <a:buFont typeface="Arial" panose="020B0604020202020204" pitchFamily="34" charset="0"/>
              <a:buNone/>
              <a:defRPr/>
            </a:pPr>
            <a:r>
              <a:rPr lang="fr-FR" altLang="fr-FR" sz="2400" dirty="0">
                <a:latin typeface="+mj-lt"/>
                <a:ea typeface="Georgia" pitchFamily="18" charset="0"/>
                <a:cs typeface="Georgia" pitchFamily="18" charset="0"/>
                <a:sym typeface="Georgia" pitchFamily="18" charset="0"/>
              </a:rPr>
              <a:t>Ici, comme souvent :</a:t>
            </a:r>
          </a:p>
          <a:p>
            <a:pPr marL="581025" lvl="1" indent="-169863" eaLnBrk="1" fontAlgn="auto" hangingPunct="1">
              <a:lnSpc>
                <a:spcPct val="80000"/>
              </a:lnSpc>
              <a:spcBef>
                <a:spcPts val="300"/>
              </a:spcBef>
              <a:spcAft>
                <a:spcPts val="0"/>
              </a:spcAft>
              <a:buClr>
                <a:srgbClr val="438086"/>
              </a:buClr>
              <a:buFont typeface="Georgia" pitchFamily="18" charset="0"/>
              <a:buChar char="▫"/>
              <a:defRPr/>
            </a:pPr>
            <a:r>
              <a:rPr lang="fr-FR" altLang="fr-FR" sz="2400" b="1" dirty="0">
                <a:solidFill>
                  <a:srgbClr val="0000CC"/>
                </a:solidFill>
                <a:latin typeface="+mj-lt"/>
                <a:ea typeface="Georgia" pitchFamily="18" charset="0"/>
                <a:cs typeface="Georgia" pitchFamily="18" charset="0"/>
                <a:sym typeface="Georgia" pitchFamily="18" charset="0"/>
              </a:rPr>
              <a:t>Bleu : humanité</a:t>
            </a:r>
            <a:endParaRPr lang="fr-FR" altLang="fr-FR" sz="2400" dirty="0">
              <a:latin typeface="+mj-lt"/>
            </a:endParaRPr>
          </a:p>
        </p:txBody>
      </p:sp>
      <p:pic>
        <p:nvPicPr>
          <p:cNvPr id="24580" name="Picture 3">
            <a:extLst>
              <a:ext uri="{FF2B5EF4-FFF2-40B4-BE49-F238E27FC236}">
                <a16:creationId xmlns:a16="http://schemas.microsoft.com/office/drawing/2014/main" id="{3255048B-DA46-CCDD-46E7-C47BC77240F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0550" y="2165350"/>
            <a:ext cx="31210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8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81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1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8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81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8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a:extLst>
              <a:ext uri="{FF2B5EF4-FFF2-40B4-BE49-F238E27FC236}">
                <a16:creationId xmlns:a16="http://schemas.microsoft.com/office/drawing/2014/main" id="{F38215AD-2CA9-807C-7C91-46DF06B1B398}"/>
              </a:ext>
            </a:extLst>
          </p:cNvPr>
          <p:cNvSpPr>
            <a:spLocks noGrp="1"/>
          </p:cNvSpPr>
          <p:nvPr>
            <p:ph type="title"/>
          </p:nvPr>
        </p:nvSpPr>
        <p:spPr>
          <a:xfrm>
            <a:off x="708025" y="160338"/>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1 – Les Rameaux</a:t>
            </a:r>
            <a:endParaRPr lang="fr-FR" altLang="fr-FR"/>
          </a:p>
        </p:txBody>
      </p:sp>
      <p:sp>
        <p:nvSpPr>
          <p:cNvPr id="22531" name="Rectangle 2">
            <a:extLst>
              <a:ext uri="{FF2B5EF4-FFF2-40B4-BE49-F238E27FC236}">
                <a16:creationId xmlns:a16="http://schemas.microsoft.com/office/drawing/2014/main" id="{603A4B9F-94B8-E176-1716-3EE17153A5CB}"/>
              </a:ext>
            </a:extLst>
          </p:cNvPr>
          <p:cNvSpPr>
            <a:spLocks noGrp="1"/>
          </p:cNvSpPr>
          <p:nvPr>
            <p:ph idx="1"/>
          </p:nvPr>
        </p:nvSpPr>
        <p:spPr>
          <a:xfrm>
            <a:off x="4194175" y="1165225"/>
            <a:ext cx="4581525" cy="5392738"/>
          </a:xfrm>
        </p:spPr>
        <p:txBody>
          <a:bodyPr/>
          <a:lstStyle/>
          <a:p>
            <a:pPr marL="255588" indent="-146050" eaLnBrk="1" hangingPunct="1">
              <a:lnSpc>
                <a:spcPct val="80000"/>
              </a:lnSpc>
              <a:spcBef>
                <a:spcPts val="300"/>
              </a:spcBef>
              <a:buClr>
                <a:srgbClr val="A04DA3"/>
              </a:buClr>
              <a:buFont typeface="Arial" panose="020B0604020202020204" pitchFamily="34" charset="0"/>
              <a:buNone/>
              <a:defRPr/>
            </a:pPr>
            <a:r>
              <a:rPr lang="fr-FR" altLang="fr-FR" sz="2000" b="1" i="1" dirty="0">
                <a:solidFill>
                  <a:srgbClr val="53548A"/>
                </a:solidFill>
                <a:latin typeface="+mj-lt"/>
                <a:ea typeface="Georgia" pitchFamily="18" charset="0"/>
                <a:cs typeface="Georgia" pitchFamily="18" charset="0"/>
                <a:sym typeface="Georgia" pitchFamily="18" charset="0"/>
              </a:rPr>
              <a:t>L’ânesse</a:t>
            </a:r>
            <a:r>
              <a:rPr lang="fr-FR" altLang="fr-FR" sz="2000" dirty="0">
                <a:latin typeface="+mj-lt"/>
                <a:ea typeface="Georgia" pitchFamily="18" charset="0"/>
                <a:cs typeface="Georgia" pitchFamily="18" charset="0"/>
                <a:sym typeface="Georgia" pitchFamily="18" charset="0"/>
              </a:rPr>
              <a:t> est un animal quelque peu indocile, considéré comme impur par les Juifs. Par rapport à un monde sédentaire et volontiers casanier, elle représente souvent une humanité fantaisiste, vagabonde. Elle est un peu à notre image !</a:t>
            </a:r>
          </a:p>
          <a:p>
            <a:pPr marL="255588" indent="-146050" eaLnBrk="1" hangingPunct="1">
              <a:lnSpc>
                <a:spcPct val="80000"/>
              </a:lnSpc>
              <a:spcBef>
                <a:spcPts val="300"/>
              </a:spcBef>
              <a:buClr>
                <a:srgbClr val="A04DA3"/>
              </a:buClr>
              <a:buFont typeface="Arial" panose="020B0604020202020204" pitchFamily="34" charset="0"/>
              <a:buNone/>
              <a:defRPr/>
            </a:pPr>
            <a:r>
              <a:rPr lang="fr-FR" altLang="fr-FR" sz="2000" dirty="0">
                <a:latin typeface="+mj-lt"/>
                <a:ea typeface="Georgia" pitchFamily="18" charset="0"/>
                <a:cs typeface="Georgia" pitchFamily="18" charset="0"/>
                <a:sym typeface="Georgia" pitchFamily="18" charset="0"/>
              </a:rPr>
              <a:t>Ici, elle représente </a:t>
            </a:r>
            <a:r>
              <a:rPr lang="fr-FR" altLang="fr-FR" sz="2000" b="1" i="1" dirty="0">
                <a:solidFill>
                  <a:srgbClr val="53548A"/>
                </a:solidFill>
                <a:latin typeface="+mj-lt"/>
                <a:ea typeface="Georgia" pitchFamily="18" charset="0"/>
                <a:cs typeface="Georgia" pitchFamily="18" charset="0"/>
                <a:sym typeface="Georgia" pitchFamily="18" charset="0"/>
              </a:rPr>
              <a:t>l’humanité</a:t>
            </a:r>
            <a:r>
              <a:rPr lang="fr-FR" altLang="fr-FR" sz="2000" dirty="0">
                <a:latin typeface="+mj-lt"/>
                <a:ea typeface="Georgia" pitchFamily="18" charset="0"/>
                <a:cs typeface="Georgia" pitchFamily="18" charset="0"/>
                <a:sym typeface="Georgia" pitchFamily="18" charset="0"/>
              </a:rPr>
              <a:t> que le Seigneur fait entrer avec lui à Jérusalem. Le texte dit qu’il fallait que cette ânesse soit déliée et que le Seigneur en avait besoin ! Il fallait bien que le Seigneur délie, libère notre humanité pour l’introduire dans sa gloire.</a:t>
            </a:r>
          </a:p>
          <a:p>
            <a:pPr marL="255588" indent="-146050" eaLnBrk="1" hangingPunct="1">
              <a:lnSpc>
                <a:spcPct val="80000"/>
              </a:lnSpc>
              <a:spcBef>
                <a:spcPts val="300"/>
              </a:spcBef>
              <a:buClr>
                <a:srgbClr val="A04DA3"/>
              </a:buClr>
              <a:buFont typeface="Arial" panose="020B0604020202020204" pitchFamily="34" charset="0"/>
              <a:buNone/>
              <a:defRPr/>
            </a:pPr>
            <a:r>
              <a:rPr lang="fr-FR" altLang="fr-FR" sz="2000" dirty="0">
                <a:latin typeface="+mj-lt"/>
                <a:ea typeface="Georgia" pitchFamily="18" charset="0"/>
                <a:cs typeface="Georgia" pitchFamily="18" charset="0"/>
                <a:sym typeface="Georgia" pitchFamily="18" charset="0"/>
              </a:rPr>
              <a:t>Sur cette image, dans l’ensemble de la croix, l’ânesse se dirige </a:t>
            </a:r>
            <a:r>
              <a:rPr lang="fr-FR" altLang="fr-FR" sz="2000" b="1" i="1" dirty="0">
                <a:solidFill>
                  <a:srgbClr val="53548A"/>
                </a:solidFill>
                <a:latin typeface="+mj-lt"/>
                <a:ea typeface="Georgia" pitchFamily="18" charset="0"/>
                <a:cs typeface="Georgia" pitchFamily="18" charset="0"/>
                <a:sym typeface="Georgia" pitchFamily="18" charset="0"/>
              </a:rPr>
              <a:t>vers le centre</a:t>
            </a:r>
            <a:r>
              <a:rPr lang="fr-FR" altLang="fr-FR" sz="2000" dirty="0">
                <a:latin typeface="+mj-lt"/>
                <a:ea typeface="Georgia" pitchFamily="18" charset="0"/>
                <a:cs typeface="Georgia" pitchFamily="18" charset="0"/>
                <a:sym typeface="Georgia" pitchFamily="18" charset="0"/>
              </a:rPr>
              <a:t>, vers l’image de la Cène.</a:t>
            </a:r>
          </a:p>
          <a:p>
            <a:pPr marL="255588" indent="-146050" eaLnBrk="1" hangingPunct="1">
              <a:lnSpc>
                <a:spcPct val="80000"/>
              </a:lnSpc>
              <a:spcBef>
                <a:spcPts val="300"/>
              </a:spcBef>
              <a:buClr>
                <a:srgbClr val="A04DA3"/>
              </a:buClr>
              <a:buFont typeface="Arial" panose="020B0604020202020204" pitchFamily="34" charset="0"/>
              <a:buNone/>
              <a:defRPr/>
            </a:pPr>
            <a:r>
              <a:rPr lang="fr-FR" altLang="fr-FR" sz="2000" dirty="0">
                <a:latin typeface="+mj-lt"/>
                <a:sym typeface="Georgia" pitchFamily="18" charset="0"/>
              </a:rPr>
              <a:t>Les rameaux conduisent à la passion, comme dans la liturgie, nous lisons le texte de la passion le jour des Rameaux. </a:t>
            </a:r>
            <a:endParaRPr lang="fr-FR" altLang="fr-FR" sz="2000" dirty="0">
              <a:latin typeface="+mj-lt"/>
            </a:endParaRPr>
          </a:p>
        </p:txBody>
      </p:sp>
      <p:pic>
        <p:nvPicPr>
          <p:cNvPr id="25604" name="Picture 3">
            <a:extLst>
              <a:ext uri="{FF2B5EF4-FFF2-40B4-BE49-F238E27FC236}">
                <a16:creationId xmlns:a16="http://schemas.microsoft.com/office/drawing/2014/main" id="{AAAF01FE-2079-EC53-FD0A-1BBFA1A2946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0550" y="1970088"/>
            <a:ext cx="3121025" cy="37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a:extLst>
              <a:ext uri="{FF2B5EF4-FFF2-40B4-BE49-F238E27FC236}">
                <a16:creationId xmlns:a16="http://schemas.microsoft.com/office/drawing/2014/main" id="{4851C5FC-3F43-3762-606F-63D7F0F315B9}"/>
              </a:ext>
            </a:extLst>
          </p:cNvPr>
          <p:cNvSpPr>
            <a:spLocks noGrp="1"/>
          </p:cNvSpPr>
          <p:nvPr>
            <p:ph type="title"/>
          </p:nvPr>
        </p:nvSpPr>
        <p:spPr>
          <a:xfrm>
            <a:off x="1077913" y="2889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1 – Les Rameaux</a:t>
            </a:r>
            <a:endParaRPr lang="fr-FR" altLang="fr-FR"/>
          </a:p>
        </p:txBody>
      </p:sp>
      <p:sp>
        <p:nvSpPr>
          <p:cNvPr id="23555" name="Rectangle 2">
            <a:extLst>
              <a:ext uri="{FF2B5EF4-FFF2-40B4-BE49-F238E27FC236}">
                <a16:creationId xmlns:a16="http://schemas.microsoft.com/office/drawing/2014/main" id="{3A37D79B-FF2E-F2F7-FCA1-071504CA288D}"/>
              </a:ext>
            </a:extLst>
          </p:cNvPr>
          <p:cNvSpPr>
            <a:spLocks noGrp="1"/>
          </p:cNvSpPr>
          <p:nvPr>
            <p:ph idx="1"/>
          </p:nvPr>
        </p:nvSpPr>
        <p:spPr>
          <a:xfrm>
            <a:off x="4500563" y="1557338"/>
            <a:ext cx="4464050" cy="4800600"/>
          </a:xfrm>
        </p:spPr>
        <p:txBody>
          <a:bodyPr/>
          <a:lstStyle/>
          <a:p>
            <a:pPr marL="236538" indent="-127000" eaLnBrk="1" hangingPunct="1">
              <a:lnSpc>
                <a:spcPct val="80000"/>
              </a:lnSpc>
              <a:spcBef>
                <a:spcPts val="300"/>
              </a:spcBef>
              <a:buClr>
                <a:srgbClr val="A04DA3"/>
              </a:buClr>
              <a:buFont typeface="Arial" panose="020B0604020202020204" pitchFamily="34" charset="0"/>
              <a:buNone/>
              <a:defRPr/>
            </a:pPr>
            <a:r>
              <a:rPr lang="fr-FR" altLang="fr-FR" sz="1800" dirty="0">
                <a:latin typeface="+mj-lt"/>
                <a:ea typeface="Georgia" pitchFamily="18" charset="0"/>
                <a:cs typeface="Georgia" pitchFamily="18" charset="0"/>
                <a:sym typeface="Georgia" pitchFamily="18" charset="0"/>
              </a:rPr>
              <a:t>Cette image répond aussi, à sa manière, à la douloureuse et terrible constatation de Dieu transmise par le </a:t>
            </a:r>
            <a:r>
              <a:rPr lang="fr-FR" altLang="fr-FR" sz="1800" b="1" i="1" dirty="0">
                <a:solidFill>
                  <a:srgbClr val="53548A"/>
                </a:solidFill>
                <a:latin typeface="+mj-lt"/>
                <a:ea typeface="Georgia" pitchFamily="18" charset="0"/>
                <a:cs typeface="Georgia" pitchFamily="18" charset="0"/>
                <a:sym typeface="Georgia" pitchFamily="18" charset="0"/>
              </a:rPr>
              <a:t>prophète Isaïe</a:t>
            </a:r>
            <a:r>
              <a:rPr lang="fr-FR" altLang="fr-FR" sz="1800" dirty="0">
                <a:latin typeface="+mj-lt"/>
                <a:ea typeface="Georgia" pitchFamily="18" charset="0"/>
                <a:cs typeface="Georgia" pitchFamily="18" charset="0"/>
                <a:sym typeface="Georgia" pitchFamily="18" charset="0"/>
              </a:rPr>
              <a:t> (1, 3) : Le bœuf connaît son maître et l’âne la crèche de son maître. Israël ne me connaît pas, mon peuple ne comprend pas.</a:t>
            </a:r>
          </a:p>
          <a:p>
            <a:pPr marL="236538" indent="-127000" eaLnBrk="1" hangingPunct="1">
              <a:lnSpc>
                <a:spcPct val="80000"/>
              </a:lnSpc>
              <a:spcBef>
                <a:spcPts val="300"/>
              </a:spcBef>
              <a:buClr>
                <a:srgbClr val="A04DA3"/>
              </a:buClr>
              <a:buFont typeface="Arial" panose="020B0604020202020204" pitchFamily="34" charset="0"/>
              <a:buNone/>
              <a:defRPr/>
            </a:pPr>
            <a:r>
              <a:rPr lang="fr-FR" altLang="fr-FR" sz="1800" dirty="0">
                <a:latin typeface="+mj-lt"/>
                <a:ea typeface="Georgia" pitchFamily="18" charset="0"/>
                <a:cs typeface="Georgia" pitchFamily="18" charset="0"/>
                <a:sym typeface="Georgia" pitchFamily="18" charset="0"/>
              </a:rPr>
              <a:t>Contrairement au temps d’Isaïe, aujourd’hui enfin, le Seigneur est acclamé, reconnu.</a:t>
            </a:r>
          </a:p>
          <a:p>
            <a:pPr marL="236538" indent="-127000" eaLnBrk="1" hangingPunct="1">
              <a:lnSpc>
                <a:spcPct val="80000"/>
              </a:lnSpc>
              <a:spcBef>
                <a:spcPts val="300"/>
              </a:spcBef>
              <a:buClr>
                <a:srgbClr val="A04DA3"/>
              </a:buClr>
              <a:buFont typeface="Arial" panose="020B0604020202020204" pitchFamily="34" charset="0"/>
              <a:buNone/>
              <a:defRPr/>
            </a:pPr>
            <a:r>
              <a:rPr lang="fr-FR" altLang="fr-FR" sz="1800" dirty="0">
                <a:latin typeface="+mj-lt"/>
                <a:ea typeface="Georgia" pitchFamily="18" charset="0"/>
                <a:cs typeface="Georgia" pitchFamily="18" charset="0"/>
                <a:sym typeface="Georgia" pitchFamily="18" charset="0"/>
              </a:rPr>
              <a:t>Et l’ânesse, image de l’humanité, une fois déliée, put enfin se diriger vers sa vraie mangeoire : la </a:t>
            </a:r>
            <a:r>
              <a:rPr lang="fr-FR" altLang="fr-FR" sz="1800" b="1" i="1" dirty="0">
                <a:solidFill>
                  <a:srgbClr val="53548A"/>
                </a:solidFill>
                <a:latin typeface="+mj-lt"/>
                <a:ea typeface="Georgia" pitchFamily="18" charset="0"/>
                <a:cs typeface="Georgia" pitchFamily="18" charset="0"/>
                <a:sym typeface="Georgia" pitchFamily="18" charset="0"/>
              </a:rPr>
              <a:t>table eucharistique</a:t>
            </a:r>
            <a:r>
              <a:rPr lang="fr-FR" altLang="fr-FR" sz="1800" dirty="0">
                <a:latin typeface="+mj-lt"/>
                <a:ea typeface="Georgia" pitchFamily="18" charset="0"/>
                <a:cs typeface="Georgia" pitchFamily="18" charset="0"/>
                <a:sym typeface="Georgia" pitchFamily="18" charset="0"/>
              </a:rPr>
              <a:t>.</a:t>
            </a:r>
          </a:p>
          <a:p>
            <a:pPr marL="236538" indent="-127000" eaLnBrk="1" hangingPunct="1">
              <a:lnSpc>
                <a:spcPct val="80000"/>
              </a:lnSpc>
              <a:spcBef>
                <a:spcPts val="300"/>
              </a:spcBef>
              <a:buClr>
                <a:srgbClr val="A04DA3"/>
              </a:buClr>
              <a:buFont typeface="Arial" panose="020B0604020202020204" pitchFamily="34" charset="0"/>
              <a:buNone/>
              <a:defRPr/>
            </a:pPr>
            <a:r>
              <a:rPr lang="fr-FR" altLang="fr-FR" sz="1800" dirty="0">
                <a:latin typeface="+mj-lt"/>
                <a:ea typeface="Georgia" pitchFamily="18" charset="0"/>
                <a:cs typeface="Georgia" pitchFamily="18" charset="0"/>
                <a:sym typeface="Georgia" pitchFamily="18" charset="0"/>
              </a:rPr>
              <a:t>Qu’elle marche à </a:t>
            </a:r>
            <a:r>
              <a:rPr lang="fr-FR" altLang="fr-FR" sz="1800" b="1" i="1" dirty="0">
                <a:solidFill>
                  <a:srgbClr val="53548A"/>
                </a:solidFill>
                <a:latin typeface="+mj-lt"/>
                <a:ea typeface="Georgia" pitchFamily="18" charset="0"/>
                <a:cs typeface="Georgia" pitchFamily="18" charset="0"/>
                <a:sym typeface="Georgia" pitchFamily="18" charset="0"/>
              </a:rPr>
              <a:t>l’amble</a:t>
            </a:r>
            <a:r>
              <a:rPr lang="fr-FR" altLang="fr-FR" sz="1800" dirty="0">
                <a:latin typeface="+mj-lt"/>
                <a:ea typeface="Georgia" pitchFamily="18" charset="0"/>
                <a:cs typeface="Georgia" pitchFamily="18" charset="0"/>
                <a:sym typeface="Georgia" pitchFamily="18" charset="0"/>
              </a:rPr>
              <a:t>, le pas de parade que fait un cheval en avançant ensemble les deux pattes de droite puis celles de gauche, souligne la majesté et l’importance de l’événement.</a:t>
            </a:r>
          </a:p>
          <a:p>
            <a:pPr marL="236538" indent="-127000" eaLnBrk="1" hangingPunct="1">
              <a:lnSpc>
                <a:spcPct val="80000"/>
              </a:lnSpc>
              <a:spcBef>
                <a:spcPts val="300"/>
              </a:spcBef>
              <a:buClr>
                <a:srgbClr val="A04DA3"/>
              </a:buClr>
              <a:buFont typeface="Arial" panose="020B0604020202020204" pitchFamily="34" charset="0"/>
              <a:buNone/>
              <a:defRPr/>
            </a:pPr>
            <a:r>
              <a:rPr lang="fr-FR" altLang="fr-FR" sz="1800" b="1" i="1" dirty="0">
                <a:solidFill>
                  <a:srgbClr val="53548A"/>
                </a:solidFill>
                <a:latin typeface="+mj-lt"/>
                <a:ea typeface="Georgia" pitchFamily="18" charset="0"/>
                <a:cs typeface="Georgia" pitchFamily="18" charset="0"/>
                <a:sym typeface="Georgia" pitchFamily="18" charset="0"/>
              </a:rPr>
              <a:t>L’arbre</a:t>
            </a:r>
            <a:r>
              <a:rPr lang="fr-FR" altLang="fr-FR" sz="1800" dirty="0">
                <a:latin typeface="+mj-lt"/>
                <a:ea typeface="Georgia" pitchFamily="18" charset="0"/>
                <a:cs typeface="Georgia" pitchFamily="18" charset="0"/>
                <a:sym typeface="Georgia" pitchFamily="18" charset="0"/>
              </a:rPr>
              <a:t> au niveau duquel se croisent la main du Christ et celle du chef des prêtres, est en fleur.</a:t>
            </a:r>
            <a:endParaRPr lang="fr-FR" altLang="fr-FR" sz="1800" dirty="0">
              <a:latin typeface="+mj-lt"/>
            </a:endParaRPr>
          </a:p>
        </p:txBody>
      </p:sp>
      <p:pic>
        <p:nvPicPr>
          <p:cNvPr id="26628" name="Picture 3">
            <a:extLst>
              <a:ext uri="{FF2B5EF4-FFF2-40B4-BE49-F238E27FC236}">
                <a16:creationId xmlns:a16="http://schemas.microsoft.com/office/drawing/2014/main" id="{D9D3735A-059F-9432-A8AD-496DA8B23C4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5013" y="2041525"/>
            <a:ext cx="31210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a:extLst>
              <a:ext uri="{FF2B5EF4-FFF2-40B4-BE49-F238E27FC236}">
                <a16:creationId xmlns:a16="http://schemas.microsoft.com/office/drawing/2014/main" id="{7D006703-611E-2141-2A21-C50F909D08C7}"/>
              </a:ext>
            </a:extLst>
          </p:cNvPr>
          <p:cNvSpPr>
            <a:spLocks noGrp="1"/>
          </p:cNvSpPr>
          <p:nvPr>
            <p:ph type="title"/>
          </p:nvPr>
        </p:nvSpPr>
        <p:spPr>
          <a:xfrm>
            <a:off x="1077913" y="2889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1 – Les Rameaux</a:t>
            </a:r>
            <a:endParaRPr lang="fr-FR" altLang="fr-FR"/>
          </a:p>
        </p:txBody>
      </p:sp>
      <p:sp>
        <p:nvSpPr>
          <p:cNvPr id="24579" name="Rectangle 2">
            <a:extLst>
              <a:ext uri="{FF2B5EF4-FFF2-40B4-BE49-F238E27FC236}">
                <a16:creationId xmlns:a16="http://schemas.microsoft.com/office/drawing/2014/main" id="{6AABB5D6-B5E3-4701-953C-6365388927F2}"/>
              </a:ext>
            </a:extLst>
          </p:cNvPr>
          <p:cNvSpPr>
            <a:spLocks noGrp="1"/>
          </p:cNvSpPr>
          <p:nvPr>
            <p:ph idx="1"/>
          </p:nvPr>
        </p:nvSpPr>
        <p:spPr>
          <a:xfrm>
            <a:off x="4340225" y="1773238"/>
            <a:ext cx="4465638" cy="4968875"/>
          </a:xfrm>
        </p:spPr>
        <p:txBody>
          <a:bodyPr/>
          <a:lstStyle/>
          <a:p>
            <a:pPr marL="273050" indent="-163513" eaLnBrk="1" hangingPunct="1">
              <a:lnSpc>
                <a:spcPct val="72000"/>
              </a:lnSpc>
              <a:spcBef>
                <a:spcPts val="300"/>
              </a:spcBef>
              <a:buClr>
                <a:srgbClr val="A04DA3"/>
              </a:buClr>
              <a:buFont typeface="Arial" panose="020B0604020202020204" pitchFamily="34" charset="0"/>
              <a:buNone/>
              <a:defRPr/>
            </a:pPr>
            <a:r>
              <a:rPr lang="fr-FR" altLang="fr-FR" sz="2000" dirty="0">
                <a:latin typeface="+mj-lt"/>
                <a:ea typeface="Georgia" pitchFamily="18" charset="0"/>
                <a:cs typeface="Georgia" pitchFamily="18" charset="0"/>
                <a:sym typeface="Georgia" pitchFamily="18" charset="0"/>
              </a:rPr>
              <a:t>Le personnage qui suit Jésus est vraisemblablement un </a:t>
            </a:r>
            <a:r>
              <a:rPr lang="fr-FR" altLang="fr-FR" sz="2000" b="1" i="1" dirty="0">
                <a:solidFill>
                  <a:srgbClr val="53548A"/>
                </a:solidFill>
                <a:latin typeface="+mj-lt"/>
                <a:ea typeface="Georgia" pitchFamily="18" charset="0"/>
                <a:cs typeface="Georgia" pitchFamily="18" charset="0"/>
                <a:sym typeface="Georgia" pitchFamily="18" charset="0"/>
              </a:rPr>
              <a:t>apôtre</a:t>
            </a:r>
            <a:r>
              <a:rPr lang="fr-FR" altLang="fr-FR" sz="2000" dirty="0">
                <a:latin typeface="+mj-lt"/>
                <a:ea typeface="Georgia" pitchFamily="18" charset="0"/>
                <a:cs typeface="Georgia" pitchFamily="18" charset="0"/>
                <a:sym typeface="Georgia" pitchFamily="18" charset="0"/>
              </a:rPr>
              <a:t>. Il a une auréole, ou un nimbe.</a:t>
            </a:r>
          </a:p>
          <a:p>
            <a:pPr marL="273050" indent="-163513" eaLnBrk="1" hangingPunct="1">
              <a:lnSpc>
                <a:spcPct val="72000"/>
              </a:lnSpc>
              <a:spcBef>
                <a:spcPts val="300"/>
              </a:spcBef>
              <a:buClr>
                <a:srgbClr val="A04DA3"/>
              </a:buClr>
              <a:buFont typeface="Arial" panose="020B0604020202020204" pitchFamily="34" charset="0"/>
              <a:buNone/>
              <a:defRPr/>
            </a:pPr>
            <a:r>
              <a:rPr lang="fr-FR" altLang="fr-FR" sz="2000" dirty="0">
                <a:latin typeface="+mj-lt"/>
                <a:ea typeface="Georgia" pitchFamily="18" charset="0"/>
                <a:cs typeface="Georgia" pitchFamily="18" charset="0"/>
                <a:sym typeface="Georgia" pitchFamily="18" charset="0"/>
              </a:rPr>
              <a:t>Le mot </a:t>
            </a:r>
            <a:r>
              <a:rPr lang="fr-FR" altLang="fr-FR" sz="2000" b="1" i="1" dirty="0">
                <a:solidFill>
                  <a:srgbClr val="53548A"/>
                </a:solidFill>
                <a:latin typeface="+mj-lt"/>
                <a:ea typeface="Georgia" pitchFamily="18" charset="0"/>
                <a:cs typeface="Georgia" pitchFamily="18" charset="0"/>
                <a:sym typeface="Georgia" pitchFamily="18" charset="0"/>
              </a:rPr>
              <a:t>nimbe</a:t>
            </a:r>
            <a:r>
              <a:rPr lang="fr-FR" altLang="fr-FR" sz="2000" dirty="0">
                <a:latin typeface="+mj-lt"/>
                <a:ea typeface="Georgia" pitchFamily="18" charset="0"/>
                <a:cs typeface="Georgia" pitchFamily="18" charset="0"/>
                <a:sym typeface="Georgia" pitchFamily="18" charset="0"/>
              </a:rPr>
              <a:t> à la même origine que le mot nuée qui, dans la Bible, évoque l’Esprit Saint.</a:t>
            </a:r>
          </a:p>
          <a:p>
            <a:pPr marL="273050" indent="-163513" eaLnBrk="1" hangingPunct="1">
              <a:lnSpc>
                <a:spcPct val="72000"/>
              </a:lnSpc>
              <a:spcBef>
                <a:spcPts val="300"/>
              </a:spcBef>
              <a:buClr>
                <a:srgbClr val="A04DA3"/>
              </a:buClr>
              <a:buFont typeface="Arial" panose="020B0604020202020204" pitchFamily="34" charset="0"/>
              <a:buNone/>
              <a:defRPr/>
            </a:pPr>
            <a:r>
              <a:rPr lang="fr-FR" altLang="fr-FR" sz="2000" dirty="0">
                <a:latin typeface="+mj-lt"/>
                <a:ea typeface="Georgia" pitchFamily="18" charset="0"/>
                <a:cs typeface="Georgia" pitchFamily="18" charset="0"/>
                <a:sym typeface="Georgia" pitchFamily="18" charset="0"/>
              </a:rPr>
              <a:t>La présence d’un </a:t>
            </a:r>
            <a:r>
              <a:rPr lang="fr-FR" altLang="fr-FR" sz="2000" b="1" i="1" dirty="0">
                <a:solidFill>
                  <a:srgbClr val="53548A"/>
                </a:solidFill>
                <a:latin typeface="+mj-lt"/>
                <a:ea typeface="Georgia" pitchFamily="18" charset="0"/>
                <a:cs typeface="Georgia" pitchFamily="18" charset="0"/>
                <a:sym typeface="Georgia" pitchFamily="18" charset="0"/>
              </a:rPr>
              <a:t>nimbe doré</a:t>
            </a:r>
            <a:r>
              <a:rPr lang="fr-FR" altLang="fr-FR" sz="2000" dirty="0">
                <a:latin typeface="+mj-lt"/>
                <a:ea typeface="Georgia" pitchFamily="18" charset="0"/>
                <a:cs typeface="Georgia" pitchFamily="18" charset="0"/>
                <a:sym typeface="Georgia" pitchFamily="18" charset="0"/>
              </a:rPr>
              <a:t> autour de la tête d’un saint signifie qu’il reflète la lumière de Dieu.</a:t>
            </a:r>
          </a:p>
          <a:p>
            <a:pPr marL="273050" indent="-163513" eaLnBrk="1" hangingPunct="1">
              <a:lnSpc>
                <a:spcPct val="72000"/>
              </a:lnSpc>
              <a:spcBef>
                <a:spcPts val="300"/>
              </a:spcBef>
              <a:buClr>
                <a:srgbClr val="A04DA3"/>
              </a:buClr>
              <a:buFont typeface="Arial" panose="020B0604020202020204" pitchFamily="34" charset="0"/>
              <a:buNone/>
              <a:defRPr/>
            </a:pPr>
            <a:r>
              <a:rPr lang="fr-FR" altLang="fr-FR" sz="2000" dirty="0">
                <a:latin typeface="+mj-lt"/>
                <a:ea typeface="Georgia" pitchFamily="18" charset="0"/>
                <a:cs typeface="Georgia" pitchFamily="18" charset="0"/>
                <a:sym typeface="Georgia" pitchFamily="18" charset="0"/>
              </a:rPr>
              <a:t>Celui du Christ est </a:t>
            </a:r>
            <a:r>
              <a:rPr lang="fr-FR" altLang="fr-FR" sz="2000" b="1" i="1" dirty="0">
                <a:solidFill>
                  <a:srgbClr val="53548A"/>
                </a:solidFill>
                <a:latin typeface="+mj-lt"/>
                <a:ea typeface="Georgia" pitchFamily="18" charset="0"/>
                <a:cs typeface="Georgia" pitchFamily="18" charset="0"/>
                <a:sym typeface="Georgia" pitchFamily="18" charset="0"/>
              </a:rPr>
              <a:t>crucifère</a:t>
            </a:r>
            <a:r>
              <a:rPr lang="fr-FR" altLang="fr-FR" sz="2000" dirty="0">
                <a:latin typeface="+mj-lt"/>
                <a:ea typeface="Georgia" pitchFamily="18" charset="0"/>
                <a:cs typeface="Georgia" pitchFamily="18" charset="0"/>
                <a:sym typeface="Georgia" pitchFamily="18" charset="0"/>
              </a:rPr>
              <a:t>, c’est-à-dire marqué de la croix, ici dite glorieuse à cause de sa forme évasée et de sa couleur. Elle annonce déjà la résurrection.</a:t>
            </a:r>
          </a:p>
          <a:p>
            <a:pPr marL="273050" indent="-163513" eaLnBrk="1" hangingPunct="1">
              <a:lnSpc>
                <a:spcPct val="72000"/>
              </a:lnSpc>
              <a:spcBef>
                <a:spcPts val="300"/>
              </a:spcBef>
              <a:buClr>
                <a:srgbClr val="A04DA3"/>
              </a:buClr>
              <a:buFont typeface="Arial" panose="020B0604020202020204" pitchFamily="34" charset="0"/>
              <a:buNone/>
              <a:defRPr/>
            </a:pPr>
            <a:r>
              <a:rPr lang="fr-FR" altLang="fr-FR" sz="2000" dirty="0">
                <a:latin typeface="+mj-lt"/>
                <a:ea typeface="Georgia" pitchFamily="18" charset="0"/>
                <a:cs typeface="Georgia" pitchFamily="18" charset="0"/>
                <a:sym typeface="Georgia" pitchFamily="18" charset="0"/>
              </a:rPr>
              <a:t>C’est cette </a:t>
            </a:r>
            <a:r>
              <a:rPr lang="fr-FR" altLang="fr-FR" sz="2000" b="1" i="1" dirty="0">
                <a:solidFill>
                  <a:srgbClr val="53548A"/>
                </a:solidFill>
                <a:latin typeface="+mj-lt"/>
                <a:ea typeface="Georgia" pitchFamily="18" charset="0"/>
                <a:cs typeface="Georgia" pitchFamily="18" charset="0"/>
                <a:sym typeface="Georgia" pitchFamily="18" charset="0"/>
              </a:rPr>
              <a:t>lumière</a:t>
            </a:r>
            <a:r>
              <a:rPr lang="fr-FR" altLang="fr-FR" sz="2000" dirty="0">
                <a:latin typeface="+mj-lt"/>
                <a:ea typeface="Georgia" pitchFamily="18" charset="0"/>
                <a:cs typeface="Georgia" pitchFamily="18" charset="0"/>
                <a:sym typeface="Georgia" pitchFamily="18" charset="0"/>
              </a:rPr>
              <a:t> du Ressuscité qui illumine et fait resplendir les saints.</a:t>
            </a:r>
            <a:endParaRPr lang="fr-FR" altLang="fr-FR" sz="2000" dirty="0">
              <a:latin typeface="+mj-lt"/>
            </a:endParaRPr>
          </a:p>
        </p:txBody>
      </p:sp>
      <p:pic>
        <p:nvPicPr>
          <p:cNvPr id="27652" name="Picture 3">
            <a:extLst>
              <a:ext uri="{FF2B5EF4-FFF2-40B4-BE49-F238E27FC236}">
                <a16:creationId xmlns:a16="http://schemas.microsoft.com/office/drawing/2014/main" id="{180886DB-0793-52C6-1EDE-8B2B122C4AB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6450" y="2041525"/>
            <a:ext cx="31210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a:extLst>
              <a:ext uri="{FF2B5EF4-FFF2-40B4-BE49-F238E27FC236}">
                <a16:creationId xmlns:a16="http://schemas.microsoft.com/office/drawing/2014/main" id="{2DC85663-2582-B8A8-6166-F33E164402C5}"/>
              </a:ext>
            </a:extLst>
          </p:cNvPr>
          <p:cNvSpPr>
            <a:spLocks noGrp="1"/>
          </p:cNvSpPr>
          <p:nvPr>
            <p:ph type="title"/>
          </p:nvPr>
        </p:nvSpPr>
        <p:spPr>
          <a:xfrm>
            <a:off x="1077913" y="2889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2 – La Cène</a:t>
            </a:r>
            <a:endParaRPr lang="fr-FR" altLang="fr-FR"/>
          </a:p>
        </p:txBody>
      </p:sp>
      <p:sp>
        <p:nvSpPr>
          <p:cNvPr id="25603" name="Rectangle 2">
            <a:extLst>
              <a:ext uri="{FF2B5EF4-FFF2-40B4-BE49-F238E27FC236}">
                <a16:creationId xmlns:a16="http://schemas.microsoft.com/office/drawing/2014/main" id="{73B030D7-D3E2-032D-2C97-0AF403E938F3}"/>
              </a:ext>
            </a:extLst>
          </p:cNvPr>
          <p:cNvSpPr>
            <a:spLocks noGrp="1"/>
          </p:cNvSpPr>
          <p:nvPr>
            <p:ph idx="1"/>
          </p:nvPr>
        </p:nvSpPr>
        <p:spPr>
          <a:xfrm>
            <a:off x="250825" y="1431925"/>
            <a:ext cx="4465638" cy="5329238"/>
          </a:xfrm>
        </p:spPr>
        <p:txBody>
          <a:bodyPr/>
          <a:lstStyle/>
          <a:p>
            <a:pPr marL="292100" indent="-182563" eaLnBrk="1" hangingPunct="1">
              <a:lnSpc>
                <a:spcPct val="81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Les </a:t>
            </a: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douze apôtres</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et le Christ sont réunis autour d’une table ronde recouverte d’une nappe blanche.</a:t>
            </a:r>
          </a:p>
          <a:p>
            <a:pPr marL="292100" indent="-182563" eaLnBrk="1" hangingPunct="1">
              <a:lnSpc>
                <a:spcPct val="81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 </a:t>
            </a: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Christ</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tient de la main gauche le rouleau des Écritures et lève la </a:t>
            </a: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main</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droite pour signifier qu’il parle.</a:t>
            </a:r>
          </a:p>
          <a:p>
            <a:pPr marL="292100" indent="-182563" eaLnBrk="1" hangingPunct="1">
              <a:lnSpc>
                <a:spcPct val="81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est en effet en train d’annoncer la </a:t>
            </a: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trahison</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de l’un des apôtres.</a:t>
            </a:r>
          </a:p>
          <a:p>
            <a:pPr marL="292100" indent="-182563" eaLnBrk="1" hangingPunct="1">
              <a:lnSpc>
                <a:spcPct val="81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Tous les regards inquiets et interrogateurs se tournent vers Jésus, chacun se demandant de qui il peut s’agir !</a:t>
            </a:r>
            <a:endParaRPr lang="fr-FR" altLang="fr-FR" sz="2400">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28676" name="Picture 3">
            <a:extLst>
              <a:ext uri="{FF2B5EF4-FFF2-40B4-BE49-F238E27FC236}">
                <a16:creationId xmlns:a16="http://schemas.microsoft.com/office/drawing/2014/main" id="{EEDE5917-DEDF-045F-0075-9C2086A3CF6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2338" y="1955800"/>
            <a:ext cx="4160837"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6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a:extLst>
              <a:ext uri="{FF2B5EF4-FFF2-40B4-BE49-F238E27FC236}">
                <a16:creationId xmlns:a16="http://schemas.microsoft.com/office/drawing/2014/main" id="{7B2869C1-2752-A424-1EA2-34FFA809D5A1}"/>
              </a:ext>
            </a:extLst>
          </p:cNvPr>
          <p:cNvSpPr>
            <a:spLocks noGrp="1"/>
          </p:cNvSpPr>
          <p:nvPr>
            <p:ph type="title"/>
          </p:nvPr>
        </p:nvSpPr>
        <p:spPr>
          <a:xfrm>
            <a:off x="1077913" y="2889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2 – La Cène</a:t>
            </a:r>
            <a:endParaRPr lang="fr-FR" altLang="fr-FR"/>
          </a:p>
        </p:txBody>
      </p:sp>
      <p:sp>
        <p:nvSpPr>
          <p:cNvPr id="26627" name="Rectangle 2">
            <a:extLst>
              <a:ext uri="{FF2B5EF4-FFF2-40B4-BE49-F238E27FC236}">
                <a16:creationId xmlns:a16="http://schemas.microsoft.com/office/drawing/2014/main" id="{9AD0489C-C718-BD72-2A73-E4D1B30F2851}"/>
              </a:ext>
            </a:extLst>
          </p:cNvPr>
          <p:cNvSpPr>
            <a:spLocks noGrp="1"/>
          </p:cNvSpPr>
          <p:nvPr>
            <p:ph idx="1"/>
          </p:nvPr>
        </p:nvSpPr>
        <p:spPr>
          <a:xfrm>
            <a:off x="179388" y="1412875"/>
            <a:ext cx="4392612" cy="4968875"/>
          </a:xfrm>
        </p:spPr>
        <p:txBody>
          <a:bodyPr/>
          <a:lstStyle/>
          <a:p>
            <a:pPr marL="292100" indent="-182563" eaLnBrk="1" hangingPunct="1">
              <a:lnSpc>
                <a:spcPct val="81000"/>
              </a:lnSpc>
              <a:spcBef>
                <a:spcPts val="300"/>
              </a:spcBef>
              <a:buClr>
                <a:srgbClr val="A04DA3"/>
              </a:buClr>
              <a:buFontTx/>
              <a:buChar char="•"/>
            </a:pP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Judas</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contrairement aux représentations habituelles, ne met pas ici la main au plat.</a:t>
            </a:r>
          </a:p>
          <a:p>
            <a:pPr marL="292100" indent="-182563" eaLnBrk="1" hangingPunct="1">
              <a:lnSpc>
                <a:spcPct val="81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C’est cependant lui qui doit être représenté à la droite de Jésus, levant une </a:t>
            </a: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coupe</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t>
            </a:r>
          </a:p>
          <a:p>
            <a:pPr marL="292100" indent="-182563" eaLnBrk="1" hangingPunct="1">
              <a:lnSpc>
                <a:spcPct val="81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n’est vu que de </a:t>
            </a: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profil</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indice traditionnel en iconographie, de celui qui a quelque chose à cacher, du traître !</a:t>
            </a:r>
          </a:p>
          <a:p>
            <a:pPr marL="292100" indent="-182563" eaLnBrk="1" hangingPunct="1">
              <a:lnSpc>
                <a:spcPct val="81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Mais qui est alors son </a:t>
            </a: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voisin</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de droite lui aussi vu de profil ?</a:t>
            </a:r>
          </a:p>
          <a:p>
            <a:pPr marL="292100" indent="-182563" eaLnBrk="1" hangingPunct="1">
              <a:lnSpc>
                <a:spcPct val="81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À noter encore </a:t>
            </a: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l’auréole</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de Judas, chose très rare…</a:t>
            </a:r>
            <a:endParaRPr lang="fr-FR" altLang="fr-FR" sz="2400">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29700" name="Picture 3">
            <a:extLst>
              <a:ext uri="{FF2B5EF4-FFF2-40B4-BE49-F238E27FC236}">
                <a16:creationId xmlns:a16="http://schemas.microsoft.com/office/drawing/2014/main" id="{252F7A4F-9931-8932-952C-B1806CC4B0F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87900" y="1744663"/>
            <a:ext cx="4160838"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a:extLst>
              <a:ext uri="{FF2B5EF4-FFF2-40B4-BE49-F238E27FC236}">
                <a16:creationId xmlns:a16="http://schemas.microsoft.com/office/drawing/2014/main" id="{9408E457-8F09-937A-E011-05DE3EC6E71B}"/>
              </a:ext>
            </a:extLst>
          </p:cNvPr>
          <p:cNvSpPr>
            <a:spLocks noGrp="1"/>
          </p:cNvSpPr>
          <p:nvPr>
            <p:ph type="title"/>
          </p:nvPr>
        </p:nvSpPr>
        <p:spPr>
          <a:xfrm>
            <a:off x="1077913" y="2889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2 – La Cène</a:t>
            </a:r>
            <a:endParaRPr lang="fr-FR" altLang="fr-FR"/>
          </a:p>
        </p:txBody>
      </p:sp>
      <p:sp>
        <p:nvSpPr>
          <p:cNvPr id="27651" name="Rectangle 2">
            <a:extLst>
              <a:ext uri="{FF2B5EF4-FFF2-40B4-BE49-F238E27FC236}">
                <a16:creationId xmlns:a16="http://schemas.microsoft.com/office/drawing/2014/main" id="{22561328-5B3F-9DD7-B300-5B1E8A3C7A30}"/>
              </a:ext>
            </a:extLst>
          </p:cNvPr>
          <p:cNvSpPr>
            <a:spLocks noGrp="1"/>
          </p:cNvSpPr>
          <p:nvPr>
            <p:ph idx="1"/>
          </p:nvPr>
        </p:nvSpPr>
        <p:spPr>
          <a:xfrm>
            <a:off x="188913" y="1804988"/>
            <a:ext cx="4454525" cy="4503737"/>
          </a:xfrm>
        </p:spPr>
        <p:txBody>
          <a:bodyPr/>
          <a:lstStyle/>
          <a:p>
            <a:pPr marL="273050" indent="-163513" eaLnBrk="1" hangingPunct="1">
              <a:lnSpc>
                <a:spcPct val="80000"/>
              </a:lnSpc>
              <a:spcBef>
                <a:spcPts val="300"/>
              </a:spcBef>
              <a:buClr>
                <a:srgbClr val="A04DA3"/>
              </a:buClr>
              <a:buFontTx/>
              <a:buChar char="•"/>
            </a:pP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Jean</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vêtu de rouge, pose la tête près du cœur du Christ pour souligne son attachement à son maître.</a:t>
            </a:r>
          </a:p>
          <a:p>
            <a:pPr marL="273050" indent="-163513" eaLnBrk="1" hangingPunct="1">
              <a:lnSpc>
                <a:spcPct val="80000"/>
              </a:lnSpc>
              <a:spcBef>
                <a:spcPts val="300"/>
              </a:spcBef>
              <a:buClr>
                <a:srgbClr val="A04DA3"/>
              </a:buClr>
              <a:buFontTx/>
              <a:buChar char="•"/>
            </a:pP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Pierre</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facilement reconnaissable en iconographie à son visage carré et à sa barbe fournie, est représenté ici, soit à gauche du Christ, soit plutôt en bas brandissant un couteau.</a:t>
            </a:r>
          </a:p>
          <a:p>
            <a:pPr marL="273050" indent="-163513"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 présence des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couteaux</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sur la table de la Cène souligne la réalité du repas : si Pierre en brandit un ici en direction de la croix, juste au-dessus, c’est pour exprimer sa volonté bien présomptueuse : </a:t>
            </a:r>
          </a:p>
          <a:p>
            <a:pPr marL="273050" indent="-163513" eaLnBrk="1" hangingPunct="1">
              <a:lnSpc>
                <a:spcPct val="80000"/>
              </a:lnSpc>
              <a:spcBef>
                <a:spcPts val="300"/>
              </a:spcBef>
              <a:buClr>
                <a:srgbClr val="A04DA3"/>
              </a:buClr>
              <a:buFontTx/>
              <a:buChar char="•"/>
            </a:pPr>
            <a:r>
              <a:rPr lang="fr-FR" altLang="fr-FR" sz="20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Seigneur, avec toi, je suis prêt à aller en prison et à la mort !</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(Luc 22, 33)</a:t>
            </a:r>
            <a:endParaRPr lang="fr-FR" altLang="fr-FR" sz="2000">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30724" name="Picture 3">
            <a:extLst>
              <a:ext uri="{FF2B5EF4-FFF2-40B4-BE49-F238E27FC236}">
                <a16:creationId xmlns:a16="http://schemas.microsoft.com/office/drawing/2014/main" id="{54552751-F65A-6615-F0EE-159C01009E8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16463" y="1816100"/>
            <a:ext cx="4160837"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DFC1AF2A-E7E4-C89D-AC41-302AF7E56E99}"/>
              </a:ext>
            </a:extLst>
          </p:cNvPr>
          <p:cNvSpPr>
            <a:spLocks noGrp="1"/>
          </p:cNvSpPr>
          <p:nvPr>
            <p:ph type="title"/>
          </p:nvPr>
        </p:nvSpPr>
        <p:spPr>
          <a:xfrm>
            <a:off x="1042988" y="1873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3 – La crucifixion</a:t>
            </a:r>
            <a:endParaRPr lang="fr-FR" altLang="fr-FR"/>
          </a:p>
        </p:txBody>
      </p:sp>
      <p:sp>
        <p:nvSpPr>
          <p:cNvPr id="28675" name="Rectangle 2">
            <a:extLst>
              <a:ext uri="{FF2B5EF4-FFF2-40B4-BE49-F238E27FC236}">
                <a16:creationId xmlns:a16="http://schemas.microsoft.com/office/drawing/2014/main" id="{F28A536A-7F5B-82D4-8F57-353B14C43FB5}"/>
              </a:ext>
            </a:extLst>
          </p:cNvPr>
          <p:cNvSpPr>
            <a:spLocks noGrp="1"/>
          </p:cNvSpPr>
          <p:nvPr>
            <p:ph idx="1"/>
          </p:nvPr>
        </p:nvSpPr>
        <p:spPr>
          <a:xfrm>
            <a:off x="354013" y="1350963"/>
            <a:ext cx="4608512" cy="5111750"/>
          </a:xfrm>
        </p:spPr>
        <p:txBody>
          <a:bodyPr/>
          <a:lstStyle/>
          <a:p>
            <a:pPr marL="255588" indent="-146050" eaLnBrk="1" hangingPunct="1">
              <a:lnSpc>
                <a:spcPct val="72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croix</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est plantée au sommet d’une petite colline, le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Golgotha</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dont le nom signifie en hébreu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lieu du crâne</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(Mc 15, 22). Le sommet de cette colline avait effectivement la forme arrondie d’un crâne.</a:t>
            </a:r>
          </a:p>
          <a:p>
            <a:pPr marL="255588" indent="-146050" eaLnBrk="1" hangingPunct="1">
              <a:lnSpc>
                <a:spcPct val="72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Mais surtout, la tradition y localisait la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tombe d’Adam</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situant ainsi la mort de Jésus à l’endroit où était mort Adam, à l'endroit où meurt tout homme.</a:t>
            </a:r>
          </a:p>
          <a:p>
            <a:pPr marL="255588" indent="-146050" eaLnBrk="1" hangingPunct="1">
              <a:lnSpc>
                <a:spcPct val="72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Jésus est appelé le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nouvel Adam</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car il s’est fait, en toutes choses, semblable à l’homme.</a:t>
            </a:r>
          </a:p>
          <a:p>
            <a:pPr marL="255588" indent="-146050" eaLnBrk="1" hangingPunct="1">
              <a:lnSpc>
                <a:spcPct val="72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Mais contrairement à Adam qui voulait devenir comme Dieu, lui, Jésus, a accepté d’être homme jusqu’à la mort.</a:t>
            </a:r>
          </a:p>
          <a:p>
            <a:pPr marL="255588" indent="-146050" eaLnBrk="1" hangingPunct="1">
              <a:lnSpc>
                <a:spcPct val="72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C’est pourquoi, en ressuscitant, Jésus Christ fait passer l’homme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de la mort à la vie éternelle.</a:t>
            </a:r>
            <a:endParaRPr lang="fr-FR" altLang="fr-FR" sz="2000">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31748" name="Picture 3">
            <a:extLst>
              <a:ext uri="{FF2B5EF4-FFF2-40B4-BE49-F238E27FC236}">
                <a16:creationId xmlns:a16="http://schemas.microsoft.com/office/drawing/2014/main" id="{BEE6BA50-E4AF-463B-420F-C23BCDD9D81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57813" y="1298575"/>
            <a:ext cx="3425825"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229C190F-96AB-2096-1785-F8384954EFD5}"/>
              </a:ext>
            </a:extLst>
          </p:cNvPr>
          <p:cNvSpPr>
            <a:spLocks noGrp="1"/>
          </p:cNvSpPr>
          <p:nvPr>
            <p:ph type="title"/>
          </p:nvPr>
        </p:nvSpPr>
        <p:spPr>
          <a:xfrm>
            <a:off x="457200" y="1143000"/>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Introduction </a:t>
            </a:r>
            <a:endParaRPr lang="fr-FR" altLang="fr-FR"/>
          </a:p>
        </p:txBody>
      </p:sp>
      <p:sp>
        <p:nvSpPr>
          <p:cNvPr id="5123" name="Rectangle 2">
            <a:extLst>
              <a:ext uri="{FF2B5EF4-FFF2-40B4-BE49-F238E27FC236}">
                <a16:creationId xmlns:a16="http://schemas.microsoft.com/office/drawing/2014/main" id="{420A0E59-8F2E-09AF-8D90-EFF9B75666E9}"/>
              </a:ext>
            </a:extLst>
          </p:cNvPr>
          <p:cNvSpPr>
            <a:spLocks noGrp="1"/>
          </p:cNvSpPr>
          <p:nvPr>
            <p:ph idx="1"/>
          </p:nvPr>
        </p:nvSpPr>
        <p:spPr>
          <a:xfrm>
            <a:off x="457200" y="2247900"/>
            <a:ext cx="8229600" cy="4325938"/>
          </a:xfrm>
        </p:spPr>
        <p:txBody>
          <a:bodyPr/>
          <a:lstStyle/>
          <a:p>
            <a:pPr marL="365125" indent="-255588" eaLnBrk="1" hangingPunct="1">
              <a:lnSpc>
                <a:spcPct val="80000"/>
              </a:lnSpc>
              <a:spcBef>
                <a:spcPts val="300"/>
              </a:spcBef>
              <a:buClr>
                <a:srgbClr val="A04DA3"/>
              </a:buClr>
              <a:buFontTx/>
              <a:buChar char="•"/>
            </a:pPr>
            <a:r>
              <a:rPr lang="fr-FR" altLang="fr-FR" sz="25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s’agira donc, à partir d’une lecture d’image, de mieux connaître et de comprendre les récits de la Semaine Sainte.</a:t>
            </a:r>
          </a:p>
          <a:p>
            <a:pPr marL="365125" indent="-255588" eaLnBrk="1" hangingPunct="1">
              <a:lnSpc>
                <a:spcPct val="80000"/>
              </a:lnSpc>
              <a:spcBef>
                <a:spcPts val="300"/>
              </a:spcBef>
              <a:buClr>
                <a:srgbClr val="A04DA3"/>
              </a:buClr>
              <a:buFontTx/>
              <a:buChar char="•"/>
            </a:pPr>
            <a:r>
              <a:rPr lang="fr-FR" altLang="fr-FR" sz="25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Mais aussi de découvrir comment les récits de la Passion et les fêtes chrétiennes s’enracinent dans les traditions juives.</a:t>
            </a:r>
          </a:p>
          <a:p>
            <a:pPr marL="365125" indent="-255588" eaLnBrk="1" hangingPunct="1">
              <a:lnSpc>
                <a:spcPct val="80000"/>
              </a:lnSpc>
              <a:spcBef>
                <a:spcPts val="300"/>
              </a:spcBef>
              <a:buClr>
                <a:srgbClr val="A04DA3"/>
              </a:buClr>
              <a:buFontTx/>
              <a:buChar char="•"/>
            </a:pPr>
            <a:r>
              <a:rPr lang="fr-FR" altLang="fr-FR" sz="25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Les célébrations de la Semaine Sainte arriveront ainsi au bout d’un cheminement riche de découvertes de la verticalité et de l’horizontalité du message chrétien : chacun est invité à accueillir Dieu dans sa vie, le Ressuscité qui descend dans l’humanité pour faire vivre profondément la fraternité.</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a:extLst>
              <a:ext uri="{FF2B5EF4-FFF2-40B4-BE49-F238E27FC236}">
                <a16:creationId xmlns:a16="http://schemas.microsoft.com/office/drawing/2014/main" id="{06083A98-9E99-E3CD-A391-905B93659506}"/>
              </a:ext>
            </a:extLst>
          </p:cNvPr>
          <p:cNvSpPr>
            <a:spLocks noGrp="1"/>
          </p:cNvSpPr>
          <p:nvPr>
            <p:ph type="title"/>
          </p:nvPr>
        </p:nvSpPr>
        <p:spPr>
          <a:xfrm>
            <a:off x="1077913" y="2889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3 – La crucifixion</a:t>
            </a:r>
            <a:endParaRPr lang="fr-FR" altLang="fr-FR"/>
          </a:p>
        </p:txBody>
      </p:sp>
      <p:sp>
        <p:nvSpPr>
          <p:cNvPr id="29699" name="Rectangle 2">
            <a:extLst>
              <a:ext uri="{FF2B5EF4-FFF2-40B4-BE49-F238E27FC236}">
                <a16:creationId xmlns:a16="http://schemas.microsoft.com/office/drawing/2014/main" id="{E3C258DF-6331-1DAE-C414-7FDBD932086E}"/>
              </a:ext>
            </a:extLst>
          </p:cNvPr>
          <p:cNvSpPr>
            <a:spLocks noGrp="1"/>
          </p:cNvSpPr>
          <p:nvPr>
            <p:ph idx="1"/>
          </p:nvPr>
        </p:nvSpPr>
        <p:spPr>
          <a:xfrm>
            <a:off x="339725" y="1655763"/>
            <a:ext cx="4608513" cy="4752975"/>
          </a:xfrm>
        </p:spPr>
        <p:txBody>
          <a:bodyPr/>
          <a:lstStyle/>
          <a:p>
            <a:pPr marL="334963" indent="-22542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 croix est plantée </a:t>
            </a: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hors de Jérusalem</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dont les remparts se profilent en arrière fond. Cela souligne que le Christ est mort pour le monde entier, et pas seulement pour les habitants de Jérusalem.</a:t>
            </a:r>
          </a:p>
          <a:p>
            <a:pPr marL="334963" indent="-22542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Au pied de la croix se tiennent </a:t>
            </a: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Marie et Jean.</a:t>
            </a:r>
            <a:endPar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334963" indent="-22542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Jésus vient de dire à sa mère : </a:t>
            </a:r>
            <a:r>
              <a:rPr lang="fr-FR" altLang="fr-FR" sz="24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Femme voici ton fils</a:t>
            </a:r>
            <a:r>
              <a:rPr lang="fr-FR" altLang="fr-FR" sz="24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et à Jean : </a:t>
            </a:r>
            <a:r>
              <a:rPr lang="fr-FR" altLang="fr-FR" sz="24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Voici ta mère</a:t>
            </a:r>
            <a:r>
              <a:rPr lang="fr-FR" altLang="fr-FR" sz="24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(Jean 19, 26-27)</a:t>
            </a:r>
            <a:endParaRPr lang="fr-FR" altLang="fr-FR" sz="2400">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32772" name="Picture 3">
            <a:extLst>
              <a:ext uri="{FF2B5EF4-FFF2-40B4-BE49-F238E27FC236}">
                <a16:creationId xmlns:a16="http://schemas.microsoft.com/office/drawing/2014/main" id="{EB0A314E-E72A-D094-A31D-4E5843CF395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48263" y="1230313"/>
            <a:ext cx="3640137"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a:extLst>
              <a:ext uri="{FF2B5EF4-FFF2-40B4-BE49-F238E27FC236}">
                <a16:creationId xmlns:a16="http://schemas.microsoft.com/office/drawing/2014/main" id="{72DC0A9D-6265-9596-1DF1-B416964EEC81}"/>
              </a:ext>
            </a:extLst>
          </p:cNvPr>
          <p:cNvSpPr>
            <a:spLocks noGrp="1"/>
          </p:cNvSpPr>
          <p:nvPr>
            <p:ph type="title"/>
          </p:nvPr>
        </p:nvSpPr>
        <p:spPr>
          <a:xfrm>
            <a:off x="1042988" y="150813"/>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3 – La crucifixion</a:t>
            </a:r>
            <a:endParaRPr lang="fr-FR" altLang="fr-FR"/>
          </a:p>
        </p:txBody>
      </p:sp>
      <p:sp>
        <p:nvSpPr>
          <p:cNvPr id="30723" name="Rectangle 2">
            <a:extLst>
              <a:ext uri="{FF2B5EF4-FFF2-40B4-BE49-F238E27FC236}">
                <a16:creationId xmlns:a16="http://schemas.microsoft.com/office/drawing/2014/main" id="{131D0A05-1A2D-E866-1ADD-296FC47CAA45}"/>
              </a:ext>
            </a:extLst>
          </p:cNvPr>
          <p:cNvSpPr>
            <a:spLocks noGrp="1"/>
          </p:cNvSpPr>
          <p:nvPr>
            <p:ph idx="1"/>
          </p:nvPr>
        </p:nvSpPr>
        <p:spPr>
          <a:xfrm>
            <a:off x="395288" y="1268413"/>
            <a:ext cx="4464050" cy="5184775"/>
          </a:xfrm>
        </p:spPr>
        <p:txBody>
          <a:bodyPr/>
          <a:lstStyle/>
          <a:p>
            <a:pPr marL="255588" indent="-146050" eaLnBrk="1" hangingPunct="1">
              <a:lnSpc>
                <a:spcPct val="72000"/>
              </a:lnSpc>
              <a:spcBef>
                <a:spcPts val="300"/>
              </a:spcBef>
              <a:buClr>
                <a:srgbClr val="A04DA3"/>
              </a:buClr>
              <a:buFontTx/>
              <a:buChar char="•"/>
            </a:pP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Marie</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symbolise l’Église qui accueille, avec Jean, tous ses enfants.</a:t>
            </a:r>
          </a:p>
          <a:p>
            <a:pPr marL="255588" indent="-146050" eaLnBrk="1" hangingPunct="1">
              <a:lnSpc>
                <a:spcPct val="72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Ces deux termes de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femme </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et de</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mère</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sont les seuls qualificatifs attribués à Ève, la femme d’Adam et la mère des vivants (Genèse 2, 23 et 3, 20).</a:t>
            </a:r>
          </a:p>
          <a:p>
            <a:pPr marL="255588" indent="-146050" eaLnBrk="1" hangingPunct="1">
              <a:lnSpc>
                <a:spcPct val="72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Ce sont aussi les seuls qualificatifs qui désignent Marie à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Cana</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lors de ces fameuses noces (prélude à l’alliance) au cours desquelles l’eau fut transformée en vin (Jn 2, 1-12).</a:t>
            </a:r>
          </a:p>
          <a:p>
            <a:pPr marL="255588" indent="-146050" eaLnBrk="1" hangingPunct="1">
              <a:lnSpc>
                <a:spcPct val="72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Voici que maintenant, sur la croix, l’heure est venue pour Jésus de donner sa vie en versant son sang, le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sang de l’alliance nouvelle et éternelle</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t>
            </a:r>
          </a:p>
          <a:p>
            <a:pPr marL="255588" indent="-146050" eaLnBrk="1" hangingPunct="1">
              <a:lnSpc>
                <a:spcPct val="72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L’heure est venue de donner au monde le vin nouveau de la nouvelle alliance.</a:t>
            </a:r>
          </a:p>
          <a:p>
            <a:pPr marL="255588" indent="-146050" eaLnBrk="1" hangingPunct="1">
              <a:lnSpc>
                <a:spcPct val="72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main</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que Jean met sous son visage traduit sa douleur et sa perplexité.</a:t>
            </a:r>
            <a:endParaRPr lang="fr-FR" altLang="fr-FR" sz="2000">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33796" name="Picture 3">
            <a:extLst>
              <a:ext uri="{FF2B5EF4-FFF2-40B4-BE49-F238E27FC236}">
                <a16:creationId xmlns:a16="http://schemas.microsoft.com/office/drawing/2014/main" id="{9B956597-864A-5E8A-8454-83D91B75451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19700" y="1228725"/>
            <a:ext cx="3713163"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a:extLst>
              <a:ext uri="{FF2B5EF4-FFF2-40B4-BE49-F238E27FC236}">
                <a16:creationId xmlns:a16="http://schemas.microsoft.com/office/drawing/2014/main" id="{F9D06697-3F56-3933-B74E-E736B6FF4FCB}"/>
              </a:ext>
            </a:extLst>
          </p:cNvPr>
          <p:cNvSpPr>
            <a:spLocks noGrp="1"/>
          </p:cNvSpPr>
          <p:nvPr>
            <p:ph type="title"/>
          </p:nvPr>
        </p:nvSpPr>
        <p:spPr>
          <a:xfrm>
            <a:off x="1077913" y="2889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3 – La crucifixion</a:t>
            </a:r>
            <a:endParaRPr lang="fr-FR" altLang="fr-FR"/>
          </a:p>
        </p:txBody>
      </p:sp>
      <p:sp>
        <p:nvSpPr>
          <p:cNvPr id="31747" name="Rectangle 2">
            <a:extLst>
              <a:ext uri="{FF2B5EF4-FFF2-40B4-BE49-F238E27FC236}">
                <a16:creationId xmlns:a16="http://schemas.microsoft.com/office/drawing/2014/main" id="{AEE19D2E-1187-9684-1D65-9A6FB8A07BDE}"/>
              </a:ext>
            </a:extLst>
          </p:cNvPr>
          <p:cNvSpPr>
            <a:spLocks noGrp="1"/>
          </p:cNvSpPr>
          <p:nvPr>
            <p:ph idx="1"/>
          </p:nvPr>
        </p:nvSpPr>
        <p:spPr>
          <a:xfrm>
            <a:off x="250825" y="1341438"/>
            <a:ext cx="4465638" cy="5040312"/>
          </a:xfrm>
        </p:spPr>
        <p:txBody>
          <a:bodyPr/>
          <a:lstStyle/>
          <a:p>
            <a:pPr marL="293688" indent="-184150" eaLnBrk="1" hangingPunct="1">
              <a:lnSpc>
                <a:spcPct val="81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 présence des</a:t>
            </a: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anges </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signifie la proximité du monde céleste.</a:t>
            </a:r>
          </a:p>
          <a:p>
            <a:pPr marL="293688" indent="-184150" eaLnBrk="1" hangingPunct="1">
              <a:lnSpc>
                <a:spcPct val="81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Ils rendent manifeste aux hommes, pourrait-on dire, le </a:t>
            </a: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chemin du ciel</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et proclament que les cieux nous sont ouverts par la venue de Jésus Christ et son exaltation au ciel.</a:t>
            </a:r>
          </a:p>
          <a:p>
            <a:pPr marL="293688" indent="-184150" eaLnBrk="1" hangingPunct="1">
              <a:lnSpc>
                <a:spcPct val="81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Au-dessus des anges le </a:t>
            </a: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soleil</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brille, contre toute loi physique, en même temps que la </a:t>
            </a: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lune</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 un monde nouveau est en train de naître dont le Seigneur est la lumière spirituelle, la vraie lumière.</a:t>
            </a:r>
            <a:endParaRPr lang="fr-FR" altLang="fr-FR" sz="2400">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34820" name="Picture 3">
            <a:extLst>
              <a:ext uri="{FF2B5EF4-FFF2-40B4-BE49-F238E27FC236}">
                <a16:creationId xmlns:a16="http://schemas.microsoft.com/office/drawing/2014/main" id="{D4FEDFDF-FF8A-74F2-7E61-5E797C014E2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76825" y="1136650"/>
            <a:ext cx="3856038"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93B14ED0-5483-514B-17D1-4C450C7E7F80}"/>
              </a:ext>
            </a:extLst>
          </p:cNvPr>
          <p:cNvSpPr>
            <a:spLocks noGrp="1"/>
          </p:cNvSpPr>
          <p:nvPr>
            <p:ph type="title"/>
          </p:nvPr>
        </p:nvSpPr>
        <p:spPr>
          <a:xfrm>
            <a:off x="1077913" y="2889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3 – La crucifixion</a:t>
            </a:r>
            <a:endParaRPr lang="fr-FR" altLang="fr-FR"/>
          </a:p>
        </p:txBody>
      </p:sp>
      <p:sp>
        <p:nvSpPr>
          <p:cNvPr id="32771" name="Rectangle 2">
            <a:extLst>
              <a:ext uri="{FF2B5EF4-FFF2-40B4-BE49-F238E27FC236}">
                <a16:creationId xmlns:a16="http://schemas.microsoft.com/office/drawing/2014/main" id="{C7283565-216F-24E9-F106-9B05F4998F2E}"/>
              </a:ext>
            </a:extLst>
          </p:cNvPr>
          <p:cNvSpPr>
            <a:spLocks noGrp="1"/>
          </p:cNvSpPr>
          <p:nvPr>
            <p:ph idx="1"/>
          </p:nvPr>
        </p:nvSpPr>
        <p:spPr>
          <a:xfrm>
            <a:off x="323850" y="1341438"/>
            <a:ext cx="4464050" cy="5111750"/>
          </a:xfrm>
        </p:spPr>
        <p:txBody>
          <a:bodyPr/>
          <a:lstStyle/>
          <a:p>
            <a:pPr marL="273050" indent="-163513"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C’est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l’accomplissement de la création</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tel que le décrit l’Apocalypse (22, 5) : </a:t>
            </a:r>
            <a:r>
              <a:rPr lang="fr-FR" altLang="fr-FR" sz="20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 nuit n’existera plus, ils n’auront plus besoin de la lumière d’une lampe ni de la lumière du soleil, parce que le Seigneur Dieu les illuminera, et ils règneront pour les siècles des siècles.</a:t>
            </a:r>
            <a:endPar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273050" indent="-163513" eaLnBrk="1" hangingPunct="1">
              <a:lnSpc>
                <a:spcPct val="80000"/>
              </a:lnSpc>
              <a:spcBef>
                <a:spcPts val="300"/>
              </a:spcBef>
              <a:buClr>
                <a:srgbClr val="A04DA3"/>
              </a:buClr>
              <a:buFontTx/>
              <a:buChar char="•"/>
            </a:pP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L’écriteau</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de la croix porte ces quatre lettre : </a:t>
            </a:r>
            <a:r>
              <a:rPr lang="fr-FR" altLang="fr-FR" sz="2000" b="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IC XC</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t>
            </a:r>
          </a:p>
          <a:p>
            <a:pPr marL="273050" indent="-163513"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C’est l’abréviation en cyrillique (alphabet slave) de Jésus-Christ, l’évocation de la mention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Jésus de Nazareth, roi des Juifs »</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écrite à la demande de Pilate et contre l’avis des autorités religieuses juives.</a:t>
            </a:r>
            <a:endParaRPr lang="fr-FR" altLang="fr-FR" sz="2000">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35844" name="Picture 3">
            <a:extLst>
              <a:ext uri="{FF2B5EF4-FFF2-40B4-BE49-F238E27FC236}">
                <a16:creationId xmlns:a16="http://schemas.microsoft.com/office/drawing/2014/main" id="{AFF64DEC-7293-3AC8-3EAA-DFAC6455B06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03800" y="1158875"/>
            <a:ext cx="378460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a:extLst>
              <a:ext uri="{FF2B5EF4-FFF2-40B4-BE49-F238E27FC236}">
                <a16:creationId xmlns:a16="http://schemas.microsoft.com/office/drawing/2014/main" id="{CFF6F59C-7E22-341F-0839-38056DC64F25}"/>
              </a:ext>
            </a:extLst>
          </p:cNvPr>
          <p:cNvSpPr>
            <a:spLocks noGrp="1"/>
          </p:cNvSpPr>
          <p:nvPr>
            <p:ph type="title"/>
          </p:nvPr>
        </p:nvSpPr>
        <p:spPr>
          <a:xfrm>
            <a:off x="539750" y="188913"/>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4 – La descente aux enfers</a:t>
            </a:r>
            <a:endParaRPr lang="fr-FR" altLang="fr-FR"/>
          </a:p>
        </p:txBody>
      </p:sp>
      <p:sp>
        <p:nvSpPr>
          <p:cNvPr id="47107" name="Rectangle 2">
            <a:extLst>
              <a:ext uri="{FF2B5EF4-FFF2-40B4-BE49-F238E27FC236}">
                <a16:creationId xmlns:a16="http://schemas.microsoft.com/office/drawing/2014/main" id="{35C71B09-36E5-A348-DA4B-46301996846B}"/>
              </a:ext>
            </a:extLst>
          </p:cNvPr>
          <p:cNvSpPr>
            <a:spLocks noGrp="1" noChangeArrowheads="1"/>
          </p:cNvSpPr>
          <p:nvPr>
            <p:ph idx="1"/>
          </p:nvPr>
        </p:nvSpPr>
        <p:spPr>
          <a:xfrm>
            <a:off x="395288" y="1557338"/>
            <a:ext cx="5329237" cy="5111750"/>
          </a:xfrm>
        </p:spPr>
        <p:txBody>
          <a:bodyPr rtlCol="0">
            <a:normAutofit lnSpcReduction="10000"/>
          </a:bodyPr>
          <a:lstStyle/>
          <a:p>
            <a:pPr marL="273050" indent="-163513" eaLnBrk="1" fontAlgn="auto" hangingPunct="1">
              <a:lnSpc>
                <a:spcPct val="80000"/>
              </a:lnSpc>
              <a:spcBef>
                <a:spcPts val="300"/>
              </a:spcBef>
              <a:spcAft>
                <a:spcPts val="0"/>
              </a:spcAft>
              <a:buClr>
                <a:srgbClr val="A04DA3"/>
              </a:buClr>
              <a:buFontTx/>
              <a:buChar char="•"/>
              <a:defRPr/>
            </a:pPr>
            <a:r>
              <a:rPr lang="fr-FR" altLang="fr-FR" sz="2400" dirty="0">
                <a:latin typeface="Times New Roman" panose="02020603050405020304" pitchFamily="18" charset="0"/>
                <a:ea typeface="Georgia" pitchFamily="18" charset="0"/>
                <a:cs typeface="Times New Roman" panose="02020603050405020304" pitchFamily="18" charset="0"/>
                <a:sym typeface="Georgia" pitchFamily="18" charset="0"/>
              </a:rPr>
              <a:t>Les </a:t>
            </a:r>
            <a:r>
              <a:rPr lang="fr-FR" altLang="fr-FR" sz="2400" b="1" i="1" dirty="0">
                <a:solidFill>
                  <a:srgbClr val="53548A"/>
                </a:solidFill>
                <a:latin typeface="Times New Roman" panose="02020603050405020304" pitchFamily="18" charset="0"/>
                <a:ea typeface="Georgia" pitchFamily="18" charset="0"/>
                <a:cs typeface="Times New Roman" panose="02020603050405020304" pitchFamily="18" charset="0"/>
                <a:sym typeface="Georgia" pitchFamily="18" charset="0"/>
              </a:rPr>
              <a:t>enfers</a:t>
            </a:r>
            <a:r>
              <a:rPr lang="fr-FR" altLang="fr-FR" sz="2400" dirty="0">
                <a:latin typeface="Times New Roman" panose="02020603050405020304" pitchFamily="18" charset="0"/>
                <a:ea typeface="Georgia" pitchFamily="18" charset="0"/>
                <a:cs typeface="Times New Roman" panose="02020603050405020304" pitchFamily="18" charset="0"/>
                <a:sym typeface="Georgia" pitchFamily="18" charset="0"/>
              </a:rPr>
              <a:t>, étymologiquement « lieu d’en bas » sont représentés ici au creux de l’abîme formé par deux montagnes vertigineuses.</a:t>
            </a:r>
          </a:p>
          <a:p>
            <a:pPr marL="273050" indent="-163513" eaLnBrk="1" fontAlgn="auto" hangingPunct="1">
              <a:lnSpc>
                <a:spcPct val="80000"/>
              </a:lnSpc>
              <a:spcBef>
                <a:spcPts val="300"/>
              </a:spcBef>
              <a:spcAft>
                <a:spcPts val="0"/>
              </a:spcAft>
              <a:buClr>
                <a:srgbClr val="A04DA3"/>
              </a:buClr>
              <a:buFontTx/>
              <a:buChar char="•"/>
              <a:defRPr/>
            </a:pPr>
            <a:r>
              <a:rPr lang="fr-FR" altLang="fr-FR" sz="2400" dirty="0">
                <a:latin typeface="Times New Roman" panose="02020603050405020304" pitchFamily="18" charset="0"/>
                <a:ea typeface="Georgia" pitchFamily="18" charset="0"/>
                <a:cs typeface="Times New Roman" panose="02020603050405020304" pitchFamily="18" charset="0"/>
                <a:sym typeface="Georgia" pitchFamily="18" charset="0"/>
              </a:rPr>
              <a:t>Ils sont le lieu d’attente de ceux qui sont morts.</a:t>
            </a:r>
          </a:p>
          <a:p>
            <a:pPr marL="273050" indent="-163513" eaLnBrk="1" fontAlgn="auto" hangingPunct="1">
              <a:lnSpc>
                <a:spcPct val="80000"/>
              </a:lnSpc>
              <a:spcBef>
                <a:spcPts val="300"/>
              </a:spcBef>
              <a:spcAft>
                <a:spcPts val="0"/>
              </a:spcAft>
              <a:buClr>
                <a:srgbClr val="A04DA3"/>
              </a:buClr>
              <a:buFontTx/>
              <a:buChar char="•"/>
              <a:defRPr/>
            </a:pPr>
            <a:r>
              <a:rPr lang="fr-FR" altLang="fr-FR" sz="2400" b="1" i="1" dirty="0">
                <a:solidFill>
                  <a:srgbClr val="53548A"/>
                </a:solidFill>
                <a:latin typeface="Times New Roman" panose="02020603050405020304" pitchFamily="18" charset="0"/>
                <a:ea typeface="Georgia" pitchFamily="18" charset="0"/>
                <a:cs typeface="Times New Roman" panose="02020603050405020304" pitchFamily="18" charset="0"/>
                <a:sym typeface="Georgia" pitchFamily="18" charset="0"/>
              </a:rPr>
              <a:t>Jésus descend</a:t>
            </a:r>
            <a:r>
              <a:rPr lang="fr-FR" altLang="fr-FR" sz="2400" dirty="0">
                <a:latin typeface="Times New Roman" panose="02020603050405020304" pitchFamily="18" charset="0"/>
                <a:ea typeface="Georgia" pitchFamily="18" charset="0"/>
                <a:cs typeface="Times New Roman" panose="02020603050405020304" pitchFamily="18" charset="0"/>
                <a:sym typeface="Georgia" pitchFamily="18" charset="0"/>
              </a:rPr>
              <a:t> y chercher tous ceux qui espéraient sa venue.</a:t>
            </a:r>
          </a:p>
          <a:p>
            <a:pPr marL="273050" indent="-163513" eaLnBrk="1" fontAlgn="auto" hangingPunct="1">
              <a:lnSpc>
                <a:spcPct val="80000"/>
              </a:lnSpc>
              <a:spcBef>
                <a:spcPts val="300"/>
              </a:spcBef>
              <a:spcAft>
                <a:spcPts val="0"/>
              </a:spcAft>
              <a:buClr>
                <a:srgbClr val="A04DA3"/>
              </a:buClr>
              <a:buFontTx/>
              <a:buChar char="•"/>
              <a:defRPr/>
            </a:pPr>
            <a:r>
              <a:rPr lang="fr-FR" altLang="fr-FR" sz="2400" dirty="0">
                <a:latin typeface="Times New Roman" panose="02020603050405020304" pitchFamily="18" charset="0"/>
                <a:ea typeface="Georgia" pitchFamily="18" charset="0"/>
                <a:cs typeface="Times New Roman" panose="02020603050405020304" pitchFamily="18" charset="0"/>
                <a:sym typeface="Georgia" pitchFamily="18" charset="0"/>
              </a:rPr>
              <a:t>Les </a:t>
            </a:r>
            <a:r>
              <a:rPr lang="fr-FR" altLang="fr-FR" sz="2400" b="1" i="1" dirty="0">
                <a:solidFill>
                  <a:srgbClr val="53548A"/>
                </a:solidFill>
                <a:latin typeface="Times New Roman" panose="02020603050405020304" pitchFamily="18" charset="0"/>
                <a:ea typeface="Georgia" pitchFamily="18" charset="0"/>
                <a:cs typeface="Times New Roman" panose="02020603050405020304" pitchFamily="18" charset="0"/>
                <a:sym typeface="Georgia" pitchFamily="18" charset="0"/>
              </a:rPr>
              <a:t>portes</a:t>
            </a:r>
            <a:r>
              <a:rPr lang="fr-FR" altLang="fr-FR" sz="2400" dirty="0">
                <a:latin typeface="Times New Roman" panose="02020603050405020304" pitchFamily="18" charset="0"/>
                <a:ea typeface="Georgia" pitchFamily="18" charset="0"/>
                <a:cs typeface="Times New Roman" panose="02020603050405020304" pitchFamily="18" charset="0"/>
                <a:sym typeface="Georgia" pitchFamily="18" charset="0"/>
              </a:rPr>
              <a:t> sautent en reproduisant la forme de la croix, de cette croix qui a permis au Christ d’être victorieux de la mort.</a:t>
            </a:r>
          </a:p>
          <a:p>
            <a:pPr marL="273050" indent="-163513" eaLnBrk="1" fontAlgn="auto" hangingPunct="1">
              <a:lnSpc>
                <a:spcPct val="80000"/>
              </a:lnSpc>
              <a:spcBef>
                <a:spcPts val="300"/>
              </a:spcBef>
              <a:spcAft>
                <a:spcPts val="0"/>
              </a:spcAft>
              <a:buClr>
                <a:srgbClr val="A04DA3"/>
              </a:buClr>
              <a:buFontTx/>
              <a:buChar char="•"/>
              <a:defRPr/>
            </a:pPr>
            <a:r>
              <a:rPr lang="fr-FR" altLang="fr-FR" sz="2400" dirty="0">
                <a:latin typeface="Times New Roman" panose="02020603050405020304" pitchFamily="18" charset="0"/>
                <a:ea typeface="Georgia" pitchFamily="18" charset="0"/>
                <a:cs typeface="Times New Roman" panose="02020603050405020304" pitchFamily="18" charset="0"/>
                <a:sym typeface="Georgia" pitchFamily="18" charset="0"/>
              </a:rPr>
              <a:t>Avec les portes de la mort sautent tous les </a:t>
            </a:r>
            <a:r>
              <a:rPr lang="fr-FR" altLang="fr-FR" sz="2400" b="1" i="1" dirty="0">
                <a:solidFill>
                  <a:srgbClr val="53548A"/>
                </a:solidFill>
                <a:latin typeface="Times New Roman" panose="02020603050405020304" pitchFamily="18" charset="0"/>
                <a:ea typeface="Georgia" pitchFamily="18" charset="0"/>
                <a:cs typeface="Times New Roman" panose="02020603050405020304" pitchFamily="18" charset="0"/>
                <a:sym typeface="Georgia" pitchFamily="18" charset="0"/>
              </a:rPr>
              <a:t>verrous</a:t>
            </a:r>
            <a:r>
              <a:rPr lang="fr-FR" altLang="fr-FR" sz="2400" dirty="0">
                <a:latin typeface="Times New Roman" panose="02020603050405020304" pitchFamily="18" charset="0"/>
                <a:ea typeface="Georgia" pitchFamily="18" charset="0"/>
                <a:cs typeface="Times New Roman" panose="02020603050405020304" pitchFamily="18" charset="0"/>
                <a:sym typeface="Georgia" pitchFamily="18" charset="0"/>
              </a:rPr>
              <a:t> et les </a:t>
            </a:r>
            <a:r>
              <a:rPr lang="fr-FR" altLang="fr-FR" sz="2400" b="1" i="1" dirty="0">
                <a:solidFill>
                  <a:srgbClr val="53548A"/>
                </a:solidFill>
                <a:latin typeface="Times New Roman" panose="02020603050405020304" pitchFamily="18" charset="0"/>
                <a:ea typeface="Georgia" pitchFamily="18" charset="0"/>
                <a:cs typeface="Times New Roman" panose="02020603050405020304" pitchFamily="18" charset="0"/>
                <a:sym typeface="Georgia" pitchFamily="18" charset="0"/>
              </a:rPr>
              <a:t>clefs</a:t>
            </a:r>
            <a:r>
              <a:rPr lang="fr-FR" altLang="fr-FR" sz="2400" dirty="0">
                <a:latin typeface="Times New Roman" panose="02020603050405020304" pitchFamily="18" charset="0"/>
                <a:ea typeface="Georgia" pitchFamily="18" charset="0"/>
                <a:cs typeface="Times New Roman" panose="02020603050405020304" pitchFamily="18" charset="0"/>
                <a:sym typeface="Georgia" pitchFamily="18" charset="0"/>
              </a:rPr>
              <a:t> qui retenaient prisonniers les hommes, toutes les entraves qui verrouillent l’homme dans son péché.</a:t>
            </a:r>
            <a:endParaRPr lang="fr-FR" altLang="fr-FR" sz="2400" dirty="0">
              <a:latin typeface="Times New Roman" panose="02020603050405020304" pitchFamily="18" charset="0"/>
              <a:cs typeface="Times New Roman" panose="02020603050405020304" pitchFamily="18" charset="0"/>
            </a:endParaRPr>
          </a:p>
        </p:txBody>
      </p:sp>
      <p:pic>
        <p:nvPicPr>
          <p:cNvPr id="36868" name="Picture 3">
            <a:extLst>
              <a:ext uri="{FF2B5EF4-FFF2-40B4-BE49-F238E27FC236}">
                <a16:creationId xmlns:a16="http://schemas.microsoft.com/office/drawing/2014/main" id="{0A95140E-5850-76F5-283F-E563AF96E39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1863" y="1235075"/>
            <a:ext cx="2792412"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1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71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710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71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a:extLst>
              <a:ext uri="{FF2B5EF4-FFF2-40B4-BE49-F238E27FC236}">
                <a16:creationId xmlns:a16="http://schemas.microsoft.com/office/drawing/2014/main" id="{A815B401-50EE-9616-C575-5B9F7DD2E1CD}"/>
              </a:ext>
            </a:extLst>
          </p:cNvPr>
          <p:cNvSpPr>
            <a:spLocks noGrp="1"/>
          </p:cNvSpPr>
          <p:nvPr>
            <p:ph type="title"/>
          </p:nvPr>
        </p:nvSpPr>
        <p:spPr>
          <a:xfrm>
            <a:off x="611188" y="1238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4 – La descente aux enfers</a:t>
            </a:r>
            <a:endParaRPr lang="fr-FR" altLang="fr-FR"/>
          </a:p>
        </p:txBody>
      </p:sp>
      <p:sp>
        <p:nvSpPr>
          <p:cNvPr id="34819" name="Rectangle 2">
            <a:extLst>
              <a:ext uri="{FF2B5EF4-FFF2-40B4-BE49-F238E27FC236}">
                <a16:creationId xmlns:a16="http://schemas.microsoft.com/office/drawing/2014/main" id="{D4E44461-D3F3-300F-0195-C84F1A5E5E48}"/>
              </a:ext>
            </a:extLst>
          </p:cNvPr>
          <p:cNvSpPr>
            <a:spLocks noGrp="1"/>
          </p:cNvSpPr>
          <p:nvPr>
            <p:ph idx="1"/>
          </p:nvPr>
        </p:nvSpPr>
        <p:spPr>
          <a:xfrm>
            <a:off x="58738" y="1266825"/>
            <a:ext cx="4983162" cy="3684588"/>
          </a:xfrm>
        </p:spPr>
        <p:txBody>
          <a:bodyPr/>
          <a:lstStyle/>
          <a:p>
            <a:pPr marL="328613" indent="-219075" eaLnBrk="1" hangingPunct="1">
              <a:lnSpc>
                <a:spcPct val="81000"/>
              </a:lnSpc>
              <a:spcBef>
                <a:spcPts val="300"/>
              </a:spcBef>
              <a:buClr>
                <a:srgbClr val="A04DA3"/>
              </a:buClr>
              <a:buFontTx/>
              <a:buChar char="•"/>
              <a:defRPr/>
            </a:pPr>
            <a:r>
              <a:rPr lang="fr-FR" altLang="fr-FR" sz="2400" dirty="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Jésus tire à lui </a:t>
            </a:r>
            <a:r>
              <a:rPr lang="fr-FR" altLang="fr-FR" sz="2400" b="1" i="1" dirty="0">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Adam</a:t>
            </a:r>
            <a:r>
              <a:rPr lang="fr-FR" altLang="fr-FR" sz="2400" dirty="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et </a:t>
            </a:r>
            <a:r>
              <a:rPr lang="fr-FR" altLang="fr-FR" sz="2400" b="1" i="1" dirty="0">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Ève</a:t>
            </a:r>
            <a:r>
              <a:rPr lang="fr-FR" altLang="fr-FR" sz="2400" dirty="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qui se lèvent de leurs tombeaux, homme et femme représentant symboliquement </a:t>
            </a:r>
            <a:r>
              <a:rPr lang="fr-FR" altLang="fr-FR" sz="2400" b="1" i="1" dirty="0">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l’humanité</a:t>
            </a:r>
            <a:r>
              <a:rPr lang="fr-FR" altLang="fr-FR" sz="2400" dirty="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t>
            </a:r>
          </a:p>
          <a:p>
            <a:pPr marL="328613" indent="-219075" eaLnBrk="1" hangingPunct="1">
              <a:lnSpc>
                <a:spcPct val="81000"/>
              </a:lnSpc>
              <a:spcBef>
                <a:spcPts val="300"/>
              </a:spcBef>
              <a:buClr>
                <a:srgbClr val="A04DA3"/>
              </a:buClr>
              <a:buFontTx/>
              <a:buChar char="•"/>
              <a:defRPr/>
            </a:pPr>
            <a:r>
              <a:rPr lang="fr-FR" altLang="fr-FR" sz="2400" dirty="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 Christ saisit Adam par le </a:t>
            </a:r>
            <a:r>
              <a:rPr lang="fr-FR" altLang="fr-FR" sz="2400" b="1" i="1" dirty="0">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poignet</a:t>
            </a:r>
            <a:r>
              <a:rPr lang="fr-FR" altLang="fr-FR" sz="2400" dirty="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pour bien montrer que l’homme est sauvé grâce à lui, le Christ, et non par des mérites que l’homme aurait pu acquérir à la force du poignet.</a:t>
            </a:r>
          </a:p>
          <a:p>
            <a:pPr marL="328613" indent="-219075" eaLnBrk="1" hangingPunct="1">
              <a:lnSpc>
                <a:spcPct val="81000"/>
              </a:lnSpc>
              <a:spcBef>
                <a:spcPts val="300"/>
              </a:spcBef>
              <a:buClr>
                <a:srgbClr val="A04DA3"/>
              </a:buClr>
              <a:buFontTx/>
              <a:buChar char="•"/>
              <a:defRPr/>
            </a:pPr>
            <a:r>
              <a:rPr lang="fr-FR" altLang="fr-FR" sz="2400" dirty="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D’ailleurs la main droite </a:t>
            </a:r>
          </a:p>
          <a:p>
            <a:pPr marL="109538" indent="0" eaLnBrk="1" hangingPunct="1">
              <a:lnSpc>
                <a:spcPct val="81000"/>
              </a:lnSpc>
              <a:spcBef>
                <a:spcPts val="300"/>
              </a:spcBef>
              <a:buClr>
                <a:srgbClr val="A04DA3"/>
              </a:buClr>
              <a:buFont typeface="Arial" panose="020B0604020202020204" pitchFamily="34" charset="0"/>
              <a:buNone/>
              <a:defRPr/>
            </a:pPr>
            <a:r>
              <a:rPr lang="fr-FR" altLang="fr-FR" sz="2400" dirty="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d’Adam pend inerte.</a:t>
            </a:r>
            <a:endParaRPr lang="fr-FR" altLang="fr-FR" dirty="0">
              <a:latin typeface="Times New Roman" panose="02020603050405020304" pitchFamily="18" charset="0"/>
              <a:cs typeface="Times New Roman" panose="02020603050405020304" pitchFamily="18" charset="0"/>
            </a:endParaRPr>
          </a:p>
        </p:txBody>
      </p:sp>
      <p:pic>
        <p:nvPicPr>
          <p:cNvPr id="37892" name="Picture 3">
            <a:extLst>
              <a:ext uri="{FF2B5EF4-FFF2-40B4-BE49-F238E27FC236}">
                <a16:creationId xmlns:a16="http://schemas.microsoft.com/office/drawing/2014/main" id="{6D91216C-3EAA-7901-5E6D-388A8122F50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27763" y="1268413"/>
            <a:ext cx="2649537"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3" name="Image 2">
            <a:extLst>
              <a:ext uri="{FF2B5EF4-FFF2-40B4-BE49-F238E27FC236}">
                <a16:creationId xmlns:a16="http://schemas.microsoft.com/office/drawing/2014/main" id="{C704C253-D08D-BF98-A6EB-0930ACC2CC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41900" y="2457450"/>
            <a:ext cx="3910013"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8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a:extLst>
              <a:ext uri="{FF2B5EF4-FFF2-40B4-BE49-F238E27FC236}">
                <a16:creationId xmlns:a16="http://schemas.microsoft.com/office/drawing/2014/main" id="{716C38A4-201D-1167-14CB-98F928C13665}"/>
              </a:ext>
            </a:extLst>
          </p:cNvPr>
          <p:cNvSpPr>
            <a:spLocks noGrp="1"/>
          </p:cNvSpPr>
          <p:nvPr>
            <p:ph type="title"/>
          </p:nvPr>
        </p:nvSpPr>
        <p:spPr>
          <a:xfrm>
            <a:off x="827088" y="115888"/>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4 – La descente aux enfers</a:t>
            </a:r>
            <a:endParaRPr lang="fr-FR" altLang="fr-FR"/>
          </a:p>
        </p:txBody>
      </p:sp>
      <p:sp>
        <p:nvSpPr>
          <p:cNvPr id="38915" name="Rectangle 2">
            <a:extLst>
              <a:ext uri="{FF2B5EF4-FFF2-40B4-BE49-F238E27FC236}">
                <a16:creationId xmlns:a16="http://schemas.microsoft.com/office/drawing/2014/main" id="{1DAEEDA6-0355-8CAE-8866-887B37349C8F}"/>
              </a:ext>
            </a:extLst>
          </p:cNvPr>
          <p:cNvSpPr>
            <a:spLocks noGrp="1"/>
          </p:cNvSpPr>
          <p:nvPr>
            <p:ph idx="1"/>
          </p:nvPr>
        </p:nvSpPr>
        <p:spPr>
          <a:xfrm>
            <a:off x="250825" y="1341438"/>
            <a:ext cx="5689600" cy="5256212"/>
          </a:xfrm>
        </p:spPr>
        <p:txBody>
          <a:bodyPr/>
          <a:lstStyle/>
          <a:p>
            <a:pPr marL="273050" indent="-163513" eaLnBrk="1" hangingPunct="1">
              <a:lnSpc>
                <a:spcPct val="80000"/>
              </a:lnSpc>
              <a:spcBef>
                <a:spcPts val="300"/>
              </a:spcBef>
              <a:buClr>
                <a:srgbClr val="A04DA3"/>
              </a:buClr>
              <a:buFontTx/>
              <a:buChar char="•"/>
            </a:pPr>
            <a:r>
              <a:rPr lang="fr-FR" altLang="fr-FR" sz="2400" b="1" i="1">
                <a:solidFill>
                  <a:srgbClr val="53548A"/>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Je crois en Jésus-Christ […] qui est descendu aux enfers, est ressuscité des morts le troisième jour.</a:t>
            </a:r>
            <a:endParaRPr lang="fr-FR" altLang="fr-FR" sz="2400" b="1">
              <a:solidFill>
                <a:srgbClr val="53548A"/>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marL="273050" indent="-163513" eaLnBrk="1" hangingPunct="1">
              <a:lnSpc>
                <a:spcPct val="80000"/>
              </a:lnSpc>
              <a:spcBef>
                <a:spcPts val="300"/>
              </a:spcBef>
              <a:buClr>
                <a:srgbClr val="A04DA3"/>
              </a:buClr>
              <a:buFontTx/>
              <a:buChar char="•"/>
            </a:pPr>
            <a:r>
              <a:rPr lang="fr-FR" altLang="fr-FR" sz="24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Voici la foi proclamée dans le </a:t>
            </a:r>
            <a:r>
              <a:rPr lang="fr-FR" altLang="fr-FR" sz="2400" b="1" i="1">
                <a:solidFill>
                  <a:srgbClr val="53548A"/>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Credo</a:t>
            </a:r>
            <a:r>
              <a:rPr lang="fr-FR" altLang="fr-FR" sz="24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foi dont rend compte cette icône.</a:t>
            </a:r>
          </a:p>
          <a:p>
            <a:pPr marL="273050" indent="-163513" eaLnBrk="1" hangingPunct="1">
              <a:lnSpc>
                <a:spcPct val="80000"/>
              </a:lnSpc>
              <a:spcBef>
                <a:spcPts val="300"/>
              </a:spcBef>
              <a:buClr>
                <a:srgbClr val="A04DA3"/>
              </a:buClr>
              <a:buFontTx/>
              <a:buChar char="•"/>
            </a:pPr>
            <a:r>
              <a:rPr lang="fr-FR" altLang="fr-FR" sz="24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Avec Adam et Ève, c’est toute l’humanité qui ressuscite.</a:t>
            </a:r>
          </a:p>
          <a:p>
            <a:pPr marL="273050" indent="-163513" eaLnBrk="1" hangingPunct="1">
              <a:lnSpc>
                <a:spcPct val="80000"/>
              </a:lnSpc>
              <a:spcBef>
                <a:spcPts val="300"/>
              </a:spcBef>
              <a:buClr>
                <a:srgbClr val="A04DA3"/>
              </a:buClr>
              <a:buFontTx/>
              <a:buChar char="•"/>
            </a:pPr>
            <a:r>
              <a:rPr lang="fr-FR" altLang="fr-FR" sz="24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Derrière Jésus, </a:t>
            </a:r>
            <a:r>
              <a:rPr lang="fr-FR" altLang="fr-FR" sz="2400" b="1" i="1">
                <a:solidFill>
                  <a:srgbClr val="53548A"/>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Jean-Baptiste</a:t>
            </a:r>
            <a:r>
              <a:rPr lang="fr-FR" altLang="fr-FR" sz="24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représente tous les prophètes.</a:t>
            </a:r>
          </a:p>
          <a:p>
            <a:pPr marL="273050" indent="-163513" eaLnBrk="1" hangingPunct="1">
              <a:lnSpc>
                <a:spcPct val="80000"/>
              </a:lnSpc>
              <a:spcBef>
                <a:spcPts val="300"/>
              </a:spcBef>
              <a:buClr>
                <a:srgbClr val="A04DA3"/>
              </a:buClr>
              <a:buFontTx/>
              <a:buChar char="•"/>
            </a:pPr>
            <a:r>
              <a:rPr lang="fr-FR" altLang="fr-FR" sz="24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Dans la plupart des icônes, de nombreux </a:t>
            </a:r>
            <a:r>
              <a:rPr lang="fr-FR" altLang="fr-FR" sz="2400" b="1" i="1">
                <a:solidFill>
                  <a:srgbClr val="53548A"/>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autres personnages</a:t>
            </a:r>
            <a:r>
              <a:rPr lang="fr-FR" altLang="fr-FR" sz="24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accompagnent Adam et Ève.</a:t>
            </a:r>
          </a:p>
          <a:p>
            <a:pPr marL="273050" indent="-163513" eaLnBrk="1" hangingPunct="1">
              <a:lnSpc>
                <a:spcPct val="80000"/>
              </a:lnSpc>
              <a:spcBef>
                <a:spcPts val="300"/>
              </a:spcBef>
              <a:buClr>
                <a:srgbClr val="A04DA3"/>
              </a:buClr>
              <a:buFontTx/>
              <a:buChar char="•"/>
            </a:pPr>
            <a:r>
              <a:rPr lang="fr-FR" altLang="fr-FR" sz="24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Jésus tient la </a:t>
            </a:r>
            <a:r>
              <a:rPr lang="fr-FR" altLang="fr-FR" sz="2400" b="1" i="1">
                <a:solidFill>
                  <a:srgbClr val="53548A"/>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croix</a:t>
            </a:r>
            <a:r>
              <a:rPr lang="fr-FR" altLang="fr-FR" sz="24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qui lui a fait franchir la mort et sur laquelle se dessine très visiblement la forme de l’écriteau sur lequel était écrit : « </a:t>
            </a:r>
            <a:r>
              <a:rPr lang="fr-FR" altLang="fr-FR" sz="2400" i="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Jésus de Nazareth, roi des Juifs</a:t>
            </a:r>
            <a:r>
              <a:rPr lang="fr-FR" altLang="fr-FR" sz="24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a:r>
            <a:endParaRPr lang="fr-FR" altLang="fr-FR" sz="2400"/>
          </a:p>
        </p:txBody>
      </p:sp>
      <p:pic>
        <p:nvPicPr>
          <p:cNvPr id="38916" name="Picture 3">
            <a:extLst>
              <a:ext uri="{FF2B5EF4-FFF2-40B4-BE49-F238E27FC236}">
                <a16:creationId xmlns:a16="http://schemas.microsoft.com/office/drawing/2014/main" id="{935B70B3-1790-E82A-9BA8-61688F1C61A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56325" y="1412875"/>
            <a:ext cx="2576513"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id="{E2A471B3-88F0-17F6-F620-6F0FF5FA59D3}"/>
              </a:ext>
            </a:extLst>
          </p:cNvPr>
          <p:cNvSpPr>
            <a:spLocks noGrp="1"/>
          </p:cNvSpPr>
          <p:nvPr>
            <p:ph type="title"/>
          </p:nvPr>
        </p:nvSpPr>
        <p:spPr>
          <a:xfrm>
            <a:off x="708025" y="87313"/>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4 – La descente aux enfers</a:t>
            </a:r>
            <a:endParaRPr lang="fr-FR" altLang="fr-FR"/>
          </a:p>
        </p:txBody>
      </p:sp>
      <p:sp>
        <p:nvSpPr>
          <p:cNvPr id="36867" name="Rectangle 2">
            <a:extLst>
              <a:ext uri="{FF2B5EF4-FFF2-40B4-BE49-F238E27FC236}">
                <a16:creationId xmlns:a16="http://schemas.microsoft.com/office/drawing/2014/main" id="{E6534721-81D1-8BB5-6BA6-399B80DFD42F}"/>
              </a:ext>
            </a:extLst>
          </p:cNvPr>
          <p:cNvSpPr>
            <a:spLocks noGrp="1"/>
          </p:cNvSpPr>
          <p:nvPr>
            <p:ph idx="1"/>
          </p:nvPr>
        </p:nvSpPr>
        <p:spPr>
          <a:xfrm>
            <a:off x="395288" y="1268413"/>
            <a:ext cx="5113337" cy="5184775"/>
          </a:xfrm>
        </p:spPr>
        <p:txBody>
          <a:bodyPr/>
          <a:lstStyle/>
          <a:p>
            <a:pPr marL="292100" indent="-182563" eaLnBrk="1" hangingPunct="1">
              <a:lnSpc>
                <a:spcPct val="81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Jésus, en </a:t>
            </a: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vêtement blanc</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de ressuscité, est inscrit dans une sorte d’amande, une mandorle qui est retrouvée dans de nombreuses images du Christ ressuscité.</a:t>
            </a:r>
          </a:p>
          <a:p>
            <a:pPr marL="292100" indent="-182563" eaLnBrk="1" hangingPunct="1">
              <a:lnSpc>
                <a:spcPct val="81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C’est une invitation à comprendre que, de même qu’il faut dépouiller </a:t>
            </a: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l’écorce d’un fruit</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pour pouvoir le goûter, chacun doit chercher la présence du Ressuscité au-delà de l’écorce des apparences et des difficultés.</a:t>
            </a:r>
          </a:p>
          <a:p>
            <a:pPr marL="292100" indent="-182563" eaLnBrk="1" hangingPunct="1">
              <a:lnSpc>
                <a:spcPct val="81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Cette image remplace en </a:t>
            </a: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Orient</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l’image occidentale de la résurrection, d’inspiration plus tardive, où nous voyons le Christ jaillir du tombeau.</a:t>
            </a:r>
            <a:endParaRPr lang="fr-FR" altLang="fr-FR" sz="2400">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39940" name="Picture 3">
            <a:extLst>
              <a:ext uri="{FF2B5EF4-FFF2-40B4-BE49-F238E27FC236}">
                <a16:creationId xmlns:a16="http://schemas.microsoft.com/office/drawing/2014/main" id="{F6AB8502-2E9A-F804-0DB2-CF4D32BAA6D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5963" y="1196975"/>
            <a:ext cx="2865437" cy="557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a:extLst>
              <a:ext uri="{FF2B5EF4-FFF2-40B4-BE49-F238E27FC236}">
                <a16:creationId xmlns:a16="http://schemas.microsoft.com/office/drawing/2014/main" id="{DAEF79C1-F609-BDC5-2379-5039FC6214BD}"/>
              </a:ext>
            </a:extLst>
          </p:cNvPr>
          <p:cNvSpPr>
            <a:spLocks noGrp="1"/>
          </p:cNvSpPr>
          <p:nvPr>
            <p:ph type="title"/>
          </p:nvPr>
        </p:nvSpPr>
        <p:spPr>
          <a:xfrm>
            <a:off x="684213" y="115888"/>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5 – La résurrection</a:t>
            </a:r>
            <a:endParaRPr lang="fr-FR" altLang="fr-FR"/>
          </a:p>
        </p:txBody>
      </p:sp>
      <p:sp>
        <p:nvSpPr>
          <p:cNvPr id="37891" name="Rectangle 2">
            <a:extLst>
              <a:ext uri="{FF2B5EF4-FFF2-40B4-BE49-F238E27FC236}">
                <a16:creationId xmlns:a16="http://schemas.microsoft.com/office/drawing/2014/main" id="{A968045C-AA5F-756D-B934-AB4A502D9702}"/>
              </a:ext>
            </a:extLst>
          </p:cNvPr>
          <p:cNvSpPr>
            <a:spLocks noGrp="1"/>
          </p:cNvSpPr>
          <p:nvPr>
            <p:ph idx="1"/>
          </p:nvPr>
        </p:nvSpPr>
        <p:spPr>
          <a:xfrm>
            <a:off x="250825" y="1196975"/>
            <a:ext cx="4537075" cy="5111750"/>
          </a:xfrm>
        </p:spPr>
        <p:txBody>
          <a:bodyPr/>
          <a:lstStyle/>
          <a:p>
            <a:pPr marL="292100" indent="-182563" eaLnBrk="1" hangingPunct="1">
              <a:lnSpc>
                <a:spcPct val="90000"/>
              </a:lnSpc>
              <a:spcBef>
                <a:spcPts val="300"/>
              </a:spcBef>
              <a:buClr>
                <a:srgbClr val="A04DA3"/>
              </a:buClr>
              <a:buFontTx/>
              <a:buChar char="•"/>
            </a:pP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Jésus ressuscité</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tout de blanc vêtu, rencontre maintenant ses amis.</a:t>
            </a:r>
          </a:p>
          <a:p>
            <a:pPr marL="292100" indent="-182563" eaLnBrk="1" hangingPunct="1">
              <a:lnSpc>
                <a:spcPct val="9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tient le </a:t>
            </a: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rouleau des Écritures</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qui annonçaient, bien que de façon voilée, sa victoire sur la mort.</a:t>
            </a:r>
          </a:p>
          <a:p>
            <a:pPr marL="292100" indent="-182563" eaLnBrk="1" hangingPunct="1">
              <a:lnSpc>
                <a:spcPct val="9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 voilà qui apparaît aux </a:t>
            </a: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femmes</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les premières à être témoins de la résurrection.</a:t>
            </a:r>
          </a:p>
          <a:p>
            <a:pPr marL="292100" indent="-182563" eaLnBrk="1" hangingPunct="1">
              <a:lnSpc>
                <a:spcPct val="90000"/>
              </a:lnSpc>
              <a:spcBef>
                <a:spcPts val="300"/>
              </a:spcBef>
              <a:buClr>
                <a:srgbClr val="A04DA3"/>
              </a:buClr>
              <a:buFontTx/>
              <a:buChar char="•"/>
            </a:pPr>
            <a:r>
              <a:rPr lang="fr-FR" altLang="fr-FR" sz="24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L’arbre</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en fleur de l’image des Rameaux porte maintenant du fruit</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40964" name="Picture 3">
            <a:extLst>
              <a:ext uri="{FF2B5EF4-FFF2-40B4-BE49-F238E27FC236}">
                <a16:creationId xmlns:a16="http://schemas.microsoft.com/office/drawing/2014/main" id="{D1CB557D-3FDD-FC46-5E60-CE18C6EAB75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32363" y="1654175"/>
            <a:ext cx="4049712"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8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78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78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a:extLst>
              <a:ext uri="{FF2B5EF4-FFF2-40B4-BE49-F238E27FC236}">
                <a16:creationId xmlns:a16="http://schemas.microsoft.com/office/drawing/2014/main" id="{CA01D80A-CEB9-3B72-685F-7ACBD6E0F035}"/>
              </a:ext>
            </a:extLst>
          </p:cNvPr>
          <p:cNvSpPr>
            <a:spLocks noGrp="1"/>
          </p:cNvSpPr>
          <p:nvPr>
            <p:ph type="title"/>
          </p:nvPr>
        </p:nvSpPr>
        <p:spPr>
          <a:xfrm>
            <a:off x="971550" y="260350"/>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5 – La résurrection</a:t>
            </a:r>
            <a:endParaRPr lang="fr-FR" altLang="fr-FR"/>
          </a:p>
        </p:txBody>
      </p:sp>
      <p:sp>
        <p:nvSpPr>
          <p:cNvPr id="38915" name="Rectangle 2">
            <a:extLst>
              <a:ext uri="{FF2B5EF4-FFF2-40B4-BE49-F238E27FC236}">
                <a16:creationId xmlns:a16="http://schemas.microsoft.com/office/drawing/2014/main" id="{3A5D285E-7D8A-5993-13B8-AB3C13796A65}"/>
              </a:ext>
            </a:extLst>
          </p:cNvPr>
          <p:cNvSpPr>
            <a:spLocks noGrp="1"/>
          </p:cNvSpPr>
          <p:nvPr>
            <p:ph idx="1"/>
          </p:nvPr>
        </p:nvSpPr>
        <p:spPr>
          <a:xfrm>
            <a:off x="323850" y="1484313"/>
            <a:ext cx="4032250" cy="4824412"/>
          </a:xfrm>
        </p:spPr>
        <p:txBody>
          <a:bodyPr/>
          <a:lstStyle/>
          <a:p>
            <a:pPr marL="292100" indent="-182563" eaLnBrk="1" hangingPunct="1">
              <a:lnSpc>
                <a:spcPct val="9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Au centre de l’image, l’arbre évoque le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paradis</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ainsi que le jardin dans lequel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Marie-Madeleine</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prit le Ressuscité pour le jardinier.</a:t>
            </a:r>
          </a:p>
          <a:p>
            <a:pPr marL="292100" indent="-182563" eaLnBrk="1" hangingPunct="1">
              <a:lnSpc>
                <a:spcPct val="9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Avait-elle tort de le prendre pour le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jardinier</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a:t>
            </a:r>
          </a:p>
          <a:p>
            <a:pPr marL="292100" indent="-182563" eaLnBrk="1" hangingPunct="1">
              <a:lnSpc>
                <a:spcPct val="9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N’est-elle pas la première à comprendre que Jésus cultive inlassablement ce jardin avec l’homme, pour qu’il puisse jouir de tous ses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fruits</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 vie éternelle, confiance, paix, joie, etc. ?</a:t>
            </a:r>
            <a:endParaRPr lang="fr-FR" altLang="fr-FR" sz="2000">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41988" name="Picture 3">
            <a:extLst>
              <a:ext uri="{FF2B5EF4-FFF2-40B4-BE49-F238E27FC236}">
                <a16:creationId xmlns:a16="http://schemas.microsoft.com/office/drawing/2014/main" id="{2B64B7DB-1536-18D4-7259-4BCF032291F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87900" y="1520825"/>
            <a:ext cx="4049713"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A61B3F11-7486-2199-D129-1CD8A3E67633}"/>
              </a:ext>
            </a:extLst>
          </p:cNvPr>
          <p:cNvSpPr>
            <a:spLocks noGrp="1"/>
          </p:cNvSpPr>
          <p:nvPr>
            <p:ph type="title"/>
          </p:nvPr>
        </p:nvSpPr>
        <p:spPr>
          <a:xfrm>
            <a:off x="457200" y="1143000"/>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Visée théologique</a:t>
            </a:r>
            <a:endParaRPr lang="fr-FR" altLang="fr-FR"/>
          </a:p>
        </p:txBody>
      </p:sp>
      <p:sp>
        <p:nvSpPr>
          <p:cNvPr id="6147" name="Rectangle 2">
            <a:extLst>
              <a:ext uri="{FF2B5EF4-FFF2-40B4-BE49-F238E27FC236}">
                <a16:creationId xmlns:a16="http://schemas.microsoft.com/office/drawing/2014/main" id="{4014AEF6-374B-E908-B788-6291B5A3564D}"/>
              </a:ext>
            </a:extLst>
          </p:cNvPr>
          <p:cNvSpPr>
            <a:spLocks noGrp="1"/>
          </p:cNvSpPr>
          <p:nvPr>
            <p:ph idx="1"/>
          </p:nvPr>
        </p:nvSpPr>
        <p:spPr>
          <a:xfrm>
            <a:off x="466725" y="2636838"/>
            <a:ext cx="8229600" cy="2620962"/>
          </a:xfrm>
        </p:spPr>
        <p:txBody>
          <a:bodyPr/>
          <a:lstStyle/>
          <a:p>
            <a:pPr marL="365125" indent="-255588" eaLnBrk="1" hangingPunct="1">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Découvrir comment le salut de l’humanité se réalise en la mort et la résurrection du Christ.</a:t>
            </a:r>
          </a:p>
          <a:p>
            <a:pPr marL="365125" indent="-255588" eaLnBrk="1" hangingPunct="1">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Découvrir une image de la croix comme une image de foi qui introduit chacun dans le mystère pascal.</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a:extLst>
              <a:ext uri="{FF2B5EF4-FFF2-40B4-BE49-F238E27FC236}">
                <a16:creationId xmlns:a16="http://schemas.microsoft.com/office/drawing/2014/main" id="{2AA7696B-9C22-C0A7-0E53-82F756133C1A}"/>
              </a:ext>
            </a:extLst>
          </p:cNvPr>
          <p:cNvSpPr>
            <a:spLocks noGrp="1"/>
          </p:cNvSpPr>
          <p:nvPr>
            <p:ph type="title"/>
          </p:nvPr>
        </p:nvSpPr>
        <p:spPr>
          <a:xfrm>
            <a:off x="1077913" y="2889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Image 5 – La résurrection</a:t>
            </a:r>
            <a:endParaRPr lang="fr-FR" altLang="fr-FR"/>
          </a:p>
        </p:txBody>
      </p:sp>
      <p:sp>
        <p:nvSpPr>
          <p:cNvPr id="39939" name="Rectangle 2">
            <a:extLst>
              <a:ext uri="{FF2B5EF4-FFF2-40B4-BE49-F238E27FC236}">
                <a16:creationId xmlns:a16="http://schemas.microsoft.com/office/drawing/2014/main" id="{991B6D25-08C8-3325-ACC5-C3BF149AE15B}"/>
              </a:ext>
            </a:extLst>
          </p:cNvPr>
          <p:cNvSpPr>
            <a:spLocks noGrp="1"/>
          </p:cNvSpPr>
          <p:nvPr>
            <p:ph idx="1"/>
          </p:nvPr>
        </p:nvSpPr>
        <p:spPr>
          <a:xfrm>
            <a:off x="250825" y="1341438"/>
            <a:ext cx="4321175" cy="4824412"/>
          </a:xfrm>
        </p:spPr>
        <p:txBody>
          <a:bodyPr/>
          <a:lstStyle/>
          <a:p>
            <a:pPr marL="255588" indent="-146050"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personnage en rouge</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qui se prosterne devant Jésus est difficile à identifier.</a:t>
            </a:r>
          </a:p>
          <a:p>
            <a:pPr marL="255588" indent="-146050"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Est-ce la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troisième femme</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dont parle Marc (Mc 16, 1) ?</a:t>
            </a:r>
          </a:p>
          <a:p>
            <a:pPr marL="255588" indent="-146050"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Est-ce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Jean</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qui porte le même vêtement et a la même attitude à la Cène ?</a:t>
            </a:r>
          </a:p>
          <a:p>
            <a:pPr marL="255588" indent="-146050"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Mais il est le seul personnage de l’image à ne pas avoir de nimbe d’or.</a:t>
            </a:r>
          </a:p>
          <a:p>
            <a:pPr marL="255588" indent="-146050"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Serait-ce alors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chacun de nous</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reconnaissant le Ressuscité et nous prosternant à notre tour devant lui ?</a:t>
            </a:r>
          </a:p>
          <a:p>
            <a:pPr marL="255588" indent="-146050"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Cette image évoque aussi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 bien-aimée</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qui recherche celui qu’elle aime dans le jardin du Cantique des Cantiques (Ct 3, 14).</a:t>
            </a:r>
            <a:endParaRPr lang="fr-FR" altLang="fr-FR" sz="2000">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43012" name="Picture 3">
            <a:extLst>
              <a:ext uri="{FF2B5EF4-FFF2-40B4-BE49-F238E27FC236}">
                <a16:creationId xmlns:a16="http://schemas.microsoft.com/office/drawing/2014/main" id="{BA52047B-D40F-2F53-4385-ED85F63B56D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32363" y="1703388"/>
            <a:ext cx="4049712" cy="425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9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993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99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a:extLst>
              <a:ext uri="{FF2B5EF4-FFF2-40B4-BE49-F238E27FC236}">
                <a16:creationId xmlns:a16="http://schemas.microsoft.com/office/drawing/2014/main" id="{5636976B-B39F-5431-A01D-187D98E32321}"/>
              </a:ext>
            </a:extLst>
          </p:cNvPr>
          <p:cNvSpPr>
            <a:spLocks noGrp="1"/>
          </p:cNvSpPr>
          <p:nvPr>
            <p:ph type="title"/>
          </p:nvPr>
        </p:nvSpPr>
        <p:spPr>
          <a:xfrm>
            <a:off x="2987675" y="288925"/>
            <a:ext cx="5818188"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Conclusion</a:t>
            </a:r>
            <a:endParaRPr lang="fr-FR" altLang="fr-FR"/>
          </a:p>
        </p:txBody>
      </p:sp>
      <p:sp>
        <p:nvSpPr>
          <p:cNvPr id="40963" name="Rectangle 2">
            <a:extLst>
              <a:ext uri="{FF2B5EF4-FFF2-40B4-BE49-F238E27FC236}">
                <a16:creationId xmlns:a16="http://schemas.microsoft.com/office/drawing/2014/main" id="{AED31939-3DF6-FBE9-AD75-3FD08017A0FA}"/>
              </a:ext>
            </a:extLst>
          </p:cNvPr>
          <p:cNvSpPr>
            <a:spLocks noGrp="1"/>
          </p:cNvSpPr>
          <p:nvPr>
            <p:ph idx="1"/>
          </p:nvPr>
        </p:nvSpPr>
        <p:spPr>
          <a:xfrm>
            <a:off x="4972050" y="2276475"/>
            <a:ext cx="3976688" cy="4067175"/>
          </a:xfrm>
        </p:spPr>
        <p:txBody>
          <a:bodyPr/>
          <a:lstStyle/>
          <a:p>
            <a:pPr marL="273050" indent="-163513" eaLnBrk="1" hangingPunct="1">
              <a:lnSpc>
                <a:spcPct val="80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Cette croix présente Dieu qui s’est fait homme pour relever l’homme et lui faire partager sa vie.</a:t>
            </a:r>
          </a:p>
          <a:p>
            <a:pPr marL="273050" indent="-163513" eaLnBrk="1" hangingPunct="1">
              <a:lnSpc>
                <a:spcPct val="80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Toute l’histoire de l’homme, en Adam et Ève, peut s’y lire.</a:t>
            </a:r>
          </a:p>
          <a:p>
            <a:pPr marL="273050" indent="-163513" eaLnBrk="1" hangingPunct="1">
              <a:lnSpc>
                <a:spcPct val="80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 Christ est venu partager notre histoire, épouser l’humanité pour la faire entrer en paradis par la voie de la croix.</a:t>
            </a:r>
          </a:p>
          <a:p>
            <a:pPr marL="273050" indent="-163513" eaLnBrk="1" hangingPunct="1">
              <a:lnSpc>
                <a:spcPct val="80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Les incessantes allusions faites ici à Adam et Eve tissent théologiquement et visuellement le sens de la croix, trait d’union entre ciel et terre, entre Dieu et les hommes, entre tous les hommes, en Jésus-Christ.</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44036" name="Picture 3">
            <a:extLst>
              <a:ext uri="{FF2B5EF4-FFF2-40B4-BE49-F238E27FC236}">
                <a16:creationId xmlns:a16="http://schemas.microsoft.com/office/drawing/2014/main" id="{1CC26DF0-38F6-5E1C-86F7-3BCEC1F68F4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3888" y="695325"/>
            <a:ext cx="3548062"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1" name="Rectangle 1">
            <a:extLst>
              <a:ext uri="{FF2B5EF4-FFF2-40B4-BE49-F238E27FC236}">
                <a16:creationId xmlns:a16="http://schemas.microsoft.com/office/drawing/2014/main" id="{3EAA808A-16C7-FEDE-4F1F-FDB73EE27EDC}"/>
              </a:ext>
            </a:extLst>
          </p:cNvPr>
          <p:cNvSpPr>
            <a:spLocks noGrp="1" noChangeArrowheads="1"/>
          </p:cNvSpPr>
          <p:nvPr>
            <p:ph type="title"/>
          </p:nvPr>
        </p:nvSpPr>
        <p:spPr>
          <a:xfrm>
            <a:off x="539750" y="1412875"/>
            <a:ext cx="7772400" cy="1362075"/>
          </a:xfrm>
        </p:spPr>
        <p:txBody>
          <a:bodyPr lIns="0" tIns="0" rIns="0" bIns="0" rtlCol="0">
            <a:normAutofit/>
          </a:bodyPr>
          <a:lstStyle/>
          <a:p>
            <a:pPr eaLnBrk="1" fontAlgn="auto" hangingPunct="1">
              <a:spcAft>
                <a:spcPts val="0"/>
              </a:spcAft>
              <a:defRPr/>
            </a:pPr>
            <a:r>
              <a:rPr lang="fr-FR" altLang="fr-FR" sz="4300" b="1" dirty="0">
                <a:solidFill>
                  <a:srgbClr val="FF2600"/>
                </a:solidFill>
                <a:effectLst>
                  <a:outerShdw blurRad="38100" dist="38100" dir="2700000" algn="tl">
                    <a:srgbClr val="C0C0C0"/>
                  </a:outerShdw>
                </a:effectLst>
                <a:latin typeface="Trebuchet MS" pitchFamily="34" charset="0"/>
                <a:ea typeface="Trebuchet MS" pitchFamily="34" charset="0"/>
                <a:cs typeface="Trebuchet MS" pitchFamily="34" charset="0"/>
                <a:sym typeface="Trebuchet MS" pitchFamily="34" charset="0"/>
              </a:rPr>
              <a:t>Faisons mémoire…</a:t>
            </a:r>
            <a:endParaRPr lang="fr-FR" altLang="fr-FR" dirty="0"/>
          </a:p>
        </p:txBody>
      </p:sp>
      <p:sp>
        <p:nvSpPr>
          <p:cNvPr id="56322" name="Rectangle 2">
            <a:extLst>
              <a:ext uri="{FF2B5EF4-FFF2-40B4-BE49-F238E27FC236}">
                <a16:creationId xmlns:a16="http://schemas.microsoft.com/office/drawing/2014/main" id="{9AB0CA4A-6860-4C67-810E-9D9C6747B228}"/>
              </a:ext>
            </a:extLst>
          </p:cNvPr>
          <p:cNvSpPr>
            <a:spLocks noGrp="1"/>
          </p:cNvSpPr>
          <p:nvPr>
            <p:ph idx="1"/>
          </p:nvPr>
        </p:nvSpPr>
        <p:spPr>
          <a:xfrm>
            <a:off x="1116013" y="3328988"/>
            <a:ext cx="7089775" cy="1508125"/>
          </a:xfrm>
        </p:spPr>
        <p:txBody>
          <a:bodyPr/>
          <a:lstStyle/>
          <a:p>
            <a:pPr marL="44450" eaLnBrk="1" hangingPunct="1">
              <a:spcBef>
                <a:spcPts val="300"/>
              </a:spcBef>
              <a:buFont typeface="Arial" panose="020B0604020202020204" pitchFamily="34" charset="0"/>
              <a:buNone/>
            </a:pPr>
            <a:r>
              <a:rPr lang="fr-FR" altLang="fr-FR" sz="3600">
                <a:solidFill>
                  <a:srgbClr val="424456"/>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L’enracinement de la liturgie chrétienne dans les fêtes juives</a:t>
            </a:r>
            <a:endParaRPr lang="fr-FR" altLang="fr-FR" sz="360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7042048" presetClass="entr" presetSubtype="25576704" fill="hold" nodeType="afterEffect">
                                  <p:stCondLst>
                                    <p:cond delay="0"/>
                                  </p:stCondLst>
                                  <p:childTnLst>
                                    <p:set>
                                      <p:cBhvr>
                                        <p:cTn id="6" dur="1" fill="hold">
                                          <p:stCondLst>
                                            <p:cond delay="499"/>
                                          </p:stCondLst>
                                        </p:cTn>
                                        <p:tgtEl>
                                          <p:spTgt spid="563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7042048" presetClass="entr" presetSubtype="25577256" fill="hold" nodeType="clickEffect">
                                  <p:stCondLst>
                                    <p:cond delay="0"/>
                                  </p:stCondLst>
                                  <p:childTnLst>
                                    <p:set>
                                      <p:cBhvr>
                                        <p:cTn id="10" dur="1" fill="hold">
                                          <p:stCondLst>
                                            <p:cond delay="499"/>
                                          </p:stCondLst>
                                        </p:cTn>
                                        <p:tgtEl>
                                          <p:spTgt spid="563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1" grpId="0" autoUpdateAnimBg="0"/>
      <p:bldP spid="56322"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a:extLst>
              <a:ext uri="{FF2B5EF4-FFF2-40B4-BE49-F238E27FC236}">
                <a16:creationId xmlns:a16="http://schemas.microsoft.com/office/drawing/2014/main" id="{BA5DC67E-CCB6-6ACC-709F-8B86DA3C74E6}"/>
              </a:ext>
            </a:extLst>
          </p:cNvPr>
          <p:cNvSpPr>
            <a:spLocks noGrp="1"/>
          </p:cNvSpPr>
          <p:nvPr>
            <p:ph type="title"/>
          </p:nvPr>
        </p:nvSpPr>
        <p:spPr>
          <a:xfrm>
            <a:off x="468313" y="692150"/>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Visée théologique</a:t>
            </a:r>
            <a:endParaRPr lang="fr-FR" altLang="fr-FR"/>
          </a:p>
        </p:txBody>
      </p:sp>
      <p:sp>
        <p:nvSpPr>
          <p:cNvPr id="46083" name="Rectangle 2">
            <a:extLst>
              <a:ext uri="{FF2B5EF4-FFF2-40B4-BE49-F238E27FC236}">
                <a16:creationId xmlns:a16="http://schemas.microsoft.com/office/drawing/2014/main" id="{B82C8C09-334D-F554-1E71-386B4CC82117}"/>
              </a:ext>
            </a:extLst>
          </p:cNvPr>
          <p:cNvSpPr>
            <a:spLocks noGrp="1"/>
          </p:cNvSpPr>
          <p:nvPr>
            <p:ph idx="1"/>
          </p:nvPr>
        </p:nvSpPr>
        <p:spPr>
          <a:xfrm>
            <a:off x="457200" y="2247900"/>
            <a:ext cx="8229600" cy="4325938"/>
          </a:xfrm>
        </p:spPr>
        <p:txBody>
          <a:bodyPr/>
          <a:lstStyle/>
          <a:p>
            <a:pPr marL="365125" indent="-255588" eaLnBrk="1" hangingPunct="1">
              <a:lnSpc>
                <a:spcPct val="90000"/>
              </a:lnSpc>
              <a:spcBef>
                <a:spcPts val="300"/>
              </a:spcBef>
              <a:buClr>
                <a:srgbClr val="A04DA3"/>
              </a:buClr>
              <a:buFontTx/>
              <a:buChar char="•"/>
            </a:pPr>
            <a:r>
              <a:rPr lang="fr-FR" altLang="fr-FR" sz="2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Découvrir comment la nouvelle alliance en Jésus-Christ s’enracine dans la première alliance.</a:t>
            </a:r>
          </a:p>
          <a:p>
            <a:pPr marL="365125" indent="-255588" eaLnBrk="1" hangingPunct="1">
              <a:lnSpc>
                <a:spcPct val="90000"/>
              </a:lnSpc>
              <a:spcBef>
                <a:spcPts val="300"/>
              </a:spcBef>
              <a:buClr>
                <a:srgbClr val="A04DA3"/>
              </a:buClr>
              <a:buFontTx/>
              <a:buChar char="•"/>
            </a:pPr>
            <a:r>
              <a:rPr lang="fr-FR" altLang="fr-FR" sz="2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Approfondir comment le salut de l’humanité se réalise en la mort et la résurrection du Christ.</a:t>
            </a:r>
          </a:p>
          <a:p>
            <a:pPr marL="365125" indent="-255588" eaLnBrk="1" hangingPunct="1">
              <a:lnSpc>
                <a:spcPct val="90000"/>
              </a:lnSpc>
              <a:spcBef>
                <a:spcPts val="300"/>
              </a:spcBef>
              <a:buClr>
                <a:srgbClr val="A04DA3"/>
              </a:buClr>
              <a:buFontTx/>
              <a:buChar char="•"/>
            </a:pPr>
            <a:r>
              <a:rPr lang="fr-FR" altLang="fr-FR" sz="2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À la suite du travail sur les images de la croix pascale et des textes de la Semaine Sainte, découvrir que les récits de la passion et des fêtes pascales chrétiennes s’enracinent dans les traditions juives.</a:t>
            </a:r>
            <a:endParaRPr lang="fr-FR" altLang="fr-F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69" name="Rectangle 1">
            <a:extLst>
              <a:ext uri="{FF2B5EF4-FFF2-40B4-BE49-F238E27FC236}">
                <a16:creationId xmlns:a16="http://schemas.microsoft.com/office/drawing/2014/main" id="{2BB2A220-D696-6A12-736F-A86FA7E2BD61}"/>
              </a:ext>
            </a:extLst>
          </p:cNvPr>
          <p:cNvSpPr>
            <a:spLocks noGrp="1"/>
          </p:cNvSpPr>
          <p:nvPr>
            <p:ph type="title"/>
          </p:nvPr>
        </p:nvSpPr>
        <p:spPr>
          <a:xfrm>
            <a:off x="1077913" y="2889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Faisons mémoire…</a:t>
            </a:r>
            <a:endParaRPr lang="fr-FR" altLang="fr-FR"/>
          </a:p>
        </p:txBody>
      </p:sp>
      <p:sp>
        <p:nvSpPr>
          <p:cNvPr id="58370" name="Rectangle 2">
            <a:extLst>
              <a:ext uri="{FF2B5EF4-FFF2-40B4-BE49-F238E27FC236}">
                <a16:creationId xmlns:a16="http://schemas.microsoft.com/office/drawing/2014/main" id="{15BDDD50-9578-74C1-9647-0E1FBBE2AC78}"/>
              </a:ext>
            </a:extLst>
          </p:cNvPr>
          <p:cNvSpPr>
            <a:spLocks noGrp="1"/>
          </p:cNvSpPr>
          <p:nvPr>
            <p:ph idx="1"/>
          </p:nvPr>
        </p:nvSpPr>
        <p:spPr>
          <a:xfrm>
            <a:off x="855663" y="1593850"/>
            <a:ext cx="3976687" cy="4425950"/>
          </a:xfrm>
        </p:spPr>
        <p:txBody>
          <a:bodyPr/>
          <a:lstStyle/>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Regardons une nouvelle fois cette croix pascale.</a:t>
            </a:r>
          </a:p>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Nous allons rechercher ensemble des éléments culturels sur les fêtes juives et les concepts religieux.</a:t>
            </a:r>
          </a:p>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s’agit d’accueillir les livres du Premier Testament et les rites, expression de recherche spirituelle d’un peuple qui dit sa confiance en Dieu.</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47108" name="Picture 3">
            <a:extLst>
              <a:ext uri="{FF2B5EF4-FFF2-40B4-BE49-F238E27FC236}">
                <a16:creationId xmlns:a16="http://schemas.microsoft.com/office/drawing/2014/main" id="{90A05B3A-F65A-BCE1-A53B-444EC80E3BB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59375" y="1416050"/>
            <a:ext cx="3478213"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7042816" presetClass="entr" presetSubtype="25577856" fill="hold" nodeType="afterEffect">
                                  <p:stCondLst>
                                    <p:cond delay="0"/>
                                  </p:stCondLst>
                                  <p:childTnLst>
                                    <p:set>
                                      <p:cBhvr>
                                        <p:cTn id="6" dur="1" fill="hold">
                                          <p:stCondLst>
                                            <p:cond delay="499"/>
                                          </p:stCondLst>
                                        </p:cTn>
                                        <p:tgtEl>
                                          <p:spTgt spid="583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7042816" presetClass="entr" presetSubtype="25577896" fill="hold" nodeType="clickEffect">
                                  <p:stCondLst>
                                    <p:cond delay="0"/>
                                  </p:stCondLst>
                                  <p:childTnLst>
                                    <p:set>
                                      <p:cBhvr>
                                        <p:cTn id="10" dur="1" fill="hold">
                                          <p:stCondLst>
                                            <p:cond delay="499"/>
                                          </p:stCondLst>
                                        </p:cTn>
                                        <p:tgtEl>
                                          <p:spTgt spid="5837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77042816" presetClass="entr" presetSubtype="25577896" fill="hold" nodeType="clickEffect">
                                  <p:stCondLst>
                                    <p:cond delay="0"/>
                                  </p:stCondLst>
                                  <p:childTnLst>
                                    <p:set>
                                      <p:cBhvr>
                                        <p:cTn id="14" dur="1" fill="hold">
                                          <p:stCondLst>
                                            <p:cond delay="499"/>
                                          </p:stCondLst>
                                        </p:cTn>
                                        <p:tgtEl>
                                          <p:spTgt spid="5837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77042816" presetClass="entr" presetSubtype="25577896" fill="hold" nodeType="clickEffect">
                                  <p:stCondLst>
                                    <p:cond delay="0"/>
                                  </p:stCondLst>
                                  <p:childTnLst>
                                    <p:set>
                                      <p:cBhvr>
                                        <p:cTn id="18" dur="1" fill="hold">
                                          <p:stCondLst>
                                            <p:cond delay="499"/>
                                          </p:stCondLst>
                                        </p:cTn>
                                        <p:tgtEl>
                                          <p:spTgt spid="583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9" grpId="0" autoUpdateAnimBg="0"/>
      <p:bldP spid="58370"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B23B038D-3DB0-3B66-9459-2916431B7CFB}"/>
              </a:ext>
            </a:extLst>
          </p:cNvPr>
          <p:cNvSpPr>
            <a:spLocks noGrp="1"/>
          </p:cNvSpPr>
          <p:nvPr>
            <p:ph type="title"/>
          </p:nvPr>
        </p:nvSpPr>
        <p:spPr>
          <a:xfrm>
            <a:off x="1077913" y="2889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Le déroulement</a:t>
            </a:r>
            <a:endParaRPr lang="fr-FR" altLang="fr-FR"/>
          </a:p>
        </p:txBody>
      </p:sp>
      <p:sp>
        <p:nvSpPr>
          <p:cNvPr id="59394" name="Rectangle 2">
            <a:extLst>
              <a:ext uri="{FF2B5EF4-FFF2-40B4-BE49-F238E27FC236}">
                <a16:creationId xmlns:a16="http://schemas.microsoft.com/office/drawing/2014/main" id="{E2A4035C-0F3A-2DC1-6D0B-59BAD5D080FE}"/>
              </a:ext>
            </a:extLst>
          </p:cNvPr>
          <p:cNvSpPr>
            <a:spLocks noGrp="1"/>
          </p:cNvSpPr>
          <p:nvPr>
            <p:ph idx="1"/>
          </p:nvPr>
        </p:nvSpPr>
        <p:spPr>
          <a:xfrm>
            <a:off x="4984750" y="1593850"/>
            <a:ext cx="3976688" cy="4425950"/>
          </a:xfrm>
        </p:spPr>
        <p:txBody>
          <a:bodyPr/>
          <a:lstStyle/>
          <a:p>
            <a:pPr marL="365125" indent="-255588" eaLnBrk="1" hangingPunct="1">
              <a:lnSpc>
                <a:spcPct val="90000"/>
              </a:lnSpc>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Pour chaque image, ou chaque temps de la Semaine Sainte, une fête ou des traditions juives vont être travaillées.</a:t>
            </a:r>
          </a:p>
          <a:p>
            <a:pPr marL="365125" indent="-255588" eaLnBrk="1" hangingPunct="1">
              <a:lnSpc>
                <a:spcPct val="90000"/>
              </a:lnSpc>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Puis nous rechercherons l’enracinement de la fête chrétienne dans la première alliance.</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48132" name="Picture 3">
            <a:extLst>
              <a:ext uri="{FF2B5EF4-FFF2-40B4-BE49-F238E27FC236}">
                <a16:creationId xmlns:a16="http://schemas.microsoft.com/office/drawing/2014/main" id="{9C4C1E95-E9E9-FFED-886B-471806414AD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1303338"/>
            <a:ext cx="3478213"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7043200" presetClass="entr" presetSubtype="66185424" fill="hold" nodeType="afterEffect">
                                  <p:stCondLst>
                                    <p:cond delay="0"/>
                                  </p:stCondLst>
                                  <p:childTnLst>
                                    <p:set>
                                      <p:cBhvr>
                                        <p:cTn id="6" dur="1" fill="hold">
                                          <p:stCondLst>
                                            <p:cond delay="499"/>
                                          </p:stCondLst>
                                        </p:cTn>
                                        <p:tgtEl>
                                          <p:spTgt spid="593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7043200" presetClass="entr" presetSubtype="25578280" fill="hold" nodeType="clickEffect">
                                  <p:stCondLst>
                                    <p:cond delay="0"/>
                                  </p:stCondLst>
                                  <p:childTnLst>
                                    <p:set>
                                      <p:cBhvr>
                                        <p:cTn id="10" dur="1" fill="hold">
                                          <p:stCondLst>
                                            <p:cond delay="499"/>
                                          </p:stCondLst>
                                        </p:cTn>
                                        <p:tgtEl>
                                          <p:spTgt spid="5939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77043200" presetClass="entr" presetSubtype="25578280" fill="hold" nodeType="clickEffect">
                                  <p:stCondLst>
                                    <p:cond delay="0"/>
                                  </p:stCondLst>
                                  <p:childTnLst>
                                    <p:set>
                                      <p:cBhvr>
                                        <p:cTn id="14" dur="1" fill="hold">
                                          <p:stCondLst>
                                            <p:cond delay="499"/>
                                          </p:stCondLst>
                                        </p:cTn>
                                        <p:tgtEl>
                                          <p:spTgt spid="5939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3" grpId="0" autoUpdateAnimBg="0"/>
      <p:bldP spid="59394"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a:extLst>
              <a:ext uri="{FF2B5EF4-FFF2-40B4-BE49-F238E27FC236}">
                <a16:creationId xmlns:a16="http://schemas.microsoft.com/office/drawing/2014/main" id="{AA24AE3C-ED38-FE07-4DEA-A4FCB841DB15}"/>
              </a:ext>
            </a:extLst>
          </p:cNvPr>
          <p:cNvSpPr>
            <a:spLocks noGrp="1"/>
          </p:cNvSpPr>
          <p:nvPr>
            <p:ph type="title"/>
          </p:nvPr>
        </p:nvSpPr>
        <p:spPr>
          <a:xfrm>
            <a:off x="457200" y="1143000"/>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Petite note…</a:t>
            </a:r>
            <a:endParaRPr lang="fr-FR" altLang="fr-FR"/>
          </a:p>
        </p:txBody>
      </p:sp>
      <p:sp>
        <p:nvSpPr>
          <p:cNvPr id="49155" name="Rectangle 2">
            <a:extLst>
              <a:ext uri="{FF2B5EF4-FFF2-40B4-BE49-F238E27FC236}">
                <a16:creationId xmlns:a16="http://schemas.microsoft.com/office/drawing/2014/main" id="{DDEC1768-F528-6B34-0BDD-B3608368AB8F}"/>
              </a:ext>
            </a:extLst>
          </p:cNvPr>
          <p:cNvSpPr>
            <a:spLocks noGrp="1"/>
          </p:cNvSpPr>
          <p:nvPr>
            <p:ph idx="1"/>
          </p:nvPr>
        </p:nvSpPr>
        <p:spPr>
          <a:xfrm>
            <a:off x="457200" y="2247900"/>
            <a:ext cx="8229600" cy="4325938"/>
          </a:xfrm>
        </p:spPr>
        <p:txBody>
          <a:bodyPr/>
          <a:lstStyle/>
          <a:p>
            <a:pPr marL="365125" indent="-255588" eaLnBrk="1" hangingPunct="1">
              <a:lnSpc>
                <a:spcPct val="90000"/>
              </a:lnSpc>
              <a:spcBef>
                <a:spcPts val="300"/>
              </a:spcBef>
              <a:buClr>
                <a:srgbClr val="A04DA3"/>
              </a:buClr>
              <a:buFontTx/>
              <a:buChar char="•"/>
            </a:pPr>
            <a:r>
              <a:rPr lang="fr-FR" altLang="fr-FR" sz="2800">
                <a:latin typeface="Times New Roman" panose="02020603050405020304" pitchFamily="18" charset="0"/>
                <a:cs typeface="Times New Roman" panose="02020603050405020304" pitchFamily="18" charset="0"/>
                <a:sym typeface="Georgia" panose="02040502050405020303" pitchFamily="18" charset="0"/>
              </a:rPr>
              <a:t>S’il est délicat de comparer deux religions, plus encore deux fêtes. Le risque est grand de passer à côté de la signification ou de réduire le sens en isolant ainsi un rite d’un contexte global.</a:t>
            </a:r>
          </a:p>
          <a:p>
            <a:pPr marL="365125" indent="-255588" eaLnBrk="1" hangingPunct="1">
              <a:lnSpc>
                <a:spcPct val="90000"/>
              </a:lnSpc>
              <a:spcBef>
                <a:spcPts val="300"/>
              </a:spcBef>
              <a:buClr>
                <a:srgbClr val="A04DA3"/>
              </a:buClr>
              <a:buFontTx/>
              <a:buChar char="•"/>
            </a:pPr>
            <a:r>
              <a:rPr lang="fr-FR" altLang="fr-FR" sz="2800">
                <a:latin typeface="Times New Roman" panose="02020603050405020304" pitchFamily="18" charset="0"/>
                <a:cs typeface="Times New Roman" panose="02020603050405020304" pitchFamily="18" charset="0"/>
                <a:sym typeface="Georgia" panose="02040502050405020303" pitchFamily="18" charset="0"/>
              </a:rPr>
              <a:t>Les interprétations possibles seront prudentes. Il faudrait être juif pour bien en parler !</a:t>
            </a:r>
          </a:p>
          <a:p>
            <a:pPr marL="365125" indent="-255588" eaLnBrk="1" hangingPunct="1">
              <a:lnSpc>
                <a:spcPct val="90000"/>
              </a:lnSpc>
              <a:spcBef>
                <a:spcPts val="300"/>
              </a:spcBef>
              <a:buClr>
                <a:srgbClr val="A04DA3"/>
              </a:buClr>
              <a:buFontTx/>
              <a:buChar char="•"/>
            </a:pPr>
            <a:r>
              <a:rPr lang="fr-FR" altLang="fr-FR" sz="2800">
                <a:latin typeface="Times New Roman" panose="02020603050405020304" pitchFamily="18" charset="0"/>
                <a:cs typeface="Times New Roman" panose="02020603050405020304" pitchFamily="18" charset="0"/>
                <a:sym typeface="Georgia" panose="02040502050405020303" pitchFamily="18" charset="0"/>
              </a:rPr>
              <a:t>L’objectif est d’éveiller à une meilleure connaissance et compréhension de la religion de nos frères aînés dans la foi, à poursuivre une recherche plus approfondie…</a:t>
            </a:r>
            <a:endParaRPr lang="fr-FR" altLang="fr-FR" sz="2800">
              <a:latin typeface="Times New Roman" panose="02020603050405020304" pitchFamily="18" charset="0"/>
              <a:cs typeface="Times New Roman" panose="02020603050405020304" pitchFamily="18" charset="0"/>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a:extLst>
              <a:ext uri="{FF2B5EF4-FFF2-40B4-BE49-F238E27FC236}">
                <a16:creationId xmlns:a16="http://schemas.microsoft.com/office/drawing/2014/main" id="{F8A2EF7F-73E3-A508-836C-4E0C93E10EF3}"/>
              </a:ext>
            </a:extLst>
          </p:cNvPr>
          <p:cNvSpPr>
            <a:spLocks noGrp="1"/>
          </p:cNvSpPr>
          <p:nvPr>
            <p:ph type="title"/>
          </p:nvPr>
        </p:nvSpPr>
        <p:spPr>
          <a:xfrm>
            <a:off x="468313" y="404813"/>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Pour chacune des trois images…</a:t>
            </a:r>
            <a:endParaRPr lang="fr-FR" altLang="fr-FR"/>
          </a:p>
        </p:txBody>
      </p:sp>
      <p:sp>
        <p:nvSpPr>
          <p:cNvPr id="50179" name="Rectangle 2">
            <a:extLst>
              <a:ext uri="{FF2B5EF4-FFF2-40B4-BE49-F238E27FC236}">
                <a16:creationId xmlns:a16="http://schemas.microsoft.com/office/drawing/2014/main" id="{6980A01C-CC0A-B539-FE8C-B1545625A2B4}"/>
              </a:ext>
            </a:extLst>
          </p:cNvPr>
          <p:cNvSpPr>
            <a:spLocks noGrp="1"/>
          </p:cNvSpPr>
          <p:nvPr>
            <p:ph idx="1"/>
          </p:nvPr>
        </p:nvSpPr>
        <p:spPr>
          <a:xfrm>
            <a:off x="4648200" y="2247900"/>
            <a:ext cx="4038600" cy="4525963"/>
          </a:xfrm>
        </p:spPr>
        <p:txBody>
          <a:bodyPr/>
          <a:lstStyle/>
          <a:p>
            <a:pPr marL="365125" indent="-255588" eaLnBrk="1" hangingPunct="1">
              <a:spcBef>
                <a:spcPts val="300"/>
              </a:spcBef>
              <a:buClr>
                <a:srgbClr val="A04DA3"/>
              </a:buClr>
              <a:buFontTx/>
              <a:buChar char="•"/>
            </a:pPr>
            <a:r>
              <a:rPr lang="fr-FR" altLang="fr-FR" sz="2800">
                <a:latin typeface="Times New Roman" panose="02020603050405020304" pitchFamily="18" charset="0"/>
                <a:cs typeface="Times New Roman" panose="02020603050405020304" pitchFamily="18" charset="0"/>
                <a:sym typeface="Georgia" panose="02040502050405020303" pitchFamily="18" charset="0"/>
              </a:rPr>
              <a:t>Nous lirons le texte de présentation.</a:t>
            </a:r>
          </a:p>
          <a:p>
            <a:pPr marL="365125" indent="-255588" eaLnBrk="1" hangingPunct="1">
              <a:spcBef>
                <a:spcPts val="300"/>
              </a:spcBef>
              <a:buClr>
                <a:srgbClr val="A04DA3"/>
              </a:buClr>
              <a:buFontTx/>
              <a:buChar char="•"/>
            </a:pPr>
            <a:r>
              <a:rPr lang="fr-FR" altLang="fr-FR" sz="2800">
                <a:latin typeface="Times New Roman" panose="02020603050405020304" pitchFamily="18" charset="0"/>
                <a:cs typeface="Times New Roman" panose="02020603050405020304" pitchFamily="18" charset="0"/>
                <a:sym typeface="Georgia" panose="02040502050405020303" pitchFamily="18" charset="0"/>
              </a:rPr>
              <a:t>Nous regarderons comment la fête chrétienne s’enracine dans la première alliance.</a:t>
            </a:r>
          </a:p>
          <a:p>
            <a:pPr marL="365125" indent="-255588" eaLnBrk="1" hangingPunct="1">
              <a:spcBef>
                <a:spcPts val="300"/>
              </a:spcBef>
              <a:buClr>
                <a:srgbClr val="A04DA3"/>
              </a:buClr>
              <a:buFontTx/>
              <a:buChar char="•"/>
            </a:pPr>
            <a:r>
              <a:rPr lang="fr-FR" altLang="fr-FR" sz="2800">
                <a:latin typeface="Times New Roman" panose="02020603050405020304" pitchFamily="18" charset="0"/>
                <a:cs typeface="Times New Roman" panose="02020603050405020304" pitchFamily="18" charset="0"/>
                <a:sym typeface="Georgia" panose="02040502050405020303" pitchFamily="18" charset="0"/>
              </a:rPr>
              <a:t>Nous partagerons nos réflexions.</a:t>
            </a:r>
            <a:endParaRPr lang="fr-FR" altLang="fr-FR" sz="2800">
              <a:latin typeface="Times New Roman" panose="02020603050405020304" pitchFamily="18" charset="0"/>
              <a:cs typeface="Times New Roman" panose="02020603050405020304" pitchFamily="18" charset="0"/>
            </a:endParaRPr>
          </a:p>
        </p:txBody>
      </p:sp>
      <p:pic>
        <p:nvPicPr>
          <p:cNvPr id="50180" name="Picture 3">
            <a:extLst>
              <a:ext uri="{FF2B5EF4-FFF2-40B4-BE49-F238E27FC236}">
                <a16:creationId xmlns:a16="http://schemas.microsoft.com/office/drawing/2014/main" id="{F2E224D1-BFF6-2309-D5D5-C94D8FBFA02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6438" y="1974850"/>
            <a:ext cx="34290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a:extLst>
              <a:ext uri="{FF2B5EF4-FFF2-40B4-BE49-F238E27FC236}">
                <a16:creationId xmlns:a16="http://schemas.microsoft.com/office/drawing/2014/main" id="{93EA3723-0F1E-467F-0952-E4394D7A000D}"/>
              </a:ext>
            </a:extLst>
          </p:cNvPr>
          <p:cNvSpPr>
            <a:spLocks noGrp="1"/>
          </p:cNvSpPr>
          <p:nvPr>
            <p:ph type="title"/>
          </p:nvPr>
        </p:nvSpPr>
        <p:spPr>
          <a:xfrm>
            <a:off x="395288" y="620713"/>
            <a:ext cx="8382000" cy="1068387"/>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Les fêtes</a:t>
            </a:r>
            <a:endParaRPr lang="fr-FR" altLang="fr-FR"/>
          </a:p>
        </p:txBody>
      </p:sp>
      <p:sp>
        <p:nvSpPr>
          <p:cNvPr id="51203" name="Rectangle 2">
            <a:extLst>
              <a:ext uri="{FF2B5EF4-FFF2-40B4-BE49-F238E27FC236}">
                <a16:creationId xmlns:a16="http://schemas.microsoft.com/office/drawing/2014/main" id="{673BA887-48B3-DA3C-A73B-8F294407DE72}"/>
              </a:ext>
            </a:extLst>
          </p:cNvPr>
          <p:cNvSpPr>
            <a:spLocks noGrp="1"/>
          </p:cNvSpPr>
          <p:nvPr>
            <p:ph idx="1"/>
          </p:nvPr>
        </p:nvSpPr>
        <p:spPr>
          <a:xfrm>
            <a:off x="900113" y="2276475"/>
            <a:ext cx="2606675" cy="457200"/>
          </a:xfrm>
        </p:spPr>
        <p:txBody>
          <a:bodyPr lIns="0" tIns="0" rIns="0" bIns="0"/>
          <a:lstStyle/>
          <a:p>
            <a:pPr marL="44450" eaLnBrk="1" hangingPunct="1">
              <a:spcBef>
                <a:spcPts val="300"/>
              </a:spcBef>
              <a:buFont typeface="Arial" panose="020B0604020202020204" pitchFamily="34" charset="0"/>
              <a:buNone/>
            </a:pPr>
            <a:r>
              <a:rPr lang="fr-FR" altLang="fr-FR" sz="1900" b="1">
                <a:solidFill>
                  <a:srgbClr val="414141"/>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La fête chrétienne</a:t>
            </a:r>
            <a:endParaRPr lang="fr-FR" altLang="fr-FR"/>
          </a:p>
        </p:txBody>
      </p:sp>
      <p:grpSp>
        <p:nvGrpSpPr>
          <p:cNvPr id="51204" name="Group 3">
            <a:extLst>
              <a:ext uri="{FF2B5EF4-FFF2-40B4-BE49-F238E27FC236}">
                <a16:creationId xmlns:a16="http://schemas.microsoft.com/office/drawing/2014/main" id="{1ACC8190-D36F-5408-C753-EB4D13129651}"/>
              </a:ext>
            </a:extLst>
          </p:cNvPr>
          <p:cNvGrpSpPr>
            <a:grpSpLocks/>
          </p:cNvGrpSpPr>
          <p:nvPr/>
        </p:nvGrpSpPr>
        <p:grpSpPr bwMode="auto">
          <a:xfrm>
            <a:off x="5076825" y="2205038"/>
            <a:ext cx="3757613" cy="457200"/>
            <a:chOff x="0" y="0"/>
            <a:chExt cx="4041775" cy="457200"/>
          </a:xfrm>
        </p:grpSpPr>
        <p:sp>
          <p:nvSpPr>
            <p:cNvPr id="51207" name="AutoShape 4">
              <a:extLst>
                <a:ext uri="{FF2B5EF4-FFF2-40B4-BE49-F238E27FC236}">
                  <a16:creationId xmlns:a16="http://schemas.microsoft.com/office/drawing/2014/main" id="{E957E03A-1A49-D16E-0BEC-BE04F7A5C520}"/>
                </a:ext>
              </a:extLst>
            </p:cNvPr>
            <p:cNvSpPr>
              <a:spLocks/>
            </p:cNvSpPr>
            <p:nvPr/>
          </p:nvSpPr>
          <p:spPr bwMode="auto">
            <a:xfrm>
              <a:off x="0" y="0"/>
              <a:ext cx="4041775" cy="457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328E97">
                <a:alpha val="25098"/>
              </a:srgbClr>
            </a:solidFill>
            <a:ln w="12700">
              <a:solidFill>
                <a:srgbClr val="438086"/>
              </a:solidFill>
              <a:round/>
              <a:headEnd/>
              <a:tailEnd/>
            </a:ln>
          </p:spPr>
          <p:txBody>
            <a:bodyPr lIns="0" tIns="0" rIns="0" bIns="0" anchor="ctr"/>
            <a:lstStyle/>
            <a:p>
              <a:endParaRPr lang="fr-FR"/>
            </a:p>
          </p:txBody>
        </p:sp>
        <p:sp>
          <p:nvSpPr>
            <p:cNvPr id="51208" name="AutoShape 5">
              <a:extLst>
                <a:ext uri="{FF2B5EF4-FFF2-40B4-BE49-F238E27FC236}">
                  <a16:creationId xmlns:a16="http://schemas.microsoft.com/office/drawing/2014/main" id="{53AD2415-39EA-BBE8-72E7-EB120A017F16}"/>
                </a:ext>
              </a:extLst>
            </p:cNvPr>
            <p:cNvSpPr>
              <a:spLocks/>
            </p:cNvSpPr>
            <p:nvPr/>
          </p:nvSpPr>
          <p:spPr bwMode="auto">
            <a:xfrm>
              <a:off x="0" y="49530"/>
              <a:ext cx="4041775" cy="35814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nchor="ctr"/>
            <a:lstStyle>
              <a:lvl1pPr marL="444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a:spcBef>
                  <a:spcPts val="300"/>
                </a:spcBef>
                <a:buFontTx/>
                <a:buNone/>
              </a:pPr>
              <a:r>
                <a:rPr lang="fr-FR" altLang="fr-FR" sz="1900" b="1">
                  <a:solidFill>
                    <a:srgbClr val="414141"/>
                  </a:solidFill>
                  <a:latin typeface="Georgia" panose="02040502050405020303" pitchFamily="18" charset="0"/>
                </a:rPr>
                <a:t>La fête juive</a:t>
              </a:r>
              <a:endParaRPr lang="fr-FR" altLang="fr-FR" sz="1800">
                <a:solidFill>
                  <a:srgbClr val="000000"/>
                </a:solidFill>
                <a:latin typeface="Georgia" panose="02040502050405020303" pitchFamily="18" charset="0"/>
              </a:endParaRPr>
            </a:p>
          </p:txBody>
        </p:sp>
      </p:grpSp>
      <p:sp>
        <p:nvSpPr>
          <p:cNvPr id="51205" name="AutoShape 6">
            <a:extLst>
              <a:ext uri="{FF2B5EF4-FFF2-40B4-BE49-F238E27FC236}">
                <a16:creationId xmlns:a16="http://schemas.microsoft.com/office/drawing/2014/main" id="{3278B763-9CA2-DE6C-0918-162DECA0F5CD}"/>
              </a:ext>
            </a:extLst>
          </p:cNvPr>
          <p:cNvSpPr>
            <a:spLocks/>
          </p:cNvSpPr>
          <p:nvPr/>
        </p:nvSpPr>
        <p:spPr bwMode="auto">
          <a:xfrm>
            <a:off x="381000" y="2708275"/>
            <a:ext cx="4040188" cy="30114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9" tIns="45719" rIns="45719" bIns="45719"/>
          <a:lstStyle>
            <a:lvl1pPr marL="328613" indent="-2190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ts val="300"/>
              </a:spcBef>
              <a:buClr>
                <a:srgbClr val="A04DA3"/>
              </a:buClr>
              <a:buFontTx/>
              <a:buChar char="•"/>
            </a:pPr>
            <a:r>
              <a:rPr lang="fr-FR" altLang="fr-FR" sz="2400">
                <a:latin typeface="Georgia" panose="02040502050405020303" pitchFamily="18" charset="0"/>
              </a:rPr>
              <a:t>Image des Rameaux</a:t>
            </a:r>
          </a:p>
          <a:p>
            <a:pPr eaLnBrk="1" hangingPunct="1">
              <a:lnSpc>
                <a:spcPct val="80000"/>
              </a:lnSpc>
              <a:spcBef>
                <a:spcPts val="300"/>
              </a:spcBef>
              <a:buClr>
                <a:srgbClr val="A04DA3"/>
              </a:buClr>
              <a:buFontTx/>
              <a:buChar char="•"/>
            </a:pPr>
            <a:r>
              <a:rPr lang="fr-FR" altLang="fr-FR" sz="2400">
                <a:latin typeface="Georgia" panose="02040502050405020303" pitchFamily="18" charset="0"/>
              </a:rPr>
              <a:t>Image de la Cène</a:t>
            </a:r>
          </a:p>
          <a:p>
            <a:pPr eaLnBrk="1" hangingPunct="1">
              <a:lnSpc>
                <a:spcPct val="80000"/>
              </a:lnSpc>
              <a:spcBef>
                <a:spcPts val="300"/>
              </a:spcBef>
              <a:buClr>
                <a:srgbClr val="A04DA3"/>
              </a:buClr>
              <a:buFontTx/>
              <a:buChar char="•"/>
            </a:pPr>
            <a:r>
              <a:rPr lang="fr-FR" altLang="fr-FR" sz="2400">
                <a:latin typeface="Georgia" panose="02040502050405020303" pitchFamily="18" charset="0"/>
              </a:rPr>
              <a:t>Image de la croix, de la mort, de la descente aux enfers et de la résurrection</a:t>
            </a:r>
          </a:p>
        </p:txBody>
      </p:sp>
      <p:sp>
        <p:nvSpPr>
          <p:cNvPr id="51206" name="AutoShape 7">
            <a:extLst>
              <a:ext uri="{FF2B5EF4-FFF2-40B4-BE49-F238E27FC236}">
                <a16:creationId xmlns:a16="http://schemas.microsoft.com/office/drawing/2014/main" id="{79F452A7-9357-BF13-D493-B67395162242}"/>
              </a:ext>
            </a:extLst>
          </p:cNvPr>
          <p:cNvSpPr>
            <a:spLocks/>
          </p:cNvSpPr>
          <p:nvPr/>
        </p:nvSpPr>
        <p:spPr bwMode="auto">
          <a:xfrm>
            <a:off x="4718050" y="2708275"/>
            <a:ext cx="4041775" cy="3886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466725" indent="-3571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a:spcBef>
                <a:spcPts val="300"/>
              </a:spcBef>
              <a:buClr>
                <a:srgbClr val="A04DA3"/>
              </a:buClr>
              <a:buFont typeface="Georgia" panose="02040502050405020303" pitchFamily="18" charset="0"/>
              <a:buChar char="•"/>
            </a:pPr>
            <a:r>
              <a:rPr lang="fr-FR" altLang="fr-FR" sz="2800">
                <a:latin typeface="Times New Roman" panose="02020603050405020304" pitchFamily="18" charset="0"/>
                <a:cs typeface="Times New Roman" panose="02020603050405020304" pitchFamily="18" charset="0"/>
              </a:rPr>
              <a:t>Texte sur Sukkot</a:t>
            </a:r>
          </a:p>
          <a:p>
            <a:pPr eaLnBrk="1">
              <a:spcBef>
                <a:spcPts val="300"/>
              </a:spcBef>
              <a:buClr>
                <a:srgbClr val="A04DA3"/>
              </a:buClr>
              <a:buFont typeface="Georgia" panose="02040502050405020303" pitchFamily="18" charset="0"/>
              <a:buChar char="•"/>
            </a:pPr>
            <a:r>
              <a:rPr lang="fr-FR" altLang="fr-FR" sz="2800">
                <a:latin typeface="Times New Roman" panose="02020603050405020304" pitchFamily="18" charset="0"/>
                <a:cs typeface="Times New Roman" panose="02020603050405020304" pitchFamily="18" charset="0"/>
              </a:rPr>
              <a:t>Texte sur Pessah</a:t>
            </a:r>
          </a:p>
          <a:p>
            <a:pPr eaLnBrk="1">
              <a:spcBef>
                <a:spcPts val="300"/>
              </a:spcBef>
              <a:buClr>
                <a:srgbClr val="A04DA3"/>
              </a:buClr>
              <a:buFont typeface="Georgia" panose="02040502050405020303" pitchFamily="18" charset="0"/>
              <a:buChar char="•"/>
            </a:pPr>
            <a:r>
              <a:rPr lang="fr-FR" altLang="fr-FR" sz="2800">
                <a:latin typeface="Times New Roman" panose="02020603050405020304" pitchFamily="18" charset="0"/>
                <a:cs typeface="Times New Roman" panose="02020603050405020304" pitchFamily="18" charset="0"/>
              </a:rPr>
              <a:t>Texte sur les enfers et la résurrection</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a:extLst>
              <a:ext uri="{FF2B5EF4-FFF2-40B4-BE49-F238E27FC236}">
                <a16:creationId xmlns:a16="http://schemas.microsoft.com/office/drawing/2014/main" id="{189A6DD9-CBD5-53AF-07E3-DB41D0D73F7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5188" y="773113"/>
            <a:ext cx="4795837" cy="581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52227" name="AutoShape 2">
            <a:extLst>
              <a:ext uri="{FF2B5EF4-FFF2-40B4-BE49-F238E27FC236}">
                <a16:creationId xmlns:a16="http://schemas.microsoft.com/office/drawing/2014/main" id="{F75F9BDB-F548-6E30-979C-5CC87F94D614}"/>
              </a:ext>
            </a:extLst>
          </p:cNvPr>
          <p:cNvSpPr>
            <a:spLocks/>
          </p:cNvSpPr>
          <p:nvPr/>
        </p:nvSpPr>
        <p:spPr bwMode="auto">
          <a:xfrm rot="-5400000">
            <a:off x="-1646237" y="3140075"/>
            <a:ext cx="5597525" cy="8794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a:spcBef>
                <a:spcPct val="0"/>
              </a:spcBef>
              <a:buFontTx/>
              <a:buNone/>
            </a:pPr>
            <a:r>
              <a:rPr lang="fr-FR" altLang="fr-FR" sz="5400" b="1">
                <a:solidFill>
                  <a:srgbClr val="742B00"/>
                </a:solidFill>
                <a:latin typeface="Georgia" panose="02040502050405020303" pitchFamily="18" charset="0"/>
              </a:rPr>
              <a:t>LES RAMEAUX</a:t>
            </a:r>
            <a:endParaRPr lang="fr-FR" altLang="fr-FR" sz="1800">
              <a:solidFill>
                <a:srgbClr val="000000"/>
              </a:solidFill>
              <a:latin typeface="Georgia" panose="02040502050405020303" pitchFamily="18" charset="0"/>
            </a:endParaRPr>
          </a:p>
        </p:txBody>
      </p:sp>
      <p:sp>
        <p:nvSpPr>
          <p:cNvPr id="63491" name="AutoShape 3">
            <a:extLst>
              <a:ext uri="{FF2B5EF4-FFF2-40B4-BE49-F238E27FC236}">
                <a16:creationId xmlns:a16="http://schemas.microsoft.com/office/drawing/2014/main" id="{0BA8CE08-035B-0B81-B228-D5A515501C28}"/>
              </a:ext>
            </a:extLst>
          </p:cNvPr>
          <p:cNvSpPr>
            <a:spLocks/>
          </p:cNvSpPr>
          <p:nvPr/>
        </p:nvSpPr>
        <p:spPr bwMode="auto">
          <a:xfrm rot="5400000">
            <a:off x="6419850" y="2967038"/>
            <a:ext cx="3271837" cy="877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45719" tIns="45719" rIns="45719" bIns="45719"/>
          <a:lstStyle/>
          <a:p>
            <a:pPr algn="ctr" eaLnBrk="1">
              <a:defRPr/>
            </a:pPr>
            <a:r>
              <a:rPr lang="fr-FR" altLang="fr-FR" sz="5400" b="1">
                <a:solidFill>
                  <a:srgbClr val="53548A"/>
                </a:solidFill>
                <a:effectLst>
                  <a:outerShdw blurRad="38100" dist="38100" dir="2700000" algn="tl">
                    <a:srgbClr val="C0C0C0"/>
                  </a:outerShdw>
                </a:effectLst>
              </a:rPr>
              <a:t>SUKKOT</a:t>
            </a:r>
            <a:endParaRPr lang="fr-FR" altLang="fr-F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00534252-D14B-5D21-9E9D-06A9B25493DC}"/>
              </a:ext>
            </a:extLst>
          </p:cNvPr>
          <p:cNvSpPr>
            <a:spLocks noGrp="1" noChangeArrowheads="1"/>
          </p:cNvSpPr>
          <p:nvPr>
            <p:ph idx="1"/>
          </p:nvPr>
        </p:nvSpPr>
        <p:spPr>
          <a:xfrm>
            <a:off x="4787900" y="5705475"/>
            <a:ext cx="3976688" cy="893763"/>
          </a:xfrm>
        </p:spPr>
        <p:txBody>
          <a:bodyPr rtlCol="0">
            <a:normAutofit/>
          </a:bodyPr>
          <a:lstStyle/>
          <a:p>
            <a:pPr marL="109538" algn="ctr" eaLnBrk="1" fontAlgn="auto" hangingPunct="1">
              <a:lnSpc>
                <a:spcPct val="90000"/>
              </a:lnSpc>
              <a:spcBef>
                <a:spcPts val="300"/>
              </a:spcBef>
              <a:spcAft>
                <a:spcPts val="0"/>
              </a:spcAft>
              <a:buClr>
                <a:srgbClr val="A04DA3"/>
              </a:buClr>
              <a:buFont typeface="Arial" panose="020B0604020202020204" pitchFamily="34" charset="0"/>
              <a:buNone/>
              <a:defRPr/>
            </a:pPr>
            <a:r>
              <a:rPr lang="fr-FR" altLang="fr-FR" sz="2800" b="1" dirty="0">
                <a:solidFill>
                  <a:srgbClr val="FF0000"/>
                </a:solidFill>
                <a:effectLst>
                  <a:outerShdw blurRad="38100" dist="38100" dir="2700000" algn="tl">
                    <a:srgbClr val="C0C0C0"/>
                  </a:outerShdw>
                </a:effectLst>
                <a:latin typeface="Times New Roman" panose="02020603050405020304" pitchFamily="18" charset="0"/>
                <a:ea typeface="Georgia" pitchFamily="18" charset="0"/>
                <a:cs typeface="Times New Roman" panose="02020603050405020304" pitchFamily="18" charset="0"/>
                <a:sym typeface="Georgia" pitchFamily="18" charset="0"/>
              </a:rPr>
              <a:t>La Croix Pascale</a:t>
            </a:r>
          </a:p>
          <a:p>
            <a:pPr marL="109538" algn="ctr" eaLnBrk="1" fontAlgn="auto" hangingPunct="1">
              <a:lnSpc>
                <a:spcPct val="90000"/>
              </a:lnSpc>
              <a:spcBef>
                <a:spcPts val="300"/>
              </a:spcBef>
              <a:spcAft>
                <a:spcPts val="0"/>
              </a:spcAft>
              <a:buClr>
                <a:srgbClr val="A04DA3"/>
              </a:buClr>
              <a:defRPr/>
            </a:pPr>
            <a:endParaRPr lang="fr-FR" altLang="fr-FR" sz="2800" b="1" dirty="0">
              <a:solidFill>
                <a:srgbClr val="FF0000"/>
              </a:solidFill>
              <a:effectLst>
                <a:outerShdw blurRad="38100" dist="38100" dir="2700000" algn="tl">
                  <a:srgbClr val="C0C0C0"/>
                </a:outerShdw>
              </a:effectLst>
              <a:latin typeface="Times New Roman" panose="02020603050405020304" pitchFamily="18" charset="0"/>
              <a:ea typeface="Georgia" pitchFamily="18" charset="0"/>
              <a:cs typeface="Times New Roman" panose="02020603050405020304" pitchFamily="18" charset="0"/>
              <a:sym typeface="Georgia" pitchFamily="18" charset="0"/>
            </a:endParaRPr>
          </a:p>
          <a:p>
            <a:pPr marL="109538" algn="ctr" eaLnBrk="1" fontAlgn="auto" hangingPunct="1">
              <a:lnSpc>
                <a:spcPct val="90000"/>
              </a:lnSpc>
              <a:spcBef>
                <a:spcPts val="300"/>
              </a:spcBef>
              <a:spcAft>
                <a:spcPts val="0"/>
              </a:spcAft>
              <a:buClr>
                <a:srgbClr val="A04DA3"/>
              </a:buClr>
              <a:defRPr/>
            </a:pPr>
            <a:endParaRPr lang="fr-FR" altLang="fr-FR" sz="2800" dirty="0">
              <a:latin typeface="Times New Roman" panose="02020603050405020304" pitchFamily="18" charset="0"/>
              <a:ea typeface="Georgia" pitchFamily="18" charset="0"/>
              <a:cs typeface="Times New Roman" panose="02020603050405020304" pitchFamily="18" charset="0"/>
              <a:sym typeface="Georgia" pitchFamily="18" charset="0"/>
            </a:endParaRPr>
          </a:p>
          <a:p>
            <a:pPr marL="109538" algn="ctr" eaLnBrk="1" fontAlgn="auto" hangingPunct="1">
              <a:lnSpc>
                <a:spcPct val="90000"/>
              </a:lnSpc>
              <a:spcBef>
                <a:spcPts val="300"/>
              </a:spcBef>
              <a:spcAft>
                <a:spcPts val="0"/>
              </a:spcAft>
              <a:buClr>
                <a:srgbClr val="A04DA3"/>
              </a:buClr>
              <a:defRPr/>
            </a:pPr>
            <a:endParaRPr lang="fr-FR" altLang="fr-FR" sz="2800" b="1" dirty="0">
              <a:solidFill>
                <a:srgbClr val="002060"/>
              </a:solidFill>
              <a:effectLst>
                <a:outerShdw blurRad="38100" dist="38100" dir="2700000" algn="tl">
                  <a:srgbClr val="C0C0C0"/>
                </a:outerShdw>
              </a:effectLst>
              <a:latin typeface="Georgia" pitchFamily="18" charset="0"/>
              <a:ea typeface="Georgia" pitchFamily="18" charset="0"/>
              <a:cs typeface="Georgia" pitchFamily="18" charset="0"/>
              <a:sym typeface="Georgia" pitchFamily="18" charset="0"/>
            </a:endParaRPr>
          </a:p>
        </p:txBody>
      </p:sp>
      <p:pic>
        <p:nvPicPr>
          <p:cNvPr id="7171" name="Picture 2">
            <a:extLst>
              <a:ext uri="{FF2B5EF4-FFF2-40B4-BE49-F238E27FC236}">
                <a16:creationId xmlns:a16="http://schemas.microsoft.com/office/drawing/2014/main" id="{AB14BACF-FA1C-DE8C-0EF4-A356446574A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3713" y="493713"/>
            <a:ext cx="4090987"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2B3F427C-1F50-38BF-7BCC-8C6B43935751}"/>
              </a:ext>
            </a:extLst>
          </p:cNvPr>
          <p:cNvSpPr>
            <a:spLocks noGrp="1"/>
          </p:cNvSpPr>
          <p:nvPr>
            <p:ph type="title"/>
          </p:nvPr>
        </p:nvSpPr>
        <p:spPr>
          <a:xfrm>
            <a:off x="498475" y="712788"/>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Sukkot</a:t>
            </a:r>
            <a:endParaRPr lang="fr-FR" altLang="fr-FR"/>
          </a:p>
        </p:txBody>
      </p:sp>
      <p:sp>
        <p:nvSpPr>
          <p:cNvPr id="64514" name="Rectangle 2">
            <a:extLst>
              <a:ext uri="{FF2B5EF4-FFF2-40B4-BE49-F238E27FC236}">
                <a16:creationId xmlns:a16="http://schemas.microsoft.com/office/drawing/2014/main" id="{69B6DDEE-671E-98F9-A0D1-CBB22AB53962}"/>
              </a:ext>
            </a:extLst>
          </p:cNvPr>
          <p:cNvSpPr>
            <a:spLocks noGrp="1"/>
          </p:cNvSpPr>
          <p:nvPr>
            <p:ph idx="1"/>
          </p:nvPr>
        </p:nvSpPr>
        <p:spPr>
          <a:xfrm>
            <a:off x="457200" y="1784350"/>
            <a:ext cx="8229600" cy="4789488"/>
          </a:xfrm>
        </p:spPr>
        <p:txBody>
          <a:bodyPr/>
          <a:lstStyle/>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 fête de Sukkot est l’une des trois fêtes juives de pèlerinage avec la Pâque et Pentecôte, qui se déroule pendant huit jours du 15 au 21 Tishri (en septembre octobre), 8 jours après le Yom Kippur.</a:t>
            </a:r>
          </a:p>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Elle rappelle la protection que Dieu accorda aux Hébreux pendant leurs quarante années d’errance dans le désert après la sortie d’Égypte, alors qu’ils vivaient dans des cabanes. (Ex 23, 16 – Lv 23, 33-36 ; 39-43 – Dt 16, 13-16).</a:t>
            </a:r>
          </a:p>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Elle est appelée aussi fête des Tentes ou des cabanes (Sukkah) et fête des tabernacles au temps de Jésus. Chaque famille construit dans sa cour, sur son balcon, une cabane de branchages où elle prend ses repas et dort. C’est aussi la fête des Récoltes.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7201408" presetClass="entr" presetSubtype="25592232" fill="hold" nodeType="afterEffect">
                                  <p:stCondLst>
                                    <p:cond delay="0"/>
                                  </p:stCondLst>
                                  <p:childTnLst>
                                    <p:set>
                                      <p:cBhvr>
                                        <p:cTn id="6" dur="1" fill="hold">
                                          <p:stCondLst>
                                            <p:cond delay="499"/>
                                          </p:stCondLst>
                                        </p:cTn>
                                        <p:tgtEl>
                                          <p:spTgt spid="645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7201408" presetClass="entr" presetSubtype="25592144" fill="hold" nodeType="clickEffect">
                                  <p:stCondLst>
                                    <p:cond delay="0"/>
                                  </p:stCondLst>
                                  <p:childTnLst>
                                    <p:set>
                                      <p:cBhvr>
                                        <p:cTn id="10" dur="1" fill="hold">
                                          <p:stCondLst>
                                            <p:cond delay="499"/>
                                          </p:stCondLst>
                                        </p:cTn>
                                        <p:tgtEl>
                                          <p:spTgt spid="6451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77201408" presetClass="entr" presetSubtype="25592144" fill="hold" nodeType="clickEffect">
                                  <p:stCondLst>
                                    <p:cond delay="0"/>
                                  </p:stCondLst>
                                  <p:childTnLst>
                                    <p:set>
                                      <p:cBhvr>
                                        <p:cTn id="14" dur="1" fill="hold">
                                          <p:stCondLst>
                                            <p:cond delay="499"/>
                                          </p:stCondLst>
                                        </p:cTn>
                                        <p:tgtEl>
                                          <p:spTgt spid="6451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77201408" presetClass="entr" presetSubtype="25592144" fill="hold" nodeType="clickEffect">
                                  <p:stCondLst>
                                    <p:cond delay="0"/>
                                  </p:stCondLst>
                                  <p:childTnLst>
                                    <p:set>
                                      <p:cBhvr>
                                        <p:cTn id="18" dur="1" fill="hold">
                                          <p:stCondLst>
                                            <p:cond delay="499"/>
                                          </p:stCondLst>
                                        </p:cTn>
                                        <p:tgtEl>
                                          <p:spTgt spid="645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3" grpId="0" autoUpdateAnimBg="0"/>
      <p:bldP spid="64514"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7" name="Rectangle 1">
            <a:extLst>
              <a:ext uri="{FF2B5EF4-FFF2-40B4-BE49-F238E27FC236}">
                <a16:creationId xmlns:a16="http://schemas.microsoft.com/office/drawing/2014/main" id="{505FAA1B-8E6F-65B6-4429-D53251A475E6}"/>
              </a:ext>
            </a:extLst>
          </p:cNvPr>
          <p:cNvSpPr>
            <a:spLocks noGrp="1"/>
          </p:cNvSpPr>
          <p:nvPr>
            <p:ph type="title"/>
          </p:nvPr>
        </p:nvSpPr>
        <p:spPr>
          <a:xfrm>
            <a:off x="539750" y="55563"/>
            <a:ext cx="7726363"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Sukkot</a:t>
            </a:r>
            <a:endParaRPr lang="fr-FR" altLang="fr-FR"/>
          </a:p>
        </p:txBody>
      </p:sp>
      <p:sp>
        <p:nvSpPr>
          <p:cNvPr id="65538" name="Rectangle 2">
            <a:extLst>
              <a:ext uri="{FF2B5EF4-FFF2-40B4-BE49-F238E27FC236}">
                <a16:creationId xmlns:a16="http://schemas.microsoft.com/office/drawing/2014/main" id="{65F8E62E-2C56-5388-B6E3-806FF365C545}"/>
              </a:ext>
            </a:extLst>
          </p:cNvPr>
          <p:cNvSpPr>
            <a:spLocks noGrp="1"/>
          </p:cNvSpPr>
          <p:nvPr>
            <p:ph idx="1"/>
          </p:nvPr>
        </p:nvSpPr>
        <p:spPr>
          <a:xfrm>
            <a:off x="100013" y="981075"/>
            <a:ext cx="4494212" cy="5543550"/>
          </a:xfrm>
        </p:spPr>
        <p:txBody>
          <a:bodyPr/>
          <a:lstStyle/>
          <a:p>
            <a:pPr marL="328613" indent="-219075"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À l’époque du Temple de Jérusalem (avant l’an 70) la fête de Sukkot était l’occasion de grandes réjouissances.</a:t>
            </a:r>
          </a:p>
          <a:p>
            <a:pPr marL="328613" indent="-219075"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De tous les coins de la Méditerranée, les Juifs affluaient à Jérusalem pour offrir des sacrifices au Temple.</a:t>
            </a:r>
          </a:p>
          <a:p>
            <a:pPr marL="328613" indent="-219075"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Tout le monde logeait dans des cabanes construites sur les terrasses, les cours et même sur les places publiques.</a:t>
            </a:r>
          </a:p>
          <a:p>
            <a:pPr marL="328613" indent="-219075"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 ville de Jérusalem était décorée de rameaux d’oliviers et de branches de palmiers qui pendaient aux fenêtres. On allumait, près de la terrasse du temple, de grands bassins, remplis de graisse de mouton, et on y mettait de mouton, et on y mettait le feu ; c’était le retour du Sinaï et la lumière de la Torah embrasait Jérusalem, faisait comme un diadème à la fiancée d’Israël.</a:t>
            </a:r>
          </a:p>
        </p:txBody>
      </p:sp>
      <p:pic>
        <p:nvPicPr>
          <p:cNvPr id="54276" name="Picture 3" descr="073A">
            <a:extLst>
              <a:ext uri="{FF2B5EF4-FFF2-40B4-BE49-F238E27FC236}">
                <a16:creationId xmlns:a16="http://schemas.microsoft.com/office/drawing/2014/main" id="{3104D756-97FE-BDE8-6385-CA75DD32306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76825" y="21336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7201792" presetClass="entr" presetSubtype="77069992" fill="hold" nodeType="afterEffect">
                                  <p:stCondLst>
                                    <p:cond delay="0"/>
                                  </p:stCondLst>
                                  <p:childTnLst>
                                    <p:set>
                                      <p:cBhvr>
                                        <p:cTn id="6" dur="1" fill="hold">
                                          <p:stCondLst>
                                            <p:cond delay="499"/>
                                          </p:stCondLst>
                                        </p:cTn>
                                        <p:tgtEl>
                                          <p:spTgt spid="655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7201792" presetClass="entr" presetSubtype="25593000" fill="hold" nodeType="clickEffect">
                                  <p:stCondLst>
                                    <p:cond delay="0"/>
                                  </p:stCondLst>
                                  <p:childTnLst>
                                    <p:set>
                                      <p:cBhvr>
                                        <p:cTn id="10" dur="1" fill="hold">
                                          <p:stCondLst>
                                            <p:cond delay="499"/>
                                          </p:stCondLst>
                                        </p:cTn>
                                        <p:tgtEl>
                                          <p:spTgt spid="6553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77201792" presetClass="entr" presetSubtype="25593000" fill="hold" nodeType="clickEffect">
                                  <p:stCondLst>
                                    <p:cond delay="0"/>
                                  </p:stCondLst>
                                  <p:childTnLst>
                                    <p:set>
                                      <p:cBhvr>
                                        <p:cTn id="14" dur="1" fill="hold">
                                          <p:stCondLst>
                                            <p:cond delay="499"/>
                                          </p:stCondLst>
                                        </p:cTn>
                                        <p:tgtEl>
                                          <p:spTgt spid="65538">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77201792" presetClass="entr" presetSubtype="25593000" fill="hold" nodeType="clickEffect">
                                  <p:stCondLst>
                                    <p:cond delay="0"/>
                                  </p:stCondLst>
                                  <p:childTnLst>
                                    <p:set>
                                      <p:cBhvr>
                                        <p:cTn id="18" dur="1" fill="hold">
                                          <p:stCondLst>
                                            <p:cond delay="499"/>
                                          </p:stCondLst>
                                        </p:cTn>
                                        <p:tgtEl>
                                          <p:spTgt spid="65538">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77201792" presetClass="entr" presetSubtype="25593000" fill="hold" nodeType="clickEffect">
                                  <p:stCondLst>
                                    <p:cond delay="0"/>
                                  </p:stCondLst>
                                  <p:childTnLst>
                                    <p:set>
                                      <p:cBhvr>
                                        <p:cTn id="22" dur="1" fill="hold">
                                          <p:stCondLst>
                                            <p:cond delay="499"/>
                                          </p:stCondLst>
                                        </p:cTn>
                                        <p:tgtEl>
                                          <p:spTgt spid="655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7" grpId="0" autoUpdateAnimBg="0"/>
      <p:bldP spid="65538"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B8C34669-7B94-635C-3F84-BF1B8812145B}"/>
              </a:ext>
            </a:extLst>
          </p:cNvPr>
          <p:cNvSpPr>
            <a:spLocks noGrp="1"/>
          </p:cNvSpPr>
          <p:nvPr>
            <p:ph type="title"/>
          </p:nvPr>
        </p:nvSpPr>
        <p:spPr>
          <a:xfrm>
            <a:off x="254000" y="188913"/>
            <a:ext cx="5040313"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Le Lulav</a:t>
            </a:r>
            <a:endParaRPr lang="fr-FR" altLang="fr-FR"/>
          </a:p>
        </p:txBody>
      </p:sp>
      <p:sp>
        <p:nvSpPr>
          <p:cNvPr id="66562" name="Rectangle 2">
            <a:extLst>
              <a:ext uri="{FF2B5EF4-FFF2-40B4-BE49-F238E27FC236}">
                <a16:creationId xmlns:a16="http://schemas.microsoft.com/office/drawing/2014/main" id="{AEBB9943-A53C-A7DC-5BA9-8F6131E14B23}"/>
              </a:ext>
            </a:extLst>
          </p:cNvPr>
          <p:cNvSpPr>
            <a:spLocks noGrp="1"/>
          </p:cNvSpPr>
          <p:nvPr>
            <p:ph idx="1"/>
          </p:nvPr>
        </p:nvSpPr>
        <p:spPr>
          <a:xfrm>
            <a:off x="3563938" y="1196975"/>
            <a:ext cx="5326062" cy="5040313"/>
          </a:xfrm>
        </p:spPr>
        <p:txBody>
          <a:bodyPr/>
          <a:lstStyle/>
          <a:p>
            <a:pPr marL="293688" indent="-184150" eaLnBrk="1" hangingPunct="1">
              <a:lnSpc>
                <a:spcPct val="9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 jour, la foule était dense et chacun avait à la main le bouquet appelé </a:t>
            </a:r>
            <a:r>
              <a:rPr lang="fr-FR" altLang="fr-FR" sz="20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Lulav</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pour aller au Temple se réjouir.</a:t>
            </a:r>
          </a:p>
          <a:p>
            <a:pPr marL="293688" indent="-184150" eaLnBrk="1" hangingPunct="1">
              <a:lnSpc>
                <a:spcPct val="9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 </a:t>
            </a:r>
            <a:r>
              <a:rPr lang="fr-FR" altLang="fr-FR" sz="20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Lulav </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est un bouquet de feuillages et de fruits, soit quatre espèces végétales qui représentent tout le règne végétal qui fournit sa nourriture à l’homme :</a:t>
            </a:r>
          </a:p>
          <a:p>
            <a:pPr marL="842963" lvl="2" indent="-139700" eaLnBrk="1" hangingPunct="1">
              <a:lnSpc>
                <a:spcPct val="90000"/>
              </a:lnSpc>
              <a:spcBef>
                <a:spcPts val="300"/>
              </a:spcBef>
              <a:buClr>
                <a:srgbClr val="53548A"/>
              </a:buClr>
              <a:buFont typeface="Arial" panose="020B0604020202020204" pitchFamily="34" charset="0"/>
              <a:buNone/>
            </a:pPr>
            <a:r>
              <a:rPr lang="fr-FR" altLang="fr-FR" sz="2000">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Une branche de palmier ou</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Lulav </a:t>
            </a:r>
            <a:r>
              <a:rPr lang="fr-FR" altLang="fr-FR" sz="2000">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(qui va donner son nom au bouquet), dont le fruit est la datte.</a:t>
            </a:r>
          </a:p>
          <a:p>
            <a:pPr marL="842963" lvl="2" indent="-139700" eaLnBrk="1" hangingPunct="1">
              <a:lnSpc>
                <a:spcPct val="90000"/>
              </a:lnSpc>
              <a:spcBef>
                <a:spcPts val="300"/>
              </a:spcBef>
              <a:buClr>
                <a:srgbClr val="53548A"/>
              </a:buClr>
              <a:buFont typeface="Arial" panose="020B0604020202020204" pitchFamily="34" charset="0"/>
              <a:buNone/>
            </a:pPr>
            <a:r>
              <a:rPr lang="fr-FR" altLang="fr-FR" sz="2000">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Trois branches de</a:t>
            </a:r>
            <a:r>
              <a:rPr lang="fr-FR" altLang="fr-FR" sz="2000" b="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myrte </a:t>
            </a:r>
            <a:r>
              <a:rPr lang="fr-FR" altLang="fr-FR" sz="2000">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parfumé mais sans fruit.</a:t>
            </a:r>
          </a:p>
          <a:p>
            <a:pPr marL="842963" lvl="2" indent="-139700" eaLnBrk="1" hangingPunct="1">
              <a:lnSpc>
                <a:spcPct val="90000"/>
              </a:lnSpc>
              <a:spcBef>
                <a:spcPts val="300"/>
              </a:spcBef>
              <a:buClr>
                <a:srgbClr val="53548A"/>
              </a:buClr>
              <a:buFont typeface="Arial" panose="020B0604020202020204" pitchFamily="34" charset="0"/>
              <a:buNone/>
            </a:pPr>
            <a:r>
              <a:rPr lang="fr-FR" altLang="fr-FR" sz="2000">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Deux branches de saule sans fruit ni parfum.</a:t>
            </a:r>
          </a:p>
          <a:p>
            <a:pPr marL="842963" lvl="2" indent="-139700" eaLnBrk="1" hangingPunct="1">
              <a:lnSpc>
                <a:spcPct val="90000"/>
              </a:lnSpc>
              <a:spcBef>
                <a:spcPts val="300"/>
              </a:spcBef>
              <a:buClr>
                <a:srgbClr val="53548A"/>
              </a:buClr>
              <a:buFont typeface="Arial" panose="020B0604020202020204" pitchFamily="34" charset="0"/>
              <a:buNone/>
            </a:pPr>
            <a:r>
              <a:rPr lang="fr-FR" altLang="fr-FR" sz="2000">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Un cédrat ou </a:t>
            </a:r>
            <a:r>
              <a:rPr lang="fr-FR" altLang="fr-FR" sz="2000" b="1" i="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éthrog</a:t>
            </a:r>
            <a:r>
              <a:rPr lang="fr-FR" altLang="fr-FR" sz="2000">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sorte de citron parfumé.</a:t>
            </a:r>
            <a:endParaRPr lang="fr-FR" altLang="fr-FR" sz="2000">
              <a:latin typeface="Times New Roman" panose="02020603050405020304" pitchFamily="18" charset="0"/>
              <a:cs typeface="Times New Roman" panose="02020603050405020304" pitchFamily="18" charset="0"/>
            </a:endParaRPr>
          </a:p>
        </p:txBody>
      </p:sp>
      <p:pic>
        <p:nvPicPr>
          <p:cNvPr id="55300" name="Image 2" descr="Une image contenant plante&#10;&#10;Description générée automatiquement">
            <a:extLst>
              <a:ext uri="{FF2B5EF4-FFF2-40B4-BE49-F238E27FC236}">
                <a16:creationId xmlns:a16="http://schemas.microsoft.com/office/drawing/2014/main" id="{1F48F166-23AC-CA15-DB9A-8925A96B3C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6225" y="2205038"/>
            <a:ext cx="339725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7202176" presetClass="entr" presetSubtype="101384912" fill="hold" nodeType="afterEffect">
                                  <p:stCondLst>
                                    <p:cond delay="0"/>
                                  </p:stCondLst>
                                  <p:childTnLst>
                                    <p:set>
                                      <p:cBhvr>
                                        <p:cTn id="6" dur="1" fill="hold">
                                          <p:stCondLst>
                                            <p:cond delay="499"/>
                                          </p:stCondLst>
                                        </p:cTn>
                                        <p:tgtEl>
                                          <p:spTgt spid="665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7202176" presetClass="entr" presetSubtype="25593600" fill="hold" nodeType="clickEffect">
                                  <p:stCondLst>
                                    <p:cond delay="0"/>
                                  </p:stCondLst>
                                  <p:childTnLst>
                                    <p:set>
                                      <p:cBhvr>
                                        <p:cTn id="10" dur="1" fill="hold">
                                          <p:stCondLst>
                                            <p:cond delay="499"/>
                                          </p:stCondLst>
                                        </p:cTn>
                                        <p:tgtEl>
                                          <p:spTgt spid="6656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77202176" presetClass="entr" presetSubtype="25593600" fill="hold" nodeType="clickEffect">
                                  <p:stCondLst>
                                    <p:cond delay="0"/>
                                  </p:stCondLst>
                                  <p:childTnLst>
                                    <p:set>
                                      <p:cBhvr>
                                        <p:cTn id="14" dur="1" fill="hold">
                                          <p:stCondLst>
                                            <p:cond delay="499"/>
                                          </p:stCondLst>
                                        </p:cTn>
                                        <p:tgtEl>
                                          <p:spTgt spid="66562">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77202176" presetClass="entr" presetSubtype="25593600" fill="hold" nodeType="clickEffect">
                                  <p:stCondLst>
                                    <p:cond delay="0"/>
                                  </p:stCondLst>
                                  <p:childTnLst>
                                    <p:set>
                                      <p:cBhvr>
                                        <p:cTn id="18" dur="1" fill="hold">
                                          <p:stCondLst>
                                            <p:cond delay="499"/>
                                          </p:stCondLst>
                                        </p:cTn>
                                        <p:tgtEl>
                                          <p:spTgt spid="66562">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77202176" presetClass="entr" presetSubtype="25593600" fill="hold" nodeType="clickEffect">
                                  <p:stCondLst>
                                    <p:cond delay="0"/>
                                  </p:stCondLst>
                                  <p:childTnLst>
                                    <p:set>
                                      <p:cBhvr>
                                        <p:cTn id="22" dur="1" fill="hold">
                                          <p:stCondLst>
                                            <p:cond delay="499"/>
                                          </p:stCondLst>
                                        </p:cTn>
                                        <p:tgtEl>
                                          <p:spTgt spid="66562">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77202176" presetClass="entr" presetSubtype="25593600" fill="hold" nodeType="clickEffect">
                                  <p:stCondLst>
                                    <p:cond delay="0"/>
                                  </p:stCondLst>
                                  <p:childTnLst>
                                    <p:set>
                                      <p:cBhvr>
                                        <p:cTn id="26" dur="1" fill="hold">
                                          <p:stCondLst>
                                            <p:cond delay="499"/>
                                          </p:stCondLst>
                                        </p:cTn>
                                        <p:tgtEl>
                                          <p:spTgt spid="66562">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77202176" presetClass="entr" presetSubtype="25593600" fill="hold" nodeType="clickEffect">
                                  <p:stCondLst>
                                    <p:cond delay="0"/>
                                  </p:stCondLst>
                                  <p:childTnLst>
                                    <p:set>
                                      <p:cBhvr>
                                        <p:cTn id="30" dur="1" fill="hold">
                                          <p:stCondLst>
                                            <p:cond delay="499"/>
                                          </p:stCondLst>
                                        </p:cTn>
                                        <p:tgtEl>
                                          <p:spTgt spid="6656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1" grpId="0" autoUpdateAnimBg="0"/>
      <p:bldP spid="66562" grpId="0" build="p" bldLvl="5"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840428D4-6CD7-CBF0-4B21-80AC7E11CD08}"/>
              </a:ext>
            </a:extLst>
          </p:cNvPr>
          <p:cNvSpPr>
            <a:spLocks noGrp="1"/>
          </p:cNvSpPr>
          <p:nvPr>
            <p:ph type="title"/>
          </p:nvPr>
        </p:nvSpPr>
        <p:spPr>
          <a:xfrm>
            <a:off x="4500563" y="0"/>
            <a:ext cx="4500562" cy="857250"/>
          </a:xfrm>
        </p:spPr>
        <p:txBody>
          <a:bodyPr/>
          <a:lstStyle/>
          <a:p>
            <a:pPr eaLnBrk="1" hangingPunct="1"/>
            <a:r>
              <a:rPr lang="fr-FR" altLang="fr-FR" sz="1800" i="1">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Une interprétation </a:t>
            </a:r>
            <a:br>
              <a:rPr lang="fr-FR" altLang="fr-FR" sz="1800" i="1">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br>
            <a:r>
              <a:rPr lang="fr-FR" altLang="fr-FR" sz="1800" i="1">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D’après Wayyiqra Rabba 30</a:t>
            </a:r>
            <a:endParaRPr lang="fr-FR" altLang="fr-FR" sz="1800"/>
          </a:p>
        </p:txBody>
      </p:sp>
      <p:pic>
        <p:nvPicPr>
          <p:cNvPr id="56323" name="Image 1" descr="Une image contenant plante&#10;&#10;Description générée automatiquement">
            <a:extLst>
              <a:ext uri="{FF2B5EF4-FFF2-40B4-BE49-F238E27FC236}">
                <a16:creationId xmlns:a16="http://schemas.microsoft.com/office/drawing/2014/main" id="{07D1ACD5-6FD0-5EFA-D480-968227CC973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28875" y="2714625"/>
            <a:ext cx="397033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ZoneTexte 4">
            <a:extLst>
              <a:ext uri="{FF2B5EF4-FFF2-40B4-BE49-F238E27FC236}">
                <a16:creationId xmlns:a16="http://schemas.microsoft.com/office/drawing/2014/main" id="{EA8A7179-06F6-CE60-AA9E-54C27B2CA033}"/>
              </a:ext>
            </a:extLst>
          </p:cNvPr>
          <p:cNvSpPr txBox="1">
            <a:spLocks noChangeArrowheads="1"/>
          </p:cNvSpPr>
          <p:nvPr/>
        </p:nvSpPr>
        <p:spPr bwMode="auto">
          <a:xfrm>
            <a:off x="6286500" y="2927350"/>
            <a:ext cx="28575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Le citron : l’</a:t>
            </a:r>
            <a:r>
              <a:rPr lang="fr-FR" altLang="fr-FR" sz="2000" b="1" i="1">
                <a:solidFill>
                  <a:srgbClr val="000000"/>
                </a:solidFill>
                <a:latin typeface="Times New Roman" panose="02020603050405020304" pitchFamily="18" charset="0"/>
                <a:cs typeface="Times New Roman" panose="02020603050405020304" pitchFamily="18" charset="0"/>
              </a:rPr>
              <a:t>éthrog</a:t>
            </a:r>
            <a:r>
              <a:rPr lang="fr-FR" altLang="fr-FR" sz="2000" b="1">
                <a:solidFill>
                  <a:srgbClr val="000000"/>
                </a:solidFill>
                <a:latin typeface="Times New Roman" panose="02020603050405020304" pitchFamily="18" charset="0"/>
                <a:cs typeface="Times New Roman" panose="02020603050405020304" pitchFamily="18" charset="0"/>
              </a:rPr>
              <a:t> </a:t>
            </a:r>
            <a:r>
              <a:rPr lang="fr-FR" altLang="fr-FR" sz="2000">
                <a:solidFill>
                  <a:srgbClr val="000000"/>
                </a:solidFill>
                <a:latin typeface="Times New Roman" panose="02020603050405020304" pitchFamily="18" charset="0"/>
                <a:cs typeface="Times New Roman" panose="02020603050405020304" pitchFamily="18" charset="0"/>
              </a:rPr>
              <a:t>a du goût et du parfum, ainsi en Israël, il y a des personnes qui à la fois étudient la Torah et font de bonnes actions.</a:t>
            </a:r>
          </a:p>
          <a:p>
            <a:pPr>
              <a:spcBef>
                <a:spcPct val="0"/>
              </a:spcBef>
              <a:buFontTx/>
              <a:buNone/>
            </a:pPr>
            <a:endParaRPr lang="fr-FR" altLang="fr-FR" sz="1800">
              <a:solidFill>
                <a:srgbClr val="000000"/>
              </a:solidFill>
              <a:latin typeface="Georgia" panose="02040502050405020303" pitchFamily="18" charset="0"/>
              <a:cs typeface="Times New Roman" panose="02020603050405020304" pitchFamily="18" charset="0"/>
            </a:endParaRPr>
          </a:p>
        </p:txBody>
      </p:sp>
      <p:sp>
        <p:nvSpPr>
          <p:cNvPr id="53253" name="Rectangle 5">
            <a:extLst>
              <a:ext uri="{FF2B5EF4-FFF2-40B4-BE49-F238E27FC236}">
                <a16:creationId xmlns:a16="http://schemas.microsoft.com/office/drawing/2014/main" id="{0D28C72C-2545-DC8B-829B-EE6A73877889}"/>
              </a:ext>
            </a:extLst>
          </p:cNvPr>
          <p:cNvSpPr>
            <a:spLocks noChangeArrowheads="1"/>
          </p:cNvSpPr>
          <p:nvPr/>
        </p:nvSpPr>
        <p:spPr bwMode="auto">
          <a:xfrm>
            <a:off x="4270375" y="971550"/>
            <a:ext cx="47148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fr-FR" sz="2000" b="1">
                <a:solidFill>
                  <a:srgbClr val="000000"/>
                </a:solidFill>
                <a:latin typeface="Times New Roman" panose="02020603050405020304" pitchFamily="18" charset="0"/>
                <a:cs typeface="Times New Roman" panose="02020603050405020304" pitchFamily="18" charset="0"/>
              </a:rPr>
              <a:t>Les branches de palme : </a:t>
            </a:r>
            <a:r>
              <a:rPr lang="fr-FR" altLang="fr-FR" sz="2000" b="1" i="1">
                <a:solidFill>
                  <a:srgbClr val="000000"/>
                </a:solidFill>
                <a:latin typeface="Times New Roman" panose="02020603050405020304" pitchFamily="18" charset="0"/>
                <a:cs typeface="Times New Roman" panose="02020603050405020304" pitchFamily="18" charset="0"/>
              </a:rPr>
              <a:t>le lulav</a:t>
            </a:r>
            <a:r>
              <a:rPr lang="fr-FR" altLang="fr-FR" sz="2000" b="1">
                <a:solidFill>
                  <a:srgbClr val="000000"/>
                </a:solidFill>
                <a:latin typeface="Times New Roman" panose="02020603050405020304" pitchFamily="18" charset="0"/>
                <a:cs typeface="Times New Roman" panose="02020603050405020304" pitchFamily="18" charset="0"/>
              </a:rPr>
              <a:t>, </a:t>
            </a:r>
            <a:r>
              <a:rPr lang="fr-FR" altLang="fr-FR" sz="2000">
                <a:solidFill>
                  <a:srgbClr val="000000"/>
                </a:solidFill>
                <a:latin typeface="Times New Roman" panose="02020603050405020304" pitchFamily="18" charset="0"/>
                <a:cs typeface="Times New Roman" panose="02020603050405020304" pitchFamily="18" charset="0"/>
              </a:rPr>
              <a:t>la datte a du goût mais pas de parfum, ainsi en Israël, il y a des personnes qui étudient mais ne font pas de bonnes actions.</a:t>
            </a:r>
          </a:p>
          <a:p>
            <a:pPr>
              <a:spcBef>
                <a:spcPct val="0"/>
              </a:spcBef>
              <a:buFontTx/>
              <a:buNone/>
            </a:pPr>
            <a:r>
              <a:rPr lang="fr-FR" altLang="fr-FR" sz="1800">
                <a:solidFill>
                  <a:srgbClr val="000000"/>
                </a:solidFill>
                <a:latin typeface="Times New Roman" panose="02020603050405020304" pitchFamily="18" charset="0"/>
                <a:cs typeface="Times New Roman" panose="02020603050405020304" pitchFamily="18" charset="0"/>
              </a:rPr>
              <a:t> </a:t>
            </a:r>
            <a:endParaRPr lang="fr-FR" altLang="fr-FR" sz="1800">
              <a:solidFill>
                <a:srgbClr val="000000"/>
              </a:solidFill>
              <a:latin typeface="Georgia" panose="02040502050405020303" pitchFamily="18" charset="0"/>
              <a:cs typeface="Times New Roman" panose="02020603050405020304" pitchFamily="18" charset="0"/>
            </a:endParaRPr>
          </a:p>
        </p:txBody>
      </p:sp>
      <p:sp>
        <p:nvSpPr>
          <p:cNvPr id="53254" name="Rectangle 6">
            <a:extLst>
              <a:ext uri="{FF2B5EF4-FFF2-40B4-BE49-F238E27FC236}">
                <a16:creationId xmlns:a16="http://schemas.microsoft.com/office/drawing/2014/main" id="{9C7442AC-8E63-2EA1-D917-B296CFE88E53}"/>
              </a:ext>
            </a:extLst>
          </p:cNvPr>
          <p:cNvSpPr>
            <a:spLocks noChangeArrowheads="1"/>
          </p:cNvSpPr>
          <p:nvPr/>
        </p:nvSpPr>
        <p:spPr bwMode="auto">
          <a:xfrm>
            <a:off x="0" y="638175"/>
            <a:ext cx="4071938"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2000"/>
              </a:lnSpc>
              <a:spcBef>
                <a:spcPts val="300"/>
              </a:spcBef>
              <a:buClr>
                <a:srgbClr val="A04DA3"/>
              </a:buClr>
              <a:buFontTx/>
              <a:buNone/>
            </a:pPr>
            <a:r>
              <a:rPr lang="fr-FR" altLang="fr-FR" sz="2000" b="1">
                <a:solidFill>
                  <a:srgbClr val="000000"/>
                </a:solidFill>
                <a:latin typeface="Times New Roman" panose="02020603050405020304" pitchFamily="18" charset="0"/>
                <a:cs typeface="Times New Roman" panose="02020603050405020304" pitchFamily="18" charset="0"/>
              </a:rPr>
              <a:t>La myrte </a:t>
            </a:r>
            <a:r>
              <a:rPr lang="fr-FR" altLang="fr-FR" sz="2000" b="1" i="1">
                <a:solidFill>
                  <a:srgbClr val="000000"/>
                </a:solidFill>
                <a:latin typeface="Times New Roman" panose="02020603050405020304" pitchFamily="18" charset="0"/>
                <a:cs typeface="Times New Roman" panose="02020603050405020304" pitchFamily="18" charset="0"/>
              </a:rPr>
              <a:t>: le hadassah </a:t>
            </a:r>
            <a:r>
              <a:rPr lang="fr-FR" altLang="fr-FR" sz="2000">
                <a:solidFill>
                  <a:srgbClr val="000000"/>
                </a:solidFill>
                <a:latin typeface="Times New Roman" panose="02020603050405020304" pitchFamily="18" charset="0"/>
                <a:cs typeface="Times New Roman" panose="02020603050405020304" pitchFamily="18" charset="0"/>
              </a:rPr>
              <a:t>a du parfum mais pas de goût, de même en Israël, </a:t>
            </a:r>
          </a:p>
          <a:p>
            <a:pPr eaLnBrk="1" hangingPunct="1">
              <a:lnSpc>
                <a:spcPct val="72000"/>
              </a:lnSpc>
              <a:spcBef>
                <a:spcPts val="300"/>
              </a:spcBef>
              <a:buClr>
                <a:srgbClr val="A04DA3"/>
              </a:buClr>
              <a:buFontTx/>
              <a:buNone/>
            </a:pPr>
            <a:r>
              <a:rPr lang="fr-FR" altLang="fr-FR" sz="2000">
                <a:solidFill>
                  <a:srgbClr val="000000"/>
                </a:solidFill>
                <a:latin typeface="Times New Roman" panose="02020603050405020304" pitchFamily="18" charset="0"/>
                <a:cs typeface="Times New Roman" panose="02020603050405020304" pitchFamily="18" charset="0"/>
              </a:rPr>
              <a:t>il y a des personnes qui font de bonnes actions </a:t>
            </a:r>
          </a:p>
          <a:p>
            <a:pPr eaLnBrk="1" hangingPunct="1">
              <a:lnSpc>
                <a:spcPct val="72000"/>
              </a:lnSpc>
              <a:spcBef>
                <a:spcPts val="300"/>
              </a:spcBef>
              <a:buClr>
                <a:srgbClr val="A04DA3"/>
              </a:buClr>
              <a:buFontTx/>
              <a:buNone/>
            </a:pPr>
            <a:r>
              <a:rPr lang="fr-FR" altLang="fr-FR" sz="2000">
                <a:solidFill>
                  <a:srgbClr val="000000"/>
                </a:solidFill>
                <a:latin typeface="Times New Roman" panose="02020603050405020304" pitchFamily="18" charset="0"/>
                <a:cs typeface="Times New Roman" panose="02020603050405020304" pitchFamily="18" charset="0"/>
              </a:rPr>
              <a:t>mais n’étudient pas</a:t>
            </a:r>
            <a:r>
              <a:rPr lang="fr-FR" altLang="fr-FR" sz="2400">
                <a:solidFill>
                  <a:srgbClr val="000000"/>
                </a:solidFill>
                <a:latin typeface="Times New Roman" panose="02020603050405020304" pitchFamily="18" charset="0"/>
                <a:cs typeface="Times New Roman" panose="02020603050405020304" pitchFamily="18" charset="0"/>
              </a:rPr>
              <a:t>.</a:t>
            </a:r>
          </a:p>
        </p:txBody>
      </p:sp>
      <p:sp>
        <p:nvSpPr>
          <p:cNvPr id="53255" name="Rectangle 7">
            <a:extLst>
              <a:ext uri="{FF2B5EF4-FFF2-40B4-BE49-F238E27FC236}">
                <a16:creationId xmlns:a16="http://schemas.microsoft.com/office/drawing/2014/main" id="{36D743F4-6AD0-0D93-2024-DEC40CC3F02A}"/>
              </a:ext>
            </a:extLst>
          </p:cNvPr>
          <p:cNvSpPr>
            <a:spLocks noChangeArrowheads="1"/>
          </p:cNvSpPr>
          <p:nvPr/>
        </p:nvSpPr>
        <p:spPr bwMode="auto">
          <a:xfrm>
            <a:off x="0" y="2814638"/>
            <a:ext cx="2357438"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2000"/>
              </a:lnSpc>
              <a:spcBef>
                <a:spcPts val="300"/>
              </a:spcBef>
              <a:buClr>
                <a:srgbClr val="A04DA3"/>
              </a:buClr>
              <a:buFontTx/>
              <a:buNone/>
            </a:pPr>
            <a:r>
              <a:rPr lang="fr-FR" altLang="fr-FR" sz="2000" b="1" i="1">
                <a:solidFill>
                  <a:srgbClr val="000000"/>
                </a:solidFill>
                <a:latin typeface="Times New Roman" panose="02020603050405020304" pitchFamily="18" charset="0"/>
                <a:cs typeface="Times New Roman" panose="02020603050405020304" pitchFamily="18" charset="0"/>
              </a:rPr>
              <a:t>Le saule </a:t>
            </a:r>
            <a:r>
              <a:rPr lang="fr-FR" altLang="fr-FR" sz="2000">
                <a:solidFill>
                  <a:srgbClr val="000000"/>
                </a:solidFill>
                <a:latin typeface="Times New Roman" panose="02020603050405020304" pitchFamily="18" charset="0"/>
                <a:cs typeface="Times New Roman" panose="02020603050405020304" pitchFamily="18" charset="0"/>
              </a:rPr>
              <a:t>n’a ni parfum, ni goût, de même en Israël il y a des personnes qui n’étudient pas et ne font pas non plus de bonnes actions.</a:t>
            </a:r>
          </a:p>
        </p:txBody>
      </p:sp>
      <p:sp>
        <p:nvSpPr>
          <p:cNvPr id="53256" name="Rectangle 8">
            <a:extLst>
              <a:ext uri="{FF2B5EF4-FFF2-40B4-BE49-F238E27FC236}">
                <a16:creationId xmlns:a16="http://schemas.microsoft.com/office/drawing/2014/main" id="{31BE2A50-4AD1-0A76-62AF-C06D4E178D5F}"/>
              </a:ext>
            </a:extLst>
          </p:cNvPr>
          <p:cNvSpPr>
            <a:spLocks noChangeArrowheads="1"/>
          </p:cNvSpPr>
          <p:nvPr/>
        </p:nvSpPr>
        <p:spPr bwMode="auto">
          <a:xfrm>
            <a:off x="1357313" y="5429250"/>
            <a:ext cx="6429375"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2000"/>
              </a:lnSpc>
              <a:spcBef>
                <a:spcPts val="300"/>
              </a:spcBef>
              <a:buClr>
                <a:srgbClr val="A04DA3"/>
              </a:buClr>
              <a:buFontTx/>
              <a:buNone/>
            </a:pPr>
            <a:r>
              <a:rPr lang="fr-FR" altLang="fr-FR" sz="2400">
                <a:solidFill>
                  <a:srgbClr val="000000"/>
                </a:solidFill>
                <a:latin typeface="Times New Roman" panose="02020603050405020304" pitchFamily="18" charset="0"/>
                <a:cs typeface="Times New Roman" panose="02020603050405020304" pitchFamily="18" charset="0"/>
              </a:rPr>
              <a:t>« Que fait donc le Saint, béni soit-il ?</a:t>
            </a:r>
          </a:p>
          <a:p>
            <a:pPr eaLnBrk="1" hangingPunct="1">
              <a:lnSpc>
                <a:spcPct val="72000"/>
              </a:lnSpc>
              <a:spcBef>
                <a:spcPts val="300"/>
              </a:spcBef>
              <a:buClr>
                <a:srgbClr val="A04DA3"/>
              </a:buClr>
              <a:buFontTx/>
              <a:buNone/>
            </a:pPr>
            <a:r>
              <a:rPr lang="fr-FR" altLang="fr-FR" sz="2400">
                <a:solidFill>
                  <a:srgbClr val="000000"/>
                </a:solidFill>
                <a:latin typeface="Times New Roman" panose="02020603050405020304" pitchFamily="18" charset="0"/>
                <a:cs typeface="Times New Roman" panose="02020603050405020304" pitchFamily="18" charset="0"/>
              </a:rPr>
              <a:t>Il dit : Liez-les ensemble en un bouquet</a:t>
            </a:r>
          </a:p>
          <a:p>
            <a:pPr eaLnBrk="1" hangingPunct="1">
              <a:lnSpc>
                <a:spcPct val="72000"/>
              </a:lnSpc>
              <a:spcBef>
                <a:spcPts val="300"/>
              </a:spcBef>
              <a:buClr>
                <a:srgbClr val="A04DA3"/>
              </a:buClr>
              <a:buFontTx/>
              <a:buNone/>
            </a:pPr>
            <a:r>
              <a:rPr lang="fr-FR" altLang="fr-FR" sz="2400">
                <a:solidFill>
                  <a:srgbClr val="000000"/>
                </a:solidFill>
                <a:latin typeface="Times New Roman" panose="02020603050405020304" pitchFamily="18" charset="0"/>
                <a:cs typeface="Times New Roman" panose="02020603050405020304" pitchFamily="18" charset="0"/>
              </a:rPr>
              <a:t>et ils feront l’expiation les uns pour les autres. »</a:t>
            </a:r>
          </a:p>
          <a:p>
            <a:pPr eaLnBrk="1" hangingPunct="1">
              <a:lnSpc>
                <a:spcPct val="72000"/>
              </a:lnSpc>
              <a:spcBef>
                <a:spcPts val="300"/>
              </a:spcBef>
              <a:buClr>
                <a:srgbClr val="A04DA3"/>
              </a:buClr>
              <a:buFontTx/>
              <a:buNone/>
            </a:pPr>
            <a:r>
              <a:rPr lang="fr-FR" altLang="fr-FR" sz="2400">
                <a:solidFill>
                  <a:srgbClr val="000000"/>
                </a:solidFill>
                <a:latin typeface="Times New Roman" panose="02020603050405020304" pitchFamily="18" charset="0"/>
                <a:cs typeface="Times New Roman" panose="02020603050405020304" pitchFamily="18" charset="0"/>
              </a:rPr>
              <a:t>Tout est pardonné si tout est ensemble</a:t>
            </a:r>
            <a:r>
              <a:rPr lang="fr-FR" altLang="fr-FR" sz="1800">
                <a:solidFill>
                  <a:srgbClr val="000000"/>
                </a:solidFill>
                <a:latin typeface="Times New Roman" panose="02020603050405020304" pitchFamily="18" charset="0"/>
                <a:cs typeface="Times New Roman" panose="02020603050405020304" pitchFamily="18" charset="0"/>
              </a:rPr>
              <a:t>.</a:t>
            </a:r>
          </a:p>
          <a:p>
            <a:pPr eaLnBrk="1" hangingPunct="1">
              <a:lnSpc>
                <a:spcPct val="72000"/>
              </a:lnSpc>
              <a:spcBef>
                <a:spcPts val="300"/>
              </a:spcBef>
              <a:buClr>
                <a:srgbClr val="A04DA3"/>
              </a:buClr>
              <a:buFontTx/>
              <a:buNone/>
            </a:pPr>
            <a:endParaRPr lang="fr-FR" altLang="fr-FR" sz="18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7202944" presetClass="entr" presetSubtype="101387216" fill="hold" nodeType="afterEffect">
                                  <p:stCondLst>
                                    <p:cond delay="0"/>
                                  </p:stCondLst>
                                  <p:childTnLst>
                                    <p:set>
                                      <p:cBhvr>
                                        <p:cTn id="6" dur="1" fill="hold">
                                          <p:stCondLst>
                                            <p:cond delay="499"/>
                                          </p:stCondLst>
                                        </p:cTn>
                                        <p:tgtEl>
                                          <p:spTgt spid="686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32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32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325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325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3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9" grpId="0" autoUpdateAnimBg="0"/>
      <p:bldP spid="53252" grpId="0"/>
      <p:bldP spid="53253" grpId="0"/>
      <p:bldP spid="53254" grpId="0"/>
      <p:bldP spid="53255" grpId="0"/>
      <p:bldP spid="53256" grpId="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5" name="Rectangle 1">
            <a:extLst>
              <a:ext uri="{FF2B5EF4-FFF2-40B4-BE49-F238E27FC236}">
                <a16:creationId xmlns:a16="http://schemas.microsoft.com/office/drawing/2014/main" id="{BA9002B8-EBB8-CB97-0851-138C02115EEB}"/>
              </a:ext>
            </a:extLst>
          </p:cNvPr>
          <p:cNvSpPr>
            <a:spLocks noGrp="1"/>
          </p:cNvSpPr>
          <p:nvPr>
            <p:ph type="title"/>
          </p:nvPr>
        </p:nvSpPr>
        <p:spPr>
          <a:xfrm>
            <a:off x="1835150" y="1096963"/>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Le Lulav</a:t>
            </a:r>
            <a:endParaRPr lang="fr-FR" altLang="fr-FR"/>
          </a:p>
        </p:txBody>
      </p:sp>
      <p:sp>
        <p:nvSpPr>
          <p:cNvPr id="67586" name="Rectangle 2">
            <a:extLst>
              <a:ext uri="{FF2B5EF4-FFF2-40B4-BE49-F238E27FC236}">
                <a16:creationId xmlns:a16="http://schemas.microsoft.com/office/drawing/2014/main" id="{35B373EC-B4C8-C8C5-C45C-1DF8B56097C1}"/>
              </a:ext>
            </a:extLst>
          </p:cNvPr>
          <p:cNvSpPr>
            <a:spLocks noGrp="1"/>
          </p:cNvSpPr>
          <p:nvPr>
            <p:ph idx="1"/>
          </p:nvPr>
        </p:nvSpPr>
        <p:spPr>
          <a:xfrm>
            <a:off x="463550" y="3132138"/>
            <a:ext cx="8229600" cy="3124200"/>
          </a:xfrm>
        </p:spPr>
        <p:txBody>
          <a:bodyPr/>
          <a:lstStyle/>
          <a:p>
            <a:pPr marL="365125" indent="-255588" eaLnBrk="1" hangingPunct="1">
              <a:spcBef>
                <a:spcPts val="300"/>
              </a:spcBef>
              <a:buClr>
                <a:srgbClr val="A04DA3"/>
              </a:buClr>
              <a:buFontTx/>
              <a:buChar char="•"/>
            </a:pPr>
            <a:r>
              <a:rPr lang="fr-FR" altLang="fr-FR" sz="2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L’homme juif peut être défini par sa connaissance de la Torah (parfum) et par sa pratique religieuse (ses actes ou fruits).</a:t>
            </a:r>
          </a:p>
          <a:p>
            <a:pPr marL="365125" indent="-255588" eaLnBrk="1" hangingPunct="1">
              <a:spcBef>
                <a:spcPts val="300"/>
              </a:spcBef>
              <a:buClr>
                <a:srgbClr val="A04DA3"/>
              </a:buClr>
              <a:buFontTx/>
              <a:buChar char="•"/>
            </a:pPr>
            <a:r>
              <a:rPr lang="fr-FR" altLang="fr-FR" sz="2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Le </a:t>
            </a:r>
            <a:r>
              <a:rPr lang="fr-FR" altLang="fr-FR" sz="2800" b="1" i="1">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Lulav</a:t>
            </a:r>
            <a:r>
              <a:rPr lang="fr-FR" altLang="fr-FR" sz="2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représente donc tout le peuple d’Israël, il est le symbole de l’unité du peuple juif et de sa solidarité.</a:t>
            </a:r>
            <a:endParaRPr lang="fr-FR" altLang="fr-FR"/>
          </a:p>
        </p:txBody>
      </p:sp>
      <p:pic>
        <p:nvPicPr>
          <p:cNvPr id="57348" name="Image 1" descr="Une image contenant plante&#10;&#10;Description générée automatiquement">
            <a:extLst>
              <a:ext uri="{FF2B5EF4-FFF2-40B4-BE49-F238E27FC236}">
                <a16:creationId xmlns:a16="http://schemas.microsoft.com/office/drawing/2014/main" id="{6F6EDB49-17D1-A634-06DA-18E4C31DE08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2913" y="84138"/>
            <a:ext cx="339725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7202560" presetClass="entr" presetSubtype="101386408" fill="hold" nodeType="afterEffect">
                                  <p:stCondLst>
                                    <p:cond delay="0"/>
                                  </p:stCondLst>
                                  <p:childTnLst>
                                    <p:set>
                                      <p:cBhvr>
                                        <p:cTn id="6" dur="1" fill="hold">
                                          <p:stCondLst>
                                            <p:cond delay="499"/>
                                          </p:stCondLst>
                                        </p:cTn>
                                        <p:tgtEl>
                                          <p:spTgt spid="675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7202560" presetClass="entr" presetSubtype="101386368" fill="hold" nodeType="clickEffect">
                                  <p:stCondLst>
                                    <p:cond delay="0"/>
                                  </p:stCondLst>
                                  <p:childTnLst>
                                    <p:set>
                                      <p:cBhvr>
                                        <p:cTn id="10" dur="1" fill="hold">
                                          <p:stCondLst>
                                            <p:cond delay="499"/>
                                          </p:stCondLst>
                                        </p:cTn>
                                        <p:tgtEl>
                                          <p:spTgt spid="6758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77202560" presetClass="entr" presetSubtype="101386368" fill="hold" nodeType="clickEffect">
                                  <p:stCondLst>
                                    <p:cond delay="0"/>
                                  </p:stCondLst>
                                  <p:childTnLst>
                                    <p:set>
                                      <p:cBhvr>
                                        <p:cTn id="14" dur="1" fill="hold">
                                          <p:stCondLst>
                                            <p:cond delay="499"/>
                                          </p:stCondLst>
                                        </p:cTn>
                                        <p:tgtEl>
                                          <p:spTgt spid="6758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autoUpdateAnimBg="0"/>
      <p:bldP spid="67586"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3" name="Rectangle 1">
            <a:extLst>
              <a:ext uri="{FF2B5EF4-FFF2-40B4-BE49-F238E27FC236}">
                <a16:creationId xmlns:a16="http://schemas.microsoft.com/office/drawing/2014/main" id="{398CCAE9-54BD-2AF9-51FE-97334EB4184D}"/>
              </a:ext>
            </a:extLst>
          </p:cNvPr>
          <p:cNvSpPr>
            <a:spLocks noGrp="1"/>
          </p:cNvSpPr>
          <p:nvPr>
            <p:ph type="title"/>
          </p:nvPr>
        </p:nvSpPr>
        <p:spPr>
          <a:xfrm>
            <a:off x="1077913" y="2889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La fête de Sukkot</a:t>
            </a:r>
            <a:endParaRPr lang="fr-FR" altLang="fr-FR"/>
          </a:p>
        </p:txBody>
      </p:sp>
      <p:sp>
        <p:nvSpPr>
          <p:cNvPr id="69634" name="Rectangle 2">
            <a:extLst>
              <a:ext uri="{FF2B5EF4-FFF2-40B4-BE49-F238E27FC236}">
                <a16:creationId xmlns:a16="http://schemas.microsoft.com/office/drawing/2014/main" id="{604E5DD7-C1AC-DE4E-10DF-4E75C4015315}"/>
              </a:ext>
            </a:extLst>
          </p:cNvPr>
          <p:cNvSpPr>
            <a:spLocks noGrp="1"/>
          </p:cNvSpPr>
          <p:nvPr>
            <p:ph idx="1"/>
          </p:nvPr>
        </p:nvSpPr>
        <p:spPr>
          <a:xfrm>
            <a:off x="395288" y="1889125"/>
            <a:ext cx="5761037" cy="4679950"/>
          </a:xfrm>
        </p:spPr>
        <p:txBody>
          <a:bodyPr/>
          <a:lstStyle/>
          <a:p>
            <a:pPr marL="292100" indent="-182563" eaLnBrk="1" hangingPunct="1">
              <a:lnSpc>
                <a:spcPct val="72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À la fête de </a:t>
            </a:r>
            <a:r>
              <a:rPr lang="fr-FR" altLang="fr-FR" sz="20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Sukkot</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en procession, les prêtres montaient de l’eau (symbole de la Torah) de la piscine de Siloé jusqu’en haut du Temple et la versaient sur l’autel.</a:t>
            </a:r>
          </a:p>
          <a:p>
            <a:pPr marL="292100" indent="-182563" eaLnBrk="1" hangingPunct="1">
              <a:lnSpc>
                <a:spcPct val="72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Tout au long du chemin, la foule l’acclamait avec des palmes (en automne, il y en avait partout car les arbres avaient été élagués pour la cueillette des fruits), avec des </a:t>
            </a:r>
            <a:r>
              <a:rPr lang="fr-FR" altLang="fr-FR" sz="20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lulav</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au cri de </a:t>
            </a:r>
            <a:r>
              <a:rPr lang="fr-FR" altLang="fr-FR" sz="20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Hoshanna !</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Sauve-nous !</a:t>
            </a:r>
          </a:p>
          <a:p>
            <a:pPr marL="292100" indent="-182563" eaLnBrk="1" hangingPunct="1">
              <a:lnSpc>
                <a:spcPct val="72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Depuis la chute du Temple, la coutume continue autour des rouleaux de la Torah, signe de la présence divine.</a:t>
            </a:r>
          </a:p>
          <a:p>
            <a:pPr marL="292100" indent="-182563" eaLnBrk="1" hangingPunct="1">
              <a:lnSpc>
                <a:spcPct val="72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 thème des prières est basé ou </a:t>
            </a:r>
            <a:r>
              <a:rPr lang="fr-FR" altLang="fr-FR" sz="20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hoshanna</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est basé sur le psaume 118, 25-29 : </a:t>
            </a:r>
            <a:r>
              <a:rPr lang="fr-FR" altLang="fr-FR" sz="20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Donne, Seigneur, donne le salut ! Donne, Seigneur, donne la victoire ! Béni soit au nom du Seigneur celui qui vient […] Rameaux en main, formez vos cortèges jusqu’auprès de l’autel.</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58372" name="Image 2">
            <a:extLst>
              <a:ext uri="{FF2B5EF4-FFF2-40B4-BE49-F238E27FC236}">
                <a16:creationId xmlns:a16="http://schemas.microsoft.com/office/drawing/2014/main" id="{428891F1-DA9F-EB2A-A714-23BC37AA657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83325" y="2349500"/>
            <a:ext cx="25431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7203328" presetClass="entr" presetSubtype="101437864" fill="hold" nodeType="afterEffect">
                                  <p:stCondLst>
                                    <p:cond delay="0"/>
                                  </p:stCondLst>
                                  <p:childTnLst>
                                    <p:set>
                                      <p:cBhvr>
                                        <p:cTn id="6" dur="1" fill="hold">
                                          <p:stCondLst>
                                            <p:cond delay="499"/>
                                          </p:stCondLst>
                                        </p:cTn>
                                        <p:tgtEl>
                                          <p:spTgt spid="696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7203328" presetClass="entr" presetSubtype="25624576" fill="hold" nodeType="clickEffect">
                                  <p:stCondLst>
                                    <p:cond delay="0"/>
                                  </p:stCondLst>
                                  <p:childTnLst>
                                    <p:set>
                                      <p:cBhvr>
                                        <p:cTn id="10" dur="1" fill="hold">
                                          <p:stCondLst>
                                            <p:cond delay="499"/>
                                          </p:stCondLst>
                                        </p:cTn>
                                        <p:tgtEl>
                                          <p:spTgt spid="6963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77203328" presetClass="entr" presetSubtype="25624576" fill="hold" nodeType="clickEffect">
                                  <p:stCondLst>
                                    <p:cond delay="0"/>
                                  </p:stCondLst>
                                  <p:childTnLst>
                                    <p:set>
                                      <p:cBhvr>
                                        <p:cTn id="14" dur="1" fill="hold">
                                          <p:stCondLst>
                                            <p:cond delay="499"/>
                                          </p:stCondLst>
                                        </p:cTn>
                                        <p:tgtEl>
                                          <p:spTgt spid="6963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77203328" presetClass="entr" presetSubtype="25624576" fill="hold" nodeType="clickEffect">
                                  <p:stCondLst>
                                    <p:cond delay="0"/>
                                  </p:stCondLst>
                                  <p:childTnLst>
                                    <p:set>
                                      <p:cBhvr>
                                        <p:cTn id="18" dur="1" fill="hold">
                                          <p:stCondLst>
                                            <p:cond delay="499"/>
                                          </p:stCondLst>
                                        </p:cTn>
                                        <p:tgtEl>
                                          <p:spTgt spid="69634">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77203328" presetClass="entr" presetSubtype="25624576" fill="hold" nodeType="clickEffect">
                                  <p:stCondLst>
                                    <p:cond delay="0"/>
                                  </p:stCondLst>
                                  <p:childTnLst>
                                    <p:set>
                                      <p:cBhvr>
                                        <p:cTn id="22" dur="1" fill="hold">
                                          <p:stCondLst>
                                            <p:cond delay="499"/>
                                          </p:stCondLst>
                                        </p:cTn>
                                        <p:tgtEl>
                                          <p:spTgt spid="696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3" grpId="0" autoUpdateAnimBg="0"/>
      <p:bldP spid="69634"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4FACB994-B304-0854-53B3-380F2ACF516E}"/>
              </a:ext>
            </a:extLst>
          </p:cNvPr>
          <p:cNvSpPr>
            <a:spLocks noGrp="1"/>
          </p:cNvSpPr>
          <p:nvPr>
            <p:ph type="title"/>
          </p:nvPr>
        </p:nvSpPr>
        <p:spPr>
          <a:xfrm>
            <a:off x="457200" y="1143000"/>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Sukkot</a:t>
            </a:r>
            <a:endParaRPr lang="fr-FR" altLang="fr-FR"/>
          </a:p>
        </p:txBody>
      </p:sp>
      <p:sp>
        <p:nvSpPr>
          <p:cNvPr id="70658" name="Rectangle 2">
            <a:extLst>
              <a:ext uri="{FF2B5EF4-FFF2-40B4-BE49-F238E27FC236}">
                <a16:creationId xmlns:a16="http://schemas.microsoft.com/office/drawing/2014/main" id="{F9BC5981-BB32-A1E8-7941-9E78FFE3E2C4}"/>
              </a:ext>
            </a:extLst>
          </p:cNvPr>
          <p:cNvSpPr>
            <a:spLocks noGrp="1"/>
          </p:cNvSpPr>
          <p:nvPr>
            <p:ph idx="1"/>
          </p:nvPr>
        </p:nvSpPr>
        <p:spPr>
          <a:xfrm>
            <a:off x="457200" y="2247900"/>
            <a:ext cx="8229600" cy="4325938"/>
          </a:xfrm>
        </p:spPr>
        <p:txBody>
          <a:bodyPr/>
          <a:lstStyle/>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Une lecture de Zacharie 9 à 14 dévoile l’avenir eschatologique sous la forme d’une immense fête des Tentes à laquelle toutes les nations seront conviées avec Israël. Il est question du jour où Dieu sera proclamé roi.</a:t>
            </a:r>
          </a:p>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Zacharie 9, 9 : </a:t>
            </a:r>
            <a:r>
              <a:rPr lang="fr-FR" altLang="fr-FR" sz="24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Exulte de toutes tes forces, fille de Sion ! Pousse des cris de joie, fille de Jérusalem ! Voici ton roi qui vient vers toi : il est juste et victorieux, humble et monté sur un âne, un âne tout jeune.</a:t>
            </a:r>
          </a:p>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 clôture de la fête de </a:t>
            </a:r>
            <a:r>
              <a:rPr lang="fr-FR" altLang="fr-FR" sz="24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Sukkot</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est suivie par </a:t>
            </a:r>
            <a:r>
              <a:rPr lang="fr-FR" altLang="fr-FR" sz="24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Sim’hath Torah</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ou fête de la Loi. La Torah y est célébrée avec la fin et le début de la lecture publique annuelle pour montrer qu’elle n’a ni commencement ni fin.</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7203712" presetClass="entr" presetSubtype="101439016" fill="hold" nodeType="afterEffect">
                                  <p:stCondLst>
                                    <p:cond delay="0"/>
                                  </p:stCondLst>
                                  <p:childTnLst>
                                    <p:set>
                                      <p:cBhvr>
                                        <p:cTn id="6" dur="1" fill="hold">
                                          <p:stCondLst>
                                            <p:cond delay="499"/>
                                          </p:stCondLst>
                                        </p:cTn>
                                        <p:tgtEl>
                                          <p:spTgt spid="706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7203712" presetClass="entr" presetSubtype="101438976" fill="hold" nodeType="clickEffect">
                                  <p:stCondLst>
                                    <p:cond delay="0"/>
                                  </p:stCondLst>
                                  <p:childTnLst>
                                    <p:set>
                                      <p:cBhvr>
                                        <p:cTn id="10" dur="1" fill="hold">
                                          <p:stCondLst>
                                            <p:cond delay="499"/>
                                          </p:stCondLst>
                                        </p:cTn>
                                        <p:tgtEl>
                                          <p:spTgt spid="7065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77203712" presetClass="entr" presetSubtype="101438976" fill="hold" nodeType="clickEffect">
                                  <p:stCondLst>
                                    <p:cond delay="0"/>
                                  </p:stCondLst>
                                  <p:childTnLst>
                                    <p:set>
                                      <p:cBhvr>
                                        <p:cTn id="14" dur="1" fill="hold">
                                          <p:stCondLst>
                                            <p:cond delay="499"/>
                                          </p:stCondLst>
                                        </p:cTn>
                                        <p:tgtEl>
                                          <p:spTgt spid="70658">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77203712" presetClass="entr" presetSubtype="101438976" fill="hold" nodeType="clickEffect">
                                  <p:stCondLst>
                                    <p:cond delay="0"/>
                                  </p:stCondLst>
                                  <p:childTnLst>
                                    <p:set>
                                      <p:cBhvr>
                                        <p:cTn id="18" dur="1" fill="hold">
                                          <p:stCondLst>
                                            <p:cond delay="499"/>
                                          </p:stCondLst>
                                        </p:cTn>
                                        <p:tgtEl>
                                          <p:spTgt spid="7065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7" grpId="0" autoUpdateAnimBg="0"/>
      <p:bldP spid="70658"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1">
            <a:extLst>
              <a:ext uri="{FF2B5EF4-FFF2-40B4-BE49-F238E27FC236}">
                <a16:creationId xmlns:a16="http://schemas.microsoft.com/office/drawing/2014/main" id="{1AD564E5-20C9-EDC5-35B6-ED70EBF83132}"/>
              </a:ext>
            </a:extLst>
          </p:cNvPr>
          <p:cNvSpPr>
            <a:spLocks noGrp="1"/>
          </p:cNvSpPr>
          <p:nvPr>
            <p:ph type="title"/>
          </p:nvPr>
        </p:nvSpPr>
        <p:spPr>
          <a:xfrm>
            <a:off x="395288" y="333375"/>
            <a:ext cx="7726362"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Les Rameaux – La fête de Sukkot</a:t>
            </a:r>
            <a:endParaRPr lang="fr-FR" altLang="fr-FR"/>
          </a:p>
        </p:txBody>
      </p:sp>
      <p:sp>
        <p:nvSpPr>
          <p:cNvPr id="71682" name="Rectangle 2">
            <a:extLst>
              <a:ext uri="{FF2B5EF4-FFF2-40B4-BE49-F238E27FC236}">
                <a16:creationId xmlns:a16="http://schemas.microsoft.com/office/drawing/2014/main" id="{0228D4F8-7F89-E84C-3A29-4F1F7F79B391}"/>
              </a:ext>
            </a:extLst>
          </p:cNvPr>
          <p:cNvSpPr>
            <a:spLocks noGrp="1"/>
          </p:cNvSpPr>
          <p:nvPr>
            <p:ph idx="1"/>
          </p:nvPr>
        </p:nvSpPr>
        <p:spPr>
          <a:xfrm>
            <a:off x="855663" y="1593850"/>
            <a:ext cx="3976687" cy="4425950"/>
          </a:xfrm>
        </p:spPr>
        <p:txBody>
          <a:bodyPr/>
          <a:lstStyle/>
          <a:p>
            <a:pPr marL="328613" indent="-219075" eaLnBrk="1" hangingPunct="1">
              <a:lnSpc>
                <a:spcPct val="9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Jean 7, 37 : </a:t>
            </a:r>
            <a:r>
              <a:rPr lang="fr-FR" altLang="fr-FR" sz="24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Au jour solennel où se terminait la fête (Sukkot), Jésus, debout, s’écria : « Si quelqu’un a soif, qu’il vienne à moi et qu’il boive, celui qui croit en moi ! »</a:t>
            </a:r>
          </a:p>
          <a:p>
            <a:pPr marL="328613" indent="-219075" eaLnBrk="1" hangingPunct="1">
              <a:lnSpc>
                <a:spcPct val="9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À la lumière de la fête de Sukkot, comprenez-vous pourquoi Jésus a dit cette phrase ?</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60420" name="Picture 3">
            <a:extLst>
              <a:ext uri="{FF2B5EF4-FFF2-40B4-BE49-F238E27FC236}">
                <a16:creationId xmlns:a16="http://schemas.microsoft.com/office/drawing/2014/main" id="{64B213CD-678D-D03C-0DF2-B10202EAAE1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48288" y="1700213"/>
            <a:ext cx="3203575" cy="388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7204096" presetClass="entr" presetSubtype="101440000" fill="hold" nodeType="afterEffect">
                                  <p:stCondLst>
                                    <p:cond delay="0"/>
                                  </p:stCondLst>
                                  <p:childTnLst>
                                    <p:set>
                                      <p:cBhvr>
                                        <p:cTn id="6" dur="1" fill="hold">
                                          <p:stCondLst>
                                            <p:cond delay="499"/>
                                          </p:stCondLst>
                                        </p:cTn>
                                        <p:tgtEl>
                                          <p:spTgt spid="716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7204096" presetClass="entr" presetSubtype="25626112" fill="hold" nodeType="clickEffect">
                                  <p:stCondLst>
                                    <p:cond delay="0"/>
                                  </p:stCondLst>
                                  <p:childTnLst>
                                    <p:set>
                                      <p:cBhvr>
                                        <p:cTn id="10" dur="1" fill="hold">
                                          <p:stCondLst>
                                            <p:cond delay="499"/>
                                          </p:stCondLst>
                                        </p:cTn>
                                        <p:tgtEl>
                                          <p:spTgt spid="7168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77204096" presetClass="entr" presetSubtype="25626112" fill="hold" nodeType="clickEffect">
                                  <p:stCondLst>
                                    <p:cond delay="0"/>
                                  </p:stCondLst>
                                  <p:childTnLst>
                                    <p:set>
                                      <p:cBhvr>
                                        <p:cTn id="14" dur="1" fill="hold">
                                          <p:stCondLst>
                                            <p:cond delay="499"/>
                                          </p:stCondLst>
                                        </p:cTn>
                                        <p:tgtEl>
                                          <p:spTgt spid="7168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1" grpId="0" autoUpdateAnimBg="0"/>
      <p:bldP spid="71682"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29" name="Rectangle 1">
            <a:extLst>
              <a:ext uri="{FF2B5EF4-FFF2-40B4-BE49-F238E27FC236}">
                <a16:creationId xmlns:a16="http://schemas.microsoft.com/office/drawing/2014/main" id="{E9022515-C71B-4003-F8CF-3770C4A53352}"/>
              </a:ext>
            </a:extLst>
          </p:cNvPr>
          <p:cNvSpPr>
            <a:spLocks noGrp="1"/>
          </p:cNvSpPr>
          <p:nvPr>
            <p:ph type="title"/>
          </p:nvPr>
        </p:nvSpPr>
        <p:spPr>
          <a:xfrm>
            <a:off x="1077913" y="2889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Dans les Évangiles</a:t>
            </a:r>
            <a:endParaRPr lang="fr-FR" altLang="fr-FR"/>
          </a:p>
        </p:txBody>
      </p:sp>
      <p:sp>
        <p:nvSpPr>
          <p:cNvPr id="73730" name="Rectangle 2">
            <a:extLst>
              <a:ext uri="{FF2B5EF4-FFF2-40B4-BE49-F238E27FC236}">
                <a16:creationId xmlns:a16="http://schemas.microsoft.com/office/drawing/2014/main" id="{2A1A612D-7474-141F-2D51-56FEB1329A18}"/>
              </a:ext>
            </a:extLst>
          </p:cNvPr>
          <p:cNvSpPr>
            <a:spLocks noGrp="1"/>
          </p:cNvSpPr>
          <p:nvPr>
            <p:ph idx="1"/>
          </p:nvPr>
        </p:nvSpPr>
        <p:spPr>
          <a:xfrm>
            <a:off x="3563938" y="1700213"/>
            <a:ext cx="5241925" cy="4114800"/>
          </a:xfrm>
        </p:spPr>
        <p:txBody>
          <a:bodyPr/>
          <a:lstStyle/>
          <a:p>
            <a:pPr marL="365125" indent="-255588" eaLnBrk="1" hangingPunct="1">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Les évangiles synoptiques vont placer le souvenir de la fête de Sukkot qui s’est déroulée six mois avant la Pâque, au début de la passion sous forme de procession des Rameaux.</a:t>
            </a:r>
          </a:p>
          <a:p>
            <a:pPr marL="365125" indent="-255588" eaLnBrk="1" hangingPunct="1">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Comprenez-vous pourquoi ?</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61444" name="Picture 3">
            <a:extLst>
              <a:ext uri="{FF2B5EF4-FFF2-40B4-BE49-F238E27FC236}">
                <a16:creationId xmlns:a16="http://schemas.microsoft.com/office/drawing/2014/main" id="{C6957F03-A26F-088B-08A5-920B2CDDA27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9750" y="2133600"/>
            <a:ext cx="24638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7204864" presetClass="entr" presetSubtype="25626792" fill="hold" nodeType="afterEffect">
                                  <p:stCondLst>
                                    <p:cond delay="0"/>
                                  </p:stCondLst>
                                  <p:childTnLst>
                                    <p:set>
                                      <p:cBhvr>
                                        <p:cTn id="6" dur="1" fill="hold">
                                          <p:stCondLst>
                                            <p:cond delay="499"/>
                                          </p:stCondLst>
                                        </p:cTn>
                                        <p:tgtEl>
                                          <p:spTgt spid="737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7204864" presetClass="entr" presetSubtype="25626624" fill="hold" nodeType="clickEffect">
                                  <p:stCondLst>
                                    <p:cond delay="0"/>
                                  </p:stCondLst>
                                  <p:childTnLst>
                                    <p:set>
                                      <p:cBhvr>
                                        <p:cTn id="10" dur="1" fill="hold">
                                          <p:stCondLst>
                                            <p:cond delay="499"/>
                                          </p:stCondLst>
                                        </p:cTn>
                                        <p:tgtEl>
                                          <p:spTgt spid="7373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77204864" presetClass="entr" presetSubtype="25626624" fill="hold" nodeType="clickEffect">
                                  <p:stCondLst>
                                    <p:cond delay="0"/>
                                  </p:stCondLst>
                                  <p:childTnLst>
                                    <p:set>
                                      <p:cBhvr>
                                        <p:cTn id="14" dur="1" fill="hold">
                                          <p:stCondLst>
                                            <p:cond delay="499"/>
                                          </p:stCondLst>
                                        </p:cTn>
                                        <p:tgtEl>
                                          <p:spTgt spid="737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9" grpId="0" autoUpdateAnimBg="0"/>
      <p:bldP spid="73730"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3" name="Rectangle 1">
            <a:extLst>
              <a:ext uri="{FF2B5EF4-FFF2-40B4-BE49-F238E27FC236}">
                <a16:creationId xmlns:a16="http://schemas.microsoft.com/office/drawing/2014/main" id="{56BDE657-9C51-D09A-B249-01D983A116F1}"/>
              </a:ext>
            </a:extLst>
          </p:cNvPr>
          <p:cNvSpPr>
            <a:spLocks noGrp="1"/>
          </p:cNvSpPr>
          <p:nvPr>
            <p:ph type="title"/>
          </p:nvPr>
        </p:nvSpPr>
        <p:spPr>
          <a:xfrm>
            <a:off x="427038" y="712788"/>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Approfondissons le sens…</a:t>
            </a:r>
            <a:endParaRPr lang="fr-FR" altLang="fr-FR"/>
          </a:p>
        </p:txBody>
      </p:sp>
      <p:sp>
        <p:nvSpPr>
          <p:cNvPr id="74754" name="Rectangle 2">
            <a:extLst>
              <a:ext uri="{FF2B5EF4-FFF2-40B4-BE49-F238E27FC236}">
                <a16:creationId xmlns:a16="http://schemas.microsoft.com/office/drawing/2014/main" id="{10886E97-B740-9410-C92F-400E0A108691}"/>
              </a:ext>
            </a:extLst>
          </p:cNvPr>
          <p:cNvSpPr>
            <a:spLocks noGrp="1"/>
          </p:cNvSpPr>
          <p:nvPr>
            <p:ph idx="1"/>
          </p:nvPr>
        </p:nvSpPr>
        <p:spPr>
          <a:xfrm>
            <a:off x="684213" y="1981200"/>
            <a:ext cx="8064500" cy="4164013"/>
          </a:xfrm>
        </p:spPr>
        <p:txBody>
          <a:bodyPr/>
          <a:lstStyle/>
          <a:p>
            <a:pPr marL="365125" indent="-255588" eaLnBrk="1" hangingPunct="1">
              <a:lnSpc>
                <a:spcPct val="90000"/>
              </a:lnSpc>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Jésus proposant de venir à lui pour s’abreuver se présente comme la nouvelle Torah.</a:t>
            </a:r>
          </a:p>
          <a:p>
            <a:pPr marL="365125" indent="-255588" eaLnBrk="1" hangingPunct="1">
              <a:lnSpc>
                <a:spcPct val="90000"/>
              </a:lnSpc>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Les évangélistes placent la fête de </a:t>
            </a:r>
            <a:r>
              <a:rPr lang="fr-FR" altLang="fr-FR" sz="28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Sukkot</a:t>
            </a: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au début de la Passion pour exprimer leur foi : Jésus, dans son mystère pascal, accomplit la plénitude annoncée par la fête de </a:t>
            </a:r>
            <a:r>
              <a:rPr lang="fr-FR" altLang="fr-FR" sz="28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Sukkot</a:t>
            </a: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t>
            </a:r>
          </a:p>
          <a:p>
            <a:pPr marL="365125" indent="-255588" eaLnBrk="1" hangingPunct="1">
              <a:lnSpc>
                <a:spcPct val="90000"/>
              </a:lnSpc>
              <a:spcBef>
                <a:spcPts val="300"/>
              </a:spcBef>
              <a:buClr>
                <a:srgbClr val="A04DA3"/>
              </a:buClr>
              <a:buFontTx/>
              <a:buChar char="•"/>
            </a:pPr>
            <a:r>
              <a:rPr lang="fr-FR" altLang="fr-FR" sz="28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Et moi, quand j’aurai été élevé de terre, j’attirerai à moi tous les hommes</a:t>
            </a: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(Jean 12, 32).</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1937152" presetClass="entr" presetSubtype="102027264" fill="hold" nodeType="afterEffect">
                                  <p:stCondLst>
                                    <p:cond delay="0"/>
                                  </p:stCondLst>
                                  <p:childTnLst>
                                    <p:set>
                                      <p:cBhvr>
                                        <p:cTn id="6" dur="1" fill="hold">
                                          <p:stCondLst>
                                            <p:cond delay="499"/>
                                          </p:stCondLst>
                                        </p:cTn>
                                        <p:tgtEl>
                                          <p:spTgt spid="747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1937152" presetClass="entr" presetSubtype="25627088" fill="hold" nodeType="clickEffect">
                                  <p:stCondLst>
                                    <p:cond delay="0"/>
                                  </p:stCondLst>
                                  <p:childTnLst>
                                    <p:set>
                                      <p:cBhvr>
                                        <p:cTn id="10" dur="1" fill="hold">
                                          <p:stCondLst>
                                            <p:cond delay="499"/>
                                          </p:stCondLst>
                                        </p:cTn>
                                        <p:tgtEl>
                                          <p:spTgt spid="7475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1937152" presetClass="entr" presetSubtype="25627088" fill="hold" nodeType="clickEffect">
                                  <p:stCondLst>
                                    <p:cond delay="0"/>
                                  </p:stCondLst>
                                  <p:childTnLst>
                                    <p:set>
                                      <p:cBhvr>
                                        <p:cTn id="14" dur="1" fill="hold">
                                          <p:stCondLst>
                                            <p:cond delay="499"/>
                                          </p:stCondLst>
                                        </p:cTn>
                                        <p:tgtEl>
                                          <p:spTgt spid="7475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1937152" presetClass="entr" presetSubtype="25627088" fill="hold" nodeType="clickEffect">
                                  <p:stCondLst>
                                    <p:cond delay="0"/>
                                  </p:stCondLst>
                                  <p:childTnLst>
                                    <p:set>
                                      <p:cBhvr>
                                        <p:cTn id="18" dur="1" fill="hold">
                                          <p:stCondLst>
                                            <p:cond delay="499"/>
                                          </p:stCondLst>
                                        </p:cTn>
                                        <p:tgtEl>
                                          <p:spTgt spid="747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3" grpId="0" autoUpdateAnimBg="0"/>
      <p:bldP spid="74754"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Espace réservé du contenu 3" descr="Une image contenant texte&#10;&#10;Description générée automatiquement">
            <a:extLst>
              <a:ext uri="{FF2B5EF4-FFF2-40B4-BE49-F238E27FC236}">
                <a16:creationId xmlns:a16="http://schemas.microsoft.com/office/drawing/2014/main" id="{F0E9E6C1-781B-31A8-B778-64D6289A7FE2}"/>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19138" y="261938"/>
            <a:ext cx="3240087" cy="4975225"/>
          </a:xfrm>
        </p:spPr>
      </p:pic>
      <p:sp>
        <p:nvSpPr>
          <p:cNvPr id="8195" name="ZoneTexte 4">
            <a:extLst>
              <a:ext uri="{FF2B5EF4-FFF2-40B4-BE49-F238E27FC236}">
                <a16:creationId xmlns:a16="http://schemas.microsoft.com/office/drawing/2014/main" id="{810CCC40-4286-27F2-51F2-4F930D5E4F73}"/>
              </a:ext>
            </a:extLst>
          </p:cNvPr>
          <p:cNvSpPr txBox="1">
            <a:spLocks noChangeArrowheads="1"/>
          </p:cNvSpPr>
          <p:nvPr/>
        </p:nvSpPr>
        <p:spPr bwMode="auto">
          <a:xfrm>
            <a:off x="5345113" y="5583238"/>
            <a:ext cx="36909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742950" indent="-285750">
              <a:defRPr>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1143000" indent="-228600">
              <a:defRPr>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600200" indent="-228600">
              <a:defRPr>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2057400" indent="-228600">
              <a:defRPr>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514600" indent="-228600" eaLnBrk="0" fontAlgn="base" hangingPunct="0">
              <a:spcBef>
                <a:spcPct val="0"/>
              </a:spcBef>
              <a:spcAft>
                <a:spcPct val="0"/>
              </a:spcAft>
              <a:defRPr>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971800" indent="-228600" eaLnBrk="0" fontAlgn="base" hangingPunct="0">
              <a:spcBef>
                <a:spcPct val="0"/>
              </a:spcBef>
              <a:spcAft>
                <a:spcPct val="0"/>
              </a:spcAft>
              <a:defRPr>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429000" indent="-228600" eaLnBrk="0" fontAlgn="base" hangingPunct="0">
              <a:spcBef>
                <a:spcPct val="0"/>
              </a:spcBef>
              <a:spcAft>
                <a:spcPct val="0"/>
              </a:spcAft>
              <a:defRPr>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886200" indent="-228600" eaLnBrk="0" fontAlgn="base" hangingPunct="0">
              <a:spcBef>
                <a:spcPct val="0"/>
              </a:spcBef>
              <a:spcAft>
                <a:spcPct val="0"/>
              </a:spcAft>
              <a:defRPr>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r>
              <a:rPr lang="fr-FR" altLang="fr-FR"/>
              <a:t>Croix pascale </a:t>
            </a:r>
          </a:p>
          <a:p>
            <a:r>
              <a:rPr lang="fr-FR" altLang="fr-FR"/>
              <a:t>au trait par Laurent Stéfano</a:t>
            </a:r>
          </a:p>
          <a:p>
            <a:r>
              <a:rPr lang="fr-FR" altLang="fr-FR"/>
              <a:t>Colorisée par Annie</a:t>
            </a:r>
          </a:p>
        </p:txBody>
      </p:sp>
      <p:pic>
        <p:nvPicPr>
          <p:cNvPr id="8196" name="Image 4">
            <a:extLst>
              <a:ext uri="{FF2B5EF4-FFF2-40B4-BE49-F238E27FC236}">
                <a16:creationId xmlns:a16="http://schemas.microsoft.com/office/drawing/2014/main" id="{1C5375C9-79B9-AD42-0FDB-1EEF159314D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46700" y="234950"/>
            <a:ext cx="3375025"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ZoneTexte 6">
            <a:extLst>
              <a:ext uri="{FF2B5EF4-FFF2-40B4-BE49-F238E27FC236}">
                <a16:creationId xmlns:a16="http://schemas.microsoft.com/office/drawing/2014/main" id="{5062791C-C101-8B37-EB3E-F2128AEACBC0}"/>
              </a:ext>
            </a:extLst>
          </p:cNvPr>
          <p:cNvSpPr txBox="1">
            <a:spLocks noChangeArrowheads="1"/>
          </p:cNvSpPr>
          <p:nvPr/>
        </p:nvSpPr>
        <p:spPr bwMode="auto">
          <a:xfrm>
            <a:off x="611188" y="5583238"/>
            <a:ext cx="374491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742950" indent="-285750">
              <a:defRPr>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1143000" indent="-228600">
              <a:defRPr>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600200" indent="-228600">
              <a:defRPr>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2057400" indent="-228600">
              <a:defRPr>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514600" indent="-228600" eaLnBrk="0" fontAlgn="base" hangingPunct="0">
              <a:spcBef>
                <a:spcPct val="0"/>
              </a:spcBef>
              <a:spcAft>
                <a:spcPct val="0"/>
              </a:spcAft>
              <a:defRPr>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971800" indent="-228600" eaLnBrk="0" fontAlgn="base" hangingPunct="0">
              <a:spcBef>
                <a:spcPct val="0"/>
              </a:spcBef>
              <a:spcAft>
                <a:spcPct val="0"/>
              </a:spcAft>
              <a:defRPr>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429000" indent="-228600" eaLnBrk="0" fontAlgn="base" hangingPunct="0">
              <a:spcBef>
                <a:spcPct val="0"/>
              </a:spcBef>
              <a:spcAft>
                <a:spcPct val="0"/>
              </a:spcAft>
              <a:defRPr>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886200" indent="-228600" eaLnBrk="0" fontAlgn="base" hangingPunct="0">
              <a:spcBef>
                <a:spcPct val="0"/>
              </a:spcBef>
              <a:spcAft>
                <a:spcPct val="0"/>
              </a:spcAft>
              <a:defRPr>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r>
              <a:rPr lang="fr-FR" altLang="fr-FR"/>
              <a:t>Croix pascale originale</a:t>
            </a:r>
          </a:p>
          <a:p>
            <a:r>
              <a:rPr lang="fr-FR" altLang="fr-FR">
                <a:latin typeface="Times New Roman" panose="02020603050405020304" pitchFamily="18" charset="0"/>
                <a:cs typeface="Times New Roman" panose="02020603050405020304" pitchFamily="18" charset="0"/>
              </a:rPr>
              <a:t>Œuvre contemporaine </a:t>
            </a:r>
          </a:p>
          <a:p>
            <a:r>
              <a:rPr lang="fr-FR" altLang="fr-FR">
                <a:latin typeface="Times New Roman" panose="02020603050405020304" pitchFamily="18" charset="0"/>
                <a:cs typeface="Times New Roman" panose="02020603050405020304" pitchFamily="18" charset="0"/>
              </a:rPr>
              <a:t>Centre russe œcuménique de Rome</a:t>
            </a:r>
          </a:p>
          <a:p>
            <a:endParaRPr lang="fr-FR" altLang="fr-F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7" name="Rectangle 1">
            <a:extLst>
              <a:ext uri="{FF2B5EF4-FFF2-40B4-BE49-F238E27FC236}">
                <a16:creationId xmlns:a16="http://schemas.microsoft.com/office/drawing/2014/main" id="{13D4AC12-C2B4-0AA3-4AF5-873B0AC93A93}"/>
              </a:ext>
            </a:extLst>
          </p:cNvPr>
          <p:cNvSpPr>
            <a:spLocks noGrp="1"/>
          </p:cNvSpPr>
          <p:nvPr>
            <p:ph type="title"/>
          </p:nvPr>
        </p:nvSpPr>
        <p:spPr>
          <a:xfrm>
            <a:off x="427038" y="712788"/>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Approfondissons le sens…</a:t>
            </a:r>
            <a:endParaRPr lang="fr-FR" altLang="fr-FR"/>
          </a:p>
        </p:txBody>
      </p:sp>
      <p:sp>
        <p:nvSpPr>
          <p:cNvPr id="75778" name="Rectangle 2">
            <a:extLst>
              <a:ext uri="{FF2B5EF4-FFF2-40B4-BE49-F238E27FC236}">
                <a16:creationId xmlns:a16="http://schemas.microsoft.com/office/drawing/2014/main" id="{112EB8DC-C228-64AE-60D1-E261E458BFDD}"/>
              </a:ext>
            </a:extLst>
          </p:cNvPr>
          <p:cNvSpPr>
            <a:spLocks noGrp="1"/>
          </p:cNvSpPr>
          <p:nvPr>
            <p:ph idx="1"/>
          </p:nvPr>
        </p:nvSpPr>
        <p:spPr>
          <a:xfrm>
            <a:off x="457200" y="1712913"/>
            <a:ext cx="8229600" cy="4860925"/>
          </a:xfrm>
        </p:spPr>
        <p:txBody>
          <a:bodyPr/>
          <a:lstStyle/>
          <a:p>
            <a:pPr marL="328613" indent="-219075" algn="just"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Jean évoque trois fêtes de </a:t>
            </a:r>
            <a:r>
              <a:rPr lang="fr-FR" altLang="fr-FR" sz="24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Sukkot</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(Jn 2, 13-22 ; Jn 5, 1-18 ; Jn 7, 11-52) à l’occasion desquelles Jésus vient au Temple de Jérusalem et rencontre l’opposition </a:t>
            </a:r>
            <a:r>
              <a:rPr lang="fr-FR" altLang="fr-FR" sz="24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des Juifs qui cherchaient à le faire mourir</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(Jn 5, 18).</a:t>
            </a:r>
          </a:p>
          <a:p>
            <a:pPr marL="328613" indent="-219075" algn="just"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Cette fête est donc un mauvais souvenir pour les disciples qui en font mémoire comme cause de la mort de Jésus.</a:t>
            </a:r>
          </a:p>
          <a:p>
            <a:pPr marL="328613" indent="-219075" algn="just"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D’autre part, les évangélistes laissent pressentir que Jésus est celui qui accomplit le sens messianique de la fête de </a:t>
            </a:r>
            <a:r>
              <a:rPr lang="fr-FR" altLang="fr-FR" sz="24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Sukkot</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 l’unité des peuples servant le Dieu unique reconnu comme roi.</a:t>
            </a:r>
          </a:p>
          <a:p>
            <a:pPr marL="328613" indent="-219075" algn="just"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 transfiguration dévoile à Pierre et Jean la plénitude de l’identité de Jésus et le désir de Pierre est bien compréhensible de vouloir éterniser cet instant en dressant les tentes (</a:t>
            </a:r>
            <a:r>
              <a:rPr lang="fr-FR" altLang="fr-FR" sz="24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sukkah</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1937536" presetClass="entr" presetSubtype="102028240" fill="hold" nodeType="afterEffect">
                                  <p:stCondLst>
                                    <p:cond delay="0"/>
                                  </p:stCondLst>
                                  <p:childTnLst>
                                    <p:set>
                                      <p:cBhvr>
                                        <p:cTn id="6" dur="1" fill="hold">
                                          <p:stCondLst>
                                            <p:cond delay="499"/>
                                          </p:stCondLst>
                                        </p:cTn>
                                        <p:tgtEl>
                                          <p:spTgt spid="757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1937536" presetClass="entr" presetSubtype="25627048" fill="hold" nodeType="clickEffect">
                                  <p:stCondLst>
                                    <p:cond delay="0"/>
                                  </p:stCondLst>
                                  <p:childTnLst>
                                    <p:set>
                                      <p:cBhvr>
                                        <p:cTn id="10" dur="1" fill="hold">
                                          <p:stCondLst>
                                            <p:cond delay="499"/>
                                          </p:stCondLst>
                                        </p:cTn>
                                        <p:tgtEl>
                                          <p:spTgt spid="7577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1937536" presetClass="entr" presetSubtype="25627048" fill="hold" nodeType="clickEffect">
                                  <p:stCondLst>
                                    <p:cond delay="0"/>
                                  </p:stCondLst>
                                  <p:childTnLst>
                                    <p:set>
                                      <p:cBhvr>
                                        <p:cTn id="14" dur="1" fill="hold">
                                          <p:stCondLst>
                                            <p:cond delay="499"/>
                                          </p:stCondLst>
                                        </p:cTn>
                                        <p:tgtEl>
                                          <p:spTgt spid="75778">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1937536" presetClass="entr" presetSubtype="25627048" fill="hold" nodeType="clickEffect">
                                  <p:stCondLst>
                                    <p:cond delay="0"/>
                                  </p:stCondLst>
                                  <p:childTnLst>
                                    <p:set>
                                      <p:cBhvr>
                                        <p:cTn id="18" dur="1" fill="hold">
                                          <p:stCondLst>
                                            <p:cond delay="499"/>
                                          </p:stCondLst>
                                        </p:cTn>
                                        <p:tgtEl>
                                          <p:spTgt spid="75778">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1937536" presetClass="entr" presetSubtype="25627048" fill="hold" nodeType="clickEffect">
                                  <p:stCondLst>
                                    <p:cond delay="0"/>
                                  </p:stCondLst>
                                  <p:childTnLst>
                                    <p:set>
                                      <p:cBhvr>
                                        <p:cTn id="22" dur="1" fill="hold">
                                          <p:stCondLst>
                                            <p:cond delay="499"/>
                                          </p:stCondLst>
                                        </p:cTn>
                                        <p:tgtEl>
                                          <p:spTgt spid="7577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7" grpId="0" autoUpdateAnimBg="0"/>
      <p:bldP spid="75778"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AutoShape 1">
            <a:extLst>
              <a:ext uri="{FF2B5EF4-FFF2-40B4-BE49-F238E27FC236}">
                <a16:creationId xmlns:a16="http://schemas.microsoft.com/office/drawing/2014/main" id="{0D615DCD-3460-0F99-DE03-095D7532EA9B}"/>
              </a:ext>
            </a:extLst>
          </p:cNvPr>
          <p:cNvSpPr>
            <a:spLocks/>
          </p:cNvSpPr>
          <p:nvPr/>
        </p:nvSpPr>
        <p:spPr bwMode="auto">
          <a:xfrm rot="-5400000">
            <a:off x="-509587" y="3140075"/>
            <a:ext cx="3324225" cy="8794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a:spcBef>
                <a:spcPct val="0"/>
              </a:spcBef>
              <a:buFontTx/>
              <a:buNone/>
            </a:pPr>
            <a:r>
              <a:rPr lang="fr-FR" altLang="fr-FR" sz="5400" b="1">
                <a:solidFill>
                  <a:srgbClr val="742B00"/>
                </a:solidFill>
                <a:latin typeface="Georgia" panose="02040502050405020303" pitchFamily="18" charset="0"/>
              </a:rPr>
              <a:t>LA CÈNE</a:t>
            </a:r>
            <a:endParaRPr lang="fr-FR" altLang="fr-FR" sz="1800">
              <a:solidFill>
                <a:srgbClr val="000000"/>
              </a:solidFill>
              <a:latin typeface="Georgia" panose="02040502050405020303" pitchFamily="18" charset="0"/>
            </a:endParaRPr>
          </a:p>
        </p:txBody>
      </p:sp>
      <p:sp>
        <p:nvSpPr>
          <p:cNvPr id="76802" name="AutoShape 2">
            <a:extLst>
              <a:ext uri="{FF2B5EF4-FFF2-40B4-BE49-F238E27FC236}">
                <a16:creationId xmlns:a16="http://schemas.microsoft.com/office/drawing/2014/main" id="{6EA7D3BD-E84E-2B16-A889-0F6C6E05416F}"/>
              </a:ext>
            </a:extLst>
          </p:cNvPr>
          <p:cNvSpPr>
            <a:spLocks/>
          </p:cNvSpPr>
          <p:nvPr/>
        </p:nvSpPr>
        <p:spPr bwMode="auto">
          <a:xfrm rot="5400000">
            <a:off x="6497637" y="2967038"/>
            <a:ext cx="3116263" cy="877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45719" tIns="45719" rIns="45719" bIns="45719"/>
          <a:lstStyle/>
          <a:p>
            <a:pPr algn="ctr" eaLnBrk="1">
              <a:defRPr/>
            </a:pPr>
            <a:r>
              <a:rPr lang="fr-FR" altLang="fr-FR" sz="5400" b="1">
                <a:solidFill>
                  <a:srgbClr val="53548A"/>
                </a:solidFill>
                <a:effectLst>
                  <a:outerShdw blurRad="38100" dist="38100" dir="2700000" algn="tl">
                    <a:srgbClr val="C0C0C0"/>
                  </a:outerShdw>
                </a:effectLst>
              </a:rPr>
              <a:t>PESSAH</a:t>
            </a:r>
            <a:endParaRPr lang="fr-FR" altLang="fr-FR"/>
          </a:p>
        </p:txBody>
      </p:sp>
      <p:pic>
        <p:nvPicPr>
          <p:cNvPr id="64516" name="Picture 3">
            <a:extLst>
              <a:ext uri="{FF2B5EF4-FFF2-40B4-BE49-F238E27FC236}">
                <a16:creationId xmlns:a16="http://schemas.microsoft.com/office/drawing/2014/main" id="{631EE958-26C8-368C-6682-1DCE42898FA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12950" y="882650"/>
            <a:ext cx="51816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5" name="Rectangle 1">
            <a:extLst>
              <a:ext uri="{FF2B5EF4-FFF2-40B4-BE49-F238E27FC236}">
                <a16:creationId xmlns:a16="http://schemas.microsoft.com/office/drawing/2014/main" id="{7CE49BBE-6D1C-1D7F-DDE1-42436AA532AE}"/>
              </a:ext>
            </a:extLst>
          </p:cNvPr>
          <p:cNvSpPr>
            <a:spLocks noGrp="1"/>
          </p:cNvSpPr>
          <p:nvPr>
            <p:ph type="title"/>
          </p:nvPr>
        </p:nvSpPr>
        <p:spPr>
          <a:xfrm>
            <a:off x="141288" y="498475"/>
            <a:ext cx="4968875" cy="1152525"/>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La Pâque ou </a:t>
            </a:r>
            <a:r>
              <a:rPr lang="fr-FR" altLang="fr-FR" sz="4000" i="1">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Pessah</a:t>
            </a:r>
            <a:endParaRPr lang="fr-FR" altLang="fr-FR"/>
          </a:p>
        </p:txBody>
      </p:sp>
      <p:sp>
        <p:nvSpPr>
          <p:cNvPr id="77826" name="Rectangle 2">
            <a:extLst>
              <a:ext uri="{FF2B5EF4-FFF2-40B4-BE49-F238E27FC236}">
                <a16:creationId xmlns:a16="http://schemas.microsoft.com/office/drawing/2014/main" id="{E3AECB49-C53E-00B2-0B2E-3F2E4A31988A}"/>
              </a:ext>
            </a:extLst>
          </p:cNvPr>
          <p:cNvSpPr>
            <a:spLocks noGrp="1"/>
          </p:cNvSpPr>
          <p:nvPr>
            <p:ph idx="1"/>
          </p:nvPr>
        </p:nvSpPr>
        <p:spPr>
          <a:xfrm>
            <a:off x="900113" y="2603500"/>
            <a:ext cx="7556500" cy="3492500"/>
          </a:xfrm>
        </p:spPr>
        <p:txBody>
          <a:bodyPr/>
          <a:lstStyle/>
          <a:p>
            <a:pPr marL="365125" indent="-255588" eaLnBrk="1" hangingPunct="1">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Elle signifie « passer par-dessus »</a:t>
            </a:r>
          </a:p>
          <a:p>
            <a:pPr marL="1233488" lvl="3" indent="-255588" eaLnBrk="1" hangingPunct="1">
              <a:spcBef>
                <a:spcPts val="300"/>
              </a:spcBef>
              <a:buClr>
                <a:srgbClr val="53548A"/>
              </a:buClr>
              <a:buFont typeface="Wingdings 2" panose="05020102010507070707" pitchFamily="18" charset="2"/>
              <a:buChar char="●"/>
            </a:pPr>
            <a:r>
              <a:rPr lang="fr-FR" altLang="fr-FR" sz="2800">
                <a:solidFill>
                  <a:srgbClr val="0000CC"/>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Exode 12 à 15</a:t>
            </a:r>
            <a:endParaRPr lang="fr-FR" altLang="fr-FR" sz="2200">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1233488" lvl="3" indent="-255588" eaLnBrk="1" hangingPunct="1">
              <a:spcBef>
                <a:spcPts val="300"/>
              </a:spcBef>
              <a:buClr>
                <a:srgbClr val="53548A"/>
              </a:buClr>
              <a:buFont typeface="Wingdings 2" panose="05020102010507070707" pitchFamily="18" charset="2"/>
              <a:buChar char="●"/>
            </a:pPr>
            <a:r>
              <a:rPr lang="fr-FR" altLang="fr-FR" sz="2800">
                <a:solidFill>
                  <a:srgbClr val="0000CC"/>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Exode 23, 14-15</a:t>
            </a:r>
            <a:endParaRPr lang="fr-FR" altLang="fr-FR" sz="2200">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1233488" lvl="3" indent="-255588" eaLnBrk="1" hangingPunct="1">
              <a:spcBef>
                <a:spcPts val="300"/>
              </a:spcBef>
              <a:buClr>
                <a:srgbClr val="53548A"/>
              </a:buClr>
              <a:buFont typeface="Wingdings 2" panose="05020102010507070707" pitchFamily="18" charset="2"/>
              <a:buChar char="●"/>
            </a:pPr>
            <a:r>
              <a:rPr lang="fr-FR" altLang="fr-FR" sz="2800">
                <a:solidFill>
                  <a:srgbClr val="0000CC"/>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Exode 34, 18</a:t>
            </a:r>
            <a:endParaRPr lang="fr-FR" altLang="fr-FR" sz="2200">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1233488" lvl="3" indent="-255588" eaLnBrk="1" hangingPunct="1">
              <a:spcBef>
                <a:spcPts val="300"/>
              </a:spcBef>
              <a:buClr>
                <a:srgbClr val="53548A"/>
              </a:buClr>
              <a:buFont typeface="Wingdings 2" panose="05020102010507070707" pitchFamily="18" charset="2"/>
              <a:buChar char="●"/>
            </a:pPr>
            <a:r>
              <a:rPr lang="fr-FR" altLang="fr-FR" sz="2800">
                <a:solidFill>
                  <a:srgbClr val="0000CC"/>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Lévitique 23, 5-8</a:t>
            </a:r>
            <a:endParaRPr lang="fr-FR" altLang="fr-FR" sz="2200">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1233488" lvl="3" indent="-255588" eaLnBrk="1" hangingPunct="1">
              <a:spcBef>
                <a:spcPts val="300"/>
              </a:spcBef>
              <a:buClr>
                <a:srgbClr val="53548A"/>
              </a:buClr>
              <a:buFont typeface="Wingdings 2" panose="05020102010507070707" pitchFamily="18" charset="2"/>
              <a:buChar char="●"/>
            </a:pPr>
            <a:r>
              <a:rPr lang="fr-FR" altLang="fr-FR" sz="2800">
                <a:solidFill>
                  <a:srgbClr val="0000CC"/>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Deutéronome 16, 1-8</a:t>
            </a:r>
            <a:endParaRPr lang="fr-FR" altLang="fr-FR">
              <a:latin typeface="Times New Roman" panose="02020603050405020304" pitchFamily="18" charset="0"/>
              <a:cs typeface="Times New Roman" panose="02020603050405020304" pitchFamily="18"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1938304" presetClass="entr" presetSubtype="25636992" fill="hold" nodeType="afterEffect">
                                  <p:stCondLst>
                                    <p:cond delay="0"/>
                                  </p:stCondLst>
                                  <p:childTnLst>
                                    <p:set>
                                      <p:cBhvr>
                                        <p:cTn id="6" dur="1" fill="hold">
                                          <p:stCondLst>
                                            <p:cond delay="499"/>
                                          </p:stCondLst>
                                        </p:cTn>
                                        <p:tgtEl>
                                          <p:spTgt spid="778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1938304" presetClass="entr" presetSubtype="102029904" fill="hold" nodeType="clickEffect">
                                  <p:stCondLst>
                                    <p:cond delay="0"/>
                                  </p:stCondLst>
                                  <p:childTnLst>
                                    <p:set>
                                      <p:cBhvr>
                                        <p:cTn id="10" dur="1" fill="hold">
                                          <p:stCondLst>
                                            <p:cond delay="499"/>
                                          </p:stCondLst>
                                        </p:cTn>
                                        <p:tgtEl>
                                          <p:spTgt spid="7782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1938304" presetClass="entr" presetSubtype="102029904" fill="hold" nodeType="clickEffect">
                                  <p:stCondLst>
                                    <p:cond delay="0"/>
                                  </p:stCondLst>
                                  <p:childTnLst>
                                    <p:set>
                                      <p:cBhvr>
                                        <p:cTn id="14" dur="1" fill="hold">
                                          <p:stCondLst>
                                            <p:cond delay="499"/>
                                          </p:stCondLst>
                                        </p:cTn>
                                        <p:tgtEl>
                                          <p:spTgt spid="7782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1938304" presetClass="entr" presetSubtype="102029904" fill="hold" nodeType="clickEffect">
                                  <p:stCondLst>
                                    <p:cond delay="0"/>
                                  </p:stCondLst>
                                  <p:childTnLst>
                                    <p:set>
                                      <p:cBhvr>
                                        <p:cTn id="18" dur="1" fill="hold">
                                          <p:stCondLst>
                                            <p:cond delay="499"/>
                                          </p:stCondLst>
                                        </p:cTn>
                                        <p:tgtEl>
                                          <p:spTgt spid="7782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1938304" presetClass="entr" presetSubtype="102029904" fill="hold" nodeType="clickEffect">
                                  <p:stCondLst>
                                    <p:cond delay="0"/>
                                  </p:stCondLst>
                                  <p:childTnLst>
                                    <p:set>
                                      <p:cBhvr>
                                        <p:cTn id="22" dur="1" fill="hold">
                                          <p:stCondLst>
                                            <p:cond delay="499"/>
                                          </p:stCondLst>
                                        </p:cTn>
                                        <p:tgtEl>
                                          <p:spTgt spid="77826">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1938304" presetClass="entr" presetSubtype="102029904" fill="hold" nodeType="clickEffect">
                                  <p:stCondLst>
                                    <p:cond delay="0"/>
                                  </p:stCondLst>
                                  <p:childTnLst>
                                    <p:set>
                                      <p:cBhvr>
                                        <p:cTn id="26" dur="1" fill="hold">
                                          <p:stCondLst>
                                            <p:cond delay="499"/>
                                          </p:stCondLst>
                                        </p:cTn>
                                        <p:tgtEl>
                                          <p:spTgt spid="77826">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1938304" presetClass="entr" presetSubtype="102029904" fill="hold" nodeType="clickEffect">
                                  <p:stCondLst>
                                    <p:cond delay="0"/>
                                  </p:stCondLst>
                                  <p:childTnLst>
                                    <p:set>
                                      <p:cBhvr>
                                        <p:cTn id="30" dur="1" fill="hold">
                                          <p:stCondLst>
                                            <p:cond delay="499"/>
                                          </p:stCondLst>
                                        </p:cTn>
                                        <p:tgtEl>
                                          <p:spTgt spid="778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5" grpId="0" autoUpdateAnimBg="0"/>
      <p:bldP spid="77826" grpId="0" build="p" bldLvl="5"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49" name="Rectangle 1">
            <a:extLst>
              <a:ext uri="{FF2B5EF4-FFF2-40B4-BE49-F238E27FC236}">
                <a16:creationId xmlns:a16="http://schemas.microsoft.com/office/drawing/2014/main" id="{749134A7-C9BB-6EF3-CD1B-70FAEA88C95E}"/>
              </a:ext>
            </a:extLst>
          </p:cNvPr>
          <p:cNvSpPr>
            <a:spLocks noGrp="1"/>
          </p:cNvSpPr>
          <p:nvPr>
            <p:ph type="title"/>
          </p:nvPr>
        </p:nvSpPr>
        <p:spPr>
          <a:xfrm>
            <a:off x="498475" y="641350"/>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Pessah – l’histoire</a:t>
            </a:r>
            <a:endParaRPr lang="fr-FR" altLang="fr-FR"/>
          </a:p>
        </p:txBody>
      </p:sp>
      <p:sp>
        <p:nvSpPr>
          <p:cNvPr id="78850" name="Rectangle 2">
            <a:extLst>
              <a:ext uri="{FF2B5EF4-FFF2-40B4-BE49-F238E27FC236}">
                <a16:creationId xmlns:a16="http://schemas.microsoft.com/office/drawing/2014/main" id="{2A26929E-D2DD-1E31-C9A4-DD2AD8AAE4FA}"/>
              </a:ext>
            </a:extLst>
          </p:cNvPr>
          <p:cNvSpPr>
            <a:spLocks noGrp="1"/>
          </p:cNvSpPr>
          <p:nvPr>
            <p:ph idx="1"/>
          </p:nvPr>
        </p:nvSpPr>
        <p:spPr>
          <a:xfrm>
            <a:off x="457200" y="1712913"/>
            <a:ext cx="8229600" cy="4860925"/>
          </a:xfrm>
        </p:spPr>
        <p:txBody>
          <a:bodyPr/>
          <a:lstStyle/>
          <a:p>
            <a:pPr marL="365125" indent="-255588" eaLnBrk="1" hangingPunct="1">
              <a:lnSpc>
                <a:spcPct val="90000"/>
              </a:lnSpc>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Aux temps bibliques, les nomades avaient, à cette saison, deux fêtes : </a:t>
            </a:r>
          </a:p>
          <a:p>
            <a:pPr marL="638175" lvl="1" indent="-227013" eaLnBrk="1" hangingPunct="1">
              <a:lnSpc>
                <a:spcPct val="90000"/>
              </a:lnSpc>
              <a:spcBef>
                <a:spcPts val="300"/>
              </a:spcBef>
              <a:buClr>
                <a:srgbClr val="438086"/>
              </a:buClr>
              <a:buFont typeface="Georgia" panose="02040502050405020303" pitchFamily="18" charset="0"/>
              <a:buChar char="▫"/>
            </a:pPr>
            <a:r>
              <a:rPr lang="fr-FR" altLang="fr-FR" sz="24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L’une agricole : la moisson de l’orge et l’offrande des premiers pains ;</a:t>
            </a:r>
            <a:endParaRPr lang="fr-FR" altLang="fr-FR" sz="2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638175" lvl="1" indent="-227013" eaLnBrk="1" hangingPunct="1">
              <a:lnSpc>
                <a:spcPct val="90000"/>
              </a:lnSpc>
              <a:spcBef>
                <a:spcPts val="300"/>
              </a:spcBef>
              <a:buClr>
                <a:srgbClr val="438086"/>
              </a:buClr>
              <a:buFont typeface="Georgia" panose="02040502050405020303" pitchFamily="18" charset="0"/>
              <a:buChar char="▫"/>
            </a:pPr>
            <a:r>
              <a:rPr lang="fr-FR" altLang="fr-FR" sz="24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L’autre pastorale : l’offrande d’un agneau ou d’un chevreau consommé en famille en vue d’obtenir la prospérité.</a:t>
            </a:r>
            <a:endParaRPr lang="fr-FR" altLang="fr-FR" sz="2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365125" indent="-255588" eaLnBrk="1" hangingPunct="1">
              <a:lnSpc>
                <a:spcPct val="90000"/>
              </a:lnSpc>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Sur ces réalités significatives du renouveau de la nature, la tradition biblique va greffer un événement historique : la sortie d’Égypte et l’affranchissement du peuple hébreu de l’esclavage.</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1938688" presetClass="entr" presetSubtype="105242704" fill="hold" nodeType="afterEffect">
                                  <p:stCondLst>
                                    <p:cond delay="0"/>
                                  </p:stCondLst>
                                  <p:childTnLst>
                                    <p:set>
                                      <p:cBhvr>
                                        <p:cTn id="6" dur="1" fill="hold">
                                          <p:stCondLst>
                                            <p:cond delay="499"/>
                                          </p:stCondLst>
                                        </p:cTn>
                                        <p:tgtEl>
                                          <p:spTgt spid="788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1938688" presetClass="entr" presetSubtype="25577040" fill="hold" nodeType="clickEffect">
                                  <p:stCondLst>
                                    <p:cond delay="0"/>
                                  </p:stCondLst>
                                  <p:childTnLst>
                                    <p:set>
                                      <p:cBhvr>
                                        <p:cTn id="10" dur="1" fill="hold">
                                          <p:stCondLst>
                                            <p:cond delay="499"/>
                                          </p:stCondLst>
                                        </p:cTn>
                                        <p:tgtEl>
                                          <p:spTgt spid="7885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1938688" presetClass="entr" presetSubtype="25577040" fill="hold" nodeType="clickEffect">
                                  <p:stCondLst>
                                    <p:cond delay="0"/>
                                  </p:stCondLst>
                                  <p:childTnLst>
                                    <p:set>
                                      <p:cBhvr>
                                        <p:cTn id="14" dur="1" fill="hold">
                                          <p:stCondLst>
                                            <p:cond delay="499"/>
                                          </p:stCondLst>
                                        </p:cTn>
                                        <p:tgtEl>
                                          <p:spTgt spid="7885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1938688" presetClass="entr" presetSubtype="25577040" fill="hold" nodeType="clickEffect">
                                  <p:stCondLst>
                                    <p:cond delay="0"/>
                                  </p:stCondLst>
                                  <p:childTnLst>
                                    <p:set>
                                      <p:cBhvr>
                                        <p:cTn id="18" dur="1" fill="hold">
                                          <p:stCondLst>
                                            <p:cond delay="499"/>
                                          </p:stCondLst>
                                        </p:cTn>
                                        <p:tgtEl>
                                          <p:spTgt spid="78850">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1938688" presetClass="entr" presetSubtype="25577040" fill="hold" nodeType="clickEffect">
                                  <p:stCondLst>
                                    <p:cond delay="0"/>
                                  </p:stCondLst>
                                  <p:childTnLst>
                                    <p:set>
                                      <p:cBhvr>
                                        <p:cTn id="22" dur="1" fill="hold">
                                          <p:stCondLst>
                                            <p:cond delay="499"/>
                                          </p:stCondLst>
                                        </p:cTn>
                                        <p:tgtEl>
                                          <p:spTgt spid="788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9" grpId="0" autoUpdateAnimBg="0"/>
      <p:bldP spid="78850" grpId="0" build="p" bldLvl="5"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3" name="Rectangle 1">
            <a:extLst>
              <a:ext uri="{FF2B5EF4-FFF2-40B4-BE49-F238E27FC236}">
                <a16:creationId xmlns:a16="http://schemas.microsoft.com/office/drawing/2014/main" id="{3C4862F6-74D7-A6E2-DA65-02B021007D8C}"/>
              </a:ext>
            </a:extLst>
          </p:cNvPr>
          <p:cNvSpPr>
            <a:spLocks noGrp="1"/>
          </p:cNvSpPr>
          <p:nvPr>
            <p:ph type="title"/>
          </p:nvPr>
        </p:nvSpPr>
        <p:spPr>
          <a:xfrm>
            <a:off x="498475" y="712788"/>
            <a:ext cx="7726363"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Pessah – l’histoire</a:t>
            </a:r>
            <a:endParaRPr lang="fr-FR" altLang="fr-FR"/>
          </a:p>
        </p:txBody>
      </p:sp>
      <p:sp>
        <p:nvSpPr>
          <p:cNvPr id="79874" name="Rectangle 2">
            <a:extLst>
              <a:ext uri="{FF2B5EF4-FFF2-40B4-BE49-F238E27FC236}">
                <a16:creationId xmlns:a16="http://schemas.microsoft.com/office/drawing/2014/main" id="{E625A5EB-3DDA-84F5-1FED-4FBCF527AC96}"/>
              </a:ext>
            </a:extLst>
          </p:cNvPr>
          <p:cNvSpPr>
            <a:spLocks noGrp="1"/>
          </p:cNvSpPr>
          <p:nvPr>
            <p:ph idx="1"/>
          </p:nvPr>
        </p:nvSpPr>
        <p:spPr>
          <a:xfrm>
            <a:off x="901700" y="2922588"/>
            <a:ext cx="7410450" cy="3649662"/>
          </a:xfrm>
        </p:spPr>
        <p:txBody>
          <a:bodyPr/>
          <a:lstStyle/>
          <a:p>
            <a:pPr marL="365125" indent="-255588" eaLnBrk="1" hangingPunct="1">
              <a:lnSpc>
                <a:spcPct val="81000"/>
              </a:lnSpc>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Cette fête dure huit jours, du 15 au 21 </a:t>
            </a:r>
            <a:r>
              <a:rPr lang="fr-FR" altLang="fr-FR" sz="28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Nissan</a:t>
            </a: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(en mars avril).</a:t>
            </a:r>
          </a:p>
          <a:p>
            <a:pPr marL="365125" indent="-255588" eaLnBrk="1" hangingPunct="1">
              <a:lnSpc>
                <a:spcPct val="81000"/>
              </a:lnSpc>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Au cours de la semaine, il convient s’abstenir de consommer, et même de conserver dans les maisons, tout pain levé remplacé par des galettes de pain azyme (</a:t>
            </a:r>
            <a:r>
              <a:rPr lang="fr-FR" altLang="fr-FR" sz="28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Matsah</a:t>
            </a: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conformément à celles que les Hébreux furent contraints d’emporter, le pain n’ayant pas eu le temps de lever dans la hâte.</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1939072" presetClass="entr" presetSubtype="105243856" fill="hold" nodeType="afterEffect">
                                  <p:stCondLst>
                                    <p:cond delay="0"/>
                                  </p:stCondLst>
                                  <p:childTnLst>
                                    <p:set>
                                      <p:cBhvr>
                                        <p:cTn id="6" dur="1" fill="hold">
                                          <p:stCondLst>
                                            <p:cond delay="499"/>
                                          </p:stCondLst>
                                        </p:cTn>
                                        <p:tgtEl>
                                          <p:spTgt spid="798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1939072" presetClass="entr" presetSubtype="25576144" fill="hold" nodeType="clickEffect">
                                  <p:stCondLst>
                                    <p:cond delay="0"/>
                                  </p:stCondLst>
                                  <p:childTnLst>
                                    <p:set>
                                      <p:cBhvr>
                                        <p:cTn id="10" dur="1" fill="hold">
                                          <p:stCondLst>
                                            <p:cond delay="499"/>
                                          </p:stCondLst>
                                        </p:cTn>
                                        <p:tgtEl>
                                          <p:spTgt spid="7987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1939072" presetClass="entr" presetSubtype="25576144" fill="hold" nodeType="clickEffect">
                                  <p:stCondLst>
                                    <p:cond delay="0"/>
                                  </p:stCondLst>
                                  <p:childTnLst>
                                    <p:set>
                                      <p:cBhvr>
                                        <p:cTn id="14" dur="1" fill="hold">
                                          <p:stCondLst>
                                            <p:cond delay="499"/>
                                          </p:stCondLst>
                                        </p:cTn>
                                        <p:tgtEl>
                                          <p:spTgt spid="7987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3" grpId="0" autoUpdateAnimBg="0"/>
      <p:bldP spid="79874"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7" name="Rectangle 1">
            <a:extLst>
              <a:ext uri="{FF2B5EF4-FFF2-40B4-BE49-F238E27FC236}">
                <a16:creationId xmlns:a16="http://schemas.microsoft.com/office/drawing/2014/main" id="{DE195021-4158-66D1-B58C-DA48C7DE86D5}"/>
              </a:ext>
            </a:extLst>
          </p:cNvPr>
          <p:cNvSpPr>
            <a:spLocks noGrp="1"/>
          </p:cNvSpPr>
          <p:nvPr>
            <p:ph type="title"/>
          </p:nvPr>
        </p:nvSpPr>
        <p:spPr>
          <a:xfrm>
            <a:off x="250825" y="120650"/>
            <a:ext cx="5946775"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Pessah – l’origine</a:t>
            </a:r>
            <a:endParaRPr lang="fr-FR" altLang="fr-FR"/>
          </a:p>
        </p:txBody>
      </p:sp>
      <p:sp>
        <p:nvSpPr>
          <p:cNvPr id="80898" name="Rectangle 2">
            <a:extLst>
              <a:ext uri="{FF2B5EF4-FFF2-40B4-BE49-F238E27FC236}">
                <a16:creationId xmlns:a16="http://schemas.microsoft.com/office/drawing/2014/main" id="{9AE02754-3DB9-4DD0-6F6B-7124D67AE593}"/>
              </a:ext>
            </a:extLst>
          </p:cNvPr>
          <p:cNvSpPr>
            <a:spLocks noGrp="1"/>
          </p:cNvSpPr>
          <p:nvPr>
            <p:ph idx="1"/>
          </p:nvPr>
        </p:nvSpPr>
        <p:spPr>
          <a:xfrm>
            <a:off x="4500563" y="1125538"/>
            <a:ext cx="4264025" cy="5040312"/>
          </a:xfrm>
        </p:spPr>
        <p:txBody>
          <a:bodyPr/>
          <a:lstStyle/>
          <a:p>
            <a:pPr marL="255588" indent="-146050" eaLnBrk="1" hangingPunct="1">
              <a:lnSpc>
                <a:spcPct val="72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Au sens strict, le mot Pâque s’appliquait au sacrifice de l’agneau à ces premiers ou deuxièmes jours, les suivants sont consacrés à la fête des Azymes.</a:t>
            </a:r>
          </a:p>
          <a:p>
            <a:pPr marL="255588" indent="-146050" eaLnBrk="1" hangingPunct="1">
              <a:lnSpc>
                <a:spcPct val="72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Selon les termes du livre de l’Exode au chapitre 12, les Hébreux reçurent l’ordre de se procurer un agneau qui devait être sacrifié et rôti pendant la nuit.</a:t>
            </a:r>
          </a:p>
          <a:p>
            <a:pPr marL="255588" indent="-146050" eaLnBrk="1" hangingPunct="1">
              <a:lnSpc>
                <a:spcPct val="72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Ils devaient mettre le sang de l’agneau sur les linteaux des maisons. Le sang de l’agneau était le signe du salut car le Seigneur passa cette nuit-là, sautant par-dessus les maisons des Hébreux, ce qui les épargna de la mort qui frappa les premiers-nés égyptiens.</a:t>
            </a:r>
          </a:p>
          <a:p>
            <a:pPr marL="255588" indent="-146050" eaLnBrk="1" hangingPunct="1">
              <a:lnSpc>
                <a:spcPct val="72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Déjà, chez les Cananéens, on badigeonnait, avec le sang de l’agneau, les piquets des tentes pour éloigner les mauvais esprits pendant la transhumance.</a:t>
            </a:r>
            <a:endParaRPr lang="fr-FR" altLang="fr-FR" sz="2000">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68612" name="Picture 3">
            <a:extLst>
              <a:ext uri="{FF2B5EF4-FFF2-40B4-BE49-F238E27FC236}">
                <a16:creationId xmlns:a16="http://schemas.microsoft.com/office/drawing/2014/main" id="{B958185C-7555-BC95-A539-4361BD190F4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850" y="2230438"/>
            <a:ext cx="4040188" cy="28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1939456" presetClass="entr" presetSubtype="105244752" fill="hold" nodeType="afterEffect">
                                  <p:stCondLst>
                                    <p:cond delay="0"/>
                                  </p:stCondLst>
                                  <p:childTnLst>
                                    <p:set>
                                      <p:cBhvr>
                                        <p:cTn id="6" dur="1" fill="hold">
                                          <p:stCondLst>
                                            <p:cond delay="499"/>
                                          </p:stCondLst>
                                        </p:cTn>
                                        <p:tgtEl>
                                          <p:spTgt spid="808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1939456" presetClass="entr" presetSubtype="25639080" fill="hold" nodeType="clickEffect">
                                  <p:stCondLst>
                                    <p:cond delay="0"/>
                                  </p:stCondLst>
                                  <p:childTnLst>
                                    <p:set>
                                      <p:cBhvr>
                                        <p:cTn id="10" dur="1" fill="hold">
                                          <p:stCondLst>
                                            <p:cond delay="499"/>
                                          </p:stCondLst>
                                        </p:cTn>
                                        <p:tgtEl>
                                          <p:spTgt spid="8089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1939456" presetClass="entr" presetSubtype="25639080" fill="hold" nodeType="clickEffect">
                                  <p:stCondLst>
                                    <p:cond delay="0"/>
                                  </p:stCondLst>
                                  <p:childTnLst>
                                    <p:set>
                                      <p:cBhvr>
                                        <p:cTn id="14" dur="1" fill="hold">
                                          <p:stCondLst>
                                            <p:cond delay="499"/>
                                          </p:stCondLst>
                                        </p:cTn>
                                        <p:tgtEl>
                                          <p:spTgt spid="80898">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1939456" presetClass="entr" presetSubtype="25639080" fill="hold" nodeType="clickEffect">
                                  <p:stCondLst>
                                    <p:cond delay="0"/>
                                  </p:stCondLst>
                                  <p:childTnLst>
                                    <p:set>
                                      <p:cBhvr>
                                        <p:cTn id="18" dur="1" fill="hold">
                                          <p:stCondLst>
                                            <p:cond delay="499"/>
                                          </p:stCondLst>
                                        </p:cTn>
                                        <p:tgtEl>
                                          <p:spTgt spid="80898">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1939456" presetClass="entr" presetSubtype="25639080" fill="hold" nodeType="clickEffect">
                                  <p:stCondLst>
                                    <p:cond delay="0"/>
                                  </p:stCondLst>
                                  <p:childTnLst>
                                    <p:set>
                                      <p:cBhvr>
                                        <p:cTn id="22" dur="1" fill="hold">
                                          <p:stCondLst>
                                            <p:cond delay="499"/>
                                          </p:stCondLst>
                                        </p:cTn>
                                        <p:tgtEl>
                                          <p:spTgt spid="8089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7" grpId="0" autoUpdateAnimBg="0"/>
      <p:bldP spid="80898"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1" name="Rectangle 1">
            <a:extLst>
              <a:ext uri="{FF2B5EF4-FFF2-40B4-BE49-F238E27FC236}">
                <a16:creationId xmlns:a16="http://schemas.microsoft.com/office/drawing/2014/main" id="{CFFC8755-024B-AF79-5435-A83FAA0CD577}"/>
              </a:ext>
            </a:extLst>
          </p:cNvPr>
          <p:cNvSpPr>
            <a:spLocks noGrp="1"/>
          </p:cNvSpPr>
          <p:nvPr>
            <p:ph type="title"/>
          </p:nvPr>
        </p:nvSpPr>
        <p:spPr>
          <a:xfrm>
            <a:off x="1077913" y="2889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Pessah – l’origine</a:t>
            </a:r>
            <a:endParaRPr lang="fr-FR" altLang="fr-FR"/>
          </a:p>
        </p:txBody>
      </p:sp>
      <p:sp>
        <p:nvSpPr>
          <p:cNvPr id="81922" name="Rectangle 2">
            <a:extLst>
              <a:ext uri="{FF2B5EF4-FFF2-40B4-BE49-F238E27FC236}">
                <a16:creationId xmlns:a16="http://schemas.microsoft.com/office/drawing/2014/main" id="{6581441F-F72C-14D0-44BD-37AF618AEC89}"/>
              </a:ext>
            </a:extLst>
          </p:cNvPr>
          <p:cNvSpPr>
            <a:spLocks noGrp="1"/>
          </p:cNvSpPr>
          <p:nvPr>
            <p:ph idx="1"/>
          </p:nvPr>
        </p:nvSpPr>
        <p:spPr>
          <a:xfrm>
            <a:off x="685800" y="1427163"/>
            <a:ext cx="5181600" cy="4665662"/>
          </a:xfrm>
        </p:spPr>
        <p:txBody>
          <a:bodyPr/>
          <a:lstStyle/>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Avec la réforme de Josias au VII</a:t>
            </a:r>
            <a:r>
              <a:rPr lang="fr-FR" altLang="fr-FR" sz="2400" baseline="30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ème</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siècle avant J.C., la fête perdit son caractère familial et la loi fit obligation de la célébrer à Jérusalem.</a:t>
            </a:r>
          </a:p>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L’agneau était immolé au Temple et le sang, répandu au pied de l’autel remplaçait le rite du sang sur les portes.</a:t>
            </a:r>
          </a:p>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L’agneau était rôti et consommé à la hâte, sans brise un seul os, la tête et les membres ensemble pour symboliser l’unité. Chacun continuait la fête à la maison avec l’obligation des azymes pendant sept jours.</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69636" name="Picture 3">
            <a:extLst>
              <a:ext uri="{FF2B5EF4-FFF2-40B4-BE49-F238E27FC236}">
                <a16:creationId xmlns:a16="http://schemas.microsoft.com/office/drawing/2014/main" id="{4DFC5802-89BB-501F-F7FE-BD7785ED1B1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1863" y="1989138"/>
            <a:ext cx="2878137"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1939840" presetClass="entr" presetSubtype="105245952" fill="hold" nodeType="afterEffect">
                                  <p:stCondLst>
                                    <p:cond delay="0"/>
                                  </p:stCondLst>
                                  <p:childTnLst>
                                    <p:set>
                                      <p:cBhvr>
                                        <p:cTn id="6" dur="1" fill="hold">
                                          <p:stCondLst>
                                            <p:cond delay="499"/>
                                          </p:stCondLst>
                                        </p:cTn>
                                        <p:tgtEl>
                                          <p:spTgt spid="819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1939840" presetClass="entr" presetSubtype="25639424" fill="hold" nodeType="clickEffect">
                                  <p:stCondLst>
                                    <p:cond delay="0"/>
                                  </p:stCondLst>
                                  <p:childTnLst>
                                    <p:set>
                                      <p:cBhvr>
                                        <p:cTn id="10" dur="1" fill="hold">
                                          <p:stCondLst>
                                            <p:cond delay="499"/>
                                          </p:stCondLst>
                                        </p:cTn>
                                        <p:tgtEl>
                                          <p:spTgt spid="8192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1939840" presetClass="entr" presetSubtype="25639424" fill="hold" nodeType="clickEffect">
                                  <p:stCondLst>
                                    <p:cond delay="0"/>
                                  </p:stCondLst>
                                  <p:childTnLst>
                                    <p:set>
                                      <p:cBhvr>
                                        <p:cTn id="14" dur="1" fill="hold">
                                          <p:stCondLst>
                                            <p:cond delay="499"/>
                                          </p:stCondLst>
                                        </p:cTn>
                                        <p:tgtEl>
                                          <p:spTgt spid="81922">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1939840" presetClass="entr" presetSubtype="25639424" fill="hold" nodeType="clickEffect">
                                  <p:stCondLst>
                                    <p:cond delay="0"/>
                                  </p:stCondLst>
                                  <p:childTnLst>
                                    <p:set>
                                      <p:cBhvr>
                                        <p:cTn id="18" dur="1" fill="hold">
                                          <p:stCondLst>
                                            <p:cond delay="499"/>
                                          </p:stCondLst>
                                        </p:cTn>
                                        <p:tgtEl>
                                          <p:spTgt spid="819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1" grpId="0" autoUpdateAnimBg="0"/>
      <p:bldP spid="81922"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5" name="Rectangle 1">
            <a:extLst>
              <a:ext uri="{FF2B5EF4-FFF2-40B4-BE49-F238E27FC236}">
                <a16:creationId xmlns:a16="http://schemas.microsoft.com/office/drawing/2014/main" id="{D0D7E652-CAF9-39DC-32D2-E50D2652B879}"/>
              </a:ext>
            </a:extLst>
          </p:cNvPr>
          <p:cNvSpPr>
            <a:spLocks noGrp="1"/>
          </p:cNvSpPr>
          <p:nvPr>
            <p:ph type="title"/>
          </p:nvPr>
        </p:nvSpPr>
        <p:spPr>
          <a:xfrm>
            <a:off x="323850" y="404813"/>
            <a:ext cx="7726363"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Pessah – L’origine</a:t>
            </a:r>
            <a:endParaRPr lang="fr-FR" altLang="fr-FR"/>
          </a:p>
        </p:txBody>
      </p:sp>
      <p:sp>
        <p:nvSpPr>
          <p:cNvPr id="82946" name="Rectangle 2">
            <a:extLst>
              <a:ext uri="{FF2B5EF4-FFF2-40B4-BE49-F238E27FC236}">
                <a16:creationId xmlns:a16="http://schemas.microsoft.com/office/drawing/2014/main" id="{CCCFA9DF-9E8A-32F0-0AC0-DDA435F79C74}"/>
              </a:ext>
            </a:extLst>
          </p:cNvPr>
          <p:cNvSpPr>
            <a:spLocks noGrp="1"/>
          </p:cNvSpPr>
          <p:nvPr>
            <p:ph idx="1"/>
          </p:nvPr>
        </p:nvSpPr>
        <p:spPr>
          <a:xfrm>
            <a:off x="4932363" y="1755775"/>
            <a:ext cx="3976687" cy="3346450"/>
          </a:xfrm>
        </p:spPr>
        <p:txBody>
          <a:bodyPr/>
          <a:lstStyle/>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 destruction du Temple en 70 mit fin aux sacrifices de Jérusalem, mais le rite du repas continua à se dérouler en famille. L’agneau était rôti à la maison. Tout le monde se réunissait après le coucher du soleil.</a:t>
            </a:r>
            <a:endParaRPr lang="fr-FR" altLang="fr-FR" sz="2400">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70660" name="Picture 3">
            <a:extLst>
              <a:ext uri="{FF2B5EF4-FFF2-40B4-BE49-F238E27FC236}">
                <a16:creationId xmlns:a16="http://schemas.microsoft.com/office/drawing/2014/main" id="{C41B2B83-4035-83E9-61BC-8BD0836AE1C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2988" y="1700213"/>
            <a:ext cx="252095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1940224" presetClass="entr" presetSubtype="105938984" fill="hold" nodeType="afterEffect">
                                  <p:stCondLst>
                                    <p:cond delay="0"/>
                                  </p:stCondLst>
                                  <p:childTnLst>
                                    <p:set>
                                      <p:cBhvr>
                                        <p:cTn id="6" dur="1" fill="hold">
                                          <p:stCondLst>
                                            <p:cond delay="499"/>
                                          </p:stCondLst>
                                        </p:cTn>
                                        <p:tgtEl>
                                          <p:spTgt spid="829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1940224" presetClass="entr" presetSubtype="25639936" fill="hold" nodeType="clickEffect">
                                  <p:stCondLst>
                                    <p:cond delay="0"/>
                                  </p:stCondLst>
                                  <p:childTnLst>
                                    <p:set>
                                      <p:cBhvr>
                                        <p:cTn id="10" dur="1" fill="hold">
                                          <p:stCondLst>
                                            <p:cond delay="499"/>
                                          </p:stCondLst>
                                        </p:cTn>
                                        <p:tgtEl>
                                          <p:spTgt spid="829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5" grpId="0" autoUpdateAnimBg="0"/>
      <p:bldP spid="82946"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69" name="Rectangle 1">
            <a:extLst>
              <a:ext uri="{FF2B5EF4-FFF2-40B4-BE49-F238E27FC236}">
                <a16:creationId xmlns:a16="http://schemas.microsoft.com/office/drawing/2014/main" id="{5C2A9921-50DA-430C-4374-C369DBC27BEC}"/>
              </a:ext>
            </a:extLst>
          </p:cNvPr>
          <p:cNvSpPr>
            <a:spLocks noGrp="1"/>
          </p:cNvSpPr>
          <p:nvPr>
            <p:ph type="title"/>
          </p:nvPr>
        </p:nvSpPr>
        <p:spPr>
          <a:xfrm>
            <a:off x="569913" y="569913"/>
            <a:ext cx="7726362"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Pessah - les bénédictions</a:t>
            </a:r>
            <a:endParaRPr lang="fr-FR" altLang="fr-FR"/>
          </a:p>
        </p:txBody>
      </p:sp>
      <p:sp>
        <p:nvSpPr>
          <p:cNvPr id="83970" name="Rectangle 2">
            <a:extLst>
              <a:ext uri="{FF2B5EF4-FFF2-40B4-BE49-F238E27FC236}">
                <a16:creationId xmlns:a16="http://schemas.microsoft.com/office/drawing/2014/main" id="{8FA9D722-023A-7089-5004-8FB037216204}"/>
              </a:ext>
            </a:extLst>
          </p:cNvPr>
          <p:cNvSpPr>
            <a:spLocks noGrp="1"/>
          </p:cNvSpPr>
          <p:nvPr>
            <p:ph idx="1"/>
          </p:nvPr>
        </p:nvSpPr>
        <p:spPr>
          <a:xfrm>
            <a:off x="685800" y="1981200"/>
            <a:ext cx="4678363" cy="4114800"/>
          </a:xfrm>
        </p:spPr>
        <p:txBody>
          <a:bodyPr/>
          <a:lstStyle/>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Une première bénédiction était prononcée sur la coupe de vin : « Béni sois-tu, Éternel notre Dieu, qui as créé le fruit de la vigne », bénédiction dite lors du repas du sabbat, le Qiddush.</a:t>
            </a:r>
          </a:p>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Une bénédiction sur la fête : « Béni sois-tu, Éternel notre Dieu, qui sanctifies Israël et la fête. » Les convives buvaient la première coupe.</a:t>
            </a:r>
            <a:endParaRPr lang="fr-FR" altLang="fr-FR" sz="2400">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71684" name="Picture 3">
            <a:extLst>
              <a:ext uri="{FF2B5EF4-FFF2-40B4-BE49-F238E27FC236}">
                <a16:creationId xmlns:a16="http://schemas.microsoft.com/office/drawing/2014/main" id="{323E9829-42EC-9603-9C48-DB03EF4D85E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7238" y="2060575"/>
            <a:ext cx="224155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1940608" presetClass="entr" presetSubtype="105939624" fill="hold" nodeType="afterEffect">
                                  <p:stCondLst>
                                    <p:cond delay="0"/>
                                  </p:stCondLst>
                                  <p:childTnLst>
                                    <p:set>
                                      <p:cBhvr>
                                        <p:cTn id="6" dur="1" fill="hold">
                                          <p:stCondLst>
                                            <p:cond delay="499"/>
                                          </p:stCondLst>
                                        </p:cTn>
                                        <p:tgtEl>
                                          <p:spTgt spid="839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1940608" presetClass="entr" presetSubtype="105939584" fill="hold" nodeType="clickEffect">
                                  <p:stCondLst>
                                    <p:cond delay="0"/>
                                  </p:stCondLst>
                                  <p:childTnLst>
                                    <p:set>
                                      <p:cBhvr>
                                        <p:cTn id="10" dur="1" fill="hold">
                                          <p:stCondLst>
                                            <p:cond delay="499"/>
                                          </p:stCondLst>
                                        </p:cTn>
                                        <p:tgtEl>
                                          <p:spTgt spid="8397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1940608" presetClass="entr" presetSubtype="105939584" fill="hold" nodeType="clickEffect">
                                  <p:stCondLst>
                                    <p:cond delay="0"/>
                                  </p:stCondLst>
                                  <p:childTnLst>
                                    <p:set>
                                      <p:cBhvr>
                                        <p:cTn id="14" dur="1" fill="hold">
                                          <p:stCondLst>
                                            <p:cond delay="499"/>
                                          </p:stCondLst>
                                        </p:cTn>
                                        <p:tgtEl>
                                          <p:spTgt spid="8397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69" grpId="0" autoUpdateAnimBg="0"/>
      <p:bldP spid="83970"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3" name="Rectangle 1">
            <a:extLst>
              <a:ext uri="{FF2B5EF4-FFF2-40B4-BE49-F238E27FC236}">
                <a16:creationId xmlns:a16="http://schemas.microsoft.com/office/drawing/2014/main" id="{0D780665-29DD-CF7B-5AD0-CFF468D97742}"/>
              </a:ext>
            </a:extLst>
          </p:cNvPr>
          <p:cNvSpPr>
            <a:spLocks noGrp="1"/>
          </p:cNvSpPr>
          <p:nvPr>
            <p:ph type="title"/>
          </p:nvPr>
        </p:nvSpPr>
        <p:spPr>
          <a:xfrm>
            <a:off x="498475" y="498475"/>
            <a:ext cx="7726363"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Pessah - les bénédictions</a:t>
            </a:r>
            <a:endParaRPr lang="fr-FR" altLang="fr-FR"/>
          </a:p>
        </p:txBody>
      </p:sp>
      <p:sp>
        <p:nvSpPr>
          <p:cNvPr id="84994" name="Rectangle 2">
            <a:extLst>
              <a:ext uri="{FF2B5EF4-FFF2-40B4-BE49-F238E27FC236}">
                <a16:creationId xmlns:a16="http://schemas.microsoft.com/office/drawing/2014/main" id="{D5B93582-1D1F-C121-F71F-9FC6FDA745E0}"/>
              </a:ext>
            </a:extLst>
          </p:cNvPr>
          <p:cNvSpPr>
            <a:spLocks noGrp="1"/>
          </p:cNvSpPr>
          <p:nvPr>
            <p:ph idx="1"/>
          </p:nvPr>
        </p:nvSpPr>
        <p:spPr>
          <a:xfrm>
            <a:off x="427038" y="1593850"/>
            <a:ext cx="4787900" cy="4906963"/>
          </a:xfrm>
        </p:spPr>
        <p:txBody>
          <a:bodyPr/>
          <a:lstStyle/>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 chef de famille se lavait les mains en disant une action de grâces et distribuait les azymes et les herbes amères, symbole des souffrances du peuple hébreu en esclavage en Égypte.</a:t>
            </a:r>
          </a:p>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L’agneau rôti était mis sur la table.</a:t>
            </a:r>
          </a:p>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 chef de famille expliquait la signification du repas pascal, faisait le récit de la sortie d’Égypte, pour honorer son devoir d’instruire les enfants;</a:t>
            </a:r>
          </a:p>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Les convives buvaient la seconde coupe de vin chantaient le Hallel qui commence par les psaumes 112, 113 et 114</a:t>
            </a:r>
            <a:endParaRPr lang="fr-FR" altLang="fr-FR" sz="2400">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72708" name="Picture 3">
            <a:extLst>
              <a:ext uri="{FF2B5EF4-FFF2-40B4-BE49-F238E27FC236}">
                <a16:creationId xmlns:a16="http://schemas.microsoft.com/office/drawing/2014/main" id="{5EEDE5EE-56C7-96EE-E031-83633B513CD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78463" y="2492375"/>
            <a:ext cx="326390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5234432" presetClass="entr" presetSubtype="105940432" fill="hold" nodeType="afterEffect">
                                  <p:stCondLst>
                                    <p:cond delay="0"/>
                                  </p:stCondLst>
                                  <p:childTnLst>
                                    <p:set>
                                      <p:cBhvr>
                                        <p:cTn id="6" dur="1" fill="hold">
                                          <p:stCondLst>
                                            <p:cond delay="499"/>
                                          </p:stCondLst>
                                        </p:cTn>
                                        <p:tgtEl>
                                          <p:spTgt spid="849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5234432" presetClass="entr" presetSubtype="105940392" fill="hold" nodeType="clickEffect">
                                  <p:stCondLst>
                                    <p:cond delay="0"/>
                                  </p:stCondLst>
                                  <p:childTnLst>
                                    <p:set>
                                      <p:cBhvr>
                                        <p:cTn id="10" dur="1" fill="hold">
                                          <p:stCondLst>
                                            <p:cond delay="499"/>
                                          </p:stCondLst>
                                        </p:cTn>
                                        <p:tgtEl>
                                          <p:spTgt spid="8499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5234432" presetClass="entr" presetSubtype="105940392" fill="hold" nodeType="clickEffect">
                                  <p:stCondLst>
                                    <p:cond delay="0"/>
                                  </p:stCondLst>
                                  <p:childTnLst>
                                    <p:set>
                                      <p:cBhvr>
                                        <p:cTn id="14" dur="1" fill="hold">
                                          <p:stCondLst>
                                            <p:cond delay="499"/>
                                          </p:stCondLst>
                                        </p:cTn>
                                        <p:tgtEl>
                                          <p:spTgt spid="8499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5234432" presetClass="entr" presetSubtype="105940392" fill="hold" nodeType="clickEffect">
                                  <p:stCondLst>
                                    <p:cond delay="0"/>
                                  </p:stCondLst>
                                  <p:childTnLst>
                                    <p:set>
                                      <p:cBhvr>
                                        <p:cTn id="18" dur="1" fill="hold">
                                          <p:stCondLst>
                                            <p:cond delay="499"/>
                                          </p:stCondLst>
                                        </p:cTn>
                                        <p:tgtEl>
                                          <p:spTgt spid="84994">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5234432" presetClass="entr" presetSubtype="105940392" fill="hold" nodeType="clickEffect">
                                  <p:stCondLst>
                                    <p:cond delay="0"/>
                                  </p:stCondLst>
                                  <p:childTnLst>
                                    <p:set>
                                      <p:cBhvr>
                                        <p:cTn id="22" dur="1" fill="hold">
                                          <p:stCondLst>
                                            <p:cond delay="499"/>
                                          </p:stCondLst>
                                        </p:cTn>
                                        <p:tgtEl>
                                          <p:spTgt spid="8499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3" grpId="0" autoUpdateAnimBg="0"/>
      <p:bldP spid="84994"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a:extLst>
              <a:ext uri="{FF2B5EF4-FFF2-40B4-BE49-F238E27FC236}">
                <a16:creationId xmlns:a16="http://schemas.microsoft.com/office/drawing/2014/main" id="{DD4D613F-B26C-8E52-2C51-CA6DC2BC05B8}"/>
              </a:ext>
            </a:extLst>
          </p:cNvPr>
          <p:cNvSpPr>
            <a:spLocks noGrp="1"/>
          </p:cNvSpPr>
          <p:nvPr>
            <p:ph type="title"/>
          </p:nvPr>
        </p:nvSpPr>
        <p:spPr>
          <a:xfrm>
            <a:off x="1077913" y="2889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Présentation</a:t>
            </a:r>
            <a:endParaRPr lang="fr-FR" altLang="fr-FR"/>
          </a:p>
        </p:txBody>
      </p:sp>
      <p:sp>
        <p:nvSpPr>
          <p:cNvPr id="9219" name="Rectangle 2">
            <a:extLst>
              <a:ext uri="{FF2B5EF4-FFF2-40B4-BE49-F238E27FC236}">
                <a16:creationId xmlns:a16="http://schemas.microsoft.com/office/drawing/2014/main" id="{2C539180-B79E-D8AC-D07E-A020D83003A7}"/>
              </a:ext>
            </a:extLst>
          </p:cNvPr>
          <p:cNvSpPr>
            <a:spLocks noGrp="1"/>
          </p:cNvSpPr>
          <p:nvPr>
            <p:ph idx="1"/>
          </p:nvPr>
        </p:nvSpPr>
        <p:spPr>
          <a:xfrm>
            <a:off x="4984750" y="1593850"/>
            <a:ext cx="3976688" cy="4425950"/>
          </a:xfrm>
        </p:spPr>
        <p:txBody>
          <a:bodyPr/>
          <a:lstStyle/>
          <a:p>
            <a:pPr marL="328613" indent="-219075" eaLnBrk="1" hangingPunct="1">
              <a:spcBef>
                <a:spcPts val="300"/>
              </a:spcBef>
              <a:buClr>
                <a:srgbClr val="A04DA3"/>
              </a:buClr>
              <a:buFontTx/>
              <a:buChar char="•"/>
            </a:pPr>
            <a:r>
              <a:rPr lang="fr-FR" altLang="fr-FR" sz="24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Cette croix est contemporaine.</a:t>
            </a:r>
          </a:p>
          <a:p>
            <a:pPr marL="328613" indent="-219075" eaLnBrk="1" hangingPunct="1">
              <a:spcBef>
                <a:spcPts val="300"/>
              </a:spcBef>
              <a:buClr>
                <a:srgbClr val="A04DA3"/>
              </a:buClr>
              <a:buFontTx/>
              <a:buChar char="•"/>
            </a:pPr>
            <a:r>
              <a:rPr lang="fr-FR" altLang="fr-FR" sz="24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Bien que peinte dans la tradition des icônes orientales, elle ne respecte pas les impératifs de l’icône traditionnelle.</a:t>
            </a:r>
          </a:p>
          <a:p>
            <a:pPr marL="328613" indent="-219075" eaLnBrk="1" hangingPunct="1">
              <a:spcBef>
                <a:spcPts val="300"/>
              </a:spcBef>
              <a:buClr>
                <a:srgbClr val="A04DA3"/>
              </a:buClr>
              <a:buFontTx/>
              <a:buChar char="•"/>
            </a:pPr>
            <a:r>
              <a:rPr lang="fr-FR" altLang="fr-FR" sz="24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Certains personnages et certains gestes seront difficiles à identifier…</a:t>
            </a:r>
            <a:endParaRPr lang="fr-FR" altLang="fr-FR"/>
          </a:p>
        </p:txBody>
      </p:sp>
      <p:pic>
        <p:nvPicPr>
          <p:cNvPr id="9220" name="Picture 3">
            <a:extLst>
              <a:ext uri="{FF2B5EF4-FFF2-40B4-BE49-F238E27FC236}">
                <a16:creationId xmlns:a16="http://schemas.microsoft.com/office/drawing/2014/main" id="{ED5FFC02-4ED9-7060-A394-673A870E91D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52525" y="1281113"/>
            <a:ext cx="34798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3" name="ZoneTexte 2">
            <a:extLst>
              <a:ext uri="{FF2B5EF4-FFF2-40B4-BE49-F238E27FC236}">
                <a16:creationId xmlns:a16="http://schemas.microsoft.com/office/drawing/2014/main" id="{2D5A3FCA-44A2-3501-FAD6-5BC5CA770AA6}"/>
              </a:ext>
            </a:extLst>
          </p:cNvPr>
          <p:cNvSpPr txBox="1"/>
          <p:nvPr/>
        </p:nvSpPr>
        <p:spPr>
          <a:xfrm>
            <a:off x="4999038" y="6037263"/>
            <a:ext cx="4572000" cy="630237"/>
          </a:xfrm>
          <a:prstGeom prst="rect">
            <a:avLst/>
          </a:prstGeom>
          <a:noFill/>
        </p:spPr>
        <p:txBody>
          <a:bodyPr>
            <a:spAutoFit/>
          </a:bodyPr>
          <a:lstStyle/>
          <a:p>
            <a:pPr marL="109538" algn="ctr" eaLnBrk="1" fontAlgn="auto" hangingPunct="1">
              <a:lnSpc>
                <a:spcPct val="90000"/>
              </a:lnSpc>
              <a:spcBef>
                <a:spcPts val="300"/>
              </a:spcBef>
              <a:spcAft>
                <a:spcPts val="0"/>
              </a:spcAft>
              <a:buClr>
                <a:srgbClr val="A04DA3"/>
              </a:buClr>
              <a:buFont typeface="Arial" panose="020B0604020202020204" pitchFamily="34" charset="0"/>
              <a:buNone/>
              <a:defRPr/>
            </a:pPr>
            <a:r>
              <a:rPr lang="fr-FR" altLang="fr-FR" dirty="0">
                <a:latin typeface="Times New Roman" panose="02020603050405020304" pitchFamily="18" charset="0"/>
                <a:cs typeface="Times New Roman" panose="02020603050405020304" pitchFamily="18" charset="0"/>
              </a:rPr>
              <a:t>Lecture d’image réalisée par </a:t>
            </a:r>
          </a:p>
          <a:p>
            <a:pPr marL="109538" algn="ctr" eaLnBrk="1" fontAlgn="auto" hangingPunct="1">
              <a:lnSpc>
                <a:spcPct val="90000"/>
              </a:lnSpc>
              <a:spcBef>
                <a:spcPts val="300"/>
              </a:spcBef>
              <a:spcAft>
                <a:spcPts val="0"/>
              </a:spcAft>
              <a:buClr>
                <a:srgbClr val="A04DA3"/>
              </a:buClr>
              <a:buFont typeface="Arial" panose="020B0604020202020204" pitchFamily="34" charset="0"/>
              <a:buNone/>
              <a:defRPr/>
            </a:pPr>
            <a:r>
              <a:rPr lang="fr-FR" altLang="fr-FR" b="1" dirty="0">
                <a:solidFill>
                  <a:srgbClr val="00206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Catherine de Salaberry</a:t>
            </a:r>
          </a:p>
        </p:txBody>
      </p:sp>
    </p:spTree>
  </p:cSld>
  <p:clrMapOvr>
    <a:masterClrMapping/>
  </p:clrMapOvr>
  <p:transition spd="med">
    <p:fade thruBlk="1"/>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7" name="Rectangle 1">
            <a:extLst>
              <a:ext uri="{FF2B5EF4-FFF2-40B4-BE49-F238E27FC236}">
                <a16:creationId xmlns:a16="http://schemas.microsoft.com/office/drawing/2014/main" id="{B4233B8C-8A29-4FE9-6CDC-141F4609445A}"/>
              </a:ext>
            </a:extLst>
          </p:cNvPr>
          <p:cNvSpPr>
            <a:spLocks noGrp="1"/>
          </p:cNvSpPr>
          <p:nvPr>
            <p:ph type="title"/>
          </p:nvPr>
        </p:nvSpPr>
        <p:spPr>
          <a:xfrm>
            <a:off x="355600" y="498475"/>
            <a:ext cx="7726363"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Pessah - les bénédictions</a:t>
            </a:r>
            <a:endParaRPr lang="fr-FR" altLang="fr-FR"/>
          </a:p>
        </p:txBody>
      </p:sp>
      <p:sp>
        <p:nvSpPr>
          <p:cNvPr id="86018" name="Rectangle 2">
            <a:extLst>
              <a:ext uri="{FF2B5EF4-FFF2-40B4-BE49-F238E27FC236}">
                <a16:creationId xmlns:a16="http://schemas.microsoft.com/office/drawing/2014/main" id="{70ECE330-30E4-CC91-A064-3EBEDD7CCE33}"/>
              </a:ext>
            </a:extLst>
          </p:cNvPr>
          <p:cNvSpPr>
            <a:spLocks noGrp="1"/>
          </p:cNvSpPr>
          <p:nvPr>
            <p:ph idx="1"/>
          </p:nvPr>
        </p:nvSpPr>
        <p:spPr>
          <a:xfrm>
            <a:off x="427038" y="1593850"/>
            <a:ext cx="4405312" cy="4906963"/>
          </a:xfrm>
        </p:spPr>
        <p:txBody>
          <a:bodyPr/>
          <a:lstStyle/>
          <a:p>
            <a:pPr marL="292100" indent="-182563"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 chef de famille prenait les pains et après un </a:t>
            </a:r>
            <a:r>
              <a:rPr lang="fr-FR" altLang="fr-FR" sz="2000" b="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bénédiction</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 « </a:t>
            </a:r>
            <a:r>
              <a:rPr lang="fr-FR" altLang="fr-FR" sz="20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Béni sois-tu, Seigneur notre Dieu, roi du monde, qui fais sortir le pain de la terre !</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 les rompait et les distribuait aux convives.</a:t>
            </a:r>
          </a:p>
          <a:p>
            <a:pPr marL="292100" indent="-182563"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Ils </a:t>
            </a:r>
            <a:r>
              <a:rPr lang="fr-FR" altLang="fr-FR" sz="2000" b="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mangeaient l’agneau</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avec les azymes et les herbes trempées dans de la marmelade de fruits cuits appelée </a:t>
            </a:r>
            <a:r>
              <a:rPr lang="fr-FR" altLang="fr-FR" sz="20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Haroset</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qui évoquait le mortier que préparaient les Hébreux en esclavage.</a:t>
            </a:r>
          </a:p>
          <a:p>
            <a:pPr marL="292100" indent="-182563"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 </a:t>
            </a:r>
            <a:r>
              <a:rPr lang="fr-FR" altLang="fr-FR" sz="2000" b="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troisième coupe</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de vie était accompagnée d’une bénédiction qui reprend les trois temps d’un mémorial.</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73732" name="Picture 3">
            <a:extLst>
              <a:ext uri="{FF2B5EF4-FFF2-40B4-BE49-F238E27FC236}">
                <a16:creationId xmlns:a16="http://schemas.microsoft.com/office/drawing/2014/main" id="{B674A453-6542-10E3-8BC6-6A0D049127D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92725" y="2273300"/>
            <a:ext cx="3303588"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5234816" presetClass="entr" presetSubtype="105941584" fill="hold" nodeType="afterEffect">
                                  <p:stCondLst>
                                    <p:cond delay="0"/>
                                  </p:stCondLst>
                                  <p:childTnLst>
                                    <p:set>
                                      <p:cBhvr>
                                        <p:cTn id="6" dur="1" fill="hold">
                                          <p:stCondLst>
                                            <p:cond delay="499"/>
                                          </p:stCondLst>
                                        </p:cTn>
                                        <p:tgtEl>
                                          <p:spTgt spid="860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5234816" presetClass="entr" presetSubtype="105941632" fill="hold" nodeType="clickEffect">
                                  <p:stCondLst>
                                    <p:cond delay="0"/>
                                  </p:stCondLst>
                                  <p:childTnLst>
                                    <p:set>
                                      <p:cBhvr>
                                        <p:cTn id="10" dur="1" fill="hold">
                                          <p:stCondLst>
                                            <p:cond delay="499"/>
                                          </p:stCondLst>
                                        </p:cTn>
                                        <p:tgtEl>
                                          <p:spTgt spid="8601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5234816" presetClass="entr" presetSubtype="105941632" fill="hold" nodeType="clickEffect">
                                  <p:stCondLst>
                                    <p:cond delay="0"/>
                                  </p:stCondLst>
                                  <p:childTnLst>
                                    <p:set>
                                      <p:cBhvr>
                                        <p:cTn id="14" dur="1" fill="hold">
                                          <p:stCondLst>
                                            <p:cond delay="499"/>
                                          </p:stCondLst>
                                        </p:cTn>
                                        <p:tgtEl>
                                          <p:spTgt spid="86018">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5234816" presetClass="entr" presetSubtype="105941632" fill="hold" nodeType="clickEffect">
                                  <p:stCondLst>
                                    <p:cond delay="0"/>
                                  </p:stCondLst>
                                  <p:childTnLst>
                                    <p:set>
                                      <p:cBhvr>
                                        <p:cTn id="18" dur="1" fill="hold">
                                          <p:stCondLst>
                                            <p:cond delay="499"/>
                                          </p:stCondLst>
                                        </p:cTn>
                                        <p:tgtEl>
                                          <p:spTgt spid="860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7" grpId="0" autoUpdateAnimBg="0"/>
      <p:bldP spid="86018"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1" name="Rectangle 1">
            <a:extLst>
              <a:ext uri="{FF2B5EF4-FFF2-40B4-BE49-F238E27FC236}">
                <a16:creationId xmlns:a16="http://schemas.microsoft.com/office/drawing/2014/main" id="{5BBDB2B8-4481-E377-634D-55A7CA1C7B96}"/>
              </a:ext>
            </a:extLst>
          </p:cNvPr>
          <p:cNvSpPr>
            <a:spLocks noGrp="1"/>
          </p:cNvSpPr>
          <p:nvPr>
            <p:ph type="title"/>
          </p:nvPr>
        </p:nvSpPr>
        <p:spPr>
          <a:xfrm>
            <a:off x="468313" y="549275"/>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Pessah – le mémorial</a:t>
            </a:r>
            <a:endParaRPr lang="fr-FR" altLang="fr-FR"/>
          </a:p>
        </p:txBody>
      </p:sp>
      <p:sp>
        <p:nvSpPr>
          <p:cNvPr id="87042" name="Rectangle 2">
            <a:extLst>
              <a:ext uri="{FF2B5EF4-FFF2-40B4-BE49-F238E27FC236}">
                <a16:creationId xmlns:a16="http://schemas.microsoft.com/office/drawing/2014/main" id="{7E16BE16-F35D-6AC8-6A54-F9859EE762D3}"/>
              </a:ext>
            </a:extLst>
          </p:cNvPr>
          <p:cNvSpPr>
            <a:spLocks noGrp="1"/>
          </p:cNvSpPr>
          <p:nvPr>
            <p:ph idx="1"/>
          </p:nvPr>
        </p:nvSpPr>
        <p:spPr>
          <a:xfrm>
            <a:off x="457200" y="1712913"/>
            <a:ext cx="8229600" cy="4860925"/>
          </a:xfrm>
        </p:spPr>
        <p:txBody>
          <a:bodyPr/>
          <a:lstStyle/>
          <a:p>
            <a:pPr marL="273050" indent="-163513" eaLnBrk="1" hangingPunct="1">
              <a:lnSpc>
                <a:spcPct val="80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a:t>
            </a:r>
            <a:r>
              <a:rPr lang="fr-FR" altLang="fr-FR" sz="18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Béni es-tu, Seigneur, qui nourris tous les êtres</a:t>
            </a: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a:t>
            </a:r>
          </a:p>
          <a:p>
            <a:pPr marL="273050" indent="-163513" eaLnBrk="1" hangingPunct="1">
              <a:lnSpc>
                <a:spcPct val="80000"/>
              </a:lnSpc>
              <a:spcBef>
                <a:spcPts val="300"/>
              </a:spcBef>
              <a:buClr>
                <a:srgbClr val="A04DA3"/>
              </a:buClr>
              <a:buFontTx/>
              <a:buChar char="•"/>
            </a:pPr>
            <a:r>
              <a:rPr lang="fr-FR" altLang="fr-FR" sz="1800" b="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Une action de grâce</a:t>
            </a: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pour les faits historiques « </a:t>
            </a:r>
            <a:r>
              <a:rPr lang="fr-FR" altLang="fr-FR" sz="18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d’avoir légué à nos pères une belle terre, pour ton Alliance, pour ta Torah, pour tes lois que tu nous as fait connaître… pour tout, Seigneur notre Dieu, nous te rendons grâce et nous te bénissons.</a:t>
            </a: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a:t>
            </a:r>
          </a:p>
          <a:p>
            <a:pPr marL="273050" indent="-163513" eaLnBrk="1" hangingPunct="1">
              <a:lnSpc>
                <a:spcPct val="80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Une </a:t>
            </a:r>
            <a:r>
              <a:rPr lang="fr-FR" altLang="fr-FR" sz="1800" b="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demande pour le peuple d’Israël</a:t>
            </a: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 « </a:t>
            </a:r>
            <a:r>
              <a:rPr lang="fr-FR" altLang="fr-FR" sz="18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Aie pitié, nous t’en prions, Seigneur notre Dieu, d’Israël ton peuple, de Jérusalem ta ville et de Sion ta résidence de gloire ; du royaume de la maison de David ton oint et de la demeure grande et sainte qui t’es vouée. Notre Dieu, notre Père, sois notre pasteur ; nourris-nous, pourvois à nos besoins ; mets-nous au large et libère-nous bientôt, Seigneur notre Dieu, de tous nos soucis. De grâce, Seigneur notre Dieu, que nous n’ayons pas besoin de recourir aux dons, ni aux prêts des hommes, mais seulement à ta main pleine, ouverte, sainte et généreuse, afin que nous ne subissions jamais ni honte ni humiliation. Rebâtis Jérusalem, ville sainte, bientôt, de nos jours. Béni es-tu, Seigneur, qui dans ta miséricorde rebâtiras Jérusalem. Amen !</a:t>
            </a: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a:t>
            </a:r>
          </a:p>
          <a:p>
            <a:pPr marL="273050" indent="-163513" eaLnBrk="1" hangingPunct="1">
              <a:lnSpc>
                <a:spcPct val="80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À la </a:t>
            </a:r>
            <a:r>
              <a:rPr lang="fr-FR" altLang="fr-FR" sz="1800" b="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quatrième coupe</a:t>
            </a: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de vin, les psaumes 115 et 118 sont chantés et terminent le </a:t>
            </a:r>
            <a:r>
              <a:rPr lang="fr-FR" altLang="fr-FR" sz="18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Hallel</a:t>
            </a: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t>
            </a:r>
          </a:p>
          <a:p>
            <a:pPr marL="273050" indent="-163513" eaLnBrk="1" hangingPunct="1">
              <a:lnSpc>
                <a:spcPct val="80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Une </a:t>
            </a:r>
            <a:r>
              <a:rPr lang="fr-FR" altLang="fr-FR" sz="1800" b="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cinquième coupe</a:t>
            </a: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est remplie pour le prophète Élie dont le retour était attendu ce soir-là, retour qui annoncerait la venue du Messie.</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5235200" presetClass="entr" presetSubtype="105942608" fill="hold" nodeType="afterEffect">
                                  <p:stCondLst>
                                    <p:cond delay="0"/>
                                  </p:stCondLst>
                                  <p:childTnLst>
                                    <p:set>
                                      <p:cBhvr>
                                        <p:cTn id="6" dur="1" fill="hold">
                                          <p:stCondLst>
                                            <p:cond delay="499"/>
                                          </p:stCondLst>
                                        </p:cTn>
                                        <p:tgtEl>
                                          <p:spTgt spid="870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5235200" presetClass="entr" presetSubtype="25667368" fill="hold" nodeType="clickEffect">
                                  <p:stCondLst>
                                    <p:cond delay="0"/>
                                  </p:stCondLst>
                                  <p:childTnLst>
                                    <p:set>
                                      <p:cBhvr>
                                        <p:cTn id="10" dur="1" fill="hold">
                                          <p:stCondLst>
                                            <p:cond delay="499"/>
                                          </p:stCondLst>
                                        </p:cTn>
                                        <p:tgtEl>
                                          <p:spTgt spid="8704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5235200" presetClass="entr" presetSubtype="25667368" fill="hold" nodeType="clickEffect">
                                  <p:stCondLst>
                                    <p:cond delay="0"/>
                                  </p:stCondLst>
                                  <p:childTnLst>
                                    <p:set>
                                      <p:cBhvr>
                                        <p:cTn id="14" dur="1" fill="hold">
                                          <p:stCondLst>
                                            <p:cond delay="499"/>
                                          </p:stCondLst>
                                        </p:cTn>
                                        <p:tgtEl>
                                          <p:spTgt spid="87042">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5235200" presetClass="entr" presetSubtype="25667368" fill="hold" nodeType="clickEffect">
                                  <p:stCondLst>
                                    <p:cond delay="0"/>
                                  </p:stCondLst>
                                  <p:childTnLst>
                                    <p:set>
                                      <p:cBhvr>
                                        <p:cTn id="18" dur="1" fill="hold">
                                          <p:stCondLst>
                                            <p:cond delay="499"/>
                                          </p:stCondLst>
                                        </p:cTn>
                                        <p:tgtEl>
                                          <p:spTgt spid="87042">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5235200" presetClass="entr" presetSubtype="25667368" fill="hold" nodeType="clickEffect">
                                  <p:stCondLst>
                                    <p:cond delay="0"/>
                                  </p:stCondLst>
                                  <p:childTnLst>
                                    <p:set>
                                      <p:cBhvr>
                                        <p:cTn id="22" dur="1" fill="hold">
                                          <p:stCondLst>
                                            <p:cond delay="499"/>
                                          </p:stCondLst>
                                        </p:cTn>
                                        <p:tgtEl>
                                          <p:spTgt spid="87042">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5235200" presetClass="entr" presetSubtype="25667368" fill="hold" nodeType="clickEffect">
                                  <p:stCondLst>
                                    <p:cond delay="0"/>
                                  </p:stCondLst>
                                  <p:childTnLst>
                                    <p:set>
                                      <p:cBhvr>
                                        <p:cTn id="26" dur="1" fill="hold">
                                          <p:stCondLst>
                                            <p:cond delay="499"/>
                                          </p:stCondLst>
                                        </p:cTn>
                                        <p:tgtEl>
                                          <p:spTgt spid="870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1" grpId="0" autoUpdateAnimBg="0"/>
      <p:bldP spid="87042"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5" name="Rectangle 1">
            <a:extLst>
              <a:ext uri="{FF2B5EF4-FFF2-40B4-BE49-F238E27FC236}">
                <a16:creationId xmlns:a16="http://schemas.microsoft.com/office/drawing/2014/main" id="{77765E78-F007-EBAD-B918-A089DD07D273}"/>
              </a:ext>
            </a:extLst>
          </p:cNvPr>
          <p:cNvSpPr>
            <a:spLocks noGrp="1"/>
          </p:cNvSpPr>
          <p:nvPr>
            <p:ph type="title"/>
          </p:nvPr>
        </p:nvSpPr>
        <p:spPr>
          <a:xfrm>
            <a:off x="641350" y="569913"/>
            <a:ext cx="7726363"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Pessah – aujourd’hui</a:t>
            </a:r>
            <a:endParaRPr lang="fr-FR" altLang="fr-FR"/>
          </a:p>
        </p:txBody>
      </p:sp>
      <p:sp>
        <p:nvSpPr>
          <p:cNvPr id="88066" name="Rectangle 2">
            <a:extLst>
              <a:ext uri="{FF2B5EF4-FFF2-40B4-BE49-F238E27FC236}">
                <a16:creationId xmlns:a16="http://schemas.microsoft.com/office/drawing/2014/main" id="{56B2E1F0-705B-B7B4-D782-7DDBF5286FF0}"/>
              </a:ext>
            </a:extLst>
          </p:cNvPr>
          <p:cNvSpPr>
            <a:spLocks noGrp="1"/>
          </p:cNvSpPr>
          <p:nvPr>
            <p:ph idx="1"/>
          </p:nvPr>
        </p:nvSpPr>
        <p:spPr>
          <a:xfrm>
            <a:off x="684213" y="1981200"/>
            <a:ext cx="5759450" cy="4662488"/>
          </a:xfrm>
        </p:spPr>
        <p:txBody>
          <a:bodyPr/>
          <a:lstStyle/>
          <a:p>
            <a:pPr marL="273050" indent="-163513" eaLnBrk="1" hangingPunct="1">
              <a:lnSpc>
                <a:spcPct val="72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Aujourd’hui, les veillées pascales des premiers et deuxièmes soirs sont à la fois fêtes, repas de famille et célébration, mais aucun agneau n’est consommé : celui-ci est représenté par un os symbolique sur la table.</a:t>
            </a:r>
          </a:p>
          <a:p>
            <a:pPr marL="273050" indent="-163513" eaLnBrk="1" hangingPunct="1">
              <a:lnSpc>
                <a:spcPct val="72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À la maison, </a:t>
            </a:r>
            <a:r>
              <a:rPr lang="fr-FR" altLang="fr-FR" sz="18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Pessah</a:t>
            </a: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rassemble la famille au tour de la table du </a:t>
            </a:r>
            <a:r>
              <a:rPr lang="fr-FR" altLang="fr-FR" sz="18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Seder</a:t>
            </a: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(qui signifie ordre) sur laquelle sont disposés le plat avec les éléments nécessaires au rituel et la coupe de vin du </a:t>
            </a:r>
            <a:r>
              <a:rPr lang="fr-FR" altLang="fr-FR" sz="18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Qiddush</a:t>
            </a: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t>
            </a:r>
          </a:p>
          <a:p>
            <a:pPr marL="273050" indent="-163513" eaLnBrk="1" hangingPunct="1">
              <a:lnSpc>
                <a:spcPct val="72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 père de famille est l’officiant, le plus jeune questionne : « </a:t>
            </a:r>
            <a:r>
              <a:rPr lang="fr-FR" altLang="fr-FR" sz="18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Pourquoi cette nuit diffère-t-elle des autres nuits ?</a:t>
            </a: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 tous lisent à tour de rôle le récit ; la famille chante, prie, discute, elle mange les herbes amères adoucies par le </a:t>
            </a:r>
            <a:r>
              <a:rPr lang="fr-FR" altLang="fr-FR" sz="18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Haroset</a:t>
            </a: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goûte la fadeur des pains azymes, boit une à une les quatre coupes de vin.</a:t>
            </a:r>
          </a:p>
          <a:p>
            <a:pPr marL="273050" indent="-163513" eaLnBrk="1" hangingPunct="1">
              <a:lnSpc>
                <a:spcPct val="72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Du plus petit au plus grand, la sortie d’Égypte est revécue, car c’est pour chacun qu’elle s’accomplit aujourd’hui. Il y a actualisation du message divin pour les croyants qui vont prendre conscience, au cours de cette fête, de la présence de Dieu dans leur vie.</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75780" name="Picture 3">
            <a:extLst>
              <a:ext uri="{FF2B5EF4-FFF2-40B4-BE49-F238E27FC236}">
                <a16:creationId xmlns:a16="http://schemas.microsoft.com/office/drawing/2014/main" id="{E767F5CC-00CF-A767-2485-B7B2980DFCF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35800" y="2781300"/>
            <a:ext cx="1423988"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5235584" presetClass="entr" presetSubtype="114656128" fill="hold" nodeType="afterEffect">
                                  <p:stCondLst>
                                    <p:cond delay="0"/>
                                  </p:stCondLst>
                                  <p:childTnLst>
                                    <p:set>
                                      <p:cBhvr>
                                        <p:cTn id="6" dur="1" fill="hold">
                                          <p:stCondLst>
                                            <p:cond delay="499"/>
                                          </p:stCondLst>
                                        </p:cTn>
                                        <p:tgtEl>
                                          <p:spTgt spid="880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5235584" presetClass="entr" presetSubtype="25668608" fill="hold" nodeType="clickEffect">
                                  <p:stCondLst>
                                    <p:cond delay="0"/>
                                  </p:stCondLst>
                                  <p:childTnLst>
                                    <p:set>
                                      <p:cBhvr>
                                        <p:cTn id="10" dur="1" fill="hold">
                                          <p:stCondLst>
                                            <p:cond delay="499"/>
                                          </p:stCondLst>
                                        </p:cTn>
                                        <p:tgtEl>
                                          <p:spTgt spid="8806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5235584" presetClass="entr" presetSubtype="25668608" fill="hold" nodeType="clickEffect">
                                  <p:stCondLst>
                                    <p:cond delay="0"/>
                                  </p:stCondLst>
                                  <p:childTnLst>
                                    <p:set>
                                      <p:cBhvr>
                                        <p:cTn id="14" dur="1" fill="hold">
                                          <p:stCondLst>
                                            <p:cond delay="499"/>
                                          </p:stCondLst>
                                        </p:cTn>
                                        <p:tgtEl>
                                          <p:spTgt spid="8806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5235584" presetClass="entr" presetSubtype="25668608" fill="hold" nodeType="clickEffect">
                                  <p:stCondLst>
                                    <p:cond delay="0"/>
                                  </p:stCondLst>
                                  <p:childTnLst>
                                    <p:set>
                                      <p:cBhvr>
                                        <p:cTn id="18" dur="1" fill="hold">
                                          <p:stCondLst>
                                            <p:cond delay="499"/>
                                          </p:stCondLst>
                                        </p:cTn>
                                        <p:tgtEl>
                                          <p:spTgt spid="8806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5235584" presetClass="entr" presetSubtype="25668608" fill="hold" nodeType="clickEffect">
                                  <p:stCondLst>
                                    <p:cond delay="0"/>
                                  </p:stCondLst>
                                  <p:childTnLst>
                                    <p:set>
                                      <p:cBhvr>
                                        <p:cTn id="22" dur="1" fill="hold">
                                          <p:stCondLst>
                                            <p:cond delay="499"/>
                                          </p:stCondLst>
                                        </p:cTn>
                                        <p:tgtEl>
                                          <p:spTgt spid="880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autoUpdateAnimBg="0"/>
      <p:bldP spid="88066"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89" name="Rectangle 1">
            <a:extLst>
              <a:ext uri="{FF2B5EF4-FFF2-40B4-BE49-F238E27FC236}">
                <a16:creationId xmlns:a16="http://schemas.microsoft.com/office/drawing/2014/main" id="{9316FFD2-C0A7-665A-5FC8-E918E17BBF52}"/>
              </a:ext>
            </a:extLst>
          </p:cNvPr>
          <p:cNvSpPr>
            <a:spLocks noGrp="1"/>
          </p:cNvSpPr>
          <p:nvPr>
            <p:ph type="title"/>
          </p:nvPr>
        </p:nvSpPr>
        <p:spPr>
          <a:xfrm>
            <a:off x="855663" y="569913"/>
            <a:ext cx="7726362"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Pessah – la Haggadah</a:t>
            </a:r>
            <a:endParaRPr lang="fr-FR" altLang="fr-FR"/>
          </a:p>
        </p:txBody>
      </p:sp>
      <p:sp>
        <p:nvSpPr>
          <p:cNvPr id="89090" name="Rectangle 2">
            <a:extLst>
              <a:ext uri="{FF2B5EF4-FFF2-40B4-BE49-F238E27FC236}">
                <a16:creationId xmlns:a16="http://schemas.microsoft.com/office/drawing/2014/main" id="{28467CC2-8808-9D2C-07B8-15C8D4122BCE}"/>
              </a:ext>
            </a:extLst>
          </p:cNvPr>
          <p:cNvSpPr>
            <a:spLocks noGrp="1"/>
          </p:cNvSpPr>
          <p:nvPr>
            <p:ph idx="1"/>
          </p:nvPr>
        </p:nvSpPr>
        <p:spPr>
          <a:xfrm>
            <a:off x="755650" y="2060575"/>
            <a:ext cx="7410450" cy="2305050"/>
          </a:xfrm>
        </p:spPr>
        <p:txBody>
          <a:bodyPr/>
          <a:lstStyle/>
          <a:p>
            <a:pPr marL="365125" indent="-255588" eaLnBrk="1" hangingPunct="1">
              <a:spcBef>
                <a:spcPts val="300"/>
              </a:spcBef>
              <a:buClr>
                <a:srgbClr val="A04DA3"/>
              </a:buClr>
              <a:buFontTx/>
              <a:buChar char="•"/>
            </a:pPr>
            <a:r>
              <a:rPr lang="fr-FR" altLang="fr-FR" sz="25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 </a:t>
            </a:r>
            <a:r>
              <a:rPr lang="fr-FR" altLang="fr-FR" sz="25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Haggadah</a:t>
            </a:r>
            <a:r>
              <a:rPr lang="fr-FR" altLang="fr-FR" sz="25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est le récit qui sert de support pour la célébration de la soirée pascale ou </a:t>
            </a:r>
            <a:r>
              <a:rPr lang="fr-FR" altLang="fr-FR" sz="25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Seder</a:t>
            </a:r>
            <a:r>
              <a:rPr lang="fr-FR" altLang="fr-FR" sz="25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qui se termine par le souhait final « </a:t>
            </a:r>
            <a:r>
              <a:rPr lang="fr-FR" altLang="fr-FR" sz="25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L’an prochain à Jérusalem !</a:t>
            </a:r>
            <a:r>
              <a:rPr lang="fr-FR" altLang="fr-FR" sz="25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 évoquant par là l’impatiente attente du Messie.</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76804" name="Picture 3" descr="t002381b">
            <a:extLst>
              <a:ext uri="{FF2B5EF4-FFF2-40B4-BE49-F238E27FC236}">
                <a16:creationId xmlns:a16="http://schemas.microsoft.com/office/drawing/2014/main" id="{7E95172C-8934-DA18-2797-C0DAFE61672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70163" y="4429125"/>
            <a:ext cx="38100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5235968" presetClass="entr" presetSubtype="114657664" fill="hold" nodeType="afterEffect">
                                  <p:stCondLst>
                                    <p:cond delay="0"/>
                                  </p:stCondLst>
                                  <p:childTnLst>
                                    <p:set>
                                      <p:cBhvr>
                                        <p:cTn id="6" dur="1" fill="hold">
                                          <p:stCondLst>
                                            <p:cond delay="499"/>
                                          </p:stCondLst>
                                        </p:cTn>
                                        <p:tgtEl>
                                          <p:spTgt spid="890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5235968" presetClass="entr" presetSubtype="114657616" fill="hold" nodeType="clickEffect">
                                  <p:stCondLst>
                                    <p:cond delay="0"/>
                                  </p:stCondLst>
                                  <p:childTnLst>
                                    <p:set>
                                      <p:cBhvr>
                                        <p:cTn id="10" dur="1" fill="hold">
                                          <p:stCondLst>
                                            <p:cond delay="499"/>
                                          </p:stCondLst>
                                        </p:cTn>
                                        <p:tgtEl>
                                          <p:spTgt spid="8909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9" grpId="0" autoUpdateAnimBg="0"/>
      <p:bldP spid="89090"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3" name="Rectangle 1">
            <a:extLst>
              <a:ext uri="{FF2B5EF4-FFF2-40B4-BE49-F238E27FC236}">
                <a16:creationId xmlns:a16="http://schemas.microsoft.com/office/drawing/2014/main" id="{6980B6A7-48AB-2D1E-BFFE-0BB2DF06B601}"/>
              </a:ext>
            </a:extLst>
          </p:cNvPr>
          <p:cNvSpPr>
            <a:spLocks noGrp="1"/>
          </p:cNvSpPr>
          <p:nvPr>
            <p:ph type="title"/>
          </p:nvPr>
        </p:nvSpPr>
        <p:spPr>
          <a:xfrm>
            <a:off x="712788" y="641350"/>
            <a:ext cx="7726362"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Symbolique</a:t>
            </a:r>
            <a:endParaRPr lang="fr-FR" altLang="fr-FR"/>
          </a:p>
        </p:txBody>
      </p:sp>
      <p:sp>
        <p:nvSpPr>
          <p:cNvPr id="90114" name="Rectangle 2">
            <a:extLst>
              <a:ext uri="{FF2B5EF4-FFF2-40B4-BE49-F238E27FC236}">
                <a16:creationId xmlns:a16="http://schemas.microsoft.com/office/drawing/2014/main" id="{EBAECC18-EBB6-ACB2-34AD-CA2CEF40081F}"/>
              </a:ext>
            </a:extLst>
          </p:cNvPr>
          <p:cNvSpPr>
            <a:spLocks noGrp="1"/>
          </p:cNvSpPr>
          <p:nvPr>
            <p:ph idx="1"/>
          </p:nvPr>
        </p:nvSpPr>
        <p:spPr>
          <a:xfrm>
            <a:off x="685800" y="1979613"/>
            <a:ext cx="5686425" cy="4735512"/>
          </a:xfrm>
        </p:spPr>
        <p:txBody>
          <a:bodyPr/>
          <a:lstStyle/>
          <a:p>
            <a:pPr marL="273050" indent="-163513" eaLnBrk="1" hangingPunct="1">
              <a:lnSpc>
                <a:spcPct val="80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Ce chiffre revient souvent lors du </a:t>
            </a:r>
            <a:r>
              <a:rPr lang="fr-FR" altLang="fr-FR" sz="18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Seder</a:t>
            </a: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a:t>
            </a:r>
          </a:p>
          <a:p>
            <a:pPr marL="561975" lvl="1" indent="-150813" eaLnBrk="1" hangingPunct="1">
              <a:lnSpc>
                <a:spcPct val="80000"/>
              </a:lnSpc>
              <a:spcBef>
                <a:spcPts val="300"/>
              </a:spcBef>
              <a:buClr>
                <a:srgbClr val="438086"/>
              </a:buClr>
              <a:buFont typeface="Georgia" panose="02040502050405020303" pitchFamily="18" charset="0"/>
              <a:buChar char="▫"/>
            </a:pPr>
            <a:r>
              <a:rPr lang="fr-FR" altLang="fr-FR" sz="1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Quatre coupes de vin</a:t>
            </a:r>
            <a:endParaRPr lang="fr-FR" altLang="fr-FR" sz="2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561975" lvl="1" indent="-150813" eaLnBrk="1" hangingPunct="1">
              <a:lnSpc>
                <a:spcPct val="80000"/>
              </a:lnSpc>
              <a:spcBef>
                <a:spcPts val="300"/>
              </a:spcBef>
              <a:buClr>
                <a:srgbClr val="438086"/>
              </a:buClr>
              <a:buFont typeface="Georgia" panose="02040502050405020303" pitchFamily="18" charset="0"/>
              <a:buChar char="▫"/>
            </a:pPr>
            <a:r>
              <a:rPr lang="fr-FR" altLang="fr-FR" sz="1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Quatre questions</a:t>
            </a:r>
            <a:endParaRPr lang="fr-FR" altLang="fr-FR" sz="2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561975" lvl="1" indent="-150813" eaLnBrk="1" hangingPunct="1">
              <a:lnSpc>
                <a:spcPct val="80000"/>
              </a:lnSpc>
              <a:spcBef>
                <a:spcPts val="300"/>
              </a:spcBef>
              <a:buClr>
                <a:srgbClr val="438086"/>
              </a:buClr>
              <a:buFont typeface="Georgia" panose="02040502050405020303" pitchFamily="18" charset="0"/>
              <a:buChar char="▫"/>
            </a:pPr>
            <a:r>
              <a:rPr lang="fr-FR" altLang="fr-FR" sz="1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Quatre sortes d’enfants : le sage, le pervers, le simple et celui qui ne sait pas poser de questions</a:t>
            </a:r>
            <a:endParaRPr lang="fr-FR" altLang="fr-FR" sz="2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561975" lvl="1" indent="-150813" eaLnBrk="1" hangingPunct="1">
              <a:lnSpc>
                <a:spcPct val="80000"/>
              </a:lnSpc>
              <a:spcBef>
                <a:spcPts val="300"/>
              </a:spcBef>
              <a:buClr>
                <a:srgbClr val="438086"/>
              </a:buClr>
              <a:buFont typeface="Georgia" panose="02040502050405020303" pitchFamily="18" charset="0"/>
              <a:buChar char="▫"/>
            </a:pPr>
            <a:r>
              <a:rPr lang="fr-FR" altLang="fr-FR" sz="1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Quatre termes de délivrance : « </a:t>
            </a:r>
            <a:r>
              <a:rPr lang="fr-FR" altLang="fr-FR" sz="1600" i="1">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Je vous ferai sortir, je vous sauverai, je vous délivrerai, je vous prendrai pour mon peuple</a:t>
            </a:r>
            <a:r>
              <a:rPr lang="fr-FR" altLang="fr-FR" sz="1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a:t>
            </a:r>
            <a:endParaRPr lang="fr-FR" altLang="fr-FR" sz="2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273050" indent="-163513" eaLnBrk="1" hangingPunct="1">
              <a:lnSpc>
                <a:spcPct val="80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Dans la tradition juive, le chiffre </a:t>
            </a:r>
            <a:r>
              <a:rPr lang="fr-FR" altLang="fr-FR" sz="1800" b="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4</a:t>
            </a: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trouve son origine dans la création elle-même : </a:t>
            </a:r>
            <a:r>
              <a:rPr lang="fr-FR" altLang="fr-FR" sz="18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Un fleuve sortait d’Eden pour irriguer le jardin ; de là, il se partageait pour former quatre bras </a:t>
            </a: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(Gn 2,10).</a:t>
            </a:r>
          </a:p>
          <a:p>
            <a:pPr marL="561975" lvl="1" indent="-150813" eaLnBrk="1" hangingPunct="1">
              <a:lnSpc>
                <a:spcPct val="80000"/>
              </a:lnSpc>
              <a:spcBef>
                <a:spcPts val="300"/>
              </a:spcBef>
              <a:buClr>
                <a:srgbClr val="438086"/>
              </a:buClr>
              <a:buFont typeface="Georgia" panose="02040502050405020303" pitchFamily="18" charset="0"/>
              <a:buChar char="▫"/>
            </a:pPr>
            <a:r>
              <a:rPr lang="fr-FR" altLang="fr-FR" sz="1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Quatre éléments à la base de l’univers : la terre, l’air, le feu, l’eau / le sec, le froid, le chaud, l’humide.</a:t>
            </a:r>
            <a:endParaRPr lang="fr-FR" altLang="fr-FR" sz="2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561975" lvl="1" indent="-150813" eaLnBrk="1" hangingPunct="1">
              <a:lnSpc>
                <a:spcPct val="80000"/>
              </a:lnSpc>
              <a:spcBef>
                <a:spcPts val="300"/>
              </a:spcBef>
              <a:buClr>
                <a:srgbClr val="438086"/>
              </a:buClr>
              <a:buFont typeface="Georgia" panose="02040502050405020303" pitchFamily="18" charset="0"/>
              <a:buChar char="▫"/>
            </a:pPr>
            <a:r>
              <a:rPr lang="fr-FR" altLang="fr-FR" sz="1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Quatre niveaux de signification de la Torah : sens simple, sens allusif, sens sollicité, sens caché</a:t>
            </a:r>
            <a:endParaRPr lang="fr-FR" altLang="fr-FR" sz="2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273050" indent="-163513" eaLnBrk="1" hangingPunct="1">
              <a:lnSpc>
                <a:spcPct val="80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L’art roman reprendra cette symbolique du chiffre 4 pour désigner la place de l’homme dans sa rencontre avec Dieu.</a:t>
            </a:r>
            <a:endParaRPr lang="fr-FR" altLang="fr-FR">
              <a:latin typeface="Times New Roman" panose="02020603050405020304" pitchFamily="18" charset="0"/>
              <a:cs typeface="Times New Roman" panose="02020603050405020304" pitchFamily="18" charset="0"/>
            </a:endParaRPr>
          </a:p>
        </p:txBody>
      </p:sp>
      <p:sp>
        <p:nvSpPr>
          <p:cNvPr id="90115" name="AutoShape 3">
            <a:extLst>
              <a:ext uri="{FF2B5EF4-FFF2-40B4-BE49-F238E27FC236}">
                <a16:creationId xmlns:a16="http://schemas.microsoft.com/office/drawing/2014/main" id="{DD5923F6-5A72-DCB3-C0CC-C967A3FD6B42}"/>
              </a:ext>
            </a:extLst>
          </p:cNvPr>
          <p:cNvSpPr>
            <a:spLocks/>
          </p:cNvSpPr>
          <p:nvPr/>
        </p:nvSpPr>
        <p:spPr bwMode="auto">
          <a:xfrm>
            <a:off x="6732588" y="1989138"/>
            <a:ext cx="1800225" cy="388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0" tIns="0" rIns="0" bIns="0" anchor="ctr"/>
          <a:lstStyle>
            <a:lvl1pPr defTabSz="749300">
              <a:defRPr>
                <a:solidFill>
                  <a:srgbClr val="000000"/>
                </a:solidFill>
                <a:latin typeface="Georgia" pitchFamily="18" charset="0"/>
                <a:ea typeface="Georgia" pitchFamily="18" charset="0"/>
                <a:cs typeface="Georgia" pitchFamily="18" charset="0"/>
                <a:sym typeface="Georgia" pitchFamily="18" charset="0"/>
              </a:defRPr>
            </a:lvl1pPr>
            <a:lvl2pPr defTabSz="749300">
              <a:defRPr>
                <a:solidFill>
                  <a:srgbClr val="000000"/>
                </a:solidFill>
                <a:latin typeface="Georgia" pitchFamily="18" charset="0"/>
                <a:ea typeface="Georgia" pitchFamily="18" charset="0"/>
                <a:cs typeface="Georgia" pitchFamily="18" charset="0"/>
                <a:sym typeface="Georgia" pitchFamily="18" charset="0"/>
              </a:defRPr>
            </a:lvl2pPr>
            <a:lvl3pPr defTabSz="749300">
              <a:defRPr>
                <a:solidFill>
                  <a:srgbClr val="000000"/>
                </a:solidFill>
                <a:latin typeface="Georgia" pitchFamily="18" charset="0"/>
                <a:ea typeface="Georgia" pitchFamily="18" charset="0"/>
                <a:cs typeface="Georgia" pitchFamily="18" charset="0"/>
                <a:sym typeface="Georgia" pitchFamily="18" charset="0"/>
              </a:defRPr>
            </a:lvl3pPr>
            <a:lvl4pPr defTabSz="749300">
              <a:defRPr>
                <a:solidFill>
                  <a:srgbClr val="000000"/>
                </a:solidFill>
                <a:latin typeface="Georgia" pitchFamily="18" charset="0"/>
                <a:ea typeface="Georgia" pitchFamily="18" charset="0"/>
                <a:cs typeface="Georgia" pitchFamily="18" charset="0"/>
                <a:sym typeface="Georgia" pitchFamily="18" charset="0"/>
              </a:defRPr>
            </a:lvl4pPr>
            <a:lvl5pPr defTabSz="749300">
              <a:defRPr>
                <a:solidFill>
                  <a:srgbClr val="000000"/>
                </a:solidFill>
                <a:latin typeface="Georgia" pitchFamily="18" charset="0"/>
                <a:ea typeface="Georgia" pitchFamily="18" charset="0"/>
                <a:cs typeface="Georgia" pitchFamily="18" charset="0"/>
                <a:sym typeface="Georgia" pitchFamily="18" charset="0"/>
              </a:defRPr>
            </a:lvl5pPr>
            <a:lvl6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6pPr>
            <a:lvl7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7pPr>
            <a:lvl8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8pPr>
            <a:lvl9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9pPr>
          </a:lstStyle>
          <a:p>
            <a:pPr algn="ctr" eaLnBrk="1">
              <a:defRPr/>
            </a:pPr>
            <a:r>
              <a:rPr lang="fr-FR" altLang="fr-FR" sz="25000" b="1">
                <a:solidFill>
                  <a:srgbClr val="FFCC1A"/>
                </a:solidFill>
                <a:effectLst>
                  <a:outerShdw blurRad="38100" dist="38100" dir="2700000" algn="tl">
                    <a:srgbClr val="C0C0C0"/>
                  </a:outerShdw>
                </a:effectLst>
                <a:latin typeface="Impact" pitchFamily="34" charset="0"/>
                <a:ea typeface="Impact" pitchFamily="34" charset="0"/>
                <a:cs typeface="Impact" pitchFamily="34" charset="0"/>
                <a:sym typeface="Impact" pitchFamily="34" charset="0"/>
              </a:rPr>
              <a:t>4</a:t>
            </a:r>
            <a:endParaRPr lang="fr-FR" altLang="fr-F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5236352" presetClass="entr" presetSubtype="114658304" fill="hold" nodeType="afterEffect">
                                  <p:stCondLst>
                                    <p:cond delay="0"/>
                                  </p:stCondLst>
                                  <p:childTnLst>
                                    <p:set>
                                      <p:cBhvr>
                                        <p:cTn id="6" dur="1" fill="hold">
                                          <p:stCondLst>
                                            <p:cond delay="499"/>
                                          </p:stCondLst>
                                        </p:cTn>
                                        <p:tgtEl>
                                          <p:spTgt spid="901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5236352" presetClass="entr" presetSubtype="25682344" fill="hold" nodeType="clickEffect">
                                  <p:stCondLst>
                                    <p:cond delay="0"/>
                                  </p:stCondLst>
                                  <p:childTnLst>
                                    <p:set>
                                      <p:cBhvr>
                                        <p:cTn id="10" dur="1" fill="hold">
                                          <p:stCondLst>
                                            <p:cond delay="499"/>
                                          </p:stCondLst>
                                        </p:cTn>
                                        <p:tgtEl>
                                          <p:spTgt spid="9011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5236352" presetClass="entr" presetSubtype="25682344" fill="hold" nodeType="clickEffect">
                                  <p:stCondLst>
                                    <p:cond delay="0"/>
                                  </p:stCondLst>
                                  <p:childTnLst>
                                    <p:set>
                                      <p:cBhvr>
                                        <p:cTn id="14" dur="1" fill="hold">
                                          <p:stCondLst>
                                            <p:cond delay="499"/>
                                          </p:stCondLst>
                                        </p:cTn>
                                        <p:tgtEl>
                                          <p:spTgt spid="9011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5236352" presetClass="entr" presetSubtype="25682344" fill="hold" nodeType="clickEffect">
                                  <p:stCondLst>
                                    <p:cond delay="0"/>
                                  </p:stCondLst>
                                  <p:childTnLst>
                                    <p:set>
                                      <p:cBhvr>
                                        <p:cTn id="18" dur="1" fill="hold">
                                          <p:stCondLst>
                                            <p:cond delay="499"/>
                                          </p:stCondLst>
                                        </p:cTn>
                                        <p:tgtEl>
                                          <p:spTgt spid="90114">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5236352" presetClass="entr" presetSubtype="25682344" fill="hold" nodeType="clickEffect">
                                  <p:stCondLst>
                                    <p:cond delay="0"/>
                                  </p:stCondLst>
                                  <p:childTnLst>
                                    <p:set>
                                      <p:cBhvr>
                                        <p:cTn id="22" dur="1" fill="hold">
                                          <p:stCondLst>
                                            <p:cond delay="499"/>
                                          </p:stCondLst>
                                        </p:cTn>
                                        <p:tgtEl>
                                          <p:spTgt spid="90114">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5236352" presetClass="entr" presetSubtype="25682344" fill="hold" nodeType="clickEffect">
                                  <p:stCondLst>
                                    <p:cond delay="0"/>
                                  </p:stCondLst>
                                  <p:childTnLst>
                                    <p:set>
                                      <p:cBhvr>
                                        <p:cTn id="26" dur="1" fill="hold">
                                          <p:stCondLst>
                                            <p:cond delay="499"/>
                                          </p:stCondLst>
                                        </p:cTn>
                                        <p:tgtEl>
                                          <p:spTgt spid="90114">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5236352" presetClass="entr" presetSubtype="25682344" fill="hold" nodeType="clickEffect">
                                  <p:stCondLst>
                                    <p:cond delay="0"/>
                                  </p:stCondLst>
                                  <p:childTnLst>
                                    <p:set>
                                      <p:cBhvr>
                                        <p:cTn id="30" dur="1" fill="hold">
                                          <p:stCondLst>
                                            <p:cond delay="499"/>
                                          </p:stCondLst>
                                        </p:cTn>
                                        <p:tgtEl>
                                          <p:spTgt spid="90114">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05236352" presetClass="entr" presetSubtype="25682344" fill="hold" nodeType="clickEffect">
                                  <p:stCondLst>
                                    <p:cond delay="0"/>
                                  </p:stCondLst>
                                  <p:childTnLst>
                                    <p:set>
                                      <p:cBhvr>
                                        <p:cTn id="34" dur="1" fill="hold">
                                          <p:stCondLst>
                                            <p:cond delay="499"/>
                                          </p:stCondLst>
                                        </p:cTn>
                                        <p:tgtEl>
                                          <p:spTgt spid="90114">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05236352" presetClass="entr" presetSubtype="25682344" fill="hold" nodeType="clickEffect">
                                  <p:stCondLst>
                                    <p:cond delay="0"/>
                                  </p:stCondLst>
                                  <p:childTnLst>
                                    <p:set>
                                      <p:cBhvr>
                                        <p:cTn id="38" dur="1" fill="hold">
                                          <p:stCondLst>
                                            <p:cond delay="499"/>
                                          </p:stCondLst>
                                        </p:cTn>
                                        <p:tgtEl>
                                          <p:spTgt spid="90114">
                                            <p:txEl>
                                              <p:pRg st="7" end="7"/>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05236352" presetClass="entr" presetSubtype="25682344" fill="hold" nodeType="clickEffect">
                                  <p:stCondLst>
                                    <p:cond delay="0"/>
                                  </p:stCondLst>
                                  <p:childTnLst>
                                    <p:set>
                                      <p:cBhvr>
                                        <p:cTn id="42" dur="1" fill="hold">
                                          <p:stCondLst>
                                            <p:cond delay="499"/>
                                          </p:stCondLst>
                                        </p:cTn>
                                        <p:tgtEl>
                                          <p:spTgt spid="901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 grpId="0" autoUpdateAnimBg="0"/>
      <p:bldP spid="90114" grpId="0" build="p" bldLvl="5"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7" name="Rectangle 1">
            <a:extLst>
              <a:ext uri="{FF2B5EF4-FFF2-40B4-BE49-F238E27FC236}">
                <a16:creationId xmlns:a16="http://schemas.microsoft.com/office/drawing/2014/main" id="{1E47A24D-E666-1134-10D9-6C81885537C4}"/>
              </a:ext>
            </a:extLst>
          </p:cNvPr>
          <p:cNvSpPr>
            <a:spLocks noGrp="1"/>
          </p:cNvSpPr>
          <p:nvPr>
            <p:ph type="title"/>
          </p:nvPr>
        </p:nvSpPr>
        <p:spPr>
          <a:xfrm>
            <a:off x="641350" y="498475"/>
            <a:ext cx="7726363"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Comparaisons</a:t>
            </a:r>
            <a:endParaRPr lang="fr-FR" altLang="fr-FR"/>
          </a:p>
        </p:txBody>
      </p:sp>
      <p:sp>
        <p:nvSpPr>
          <p:cNvPr id="91138" name="Rectangle 2">
            <a:extLst>
              <a:ext uri="{FF2B5EF4-FFF2-40B4-BE49-F238E27FC236}">
                <a16:creationId xmlns:a16="http://schemas.microsoft.com/office/drawing/2014/main" id="{6C85AA91-F62C-276A-E8B9-B8BF5F9D825F}"/>
              </a:ext>
            </a:extLst>
          </p:cNvPr>
          <p:cNvSpPr>
            <a:spLocks noGrp="1"/>
          </p:cNvSpPr>
          <p:nvPr>
            <p:ph idx="1"/>
          </p:nvPr>
        </p:nvSpPr>
        <p:spPr>
          <a:xfrm>
            <a:off x="4984750" y="1593850"/>
            <a:ext cx="3976688" cy="4425950"/>
          </a:xfrm>
        </p:spPr>
        <p:txBody>
          <a:bodyPr/>
          <a:lstStyle/>
          <a:p>
            <a:pPr marL="365125" indent="-255588" eaLnBrk="1" hangingPunct="1">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Comparons cette histoire de la Pâque juive avec le récit de la Cène :</a:t>
            </a:r>
          </a:p>
          <a:p>
            <a:pPr marL="638175" lvl="1" indent="-227013" eaLnBrk="1" hangingPunct="1">
              <a:spcBef>
                <a:spcPts val="300"/>
              </a:spcBef>
              <a:buClr>
                <a:srgbClr val="438086"/>
              </a:buClr>
              <a:buFont typeface="Georgia" panose="02040502050405020303" pitchFamily="18" charset="0"/>
              <a:buChar char="▫"/>
            </a:pPr>
            <a:r>
              <a:rPr lang="fr-FR" altLang="fr-FR" sz="24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1 Cor 11, 23-26</a:t>
            </a:r>
            <a:endParaRPr lang="fr-FR" altLang="fr-FR" sz="2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638175" lvl="1" indent="-227013" eaLnBrk="1" hangingPunct="1">
              <a:spcBef>
                <a:spcPts val="300"/>
              </a:spcBef>
              <a:buClr>
                <a:srgbClr val="438086"/>
              </a:buClr>
              <a:buFont typeface="Georgia" panose="02040502050405020303" pitchFamily="18" charset="0"/>
              <a:buChar char="▫"/>
            </a:pPr>
            <a:r>
              <a:rPr lang="fr-FR" altLang="fr-FR" sz="24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Mt 26, 20-29</a:t>
            </a:r>
            <a:endParaRPr lang="fr-FR" altLang="fr-FR" sz="2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365125" indent="-255588" eaLnBrk="1" hangingPunct="1">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Quelle est la nouveauté apportée par Jésus ?</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78852" name="Picture 3">
            <a:extLst>
              <a:ext uri="{FF2B5EF4-FFF2-40B4-BE49-F238E27FC236}">
                <a16:creationId xmlns:a16="http://schemas.microsoft.com/office/drawing/2014/main" id="{2C52AA65-2499-6FDA-E483-6B8F97A5358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4213" y="1995488"/>
            <a:ext cx="368617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5236736" presetClass="entr" presetSubtype="117401472" fill="hold" nodeType="afterEffect">
                                  <p:stCondLst>
                                    <p:cond delay="0"/>
                                  </p:stCondLst>
                                  <p:childTnLst>
                                    <p:set>
                                      <p:cBhvr>
                                        <p:cTn id="6" dur="1" fill="hold">
                                          <p:stCondLst>
                                            <p:cond delay="499"/>
                                          </p:stCondLst>
                                        </p:cTn>
                                        <p:tgtEl>
                                          <p:spTgt spid="911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5236736" presetClass="entr" presetSubtype="25682472" fill="hold" nodeType="clickEffect">
                                  <p:stCondLst>
                                    <p:cond delay="0"/>
                                  </p:stCondLst>
                                  <p:childTnLst>
                                    <p:set>
                                      <p:cBhvr>
                                        <p:cTn id="10" dur="1" fill="hold">
                                          <p:stCondLst>
                                            <p:cond delay="499"/>
                                          </p:stCondLst>
                                        </p:cTn>
                                        <p:tgtEl>
                                          <p:spTgt spid="9113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5236736" presetClass="entr" presetSubtype="25682472" fill="hold" nodeType="clickEffect">
                                  <p:stCondLst>
                                    <p:cond delay="0"/>
                                  </p:stCondLst>
                                  <p:childTnLst>
                                    <p:set>
                                      <p:cBhvr>
                                        <p:cTn id="14" dur="1" fill="hold">
                                          <p:stCondLst>
                                            <p:cond delay="499"/>
                                          </p:stCondLst>
                                        </p:cTn>
                                        <p:tgtEl>
                                          <p:spTgt spid="91138">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5236736" presetClass="entr" presetSubtype="25682472" fill="hold" nodeType="clickEffect">
                                  <p:stCondLst>
                                    <p:cond delay="0"/>
                                  </p:stCondLst>
                                  <p:childTnLst>
                                    <p:set>
                                      <p:cBhvr>
                                        <p:cTn id="18" dur="1" fill="hold">
                                          <p:stCondLst>
                                            <p:cond delay="499"/>
                                          </p:stCondLst>
                                        </p:cTn>
                                        <p:tgtEl>
                                          <p:spTgt spid="91138">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5236736" presetClass="entr" presetSubtype="25682472" fill="hold" nodeType="clickEffect">
                                  <p:stCondLst>
                                    <p:cond delay="0"/>
                                  </p:stCondLst>
                                  <p:childTnLst>
                                    <p:set>
                                      <p:cBhvr>
                                        <p:cTn id="22" dur="1" fill="hold">
                                          <p:stCondLst>
                                            <p:cond delay="499"/>
                                          </p:stCondLst>
                                        </p:cTn>
                                        <p:tgtEl>
                                          <p:spTgt spid="911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7" grpId="0" autoUpdateAnimBg="0"/>
      <p:bldP spid="91138" grpId="0" build="p" bldLvl="5"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1">
            <a:extLst>
              <a:ext uri="{FF2B5EF4-FFF2-40B4-BE49-F238E27FC236}">
                <a16:creationId xmlns:a16="http://schemas.microsoft.com/office/drawing/2014/main" id="{56EE76E7-5A87-3B2C-5AB5-6B7DDABB41EC}"/>
              </a:ext>
            </a:extLst>
          </p:cNvPr>
          <p:cNvSpPr>
            <a:spLocks noGrp="1"/>
          </p:cNvSpPr>
          <p:nvPr>
            <p:ph type="title"/>
          </p:nvPr>
        </p:nvSpPr>
        <p:spPr>
          <a:xfrm>
            <a:off x="457200" y="1143000"/>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Conclusion</a:t>
            </a:r>
            <a:endParaRPr lang="fr-FR" altLang="fr-FR"/>
          </a:p>
        </p:txBody>
      </p:sp>
      <p:sp>
        <p:nvSpPr>
          <p:cNvPr id="93186" name="Rectangle 2">
            <a:extLst>
              <a:ext uri="{FF2B5EF4-FFF2-40B4-BE49-F238E27FC236}">
                <a16:creationId xmlns:a16="http://schemas.microsoft.com/office/drawing/2014/main" id="{AB0745F1-3F43-04BF-147E-DFAFC9158679}"/>
              </a:ext>
            </a:extLst>
          </p:cNvPr>
          <p:cNvSpPr>
            <a:spLocks noGrp="1"/>
          </p:cNvSpPr>
          <p:nvPr>
            <p:ph idx="1"/>
          </p:nvPr>
        </p:nvSpPr>
        <p:spPr>
          <a:xfrm>
            <a:off x="457200" y="2247900"/>
            <a:ext cx="8229600" cy="4325938"/>
          </a:xfrm>
        </p:spPr>
        <p:txBody>
          <a:bodyPr/>
          <a:lstStyle/>
          <a:p>
            <a:pPr marL="365125" indent="-255588" eaLnBrk="1" hangingPunct="1">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L’approfondissement des rites de la Pâque juive nous éclaire sur le cheminement des croyants juifs vers la plénitude et leur désir, leur attente d’une harmonisation entre le ciel et la terre.</a:t>
            </a:r>
          </a:p>
          <a:p>
            <a:pPr marL="365125" indent="-255588" eaLnBrk="1" hangingPunct="1">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Jésus célébrant la Pâque juive donne une portée nouvelle à ce rituel.</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5237504" presetClass="entr" presetSubtype="25684560" fill="hold" nodeType="afterEffect">
                                  <p:stCondLst>
                                    <p:cond delay="0"/>
                                  </p:stCondLst>
                                  <p:childTnLst>
                                    <p:set>
                                      <p:cBhvr>
                                        <p:cTn id="6" dur="1" fill="hold">
                                          <p:stCondLst>
                                            <p:cond delay="499"/>
                                          </p:stCondLst>
                                        </p:cTn>
                                        <p:tgtEl>
                                          <p:spTgt spid="931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5237504" presetClass="entr" presetSubtype="25684520" fill="hold" nodeType="clickEffect">
                                  <p:stCondLst>
                                    <p:cond delay="0"/>
                                  </p:stCondLst>
                                  <p:childTnLst>
                                    <p:set>
                                      <p:cBhvr>
                                        <p:cTn id="10" dur="1" fill="hold">
                                          <p:stCondLst>
                                            <p:cond delay="499"/>
                                          </p:stCondLst>
                                        </p:cTn>
                                        <p:tgtEl>
                                          <p:spTgt spid="9318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5237504" presetClass="entr" presetSubtype="25684520" fill="hold" nodeType="clickEffect">
                                  <p:stCondLst>
                                    <p:cond delay="0"/>
                                  </p:stCondLst>
                                  <p:childTnLst>
                                    <p:set>
                                      <p:cBhvr>
                                        <p:cTn id="14" dur="1" fill="hold">
                                          <p:stCondLst>
                                            <p:cond delay="499"/>
                                          </p:stCondLst>
                                        </p:cTn>
                                        <p:tgtEl>
                                          <p:spTgt spid="9318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5" grpId="0" autoUpdateAnimBg="0"/>
      <p:bldP spid="93186"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09" name="Rectangle 1">
            <a:extLst>
              <a:ext uri="{FF2B5EF4-FFF2-40B4-BE49-F238E27FC236}">
                <a16:creationId xmlns:a16="http://schemas.microsoft.com/office/drawing/2014/main" id="{74043F87-4355-E38D-4D3F-4ED80C21CF97}"/>
              </a:ext>
            </a:extLst>
          </p:cNvPr>
          <p:cNvSpPr>
            <a:spLocks noGrp="1"/>
          </p:cNvSpPr>
          <p:nvPr>
            <p:ph type="title"/>
          </p:nvPr>
        </p:nvSpPr>
        <p:spPr>
          <a:xfrm>
            <a:off x="784225" y="641350"/>
            <a:ext cx="7726363"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La portée des actes de Jésus</a:t>
            </a:r>
            <a:endParaRPr lang="fr-FR" altLang="fr-FR"/>
          </a:p>
        </p:txBody>
      </p:sp>
      <p:sp>
        <p:nvSpPr>
          <p:cNvPr id="94210" name="Rectangle 2">
            <a:extLst>
              <a:ext uri="{FF2B5EF4-FFF2-40B4-BE49-F238E27FC236}">
                <a16:creationId xmlns:a16="http://schemas.microsoft.com/office/drawing/2014/main" id="{519D1ED4-DB6A-4A18-1B9C-1854CDFF3CAB}"/>
              </a:ext>
            </a:extLst>
          </p:cNvPr>
          <p:cNvSpPr>
            <a:spLocks noGrp="1"/>
          </p:cNvSpPr>
          <p:nvPr>
            <p:ph idx="1"/>
          </p:nvPr>
        </p:nvSpPr>
        <p:spPr>
          <a:xfrm>
            <a:off x="4984750" y="1593850"/>
            <a:ext cx="3976688" cy="4425950"/>
          </a:xfrm>
        </p:spPr>
        <p:txBody>
          <a:bodyPr/>
          <a:lstStyle/>
          <a:p>
            <a:pPr marL="365125" indent="-255588" eaLnBrk="1" hangingPunct="1">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 pain azyme devient son corps, le vin son sang, le maître devient le serviteur (lavement des pieds).</a:t>
            </a:r>
          </a:p>
          <a:p>
            <a:pPr marL="365125" indent="-255588" eaLnBrk="1" hangingPunct="1">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Les évangélistes associent étroitement le dernier repas et la crucifixion de Jésus.</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80900" name="Picture 3">
            <a:extLst>
              <a:ext uri="{FF2B5EF4-FFF2-40B4-BE49-F238E27FC236}">
                <a16:creationId xmlns:a16="http://schemas.microsoft.com/office/drawing/2014/main" id="{F4971162-7C89-7821-E004-B63B1AE38E8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52550" y="2492375"/>
            <a:ext cx="280670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5237888" presetClass="entr" presetSubtype="25668392" fill="hold" nodeType="afterEffect">
                                  <p:stCondLst>
                                    <p:cond delay="0"/>
                                  </p:stCondLst>
                                  <p:childTnLst>
                                    <p:set>
                                      <p:cBhvr>
                                        <p:cTn id="6" dur="1" fill="hold">
                                          <p:stCondLst>
                                            <p:cond delay="499"/>
                                          </p:stCondLst>
                                        </p:cTn>
                                        <p:tgtEl>
                                          <p:spTgt spid="942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5237888" presetClass="entr" presetSubtype="25685120" fill="hold" nodeType="clickEffect">
                                  <p:stCondLst>
                                    <p:cond delay="0"/>
                                  </p:stCondLst>
                                  <p:childTnLst>
                                    <p:set>
                                      <p:cBhvr>
                                        <p:cTn id="10" dur="1" fill="hold">
                                          <p:stCondLst>
                                            <p:cond delay="499"/>
                                          </p:stCondLst>
                                        </p:cTn>
                                        <p:tgtEl>
                                          <p:spTgt spid="9421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5237888" presetClass="entr" presetSubtype="25685120" fill="hold" nodeType="clickEffect">
                                  <p:stCondLst>
                                    <p:cond delay="0"/>
                                  </p:stCondLst>
                                  <p:childTnLst>
                                    <p:set>
                                      <p:cBhvr>
                                        <p:cTn id="14" dur="1" fill="hold">
                                          <p:stCondLst>
                                            <p:cond delay="499"/>
                                          </p:stCondLst>
                                        </p:cTn>
                                        <p:tgtEl>
                                          <p:spTgt spid="942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9" grpId="0" autoUpdateAnimBg="0"/>
      <p:bldP spid="94210"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7" name="Rectangle 1">
            <a:extLst>
              <a:ext uri="{FF2B5EF4-FFF2-40B4-BE49-F238E27FC236}">
                <a16:creationId xmlns:a16="http://schemas.microsoft.com/office/drawing/2014/main" id="{6A8E2680-9C11-C911-C2CB-76A23A05E579}"/>
              </a:ext>
            </a:extLst>
          </p:cNvPr>
          <p:cNvSpPr>
            <a:spLocks noGrp="1"/>
          </p:cNvSpPr>
          <p:nvPr>
            <p:ph type="title"/>
          </p:nvPr>
        </p:nvSpPr>
        <p:spPr>
          <a:xfrm>
            <a:off x="569913" y="569913"/>
            <a:ext cx="7726362"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Jésus, agneau pascal</a:t>
            </a:r>
            <a:endParaRPr lang="fr-FR" altLang="fr-FR"/>
          </a:p>
        </p:txBody>
      </p:sp>
      <p:sp>
        <p:nvSpPr>
          <p:cNvPr id="96258" name="Rectangle 2">
            <a:extLst>
              <a:ext uri="{FF2B5EF4-FFF2-40B4-BE49-F238E27FC236}">
                <a16:creationId xmlns:a16="http://schemas.microsoft.com/office/drawing/2014/main" id="{A68EAA62-C2D3-CF35-E99A-3F00AE1640FF}"/>
              </a:ext>
            </a:extLst>
          </p:cNvPr>
          <p:cNvSpPr>
            <a:spLocks noGrp="1"/>
          </p:cNvSpPr>
          <p:nvPr>
            <p:ph idx="1"/>
          </p:nvPr>
        </p:nvSpPr>
        <p:spPr>
          <a:xfrm>
            <a:off x="427038" y="1784350"/>
            <a:ext cx="4405312" cy="4645025"/>
          </a:xfrm>
        </p:spPr>
        <p:txBody>
          <a:bodyPr/>
          <a:lstStyle/>
          <a:p>
            <a:pPr marL="328613" indent="-219075" eaLnBrk="1" hangingPunct="1">
              <a:lnSpc>
                <a:spcPct val="9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L’agneau immolé, c’est lui, Jésus, qui par sa vie donnée, son sang versé, ouvre aux hommes le salut, la délivrance.</a:t>
            </a:r>
          </a:p>
          <a:p>
            <a:pPr marL="328613" indent="-219075" eaLnBrk="1" hangingPunct="1">
              <a:lnSpc>
                <a:spcPct val="9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 liturgie eucharistique élaborée par l’Église se décline selon la prière juive : bénédiction, mémoire, actualisation, attente active de la venue dans la gloire du Seigneur. </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81924" name="Picture 2">
            <a:extLst>
              <a:ext uri="{FF2B5EF4-FFF2-40B4-BE49-F238E27FC236}">
                <a16:creationId xmlns:a16="http://schemas.microsoft.com/office/drawing/2014/main" id="{FF05AFC7-E75A-9F00-4FAE-E2A3BD4B9ED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03800" y="2097088"/>
            <a:ext cx="380523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5067648" presetClass="entr" presetSubtype="117403392" fill="hold" nodeType="afterEffect">
                                  <p:stCondLst>
                                    <p:cond delay="0"/>
                                  </p:stCondLst>
                                  <p:childTnLst>
                                    <p:set>
                                      <p:cBhvr>
                                        <p:cTn id="6" dur="1" fill="hold">
                                          <p:stCondLst>
                                            <p:cond delay="499"/>
                                          </p:stCondLst>
                                        </p:cTn>
                                        <p:tgtEl>
                                          <p:spTgt spid="962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25067648" presetClass="entr" presetSubtype="25685504" fill="hold" nodeType="clickEffect">
                                  <p:stCondLst>
                                    <p:cond delay="0"/>
                                  </p:stCondLst>
                                  <p:childTnLst>
                                    <p:set>
                                      <p:cBhvr>
                                        <p:cTn id="10" dur="1" fill="hold">
                                          <p:stCondLst>
                                            <p:cond delay="499"/>
                                          </p:stCondLst>
                                        </p:cTn>
                                        <p:tgtEl>
                                          <p:spTgt spid="9625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25067648" presetClass="entr" presetSubtype="25685504" fill="hold" nodeType="clickEffect">
                                  <p:stCondLst>
                                    <p:cond delay="0"/>
                                  </p:stCondLst>
                                  <p:childTnLst>
                                    <p:set>
                                      <p:cBhvr>
                                        <p:cTn id="14" dur="1" fill="hold">
                                          <p:stCondLst>
                                            <p:cond delay="499"/>
                                          </p:stCondLst>
                                        </p:cTn>
                                        <p:tgtEl>
                                          <p:spTgt spid="962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7" grpId="0" autoUpdateAnimBg="0"/>
      <p:bldP spid="96258"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AutoShape 1">
            <a:extLst>
              <a:ext uri="{FF2B5EF4-FFF2-40B4-BE49-F238E27FC236}">
                <a16:creationId xmlns:a16="http://schemas.microsoft.com/office/drawing/2014/main" id="{1F712EBB-C848-8C15-69F4-602F97A2A3F0}"/>
              </a:ext>
            </a:extLst>
          </p:cNvPr>
          <p:cNvSpPr>
            <a:spLocks/>
          </p:cNvSpPr>
          <p:nvPr/>
        </p:nvSpPr>
        <p:spPr bwMode="auto">
          <a:xfrm rot="-5400000">
            <a:off x="-1200149" y="3140075"/>
            <a:ext cx="4705350" cy="8794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a:spcBef>
                <a:spcPct val="0"/>
              </a:spcBef>
              <a:buFontTx/>
              <a:buNone/>
            </a:pPr>
            <a:r>
              <a:rPr lang="fr-FR" altLang="fr-FR" sz="5400" b="1">
                <a:solidFill>
                  <a:srgbClr val="742B00"/>
                </a:solidFill>
                <a:latin typeface="Georgia" panose="02040502050405020303" pitchFamily="18" charset="0"/>
              </a:rPr>
              <a:t>LES ENFERS</a:t>
            </a:r>
            <a:endParaRPr lang="fr-FR" altLang="fr-FR" sz="1800">
              <a:solidFill>
                <a:srgbClr val="000000"/>
              </a:solidFill>
              <a:latin typeface="Georgia" panose="02040502050405020303" pitchFamily="18" charset="0"/>
            </a:endParaRPr>
          </a:p>
        </p:txBody>
      </p:sp>
      <p:sp>
        <p:nvSpPr>
          <p:cNvPr id="97282" name="AutoShape 2">
            <a:extLst>
              <a:ext uri="{FF2B5EF4-FFF2-40B4-BE49-F238E27FC236}">
                <a16:creationId xmlns:a16="http://schemas.microsoft.com/office/drawing/2014/main" id="{1559F0C5-4C10-4219-4D90-69876B682DA6}"/>
              </a:ext>
            </a:extLst>
          </p:cNvPr>
          <p:cNvSpPr>
            <a:spLocks/>
          </p:cNvSpPr>
          <p:nvPr/>
        </p:nvSpPr>
        <p:spPr bwMode="auto">
          <a:xfrm rot="5400000">
            <a:off x="6134894" y="3271044"/>
            <a:ext cx="3841750" cy="877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45719" tIns="45719" rIns="45719" bIns="45719"/>
          <a:lstStyle/>
          <a:p>
            <a:pPr algn="ctr" eaLnBrk="1">
              <a:defRPr/>
            </a:pPr>
            <a:r>
              <a:rPr lang="fr-FR" altLang="fr-FR" sz="5400" b="1">
                <a:solidFill>
                  <a:srgbClr val="53548A"/>
                </a:solidFill>
                <a:effectLst>
                  <a:outerShdw blurRad="38100" dist="38100" dir="2700000" algn="tl">
                    <a:srgbClr val="C0C0C0"/>
                  </a:outerShdw>
                </a:effectLst>
              </a:rPr>
              <a:t>LE SHEOL</a:t>
            </a:r>
            <a:endParaRPr lang="fr-FR" altLang="fr-FR"/>
          </a:p>
        </p:txBody>
      </p:sp>
      <p:pic>
        <p:nvPicPr>
          <p:cNvPr id="82948" name="Picture 3">
            <a:extLst>
              <a:ext uri="{FF2B5EF4-FFF2-40B4-BE49-F238E27FC236}">
                <a16:creationId xmlns:a16="http://schemas.microsoft.com/office/drawing/2014/main" id="{1B84C284-EBCD-988C-3B55-5B8A49337F6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59113" y="404813"/>
            <a:ext cx="3216275" cy="614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1CC7B785-93D4-50D7-7B19-00366E551851}"/>
              </a:ext>
            </a:extLst>
          </p:cNvPr>
          <p:cNvSpPr>
            <a:spLocks noGrp="1"/>
          </p:cNvSpPr>
          <p:nvPr>
            <p:ph type="title"/>
          </p:nvPr>
        </p:nvSpPr>
        <p:spPr>
          <a:xfrm>
            <a:off x="1077913" y="288925"/>
            <a:ext cx="7727950"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Une croix en cinq images</a:t>
            </a:r>
            <a:endParaRPr lang="fr-FR" altLang="fr-FR"/>
          </a:p>
        </p:txBody>
      </p:sp>
      <p:sp>
        <p:nvSpPr>
          <p:cNvPr id="10243" name="Rectangle 2">
            <a:extLst>
              <a:ext uri="{FF2B5EF4-FFF2-40B4-BE49-F238E27FC236}">
                <a16:creationId xmlns:a16="http://schemas.microsoft.com/office/drawing/2014/main" id="{65EB0AAC-F203-661A-B031-6E3603F81191}"/>
              </a:ext>
            </a:extLst>
          </p:cNvPr>
          <p:cNvSpPr>
            <a:spLocks noGrp="1"/>
          </p:cNvSpPr>
          <p:nvPr>
            <p:ph idx="1"/>
          </p:nvPr>
        </p:nvSpPr>
        <p:spPr>
          <a:xfrm>
            <a:off x="5076825" y="2546350"/>
            <a:ext cx="3976688" cy="3059113"/>
          </a:xfrm>
        </p:spPr>
        <p:txBody>
          <a:bodyPr/>
          <a:lstStyle/>
          <a:p>
            <a:pPr marL="365125" indent="-255588" eaLnBrk="1" hangingPunct="1">
              <a:lnSpc>
                <a:spcPct val="90000"/>
              </a:lnSpc>
              <a:spcBef>
                <a:spcPts val="300"/>
              </a:spcBef>
              <a:buClr>
                <a:srgbClr val="A04DA3"/>
              </a:buClr>
              <a:buFontTx/>
              <a:buChar char="•"/>
            </a:pPr>
            <a:r>
              <a:rPr lang="fr-FR" altLang="fr-FR" sz="2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Regarder chacune des 5 images </a:t>
            </a:r>
            <a:br>
              <a:rPr lang="fr-FR" altLang="fr-FR" sz="2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br>
            <a:r>
              <a:rPr lang="fr-FR" altLang="fr-FR" sz="2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avec une grille de lecture.</a:t>
            </a:r>
          </a:p>
          <a:p>
            <a:pPr marL="365125" indent="-255588" eaLnBrk="1" hangingPunct="1">
              <a:lnSpc>
                <a:spcPct val="90000"/>
              </a:lnSpc>
              <a:spcBef>
                <a:spcPts val="300"/>
              </a:spcBef>
              <a:buClr>
                <a:srgbClr val="A04DA3"/>
              </a:buClr>
              <a:buFontTx/>
              <a:buChar char="•"/>
            </a:pPr>
            <a:r>
              <a:rPr lang="fr-FR" altLang="fr-FR" sz="2800">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Puis lire les textes correspondants.</a:t>
            </a:r>
            <a:endParaRPr lang="fr-FR" altLang="fr-FR"/>
          </a:p>
        </p:txBody>
      </p:sp>
      <p:pic>
        <p:nvPicPr>
          <p:cNvPr id="10244" name="Picture 3">
            <a:extLst>
              <a:ext uri="{FF2B5EF4-FFF2-40B4-BE49-F238E27FC236}">
                <a16:creationId xmlns:a16="http://schemas.microsoft.com/office/drawing/2014/main" id="{E7E4297C-1A83-105E-2845-A0BCFB0A87B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50950" y="2092325"/>
            <a:ext cx="2728913"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0245" name="AutoShape 4">
            <a:extLst>
              <a:ext uri="{FF2B5EF4-FFF2-40B4-BE49-F238E27FC236}">
                <a16:creationId xmlns:a16="http://schemas.microsoft.com/office/drawing/2014/main" id="{FE493788-7FDB-7746-684D-977891F0ADE2}"/>
              </a:ext>
            </a:extLst>
          </p:cNvPr>
          <p:cNvSpPr>
            <a:spLocks/>
          </p:cNvSpPr>
          <p:nvPr/>
        </p:nvSpPr>
        <p:spPr bwMode="auto">
          <a:xfrm>
            <a:off x="2195513" y="2205038"/>
            <a:ext cx="792162" cy="1295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57150" cap="rnd">
            <a:solidFill>
              <a:srgbClr val="000080"/>
            </a:solidFill>
            <a:prstDash val="sysDot"/>
            <a:miter lim="0"/>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fr-FR"/>
          </a:p>
        </p:txBody>
      </p:sp>
      <p:sp>
        <p:nvSpPr>
          <p:cNvPr id="10246" name="AutoShape 5">
            <a:extLst>
              <a:ext uri="{FF2B5EF4-FFF2-40B4-BE49-F238E27FC236}">
                <a16:creationId xmlns:a16="http://schemas.microsoft.com/office/drawing/2014/main" id="{D215DDCB-1377-A75C-65BF-D8CC56DDEE94}"/>
              </a:ext>
            </a:extLst>
          </p:cNvPr>
          <p:cNvSpPr>
            <a:spLocks/>
          </p:cNvSpPr>
          <p:nvPr/>
        </p:nvSpPr>
        <p:spPr bwMode="auto">
          <a:xfrm>
            <a:off x="2195513" y="4437063"/>
            <a:ext cx="792162" cy="16541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57150" cap="rnd">
            <a:solidFill>
              <a:srgbClr val="000000"/>
            </a:solidFill>
            <a:prstDash val="sysDot"/>
            <a:miter lim="0"/>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fr-FR"/>
          </a:p>
        </p:txBody>
      </p:sp>
      <p:sp>
        <p:nvSpPr>
          <p:cNvPr id="10247" name="AutoShape 6">
            <a:extLst>
              <a:ext uri="{FF2B5EF4-FFF2-40B4-BE49-F238E27FC236}">
                <a16:creationId xmlns:a16="http://schemas.microsoft.com/office/drawing/2014/main" id="{84038B65-64F7-A10C-2B3A-9B2CBD64AB87}"/>
              </a:ext>
            </a:extLst>
          </p:cNvPr>
          <p:cNvSpPr>
            <a:spLocks/>
          </p:cNvSpPr>
          <p:nvPr/>
        </p:nvSpPr>
        <p:spPr bwMode="auto">
          <a:xfrm>
            <a:off x="3059113" y="3573463"/>
            <a:ext cx="792162" cy="7905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57150" cap="rnd">
            <a:solidFill>
              <a:srgbClr val="FFFF00"/>
            </a:solidFill>
            <a:prstDash val="sysDot"/>
            <a:miter lim="0"/>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fr-FR"/>
          </a:p>
        </p:txBody>
      </p:sp>
      <p:sp>
        <p:nvSpPr>
          <p:cNvPr id="10248" name="AutoShape 7">
            <a:extLst>
              <a:ext uri="{FF2B5EF4-FFF2-40B4-BE49-F238E27FC236}">
                <a16:creationId xmlns:a16="http://schemas.microsoft.com/office/drawing/2014/main" id="{01BE1137-E9A5-8EAE-1FDE-BE74074D01EC}"/>
              </a:ext>
            </a:extLst>
          </p:cNvPr>
          <p:cNvSpPr>
            <a:spLocks/>
          </p:cNvSpPr>
          <p:nvPr/>
        </p:nvSpPr>
        <p:spPr bwMode="auto">
          <a:xfrm>
            <a:off x="1331913" y="3573463"/>
            <a:ext cx="792162" cy="7905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57150" cap="rnd">
            <a:solidFill>
              <a:srgbClr val="808000"/>
            </a:solidFill>
            <a:prstDash val="sysDot"/>
            <a:miter lim="0"/>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fr-FR"/>
          </a:p>
        </p:txBody>
      </p:sp>
      <p:sp>
        <p:nvSpPr>
          <p:cNvPr id="10249" name="AutoShape 8">
            <a:extLst>
              <a:ext uri="{FF2B5EF4-FFF2-40B4-BE49-F238E27FC236}">
                <a16:creationId xmlns:a16="http://schemas.microsoft.com/office/drawing/2014/main" id="{E0927E1A-EBD9-6B34-38CA-BAAE4CB718D4}"/>
              </a:ext>
            </a:extLst>
          </p:cNvPr>
          <p:cNvSpPr>
            <a:spLocks/>
          </p:cNvSpPr>
          <p:nvPr/>
        </p:nvSpPr>
        <p:spPr bwMode="auto">
          <a:xfrm>
            <a:off x="2195513" y="3573463"/>
            <a:ext cx="863600" cy="8636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57150" cap="rnd">
            <a:solidFill>
              <a:srgbClr val="438086"/>
            </a:solidFill>
            <a:prstDash val="sysDot"/>
            <a:miter lim="0"/>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fr-FR"/>
          </a:p>
        </p:txBody>
      </p:sp>
      <p:sp>
        <p:nvSpPr>
          <p:cNvPr id="16393" name="AutoShape 9">
            <a:extLst>
              <a:ext uri="{FF2B5EF4-FFF2-40B4-BE49-F238E27FC236}">
                <a16:creationId xmlns:a16="http://schemas.microsoft.com/office/drawing/2014/main" id="{D253F9AB-F297-6BB0-1B83-CFE18889C5BB}"/>
              </a:ext>
            </a:extLst>
          </p:cNvPr>
          <p:cNvSpPr>
            <a:spLocks/>
          </p:cNvSpPr>
          <p:nvPr/>
        </p:nvSpPr>
        <p:spPr bwMode="auto">
          <a:xfrm>
            <a:off x="1619250" y="3644900"/>
            <a:ext cx="171450" cy="571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nchor="ctr"/>
          <a:lstStyle>
            <a:lvl1pPr defTabSz="749300">
              <a:defRPr>
                <a:solidFill>
                  <a:srgbClr val="000000"/>
                </a:solidFill>
                <a:latin typeface="Georgia" pitchFamily="18" charset="0"/>
                <a:ea typeface="Georgia" pitchFamily="18" charset="0"/>
                <a:cs typeface="Georgia" pitchFamily="18" charset="0"/>
                <a:sym typeface="Georgia" pitchFamily="18" charset="0"/>
              </a:defRPr>
            </a:lvl1pPr>
            <a:lvl2pPr defTabSz="749300">
              <a:defRPr>
                <a:solidFill>
                  <a:srgbClr val="000000"/>
                </a:solidFill>
                <a:latin typeface="Georgia" pitchFamily="18" charset="0"/>
                <a:ea typeface="Georgia" pitchFamily="18" charset="0"/>
                <a:cs typeface="Georgia" pitchFamily="18" charset="0"/>
                <a:sym typeface="Georgia" pitchFamily="18" charset="0"/>
              </a:defRPr>
            </a:lvl2pPr>
            <a:lvl3pPr defTabSz="749300">
              <a:defRPr>
                <a:solidFill>
                  <a:srgbClr val="000000"/>
                </a:solidFill>
                <a:latin typeface="Georgia" pitchFamily="18" charset="0"/>
                <a:ea typeface="Georgia" pitchFamily="18" charset="0"/>
                <a:cs typeface="Georgia" pitchFamily="18" charset="0"/>
                <a:sym typeface="Georgia" pitchFamily="18" charset="0"/>
              </a:defRPr>
            </a:lvl3pPr>
            <a:lvl4pPr defTabSz="749300">
              <a:defRPr>
                <a:solidFill>
                  <a:srgbClr val="000000"/>
                </a:solidFill>
                <a:latin typeface="Georgia" pitchFamily="18" charset="0"/>
                <a:ea typeface="Georgia" pitchFamily="18" charset="0"/>
                <a:cs typeface="Georgia" pitchFamily="18" charset="0"/>
                <a:sym typeface="Georgia" pitchFamily="18" charset="0"/>
              </a:defRPr>
            </a:lvl4pPr>
            <a:lvl5pPr defTabSz="749300">
              <a:defRPr>
                <a:solidFill>
                  <a:srgbClr val="000000"/>
                </a:solidFill>
                <a:latin typeface="Georgia" pitchFamily="18" charset="0"/>
                <a:ea typeface="Georgia" pitchFamily="18" charset="0"/>
                <a:cs typeface="Georgia" pitchFamily="18" charset="0"/>
                <a:sym typeface="Georgia" pitchFamily="18" charset="0"/>
              </a:defRPr>
            </a:lvl5pPr>
            <a:lvl6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6pPr>
            <a:lvl7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7pPr>
            <a:lvl8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8pPr>
            <a:lvl9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9pPr>
          </a:lstStyle>
          <a:p>
            <a:pPr algn="ctr" eaLnBrk="1">
              <a:defRPr/>
            </a:pPr>
            <a:r>
              <a:rPr lang="fr-FR" altLang="fr-FR" sz="3600" b="1" dirty="0">
                <a:solidFill>
                  <a:srgbClr val="FFCC1A"/>
                </a:solidFill>
                <a:effectLst>
                  <a:outerShdw blurRad="38100" dist="38100" dir="2700000" algn="tl">
                    <a:srgbClr val="C0C0C0"/>
                  </a:outerShdw>
                </a:effectLst>
                <a:latin typeface="Impact" pitchFamily="34" charset="0"/>
                <a:ea typeface="Impact" pitchFamily="34" charset="0"/>
                <a:cs typeface="Impact" pitchFamily="34" charset="0"/>
                <a:sym typeface="Impact" pitchFamily="34" charset="0"/>
              </a:rPr>
              <a:t>1</a:t>
            </a:r>
            <a:endParaRPr lang="fr-FR" altLang="fr-FR" dirty="0"/>
          </a:p>
        </p:txBody>
      </p:sp>
      <p:sp>
        <p:nvSpPr>
          <p:cNvPr id="16394" name="AutoShape 10">
            <a:extLst>
              <a:ext uri="{FF2B5EF4-FFF2-40B4-BE49-F238E27FC236}">
                <a16:creationId xmlns:a16="http://schemas.microsoft.com/office/drawing/2014/main" id="{E2DCA1F3-10E9-87B7-8514-F372E7145711}"/>
              </a:ext>
            </a:extLst>
          </p:cNvPr>
          <p:cNvSpPr>
            <a:spLocks/>
          </p:cNvSpPr>
          <p:nvPr/>
        </p:nvSpPr>
        <p:spPr bwMode="auto">
          <a:xfrm>
            <a:off x="2555875" y="3648075"/>
            <a:ext cx="171450" cy="571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nchor="ctr"/>
          <a:lstStyle>
            <a:lvl1pPr defTabSz="749300">
              <a:defRPr>
                <a:solidFill>
                  <a:srgbClr val="000000"/>
                </a:solidFill>
                <a:latin typeface="Georgia" pitchFamily="18" charset="0"/>
                <a:ea typeface="Georgia" pitchFamily="18" charset="0"/>
                <a:cs typeface="Georgia" pitchFamily="18" charset="0"/>
                <a:sym typeface="Georgia" pitchFamily="18" charset="0"/>
              </a:defRPr>
            </a:lvl1pPr>
            <a:lvl2pPr defTabSz="749300">
              <a:defRPr>
                <a:solidFill>
                  <a:srgbClr val="000000"/>
                </a:solidFill>
                <a:latin typeface="Georgia" pitchFamily="18" charset="0"/>
                <a:ea typeface="Georgia" pitchFamily="18" charset="0"/>
                <a:cs typeface="Georgia" pitchFamily="18" charset="0"/>
                <a:sym typeface="Georgia" pitchFamily="18" charset="0"/>
              </a:defRPr>
            </a:lvl2pPr>
            <a:lvl3pPr defTabSz="749300">
              <a:defRPr>
                <a:solidFill>
                  <a:srgbClr val="000000"/>
                </a:solidFill>
                <a:latin typeface="Georgia" pitchFamily="18" charset="0"/>
                <a:ea typeface="Georgia" pitchFamily="18" charset="0"/>
                <a:cs typeface="Georgia" pitchFamily="18" charset="0"/>
                <a:sym typeface="Georgia" pitchFamily="18" charset="0"/>
              </a:defRPr>
            </a:lvl3pPr>
            <a:lvl4pPr defTabSz="749300">
              <a:defRPr>
                <a:solidFill>
                  <a:srgbClr val="000000"/>
                </a:solidFill>
                <a:latin typeface="Georgia" pitchFamily="18" charset="0"/>
                <a:ea typeface="Georgia" pitchFamily="18" charset="0"/>
                <a:cs typeface="Georgia" pitchFamily="18" charset="0"/>
                <a:sym typeface="Georgia" pitchFamily="18" charset="0"/>
              </a:defRPr>
            </a:lvl4pPr>
            <a:lvl5pPr defTabSz="749300">
              <a:defRPr>
                <a:solidFill>
                  <a:srgbClr val="000000"/>
                </a:solidFill>
                <a:latin typeface="Georgia" pitchFamily="18" charset="0"/>
                <a:ea typeface="Georgia" pitchFamily="18" charset="0"/>
                <a:cs typeface="Georgia" pitchFamily="18" charset="0"/>
                <a:sym typeface="Georgia" pitchFamily="18" charset="0"/>
              </a:defRPr>
            </a:lvl5pPr>
            <a:lvl6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6pPr>
            <a:lvl7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7pPr>
            <a:lvl8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8pPr>
            <a:lvl9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9pPr>
          </a:lstStyle>
          <a:p>
            <a:pPr algn="ctr" eaLnBrk="1">
              <a:defRPr/>
            </a:pPr>
            <a:r>
              <a:rPr lang="fr-FR" altLang="fr-FR" sz="3600" b="1" dirty="0">
                <a:solidFill>
                  <a:srgbClr val="FFCC1A"/>
                </a:solidFill>
                <a:effectLst>
                  <a:outerShdw blurRad="38100" dist="38100" dir="2700000" algn="tl">
                    <a:srgbClr val="C0C0C0"/>
                  </a:outerShdw>
                </a:effectLst>
                <a:latin typeface="Impact" pitchFamily="34" charset="0"/>
                <a:ea typeface="Impact" pitchFamily="34" charset="0"/>
                <a:cs typeface="Impact" pitchFamily="34" charset="0"/>
                <a:sym typeface="Impact" pitchFamily="34" charset="0"/>
              </a:rPr>
              <a:t>2</a:t>
            </a:r>
            <a:endParaRPr lang="fr-FR" altLang="fr-FR" dirty="0"/>
          </a:p>
        </p:txBody>
      </p:sp>
      <p:sp>
        <p:nvSpPr>
          <p:cNvPr id="16395" name="AutoShape 11">
            <a:extLst>
              <a:ext uri="{FF2B5EF4-FFF2-40B4-BE49-F238E27FC236}">
                <a16:creationId xmlns:a16="http://schemas.microsoft.com/office/drawing/2014/main" id="{CAEF5E8D-F361-8945-B850-067135B3695D}"/>
              </a:ext>
            </a:extLst>
          </p:cNvPr>
          <p:cNvSpPr>
            <a:spLocks/>
          </p:cNvSpPr>
          <p:nvPr/>
        </p:nvSpPr>
        <p:spPr bwMode="auto">
          <a:xfrm>
            <a:off x="3419475" y="3644900"/>
            <a:ext cx="171450" cy="571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nchor="ctr"/>
          <a:lstStyle>
            <a:lvl1pPr defTabSz="749300">
              <a:defRPr>
                <a:solidFill>
                  <a:srgbClr val="000000"/>
                </a:solidFill>
                <a:latin typeface="Georgia" pitchFamily="18" charset="0"/>
                <a:ea typeface="Georgia" pitchFamily="18" charset="0"/>
                <a:cs typeface="Georgia" pitchFamily="18" charset="0"/>
                <a:sym typeface="Georgia" pitchFamily="18" charset="0"/>
              </a:defRPr>
            </a:lvl1pPr>
            <a:lvl2pPr defTabSz="749300">
              <a:defRPr>
                <a:solidFill>
                  <a:srgbClr val="000000"/>
                </a:solidFill>
                <a:latin typeface="Georgia" pitchFamily="18" charset="0"/>
                <a:ea typeface="Georgia" pitchFamily="18" charset="0"/>
                <a:cs typeface="Georgia" pitchFamily="18" charset="0"/>
                <a:sym typeface="Georgia" pitchFamily="18" charset="0"/>
              </a:defRPr>
            </a:lvl2pPr>
            <a:lvl3pPr defTabSz="749300">
              <a:defRPr>
                <a:solidFill>
                  <a:srgbClr val="000000"/>
                </a:solidFill>
                <a:latin typeface="Georgia" pitchFamily="18" charset="0"/>
                <a:ea typeface="Georgia" pitchFamily="18" charset="0"/>
                <a:cs typeface="Georgia" pitchFamily="18" charset="0"/>
                <a:sym typeface="Georgia" pitchFamily="18" charset="0"/>
              </a:defRPr>
            </a:lvl3pPr>
            <a:lvl4pPr defTabSz="749300">
              <a:defRPr>
                <a:solidFill>
                  <a:srgbClr val="000000"/>
                </a:solidFill>
                <a:latin typeface="Georgia" pitchFamily="18" charset="0"/>
                <a:ea typeface="Georgia" pitchFamily="18" charset="0"/>
                <a:cs typeface="Georgia" pitchFamily="18" charset="0"/>
                <a:sym typeface="Georgia" pitchFamily="18" charset="0"/>
              </a:defRPr>
            </a:lvl4pPr>
            <a:lvl5pPr defTabSz="749300">
              <a:defRPr>
                <a:solidFill>
                  <a:srgbClr val="000000"/>
                </a:solidFill>
                <a:latin typeface="Georgia" pitchFamily="18" charset="0"/>
                <a:ea typeface="Georgia" pitchFamily="18" charset="0"/>
                <a:cs typeface="Georgia" pitchFamily="18" charset="0"/>
                <a:sym typeface="Georgia" pitchFamily="18" charset="0"/>
              </a:defRPr>
            </a:lvl5pPr>
            <a:lvl6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6pPr>
            <a:lvl7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7pPr>
            <a:lvl8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8pPr>
            <a:lvl9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9pPr>
          </a:lstStyle>
          <a:p>
            <a:pPr algn="ctr" eaLnBrk="1">
              <a:defRPr/>
            </a:pPr>
            <a:r>
              <a:rPr lang="fr-FR" altLang="fr-FR" sz="3600" b="1" dirty="0">
                <a:solidFill>
                  <a:srgbClr val="FFCC1A"/>
                </a:solidFill>
                <a:effectLst>
                  <a:outerShdw blurRad="38100" dist="38100" dir="2700000" algn="tl">
                    <a:srgbClr val="C0C0C0"/>
                  </a:outerShdw>
                </a:effectLst>
                <a:latin typeface="Impact" pitchFamily="34" charset="0"/>
                <a:ea typeface="Impact" pitchFamily="34" charset="0"/>
                <a:cs typeface="Impact" pitchFamily="34" charset="0"/>
                <a:sym typeface="Impact" pitchFamily="34" charset="0"/>
              </a:rPr>
              <a:t>5</a:t>
            </a:r>
            <a:endParaRPr lang="fr-FR" altLang="fr-FR" dirty="0"/>
          </a:p>
        </p:txBody>
      </p:sp>
      <p:sp>
        <p:nvSpPr>
          <p:cNvPr id="16396" name="AutoShape 12">
            <a:extLst>
              <a:ext uri="{FF2B5EF4-FFF2-40B4-BE49-F238E27FC236}">
                <a16:creationId xmlns:a16="http://schemas.microsoft.com/office/drawing/2014/main" id="{DF72134E-152A-92C4-2180-1A0E17E616D9}"/>
              </a:ext>
            </a:extLst>
          </p:cNvPr>
          <p:cNvSpPr>
            <a:spLocks/>
          </p:cNvSpPr>
          <p:nvPr/>
        </p:nvSpPr>
        <p:spPr bwMode="auto">
          <a:xfrm>
            <a:off x="2484438" y="2565400"/>
            <a:ext cx="171450" cy="571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nchor="ctr"/>
          <a:lstStyle>
            <a:lvl1pPr defTabSz="749300">
              <a:defRPr>
                <a:solidFill>
                  <a:srgbClr val="000000"/>
                </a:solidFill>
                <a:latin typeface="Georgia" pitchFamily="18" charset="0"/>
                <a:ea typeface="Georgia" pitchFamily="18" charset="0"/>
                <a:cs typeface="Georgia" pitchFamily="18" charset="0"/>
                <a:sym typeface="Georgia" pitchFamily="18" charset="0"/>
              </a:defRPr>
            </a:lvl1pPr>
            <a:lvl2pPr defTabSz="749300">
              <a:defRPr>
                <a:solidFill>
                  <a:srgbClr val="000000"/>
                </a:solidFill>
                <a:latin typeface="Georgia" pitchFamily="18" charset="0"/>
                <a:ea typeface="Georgia" pitchFamily="18" charset="0"/>
                <a:cs typeface="Georgia" pitchFamily="18" charset="0"/>
                <a:sym typeface="Georgia" pitchFamily="18" charset="0"/>
              </a:defRPr>
            </a:lvl2pPr>
            <a:lvl3pPr defTabSz="749300">
              <a:defRPr>
                <a:solidFill>
                  <a:srgbClr val="000000"/>
                </a:solidFill>
                <a:latin typeface="Georgia" pitchFamily="18" charset="0"/>
                <a:ea typeface="Georgia" pitchFamily="18" charset="0"/>
                <a:cs typeface="Georgia" pitchFamily="18" charset="0"/>
                <a:sym typeface="Georgia" pitchFamily="18" charset="0"/>
              </a:defRPr>
            </a:lvl3pPr>
            <a:lvl4pPr defTabSz="749300">
              <a:defRPr>
                <a:solidFill>
                  <a:srgbClr val="000000"/>
                </a:solidFill>
                <a:latin typeface="Georgia" pitchFamily="18" charset="0"/>
                <a:ea typeface="Georgia" pitchFamily="18" charset="0"/>
                <a:cs typeface="Georgia" pitchFamily="18" charset="0"/>
                <a:sym typeface="Georgia" pitchFamily="18" charset="0"/>
              </a:defRPr>
            </a:lvl4pPr>
            <a:lvl5pPr defTabSz="749300">
              <a:defRPr>
                <a:solidFill>
                  <a:srgbClr val="000000"/>
                </a:solidFill>
                <a:latin typeface="Georgia" pitchFamily="18" charset="0"/>
                <a:ea typeface="Georgia" pitchFamily="18" charset="0"/>
                <a:cs typeface="Georgia" pitchFamily="18" charset="0"/>
                <a:sym typeface="Georgia" pitchFamily="18" charset="0"/>
              </a:defRPr>
            </a:lvl5pPr>
            <a:lvl6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6pPr>
            <a:lvl7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7pPr>
            <a:lvl8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8pPr>
            <a:lvl9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9pPr>
          </a:lstStyle>
          <a:p>
            <a:pPr algn="ctr" eaLnBrk="1">
              <a:defRPr/>
            </a:pPr>
            <a:r>
              <a:rPr lang="fr-FR" altLang="fr-FR" sz="3600" b="1" dirty="0">
                <a:solidFill>
                  <a:srgbClr val="FFCC1A"/>
                </a:solidFill>
                <a:effectLst>
                  <a:outerShdw blurRad="38100" dist="38100" dir="2700000" algn="tl">
                    <a:srgbClr val="C0C0C0"/>
                  </a:outerShdw>
                </a:effectLst>
                <a:latin typeface="Impact" pitchFamily="34" charset="0"/>
                <a:ea typeface="Impact" pitchFamily="34" charset="0"/>
                <a:cs typeface="Impact" pitchFamily="34" charset="0"/>
                <a:sym typeface="Impact" pitchFamily="34" charset="0"/>
              </a:rPr>
              <a:t>3</a:t>
            </a:r>
            <a:endParaRPr lang="fr-FR" altLang="fr-FR" dirty="0"/>
          </a:p>
        </p:txBody>
      </p:sp>
      <p:sp>
        <p:nvSpPr>
          <p:cNvPr id="16397" name="AutoShape 13">
            <a:extLst>
              <a:ext uri="{FF2B5EF4-FFF2-40B4-BE49-F238E27FC236}">
                <a16:creationId xmlns:a16="http://schemas.microsoft.com/office/drawing/2014/main" id="{85A10E4C-46B0-E957-F26C-1B8C123B590F}"/>
              </a:ext>
            </a:extLst>
          </p:cNvPr>
          <p:cNvSpPr>
            <a:spLocks/>
          </p:cNvSpPr>
          <p:nvPr/>
        </p:nvSpPr>
        <p:spPr bwMode="auto">
          <a:xfrm>
            <a:off x="2484438" y="4941888"/>
            <a:ext cx="171450" cy="571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0" tIns="0" rIns="0" bIns="0" anchor="ctr"/>
          <a:lstStyle>
            <a:lvl1pPr defTabSz="749300">
              <a:defRPr>
                <a:solidFill>
                  <a:srgbClr val="000000"/>
                </a:solidFill>
                <a:latin typeface="Georgia" pitchFamily="18" charset="0"/>
                <a:ea typeface="Georgia" pitchFamily="18" charset="0"/>
                <a:cs typeface="Georgia" pitchFamily="18" charset="0"/>
                <a:sym typeface="Georgia" pitchFamily="18" charset="0"/>
              </a:defRPr>
            </a:lvl1pPr>
            <a:lvl2pPr defTabSz="749300">
              <a:defRPr>
                <a:solidFill>
                  <a:srgbClr val="000000"/>
                </a:solidFill>
                <a:latin typeface="Georgia" pitchFamily="18" charset="0"/>
                <a:ea typeface="Georgia" pitchFamily="18" charset="0"/>
                <a:cs typeface="Georgia" pitchFamily="18" charset="0"/>
                <a:sym typeface="Georgia" pitchFamily="18" charset="0"/>
              </a:defRPr>
            </a:lvl2pPr>
            <a:lvl3pPr defTabSz="749300">
              <a:defRPr>
                <a:solidFill>
                  <a:srgbClr val="000000"/>
                </a:solidFill>
                <a:latin typeface="Georgia" pitchFamily="18" charset="0"/>
                <a:ea typeface="Georgia" pitchFamily="18" charset="0"/>
                <a:cs typeface="Georgia" pitchFamily="18" charset="0"/>
                <a:sym typeface="Georgia" pitchFamily="18" charset="0"/>
              </a:defRPr>
            </a:lvl3pPr>
            <a:lvl4pPr defTabSz="749300">
              <a:defRPr>
                <a:solidFill>
                  <a:srgbClr val="000000"/>
                </a:solidFill>
                <a:latin typeface="Georgia" pitchFamily="18" charset="0"/>
                <a:ea typeface="Georgia" pitchFamily="18" charset="0"/>
                <a:cs typeface="Georgia" pitchFamily="18" charset="0"/>
                <a:sym typeface="Georgia" pitchFamily="18" charset="0"/>
              </a:defRPr>
            </a:lvl4pPr>
            <a:lvl5pPr defTabSz="749300">
              <a:defRPr>
                <a:solidFill>
                  <a:srgbClr val="000000"/>
                </a:solidFill>
                <a:latin typeface="Georgia" pitchFamily="18" charset="0"/>
                <a:ea typeface="Georgia" pitchFamily="18" charset="0"/>
                <a:cs typeface="Georgia" pitchFamily="18" charset="0"/>
                <a:sym typeface="Georgia" pitchFamily="18" charset="0"/>
              </a:defRPr>
            </a:lvl5pPr>
            <a:lvl6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6pPr>
            <a:lvl7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7pPr>
            <a:lvl8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8pPr>
            <a:lvl9pPr defTabSz="749300" fontAlgn="base" hangingPunct="0">
              <a:spcBef>
                <a:spcPct val="0"/>
              </a:spcBef>
              <a:spcAft>
                <a:spcPct val="0"/>
              </a:spcAft>
              <a:defRPr>
                <a:solidFill>
                  <a:srgbClr val="000000"/>
                </a:solidFill>
                <a:latin typeface="Georgia" pitchFamily="18" charset="0"/>
                <a:ea typeface="Georgia" pitchFamily="18" charset="0"/>
                <a:cs typeface="Georgia" pitchFamily="18" charset="0"/>
                <a:sym typeface="Georgia" pitchFamily="18" charset="0"/>
              </a:defRPr>
            </a:lvl9pPr>
          </a:lstStyle>
          <a:p>
            <a:pPr algn="ctr" eaLnBrk="1">
              <a:defRPr/>
            </a:pPr>
            <a:r>
              <a:rPr lang="fr-FR" altLang="fr-FR" sz="3600" b="1" dirty="0">
                <a:solidFill>
                  <a:srgbClr val="FFCC1A"/>
                </a:solidFill>
                <a:effectLst>
                  <a:outerShdw blurRad="38100" dist="38100" dir="2700000" algn="tl">
                    <a:srgbClr val="C0C0C0"/>
                  </a:outerShdw>
                </a:effectLst>
                <a:latin typeface="Impact" pitchFamily="34" charset="0"/>
                <a:ea typeface="Impact" pitchFamily="34" charset="0"/>
                <a:cs typeface="Impact" pitchFamily="34" charset="0"/>
                <a:sym typeface="Impact" pitchFamily="34" charset="0"/>
              </a:rPr>
              <a:t>4</a:t>
            </a:r>
            <a:endParaRPr lang="fr-FR" altLang="fr-FR"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p:bldP spid="16394" grpId="0"/>
      <p:bldP spid="16395" grpId="0"/>
      <p:bldP spid="16396" grpId="0"/>
      <p:bldP spid="16397" grpId="0"/>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5" name="Rectangle 1">
            <a:extLst>
              <a:ext uri="{FF2B5EF4-FFF2-40B4-BE49-F238E27FC236}">
                <a16:creationId xmlns:a16="http://schemas.microsoft.com/office/drawing/2014/main" id="{6C3FC5B3-94D2-C0CA-A8A0-E751FC56CF1D}"/>
              </a:ext>
            </a:extLst>
          </p:cNvPr>
          <p:cNvSpPr>
            <a:spLocks noGrp="1"/>
          </p:cNvSpPr>
          <p:nvPr>
            <p:ph type="title"/>
          </p:nvPr>
        </p:nvSpPr>
        <p:spPr>
          <a:xfrm>
            <a:off x="457200" y="1143000"/>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Les enfers</a:t>
            </a:r>
            <a:endParaRPr lang="fr-FR" altLang="fr-FR"/>
          </a:p>
        </p:txBody>
      </p:sp>
      <p:sp>
        <p:nvSpPr>
          <p:cNvPr id="98306" name="Rectangle 2">
            <a:extLst>
              <a:ext uri="{FF2B5EF4-FFF2-40B4-BE49-F238E27FC236}">
                <a16:creationId xmlns:a16="http://schemas.microsoft.com/office/drawing/2014/main" id="{1932D329-F979-7ED7-A510-660EE96302E5}"/>
              </a:ext>
            </a:extLst>
          </p:cNvPr>
          <p:cNvSpPr>
            <a:spLocks noGrp="1"/>
          </p:cNvSpPr>
          <p:nvPr>
            <p:ph idx="1"/>
          </p:nvPr>
        </p:nvSpPr>
        <p:spPr>
          <a:xfrm>
            <a:off x="457200" y="2247900"/>
            <a:ext cx="8229600" cy="4325938"/>
          </a:xfrm>
        </p:spPr>
        <p:txBody>
          <a:bodyPr/>
          <a:lstStyle/>
          <a:p>
            <a:pPr marL="365125" indent="-255588" eaLnBrk="1" hangingPunct="1">
              <a:lnSpc>
                <a:spcPct val="80000"/>
              </a:lnSpc>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Dans le Premier Testament, le séjour des morts est souvent appelé le </a:t>
            </a:r>
            <a:r>
              <a:rPr lang="fr-FR" altLang="fr-FR" sz="28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shéol</a:t>
            </a: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t>
            </a:r>
          </a:p>
          <a:p>
            <a:pPr marL="365125" indent="-255588" eaLnBrk="1" hangingPunct="1">
              <a:lnSpc>
                <a:spcPct val="80000"/>
              </a:lnSpc>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est situé au plus profond de l’abîme sur lequel flotte, comme un navire, la terre des vivants dominée par le ciel. Nul n’en revient.</a:t>
            </a:r>
          </a:p>
          <a:p>
            <a:pPr marL="365125" indent="-255588" eaLnBrk="1" hangingPunct="1">
              <a:lnSpc>
                <a:spcPct val="80000"/>
              </a:lnSpc>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Les fidèles du Dieu d’Abraham savent que </a:t>
            </a:r>
            <a:r>
              <a:rPr lang="fr-FR" altLang="fr-FR" sz="28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l’homme est poussière et que la poussière retourne à la terre comme elle en vint, et le souffle à Dieu qui l’a donné</a:t>
            </a: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(Qo 12, 7)</a:t>
            </a:r>
          </a:p>
          <a:p>
            <a:pPr marL="365125" indent="-255588" eaLnBrk="1" hangingPunct="1">
              <a:lnSpc>
                <a:spcPct val="80000"/>
              </a:lnSpc>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Ils savent aussi que même privé de son corps et du souffle de vie, l’homme ne disparaît pas complètement.</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5068416" presetClass="entr" presetSubtype="25776128" fill="hold" nodeType="afterEffect">
                                  <p:stCondLst>
                                    <p:cond delay="0"/>
                                  </p:stCondLst>
                                  <p:childTnLst>
                                    <p:set>
                                      <p:cBhvr>
                                        <p:cTn id="6" dur="1" fill="hold">
                                          <p:stCondLst>
                                            <p:cond delay="499"/>
                                          </p:stCondLst>
                                        </p:cTn>
                                        <p:tgtEl>
                                          <p:spTgt spid="983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25068416" presetClass="entr" presetSubtype="25685968" fill="hold" nodeType="clickEffect">
                                  <p:stCondLst>
                                    <p:cond delay="0"/>
                                  </p:stCondLst>
                                  <p:childTnLst>
                                    <p:set>
                                      <p:cBhvr>
                                        <p:cTn id="10" dur="1" fill="hold">
                                          <p:stCondLst>
                                            <p:cond delay="499"/>
                                          </p:stCondLst>
                                        </p:cTn>
                                        <p:tgtEl>
                                          <p:spTgt spid="9830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25068416" presetClass="entr" presetSubtype="25685968" fill="hold" nodeType="clickEffect">
                                  <p:stCondLst>
                                    <p:cond delay="0"/>
                                  </p:stCondLst>
                                  <p:childTnLst>
                                    <p:set>
                                      <p:cBhvr>
                                        <p:cTn id="14" dur="1" fill="hold">
                                          <p:stCondLst>
                                            <p:cond delay="499"/>
                                          </p:stCondLst>
                                        </p:cTn>
                                        <p:tgtEl>
                                          <p:spTgt spid="9830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25068416" presetClass="entr" presetSubtype="25685968" fill="hold" nodeType="clickEffect">
                                  <p:stCondLst>
                                    <p:cond delay="0"/>
                                  </p:stCondLst>
                                  <p:childTnLst>
                                    <p:set>
                                      <p:cBhvr>
                                        <p:cTn id="18" dur="1" fill="hold">
                                          <p:stCondLst>
                                            <p:cond delay="499"/>
                                          </p:stCondLst>
                                        </p:cTn>
                                        <p:tgtEl>
                                          <p:spTgt spid="9830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25068416" presetClass="entr" presetSubtype="25685968" fill="hold" nodeType="clickEffect">
                                  <p:stCondLst>
                                    <p:cond delay="0"/>
                                  </p:stCondLst>
                                  <p:childTnLst>
                                    <p:set>
                                      <p:cBhvr>
                                        <p:cTn id="22" dur="1" fill="hold">
                                          <p:stCondLst>
                                            <p:cond delay="499"/>
                                          </p:stCondLst>
                                        </p:cTn>
                                        <p:tgtEl>
                                          <p:spTgt spid="9830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5" grpId="0" autoUpdateAnimBg="0"/>
      <p:bldP spid="98306"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29" name="Rectangle 1">
            <a:extLst>
              <a:ext uri="{FF2B5EF4-FFF2-40B4-BE49-F238E27FC236}">
                <a16:creationId xmlns:a16="http://schemas.microsoft.com/office/drawing/2014/main" id="{FBD691A0-CEAB-E261-BE1F-EA75E0851C67}"/>
              </a:ext>
            </a:extLst>
          </p:cNvPr>
          <p:cNvSpPr>
            <a:spLocks noGrp="1"/>
          </p:cNvSpPr>
          <p:nvPr>
            <p:ph type="title"/>
          </p:nvPr>
        </p:nvSpPr>
        <p:spPr>
          <a:xfrm>
            <a:off x="855663" y="641350"/>
            <a:ext cx="7726362"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Le shéol</a:t>
            </a:r>
            <a:endParaRPr lang="fr-FR" altLang="fr-FR"/>
          </a:p>
        </p:txBody>
      </p:sp>
      <p:sp>
        <p:nvSpPr>
          <p:cNvPr id="99330" name="Rectangle 2">
            <a:extLst>
              <a:ext uri="{FF2B5EF4-FFF2-40B4-BE49-F238E27FC236}">
                <a16:creationId xmlns:a16="http://schemas.microsoft.com/office/drawing/2014/main" id="{106D01B8-FA27-031B-4366-8CD00E51D8CA}"/>
              </a:ext>
            </a:extLst>
          </p:cNvPr>
          <p:cNvSpPr>
            <a:spLocks noGrp="1"/>
          </p:cNvSpPr>
          <p:nvPr>
            <p:ph idx="1"/>
          </p:nvPr>
        </p:nvSpPr>
        <p:spPr>
          <a:xfrm>
            <a:off x="685800" y="1981200"/>
            <a:ext cx="5181600" cy="4114800"/>
          </a:xfrm>
        </p:spPr>
        <p:txBody>
          <a:bodyPr/>
          <a:lstStyle/>
          <a:p>
            <a:pPr marL="328613" indent="-219075" eaLnBrk="1" hangingPunct="1">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L’existence des morts est fort triste, elle se déroule dans un lieu souterrain obscur.</a:t>
            </a:r>
          </a:p>
          <a:p>
            <a:pPr marL="328613" indent="-219075" eaLnBrk="1" hangingPunct="1">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Tous les humains bons et mauvais finissent au </a:t>
            </a:r>
            <a:r>
              <a:rPr lang="fr-FR" altLang="fr-FR" sz="24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shéol</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t>
            </a:r>
          </a:p>
          <a:p>
            <a:pPr marL="328613" indent="-219075" eaLnBrk="1" hangingPunct="1">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On ne peut rien faire ni jouir de rien, sans même pouvoir louer Dieu, dit le psalmiste.</a:t>
            </a:r>
          </a:p>
          <a:p>
            <a:pPr marL="328613" indent="-219075" eaLnBrk="1" hangingPunct="1">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 repos est la seule consolation offerte par l’au-delà !</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84996" name="Picture 3" descr="anastasis">
            <a:extLst>
              <a:ext uri="{FF2B5EF4-FFF2-40B4-BE49-F238E27FC236}">
                <a16:creationId xmlns:a16="http://schemas.microsoft.com/office/drawing/2014/main" id="{A5CEE004-7D9E-B565-304F-6E935A7A0B7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156325" y="2276475"/>
            <a:ext cx="247650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5068800" presetClass="entr" presetSubtype="125073152" fill="hold" nodeType="afterEffect">
                                  <p:stCondLst>
                                    <p:cond delay="0"/>
                                  </p:stCondLst>
                                  <p:childTnLst>
                                    <p:set>
                                      <p:cBhvr>
                                        <p:cTn id="6" dur="1" fill="hold">
                                          <p:stCondLst>
                                            <p:cond delay="499"/>
                                          </p:stCondLst>
                                        </p:cTn>
                                        <p:tgtEl>
                                          <p:spTgt spid="993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25068800" presetClass="entr" presetSubtype="25776896" fill="hold" nodeType="clickEffect">
                                  <p:stCondLst>
                                    <p:cond delay="0"/>
                                  </p:stCondLst>
                                  <p:childTnLst>
                                    <p:set>
                                      <p:cBhvr>
                                        <p:cTn id="10" dur="1" fill="hold">
                                          <p:stCondLst>
                                            <p:cond delay="499"/>
                                          </p:stCondLst>
                                        </p:cTn>
                                        <p:tgtEl>
                                          <p:spTgt spid="9933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25068800" presetClass="entr" presetSubtype="25776896" fill="hold" nodeType="clickEffect">
                                  <p:stCondLst>
                                    <p:cond delay="0"/>
                                  </p:stCondLst>
                                  <p:childTnLst>
                                    <p:set>
                                      <p:cBhvr>
                                        <p:cTn id="14" dur="1" fill="hold">
                                          <p:stCondLst>
                                            <p:cond delay="499"/>
                                          </p:stCondLst>
                                        </p:cTn>
                                        <p:tgtEl>
                                          <p:spTgt spid="9933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25068800" presetClass="entr" presetSubtype="25776896" fill="hold" nodeType="clickEffect">
                                  <p:stCondLst>
                                    <p:cond delay="0"/>
                                  </p:stCondLst>
                                  <p:childTnLst>
                                    <p:set>
                                      <p:cBhvr>
                                        <p:cTn id="18" dur="1" fill="hold">
                                          <p:stCondLst>
                                            <p:cond delay="499"/>
                                          </p:stCondLst>
                                        </p:cTn>
                                        <p:tgtEl>
                                          <p:spTgt spid="99330">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25068800" presetClass="entr" presetSubtype="25776896" fill="hold" nodeType="clickEffect">
                                  <p:stCondLst>
                                    <p:cond delay="0"/>
                                  </p:stCondLst>
                                  <p:childTnLst>
                                    <p:set>
                                      <p:cBhvr>
                                        <p:cTn id="22" dur="1" fill="hold">
                                          <p:stCondLst>
                                            <p:cond delay="499"/>
                                          </p:stCondLst>
                                        </p:cTn>
                                        <p:tgtEl>
                                          <p:spTgt spid="993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29" grpId="0" autoUpdateAnimBg="0"/>
      <p:bldP spid="99330"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3" name="Rectangle 1">
            <a:extLst>
              <a:ext uri="{FF2B5EF4-FFF2-40B4-BE49-F238E27FC236}">
                <a16:creationId xmlns:a16="http://schemas.microsoft.com/office/drawing/2014/main" id="{E22B7638-EEE4-F710-0BD2-49F093C7AFC9}"/>
              </a:ext>
            </a:extLst>
          </p:cNvPr>
          <p:cNvSpPr>
            <a:spLocks noGrp="1" noChangeArrowheads="1"/>
          </p:cNvSpPr>
          <p:nvPr>
            <p:ph type="title"/>
          </p:nvPr>
        </p:nvSpPr>
        <p:spPr>
          <a:xfrm>
            <a:off x="185738" y="442913"/>
            <a:ext cx="7481887" cy="1155700"/>
          </a:xfrm>
        </p:spPr>
        <p:txBody>
          <a:bodyPr rtlCol="0">
            <a:normAutofit fontScale="90000"/>
          </a:bodyPr>
          <a:lstStyle/>
          <a:p>
            <a:pPr defTabSz="876300" eaLnBrk="1" fontAlgn="auto" hangingPunct="1">
              <a:spcAft>
                <a:spcPts val="0"/>
              </a:spcAft>
              <a:defRPr/>
            </a:pPr>
            <a:r>
              <a:rPr lang="fr-FR" altLang="fr-FR" sz="3800">
                <a:solidFill>
                  <a:srgbClr val="424456"/>
                </a:solidFill>
                <a:latin typeface="Trebuchet MS" pitchFamily="34" charset="0"/>
                <a:ea typeface="Trebuchet MS" pitchFamily="34" charset="0"/>
                <a:cs typeface="Trebuchet MS" pitchFamily="34" charset="0"/>
                <a:sym typeface="Trebuchet MS" pitchFamily="34" charset="0"/>
              </a:rPr>
              <a:t>Différentes conceptions des corps</a:t>
            </a:r>
            <a:endParaRPr lang="fr-FR" altLang="fr-FR"/>
          </a:p>
        </p:txBody>
      </p:sp>
      <p:sp>
        <p:nvSpPr>
          <p:cNvPr id="100354" name="Rectangle 2">
            <a:extLst>
              <a:ext uri="{FF2B5EF4-FFF2-40B4-BE49-F238E27FC236}">
                <a16:creationId xmlns:a16="http://schemas.microsoft.com/office/drawing/2014/main" id="{D9C27D3E-3C93-45F7-28C0-BC45FC8BA4E1}"/>
              </a:ext>
            </a:extLst>
          </p:cNvPr>
          <p:cNvSpPr>
            <a:spLocks noGrp="1"/>
          </p:cNvSpPr>
          <p:nvPr>
            <p:ph idx="1"/>
          </p:nvPr>
        </p:nvSpPr>
        <p:spPr>
          <a:xfrm>
            <a:off x="498475" y="1641475"/>
            <a:ext cx="6791325" cy="4930775"/>
          </a:xfrm>
        </p:spPr>
        <p:txBody>
          <a:bodyPr/>
          <a:lstStyle/>
          <a:p>
            <a:pPr marL="292100" indent="-182563"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 </a:t>
            </a:r>
            <a:r>
              <a:rPr lang="fr-FR" altLang="fr-FR" sz="2000" b="1" u="sng">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Bible</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présente l’homme comme un tout (</a:t>
            </a:r>
            <a:r>
              <a:rPr lang="fr-FR" altLang="fr-FR" sz="20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basar nephesh</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c’est-à-dire un corps (chair) animé par l’Esprit communiqué par Dieu (</a:t>
            </a:r>
            <a:r>
              <a:rPr lang="fr-FR" altLang="fr-FR" sz="20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ruah</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(Gn 2, 7). La chair correspond aux muscles du corps de l’homme distingués du sang considéré comme siège et symbole de la vie.</a:t>
            </a:r>
          </a:p>
          <a:p>
            <a:pPr marL="292100" indent="-182563"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 dualisme (âme / corps) apparaît chez les </a:t>
            </a:r>
            <a:r>
              <a:rPr lang="fr-FR" altLang="fr-FR" sz="2000" b="1" u="sng">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philosophes grecs</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(Platon puis Aristote). L’âme se définit comme ce qui anime le corps par la médiation de l’intellect et du désir. Durant la vie terrestre, corps et âme sont unis. Après la mort, l’âme quitte le corps, elle est immortelle.</a:t>
            </a:r>
          </a:p>
          <a:p>
            <a:pPr marL="292100" indent="-182563"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 </a:t>
            </a:r>
            <a:r>
              <a:rPr lang="fr-FR" altLang="fr-FR" sz="2000" b="1" u="sng">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christianisme</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a retenu de l’anthropologie biblique la présence de l’Esprit de Dieu dans l’homme ainsi que la relation essentielle entre l’âme et le corps. Le salut de l’homme ne peut pas seulement être un salut de l’âme, mais une résurrection des corps : c’est l’home dans son entier qui peut être admis en présence de Dieu après la vie.</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86020" name="Picture 3" descr="t065357a">
            <a:extLst>
              <a:ext uri="{FF2B5EF4-FFF2-40B4-BE49-F238E27FC236}">
                <a16:creationId xmlns:a16="http://schemas.microsoft.com/office/drawing/2014/main" id="{B0175DB9-9B60-D1D3-ED44-B7B44EDB682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596188" y="2708275"/>
            <a:ext cx="1219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5069184" presetClass="entr" presetSubtype="125074304" fill="hold" nodeType="afterEffect">
                                  <p:stCondLst>
                                    <p:cond delay="0"/>
                                  </p:stCondLst>
                                  <p:childTnLst>
                                    <p:set>
                                      <p:cBhvr>
                                        <p:cTn id="6" dur="1" fill="hold">
                                          <p:stCondLst>
                                            <p:cond delay="499"/>
                                          </p:stCondLst>
                                        </p:cTn>
                                        <p:tgtEl>
                                          <p:spTgt spid="1003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25069184" presetClass="entr" presetSubtype="125074256" fill="hold" nodeType="clickEffect">
                                  <p:stCondLst>
                                    <p:cond delay="0"/>
                                  </p:stCondLst>
                                  <p:childTnLst>
                                    <p:set>
                                      <p:cBhvr>
                                        <p:cTn id="10" dur="1" fill="hold">
                                          <p:stCondLst>
                                            <p:cond delay="499"/>
                                          </p:stCondLst>
                                        </p:cTn>
                                        <p:tgtEl>
                                          <p:spTgt spid="10035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25069184" presetClass="entr" presetSubtype="125074256" fill="hold" nodeType="clickEffect">
                                  <p:stCondLst>
                                    <p:cond delay="0"/>
                                  </p:stCondLst>
                                  <p:childTnLst>
                                    <p:set>
                                      <p:cBhvr>
                                        <p:cTn id="14" dur="1" fill="hold">
                                          <p:stCondLst>
                                            <p:cond delay="499"/>
                                          </p:stCondLst>
                                        </p:cTn>
                                        <p:tgtEl>
                                          <p:spTgt spid="10035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25069184" presetClass="entr" presetSubtype="125074256" fill="hold" nodeType="clickEffect">
                                  <p:stCondLst>
                                    <p:cond delay="0"/>
                                  </p:stCondLst>
                                  <p:childTnLst>
                                    <p:set>
                                      <p:cBhvr>
                                        <p:cTn id="18" dur="1" fill="hold">
                                          <p:stCondLst>
                                            <p:cond delay="499"/>
                                          </p:stCondLst>
                                        </p:cTn>
                                        <p:tgtEl>
                                          <p:spTgt spid="1003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3" grpId="0" autoUpdateAnimBg="0"/>
      <p:bldP spid="100354"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7" name="Rectangle 1">
            <a:extLst>
              <a:ext uri="{FF2B5EF4-FFF2-40B4-BE49-F238E27FC236}">
                <a16:creationId xmlns:a16="http://schemas.microsoft.com/office/drawing/2014/main" id="{AFDB33BA-34DD-3599-9D14-7584C6870B28}"/>
              </a:ext>
            </a:extLst>
          </p:cNvPr>
          <p:cNvSpPr>
            <a:spLocks noGrp="1"/>
          </p:cNvSpPr>
          <p:nvPr>
            <p:ph idx="1"/>
          </p:nvPr>
        </p:nvSpPr>
        <p:spPr>
          <a:xfrm>
            <a:off x="4025900" y="3933825"/>
            <a:ext cx="4824413" cy="2032000"/>
          </a:xfrm>
        </p:spPr>
        <p:txBody>
          <a:bodyPr/>
          <a:lstStyle/>
          <a:p>
            <a:pPr marL="438150" indent="-328613" eaLnBrk="1" hangingPunct="1">
              <a:lnSpc>
                <a:spcPct val="90000"/>
              </a:lnSpc>
              <a:spcBef>
                <a:spcPts val="300"/>
              </a:spcBef>
              <a:buClr>
                <a:srgbClr val="A04DA3"/>
              </a:buClr>
              <a:buFont typeface="Arial" panose="020B0604020202020204" pitchFamily="34" charset="0"/>
              <a:buNone/>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Jésus descend aux enfers, </a:t>
            </a:r>
            <a:b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b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lieu où ne se passe rien, </a:t>
            </a:r>
            <a:b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b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pour faire remonter </a:t>
            </a:r>
            <a:b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b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tous les hommes </a:t>
            </a:r>
            <a:b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b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dans la gloire de la résurrection…</a:t>
            </a:r>
            <a:endParaRPr lang="fr-FR" altLang="fr-FR" sz="2400">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87043" name="Picture 2">
            <a:extLst>
              <a:ext uri="{FF2B5EF4-FFF2-40B4-BE49-F238E27FC236}">
                <a16:creationId xmlns:a16="http://schemas.microsoft.com/office/drawing/2014/main" id="{967A8C5B-B9A3-451F-9680-510A5EC1517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650" y="946150"/>
            <a:ext cx="2854325"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87044" name="ZoneTexte 3">
            <a:extLst>
              <a:ext uri="{FF2B5EF4-FFF2-40B4-BE49-F238E27FC236}">
                <a16:creationId xmlns:a16="http://schemas.microsoft.com/office/drawing/2014/main" id="{4FF96F51-F0A7-5366-9DAD-380BA17636FC}"/>
              </a:ext>
            </a:extLst>
          </p:cNvPr>
          <p:cNvSpPr txBox="1">
            <a:spLocks noChangeArrowheads="1"/>
          </p:cNvSpPr>
          <p:nvPr/>
        </p:nvSpPr>
        <p:spPr bwMode="auto">
          <a:xfrm>
            <a:off x="4054475" y="692150"/>
            <a:ext cx="482441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a:spcBef>
                <a:spcPct val="0"/>
              </a:spcBef>
              <a:buFontTx/>
              <a:buNone/>
            </a:pPr>
            <a:r>
              <a:rPr lang="fr-FR" altLang="fr-FR" sz="1800">
                <a:solidFill>
                  <a:srgbClr val="000000"/>
                </a:solidFill>
                <a:latin typeface="Times New Roman" panose="02020603050405020304" pitchFamily="18" charset="0"/>
                <a:cs typeface="Times New Roman" panose="02020603050405020304" pitchFamily="18" charset="0"/>
              </a:rPr>
              <a:t>Comment interprétez-vous</a:t>
            </a:r>
          </a:p>
          <a:p>
            <a:pPr eaLnBrk="1">
              <a:spcBef>
                <a:spcPct val="0"/>
              </a:spcBef>
              <a:buFontTx/>
              <a:buNone/>
            </a:pPr>
            <a:r>
              <a:rPr lang="fr-FR" altLang="fr-FR" sz="1800">
                <a:solidFill>
                  <a:srgbClr val="000000"/>
                </a:solidFill>
                <a:latin typeface="Times New Roman" panose="02020603050405020304" pitchFamily="18" charset="0"/>
                <a:cs typeface="Times New Roman" panose="02020603050405020304" pitchFamily="18" charset="0"/>
              </a:rPr>
              <a:t> les enfers?</a:t>
            </a:r>
          </a:p>
          <a:p>
            <a:pPr eaLnBrk="1">
              <a:spcBef>
                <a:spcPct val="0"/>
              </a:spcBef>
              <a:buFontTx/>
              <a:buNone/>
            </a:pPr>
            <a:r>
              <a:rPr lang="fr-FR" altLang="fr-FR" sz="1800">
                <a:solidFill>
                  <a:srgbClr val="000000"/>
                </a:solidFill>
                <a:latin typeface="Times New Roman" panose="02020603050405020304" pitchFamily="18" charset="0"/>
                <a:cs typeface="Times New Roman" panose="02020603050405020304" pitchFamily="18" charset="0"/>
              </a:rPr>
              <a:t>Comprenez vous mieux pourquoi la prière du Credo dit que Jésus est descendu aux enfers ? Quelle est la nouveauté apportée par le christianisme ?</a:t>
            </a:r>
          </a:p>
          <a:p>
            <a:pPr eaLnBrk="1">
              <a:spcBef>
                <a:spcPct val="0"/>
              </a:spcBef>
              <a:buFontTx/>
              <a:buNone/>
            </a:pPr>
            <a:endParaRPr lang="fr-FR" altLang="fr-FR" sz="1800">
              <a:solidFill>
                <a:srgbClr val="000000"/>
              </a:solidFill>
              <a:latin typeface="Georgia" panose="02040502050405020303" pitchFamily="18" charset="0"/>
              <a:cs typeface="Times New Roman" panose="02020603050405020304" pitchFamily="18"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37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7" grpId="0" build="p" autoUpdateAnimBg="0"/>
      <p:bldP spid="101377" grpI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AutoShape 1">
            <a:extLst>
              <a:ext uri="{FF2B5EF4-FFF2-40B4-BE49-F238E27FC236}">
                <a16:creationId xmlns:a16="http://schemas.microsoft.com/office/drawing/2014/main" id="{8023E9CE-1696-A437-3DAF-B0B5D10F20F7}"/>
              </a:ext>
            </a:extLst>
          </p:cNvPr>
          <p:cNvSpPr>
            <a:spLocks/>
          </p:cNvSpPr>
          <p:nvPr/>
        </p:nvSpPr>
        <p:spPr bwMode="auto">
          <a:xfrm rot="-5400000">
            <a:off x="-2087562" y="3048000"/>
            <a:ext cx="5981700" cy="7270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a:spcBef>
                <a:spcPct val="0"/>
              </a:spcBef>
              <a:buFontTx/>
              <a:buNone/>
            </a:pPr>
            <a:r>
              <a:rPr lang="fr-FR" altLang="fr-FR" sz="4400" b="1">
                <a:solidFill>
                  <a:srgbClr val="742B00"/>
                </a:solidFill>
                <a:latin typeface="Georgia" panose="02040502050405020303" pitchFamily="18" charset="0"/>
              </a:rPr>
              <a:t>LA RÉSURRECTION</a:t>
            </a:r>
            <a:endParaRPr lang="fr-FR" altLang="fr-FR" sz="1800">
              <a:solidFill>
                <a:srgbClr val="000000"/>
              </a:solidFill>
              <a:latin typeface="Georgia" panose="02040502050405020303" pitchFamily="18" charset="0"/>
            </a:endParaRPr>
          </a:p>
        </p:txBody>
      </p:sp>
      <p:sp>
        <p:nvSpPr>
          <p:cNvPr id="88067" name="AutoShape 2">
            <a:extLst>
              <a:ext uri="{FF2B5EF4-FFF2-40B4-BE49-F238E27FC236}">
                <a16:creationId xmlns:a16="http://schemas.microsoft.com/office/drawing/2014/main" id="{7AE12A3C-BF32-25EF-6DCE-B6E3FFE77D2F}"/>
              </a:ext>
            </a:extLst>
          </p:cNvPr>
          <p:cNvSpPr>
            <a:spLocks/>
          </p:cNvSpPr>
          <p:nvPr/>
        </p:nvSpPr>
        <p:spPr bwMode="auto">
          <a:xfrm rot="5400000">
            <a:off x="4968876" y="3038475"/>
            <a:ext cx="5981700" cy="7270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a:spcBef>
                <a:spcPct val="0"/>
              </a:spcBef>
              <a:buFontTx/>
              <a:buNone/>
            </a:pPr>
            <a:r>
              <a:rPr lang="fr-FR" altLang="fr-FR" sz="4400" b="1">
                <a:solidFill>
                  <a:srgbClr val="5A5B85"/>
                </a:solidFill>
                <a:latin typeface="Georgia" panose="02040502050405020303" pitchFamily="18" charset="0"/>
              </a:rPr>
              <a:t>LA RÉSURRECTION</a:t>
            </a:r>
            <a:endParaRPr lang="fr-FR" altLang="fr-FR" sz="1800">
              <a:solidFill>
                <a:srgbClr val="000000"/>
              </a:solidFill>
              <a:latin typeface="Georgia" panose="02040502050405020303" pitchFamily="18" charset="0"/>
            </a:endParaRPr>
          </a:p>
        </p:txBody>
      </p:sp>
      <p:pic>
        <p:nvPicPr>
          <p:cNvPr id="88068" name="Picture 3">
            <a:extLst>
              <a:ext uri="{FF2B5EF4-FFF2-40B4-BE49-F238E27FC236}">
                <a16:creationId xmlns:a16="http://schemas.microsoft.com/office/drawing/2014/main" id="{69C1CD7D-2F4C-6BB6-B8EB-AB818F0E008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68513" y="796925"/>
            <a:ext cx="5006975"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49" name="Rectangle 1">
            <a:extLst>
              <a:ext uri="{FF2B5EF4-FFF2-40B4-BE49-F238E27FC236}">
                <a16:creationId xmlns:a16="http://schemas.microsoft.com/office/drawing/2014/main" id="{CAE3EF06-70B4-5D4F-19FC-0255790F58DA}"/>
              </a:ext>
            </a:extLst>
          </p:cNvPr>
          <p:cNvSpPr>
            <a:spLocks noGrp="1"/>
          </p:cNvSpPr>
          <p:nvPr>
            <p:ph type="title"/>
          </p:nvPr>
        </p:nvSpPr>
        <p:spPr>
          <a:xfrm>
            <a:off x="427038" y="784225"/>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La résurrection…</a:t>
            </a:r>
            <a:endParaRPr lang="fr-FR" altLang="fr-FR"/>
          </a:p>
        </p:txBody>
      </p:sp>
      <p:sp>
        <p:nvSpPr>
          <p:cNvPr id="104450" name="Rectangle 2">
            <a:extLst>
              <a:ext uri="{FF2B5EF4-FFF2-40B4-BE49-F238E27FC236}">
                <a16:creationId xmlns:a16="http://schemas.microsoft.com/office/drawing/2014/main" id="{3B215242-E230-2154-F2FC-52CA7AEC2919}"/>
              </a:ext>
            </a:extLst>
          </p:cNvPr>
          <p:cNvSpPr>
            <a:spLocks noGrp="1"/>
          </p:cNvSpPr>
          <p:nvPr>
            <p:ph idx="1"/>
          </p:nvPr>
        </p:nvSpPr>
        <p:spPr>
          <a:xfrm>
            <a:off x="457200" y="1855788"/>
            <a:ext cx="8229600" cy="4718050"/>
          </a:xfrm>
        </p:spPr>
        <p:txBody>
          <a:bodyPr/>
          <a:lstStyle/>
          <a:p>
            <a:pPr marL="328613" indent="-219075" eaLnBrk="1" hangingPunct="1">
              <a:lnSpc>
                <a:spcPct val="9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Commençons par lire ce que dit le prophète Ézéchiel au chapitre 37, versets 1 à 4 :</a:t>
            </a:r>
          </a:p>
          <a:p>
            <a:pPr marL="328613" indent="-219075" eaLnBrk="1" hangingPunct="1">
              <a:lnSpc>
                <a:spcPct val="90000"/>
              </a:lnSpc>
              <a:spcBef>
                <a:spcPts val="300"/>
              </a:spcBef>
              <a:buClr>
                <a:srgbClr val="A04DA3"/>
              </a:buClr>
              <a:buFontTx/>
              <a:buChar char="•"/>
            </a:pPr>
            <a:r>
              <a:rPr lang="fr-FR" altLang="fr-FR" sz="24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 main du Seigneur fut sur moi; il me fit sortir par l'esprit du Seigneur et me déposa au milieu de la vallée: elle était pleine d'ossements. Il me fit circuler parmi eux en tout sens; ils étaient extrêmement nombreux à la surface de la vallée, ils étaient tout à fait desséchés. Il me dit: " Fils d'homme, ces ossements peuvent-ils revivre ? " Je dis: " Seigneur DIEU, c'est toi qui le sais! " Il me dit: " Prononce un oracle contre ces ossements; dis-leur: Ossements desséchés, écoutez la parole du Seigneur.</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5070720" presetClass="entr" presetSubtype="25778856" fill="hold" nodeType="afterEffect">
                                  <p:stCondLst>
                                    <p:cond delay="0"/>
                                  </p:stCondLst>
                                  <p:childTnLst>
                                    <p:set>
                                      <p:cBhvr>
                                        <p:cTn id="6" dur="1" fill="hold">
                                          <p:stCondLst>
                                            <p:cond delay="499"/>
                                          </p:stCondLst>
                                        </p:cTn>
                                        <p:tgtEl>
                                          <p:spTgt spid="1044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25070720" presetClass="entr" presetSubtype="25778816" fill="hold" nodeType="clickEffect">
                                  <p:stCondLst>
                                    <p:cond delay="0"/>
                                  </p:stCondLst>
                                  <p:childTnLst>
                                    <p:set>
                                      <p:cBhvr>
                                        <p:cTn id="10" dur="1" fill="hold">
                                          <p:stCondLst>
                                            <p:cond delay="499"/>
                                          </p:stCondLst>
                                        </p:cTn>
                                        <p:tgtEl>
                                          <p:spTgt spid="10445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25070720" presetClass="entr" presetSubtype="25778816" fill="hold" nodeType="clickEffect">
                                  <p:stCondLst>
                                    <p:cond delay="0"/>
                                  </p:stCondLst>
                                  <p:childTnLst>
                                    <p:set>
                                      <p:cBhvr>
                                        <p:cTn id="14" dur="1" fill="hold">
                                          <p:stCondLst>
                                            <p:cond delay="499"/>
                                          </p:stCondLst>
                                        </p:cTn>
                                        <p:tgtEl>
                                          <p:spTgt spid="10445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9" grpId="0" autoUpdateAnimBg="0"/>
      <p:bldP spid="104450"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3" name="Rectangle 1">
            <a:extLst>
              <a:ext uri="{FF2B5EF4-FFF2-40B4-BE49-F238E27FC236}">
                <a16:creationId xmlns:a16="http://schemas.microsoft.com/office/drawing/2014/main" id="{09F750B2-FFE1-AC53-F602-76B45E660779}"/>
              </a:ext>
            </a:extLst>
          </p:cNvPr>
          <p:cNvSpPr>
            <a:spLocks noGrp="1"/>
          </p:cNvSpPr>
          <p:nvPr>
            <p:ph type="title"/>
          </p:nvPr>
        </p:nvSpPr>
        <p:spPr>
          <a:xfrm>
            <a:off x="498475" y="712788"/>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Dans la foi juive…</a:t>
            </a:r>
            <a:endParaRPr lang="fr-FR" altLang="fr-FR"/>
          </a:p>
        </p:txBody>
      </p:sp>
      <p:sp>
        <p:nvSpPr>
          <p:cNvPr id="105474" name="Rectangle 2">
            <a:extLst>
              <a:ext uri="{FF2B5EF4-FFF2-40B4-BE49-F238E27FC236}">
                <a16:creationId xmlns:a16="http://schemas.microsoft.com/office/drawing/2014/main" id="{4C4D7BB2-6BC8-5596-6DE2-BFB152391C27}"/>
              </a:ext>
            </a:extLst>
          </p:cNvPr>
          <p:cNvSpPr>
            <a:spLocks noGrp="1"/>
          </p:cNvSpPr>
          <p:nvPr>
            <p:ph idx="1"/>
          </p:nvPr>
        </p:nvSpPr>
        <p:spPr>
          <a:xfrm>
            <a:off x="457200" y="1712913"/>
            <a:ext cx="8229600" cy="5002212"/>
          </a:xfrm>
        </p:spPr>
        <p:txBody>
          <a:bodyPr/>
          <a:lstStyle/>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Dans la Bible, la notion la plus ancienne de résurrection est celle de la reconstitution du peuple qui va rentrer d’Exil (visions des ossements desséchés).</a:t>
            </a:r>
          </a:p>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Pendant l’occupation grecque au III</a:t>
            </a:r>
            <a:r>
              <a:rPr lang="fr-FR" altLang="fr-FR" sz="2400" baseline="30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ème</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siècle avant J.C., la foi juive est confrontée à la philosophie grecque et est amenée à se dire de façon nouvelle.</a:t>
            </a:r>
          </a:p>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 livre de la Sagesse est un fruit de cette rencontre.</a:t>
            </a:r>
          </a:p>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On y trouve l’affirmation de l’immortalité sans que soit nettement affirmée la résurrection des corps.</a:t>
            </a:r>
          </a:p>
          <a:p>
            <a:pPr marL="328613" indent="-219075" eaLnBrk="1" hangingPunct="1">
              <a:lnSpc>
                <a:spcPct val="8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 premier texte sur la résurrection est la vision apocalyptique de Daniel (12, 2) qui présente une résurrection universelle collective.</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2238464" presetClass="entr" presetSubtype="162227920" fill="hold" nodeType="afterEffect">
                                  <p:stCondLst>
                                    <p:cond delay="0"/>
                                  </p:stCondLst>
                                  <p:childTnLst>
                                    <p:set>
                                      <p:cBhvr>
                                        <p:cTn id="6" dur="1" fill="hold">
                                          <p:stCondLst>
                                            <p:cond delay="499"/>
                                          </p:stCondLst>
                                        </p:cTn>
                                        <p:tgtEl>
                                          <p:spTgt spid="1054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2238464" presetClass="entr" presetSubtype="25627264" fill="hold" nodeType="clickEffect">
                                  <p:stCondLst>
                                    <p:cond delay="0"/>
                                  </p:stCondLst>
                                  <p:childTnLst>
                                    <p:set>
                                      <p:cBhvr>
                                        <p:cTn id="10" dur="1" fill="hold">
                                          <p:stCondLst>
                                            <p:cond delay="499"/>
                                          </p:stCondLst>
                                        </p:cTn>
                                        <p:tgtEl>
                                          <p:spTgt spid="10547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2238464" presetClass="entr" presetSubtype="25627264" fill="hold" nodeType="clickEffect">
                                  <p:stCondLst>
                                    <p:cond delay="0"/>
                                  </p:stCondLst>
                                  <p:childTnLst>
                                    <p:set>
                                      <p:cBhvr>
                                        <p:cTn id="14" dur="1" fill="hold">
                                          <p:stCondLst>
                                            <p:cond delay="499"/>
                                          </p:stCondLst>
                                        </p:cTn>
                                        <p:tgtEl>
                                          <p:spTgt spid="10547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2238464" presetClass="entr" presetSubtype="25627264" fill="hold" nodeType="clickEffect">
                                  <p:stCondLst>
                                    <p:cond delay="0"/>
                                  </p:stCondLst>
                                  <p:childTnLst>
                                    <p:set>
                                      <p:cBhvr>
                                        <p:cTn id="18" dur="1" fill="hold">
                                          <p:stCondLst>
                                            <p:cond delay="499"/>
                                          </p:stCondLst>
                                        </p:cTn>
                                        <p:tgtEl>
                                          <p:spTgt spid="105474">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2238464" presetClass="entr" presetSubtype="25627264" fill="hold" nodeType="clickEffect">
                                  <p:stCondLst>
                                    <p:cond delay="0"/>
                                  </p:stCondLst>
                                  <p:childTnLst>
                                    <p:set>
                                      <p:cBhvr>
                                        <p:cTn id="22" dur="1" fill="hold">
                                          <p:stCondLst>
                                            <p:cond delay="499"/>
                                          </p:stCondLst>
                                        </p:cTn>
                                        <p:tgtEl>
                                          <p:spTgt spid="105474">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62238464" presetClass="entr" presetSubtype="25627264" fill="hold" nodeType="clickEffect">
                                  <p:stCondLst>
                                    <p:cond delay="0"/>
                                  </p:stCondLst>
                                  <p:childTnLst>
                                    <p:set>
                                      <p:cBhvr>
                                        <p:cTn id="26" dur="1" fill="hold">
                                          <p:stCondLst>
                                            <p:cond delay="499"/>
                                          </p:stCondLst>
                                        </p:cTn>
                                        <p:tgtEl>
                                          <p:spTgt spid="10547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3" grpId="0" autoUpdateAnimBg="0"/>
      <p:bldP spid="105474"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7" name="Rectangle 1">
            <a:extLst>
              <a:ext uri="{FF2B5EF4-FFF2-40B4-BE49-F238E27FC236}">
                <a16:creationId xmlns:a16="http://schemas.microsoft.com/office/drawing/2014/main" id="{FAF1B55C-4634-6789-CB51-E7E7235B5BEF}"/>
              </a:ext>
            </a:extLst>
          </p:cNvPr>
          <p:cNvSpPr>
            <a:spLocks noGrp="1"/>
          </p:cNvSpPr>
          <p:nvPr>
            <p:ph type="title"/>
          </p:nvPr>
        </p:nvSpPr>
        <p:spPr>
          <a:xfrm>
            <a:off x="498475" y="569913"/>
            <a:ext cx="7726363"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La résurrection dans la foi juive</a:t>
            </a:r>
            <a:endParaRPr lang="fr-FR" altLang="fr-FR"/>
          </a:p>
        </p:txBody>
      </p:sp>
      <p:sp>
        <p:nvSpPr>
          <p:cNvPr id="106498" name="Rectangle 2">
            <a:extLst>
              <a:ext uri="{FF2B5EF4-FFF2-40B4-BE49-F238E27FC236}">
                <a16:creationId xmlns:a16="http://schemas.microsoft.com/office/drawing/2014/main" id="{3BEAF69F-A9DA-5D2F-FF5A-D6746B0DA9FD}"/>
              </a:ext>
            </a:extLst>
          </p:cNvPr>
          <p:cNvSpPr>
            <a:spLocks noGrp="1"/>
          </p:cNvSpPr>
          <p:nvPr>
            <p:ph idx="1"/>
          </p:nvPr>
        </p:nvSpPr>
        <p:spPr>
          <a:xfrm>
            <a:off x="427038" y="1712913"/>
            <a:ext cx="4287837" cy="4859337"/>
          </a:xfrm>
        </p:spPr>
        <p:txBody>
          <a:bodyPr/>
          <a:lstStyle/>
          <a:p>
            <a:pPr marL="292100" indent="-182563"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À l’époque de la </a:t>
            </a:r>
            <a:r>
              <a:rPr lang="fr-FR" altLang="fr-FR" sz="2000" b="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révolte des Maccabées</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(168 avant J.C.), les sept frères martyrisés proclament leur foi en une vie future (2 Mac 7).</a:t>
            </a:r>
          </a:p>
          <a:p>
            <a:pPr marL="292100" indent="-182563"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Puisque Dieu est juste, il ne peut pas abandonner aux enfers ceux qui ont donné leur vie par fidélité à leur foi.</a:t>
            </a:r>
          </a:p>
          <a:p>
            <a:pPr marL="292100" indent="-182563" eaLnBrk="1" hangingPunct="1">
              <a:lnSpc>
                <a:spcPct val="80000"/>
              </a:lnSpc>
              <a:spcBef>
                <a:spcPts val="300"/>
              </a:spcBef>
              <a:buClr>
                <a:srgbClr val="A04DA3"/>
              </a:buClr>
              <a:buFontTx/>
              <a:buChar char="•"/>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Au </a:t>
            </a:r>
            <a:r>
              <a:rPr lang="fr-FR" altLang="fr-FR" sz="2000" b="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temps de Jésus</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les Juifs étaient divisés à ce sujet. Les sadducéens ne croient pas en une résurrection individuelle, mais en un re-surgissement du peuple, parce que Dieu a créé le monde à partir du chaos. Les pharisiens croient en la résurrection de la chair.</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91140" name="Picture 3" descr="Scènes De Bible  76">
            <a:extLst>
              <a:ext uri="{FF2B5EF4-FFF2-40B4-BE49-F238E27FC236}">
                <a16:creationId xmlns:a16="http://schemas.microsoft.com/office/drawing/2014/main" id="{96C73CB2-2CB0-4297-8FC0-D8A58148EEB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0825" y="1557338"/>
            <a:ext cx="33147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2238848" presetClass="entr" presetSubtype="162229120" fill="hold" nodeType="afterEffect">
                                  <p:stCondLst>
                                    <p:cond delay="0"/>
                                  </p:stCondLst>
                                  <p:childTnLst>
                                    <p:set>
                                      <p:cBhvr>
                                        <p:cTn id="6" dur="1" fill="hold">
                                          <p:stCondLst>
                                            <p:cond delay="499"/>
                                          </p:stCondLst>
                                        </p:cTn>
                                        <p:tgtEl>
                                          <p:spTgt spid="1064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2238848" presetClass="entr" presetSubtype="25628544" fill="hold" nodeType="clickEffect">
                                  <p:stCondLst>
                                    <p:cond delay="0"/>
                                  </p:stCondLst>
                                  <p:childTnLst>
                                    <p:set>
                                      <p:cBhvr>
                                        <p:cTn id="10" dur="1" fill="hold">
                                          <p:stCondLst>
                                            <p:cond delay="499"/>
                                          </p:stCondLst>
                                        </p:cTn>
                                        <p:tgtEl>
                                          <p:spTgt spid="10649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2238848" presetClass="entr" presetSubtype="25628544" fill="hold" nodeType="clickEffect">
                                  <p:stCondLst>
                                    <p:cond delay="0"/>
                                  </p:stCondLst>
                                  <p:childTnLst>
                                    <p:set>
                                      <p:cBhvr>
                                        <p:cTn id="14" dur="1" fill="hold">
                                          <p:stCondLst>
                                            <p:cond delay="499"/>
                                          </p:stCondLst>
                                        </p:cTn>
                                        <p:tgtEl>
                                          <p:spTgt spid="106498">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2238848" presetClass="entr" presetSubtype="25628544" fill="hold" nodeType="clickEffect">
                                  <p:stCondLst>
                                    <p:cond delay="0"/>
                                  </p:stCondLst>
                                  <p:childTnLst>
                                    <p:set>
                                      <p:cBhvr>
                                        <p:cTn id="18" dur="1" fill="hold">
                                          <p:stCondLst>
                                            <p:cond delay="499"/>
                                          </p:stCondLst>
                                        </p:cTn>
                                        <p:tgtEl>
                                          <p:spTgt spid="1064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7" grpId="0" autoUpdateAnimBg="0"/>
      <p:bldP spid="106498"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1" name="Rectangle 1">
            <a:extLst>
              <a:ext uri="{FF2B5EF4-FFF2-40B4-BE49-F238E27FC236}">
                <a16:creationId xmlns:a16="http://schemas.microsoft.com/office/drawing/2014/main" id="{BAC92612-5223-9690-3D48-212CB57422E1}"/>
              </a:ext>
            </a:extLst>
          </p:cNvPr>
          <p:cNvSpPr>
            <a:spLocks noGrp="1"/>
          </p:cNvSpPr>
          <p:nvPr>
            <p:ph type="title"/>
          </p:nvPr>
        </p:nvSpPr>
        <p:spPr>
          <a:xfrm>
            <a:off x="395288" y="404813"/>
            <a:ext cx="7726362"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Un peu de recherche…</a:t>
            </a:r>
            <a:b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br>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autour de la résurrection </a:t>
            </a:r>
            <a:endParaRPr lang="fr-FR" altLang="fr-FR"/>
          </a:p>
        </p:txBody>
      </p:sp>
      <p:sp>
        <p:nvSpPr>
          <p:cNvPr id="107522" name="Rectangle 2">
            <a:extLst>
              <a:ext uri="{FF2B5EF4-FFF2-40B4-BE49-F238E27FC236}">
                <a16:creationId xmlns:a16="http://schemas.microsoft.com/office/drawing/2014/main" id="{048F561A-C95A-4735-D549-A335934203F6}"/>
              </a:ext>
            </a:extLst>
          </p:cNvPr>
          <p:cNvSpPr>
            <a:spLocks noGrp="1"/>
          </p:cNvSpPr>
          <p:nvPr>
            <p:ph idx="1"/>
          </p:nvPr>
        </p:nvSpPr>
        <p:spPr>
          <a:xfrm>
            <a:off x="579438" y="1989138"/>
            <a:ext cx="3976687" cy="4425950"/>
          </a:xfrm>
        </p:spPr>
        <p:txBody>
          <a:bodyPr/>
          <a:lstStyle/>
          <a:p>
            <a:pPr marL="328613" indent="-219075" eaLnBrk="1" hangingPunct="1">
              <a:lnSpc>
                <a:spcPct val="80000"/>
              </a:lnSpc>
              <a:spcBef>
                <a:spcPts val="300"/>
              </a:spcBef>
              <a:buClr>
                <a:srgbClr val="A04DA3"/>
              </a:buClr>
              <a:buFontTx/>
              <a:buChar char="•"/>
              <a:defRPr/>
            </a:pPr>
            <a:r>
              <a:rPr lang="fr-FR" altLang="fr-FR" sz="2400" dirty="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Recherchez dans le Nouveau Testament</a:t>
            </a:r>
          </a:p>
          <a:p>
            <a:pPr marL="600075" lvl="1" indent="-188913" eaLnBrk="1" hangingPunct="1">
              <a:lnSpc>
                <a:spcPct val="80000"/>
              </a:lnSpc>
              <a:spcBef>
                <a:spcPts val="300"/>
              </a:spcBef>
              <a:buClr>
                <a:srgbClr val="438086"/>
              </a:buClr>
              <a:buFont typeface="Georgia" panose="02040502050405020303" pitchFamily="18" charset="0"/>
              <a:buChar char="▫"/>
              <a:defRPr/>
            </a:pPr>
            <a:r>
              <a:rPr lang="fr-FR" altLang="fr-FR" sz="2000" dirty="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Matthieu 28</a:t>
            </a:r>
            <a:endParaRPr lang="fr-FR" altLang="fr-FR" sz="2600" dirty="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600075" lvl="1" indent="-188913" eaLnBrk="1" hangingPunct="1">
              <a:lnSpc>
                <a:spcPct val="80000"/>
              </a:lnSpc>
              <a:spcBef>
                <a:spcPts val="300"/>
              </a:spcBef>
              <a:buClr>
                <a:srgbClr val="438086"/>
              </a:buClr>
              <a:buFont typeface="Georgia" panose="02040502050405020303" pitchFamily="18" charset="0"/>
              <a:buChar char="▫"/>
              <a:defRPr/>
            </a:pPr>
            <a:r>
              <a:rPr lang="fr-FR" altLang="fr-FR" sz="2000" dirty="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Marc 16</a:t>
            </a:r>
            <a:endParaRPr lang="fr-FR" altLang="fr-FR" sz="2600" dirty="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600075" lvl="1" indent="-188913" eaLnBrk="1" hangingPunct="1">
              <a:lnSpc>
                <a:spcPct val="80000"/>
              </a:lnSpc>
              <a:spcBef>
                <a:spcPts val="300"/>
              </a:spcBef>
              <a:buClr>
                <a:srgbClr val="438086"/>
              </a:buClr>
              <a:buFont typeface="Georgia" panose="02040502050405020303" pitchFamily="18" charset="0"/>
              <a:buChar char="▫"/>
              <a:defRPr/>
            </a:pPr>
            <a:r>
              <a:rPr lang="fr-FR" altLang="fr-FR" sz="2000" dirty="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Actes 1</a:t>
            </a:r>
            <a:endParaRPr lang="fr-FR" altLang="fr-FR" sz="2600" dirty="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600075" lvl="1" indent="-188913" eaLnBrk="1" hangingPunct="1">
              <a:lnSpc>
                <a:spcPct val="80000"/>
              </a:lnSpc>
              <a:spcBef>
                <a:spcPts val="300"/>
              </a:spcBef>
              <a:buClr>
                <a:srgbClr val="438086"/>
              </a:buClr>
              <a:buFont typeface="Georgia" panose="02040502050405020303" pitchFamily="18" charset="0"/>
              <a:buChar char="▫"/>
              <a:defRPr/>
            </a:pPr>
            <a:r>
              <a:rPr lang="fr-FR" altLang="fr-FR" sz="2000" dirty="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Actes 25</a:t>
            </a:r>
            <a:endParaRPr lang="fr-FR" altLang="fr-FR" sz="2600" dirty="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109538" indent="0" eaLnBrk="1" hangingPunct="1">
              <a:lnSpc>
                <a:spcPct val="80000"/>
              </a:lnSpc>
              <a:spcBef>
                <a:spcPts val="300"/>
              </a:spcBef>
              <a:buClr>
                <a:srgbClr val="A04DA3"/>
              </a:buClr>
              <a:buFont typeface="Arial" panose="020B0604020202020204" pitchFamily="34" charset="0"/>
              <a:buNone/>
              <a:defRPr/>
            </a:pPr>
            <a:r>
              <a:rPr lang="fr-FR" altLang="fr-FR" sz="2400" dirty="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les expressions employées pour évoquer la résurrection, les apparitions de Jésus.</a:t>
            </a:r>
          </a:p>
          <a:p>
            <a:pPr marL="328613" indent="-219075" eaLnBrk="1" hangingPunct="1">
              <a:lnSpc>
                <a:spcPct val="80000"/>
              </a:lnSpc>
              <a:spcBef>
                <a:spcPts val="300"/>
              </a:spcBef>
              <a:buClr>
                <a:srgbClr val="A04DA3"/>
              </a:buClr>
              <a:buFontTx/>
              <a:buChar char="•"/>
              <a:defRPr/>
            </a:pPr>
            <a:r>
              <a:rPr lang="fr-FR" altLang="fr-FR" sz="2400" dirty="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Soyez attentif au vocabulaire employé pour dire comment est Jésus, ce qu’il fait…</a:t>
            </a:r>
            <a:endParaRPr lang="fr-FR" altLang="fr-FR" dirty="0">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92164" name="Picture 3">
            <a:extLst>
              <a:ext uri="{FF2B5EF4-FFF2-40B4-BE49-F238E27FC236}">
                <a16:creationId xmlns:a16="http://schemas.microsoft.com/office/drawing/2014/main" id="{49CBE722-CFAC-B71D-8E35-C795D420D35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64163" y="2349500"/>
            <a:ext cx="2892425"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2239232" presetClass="entr" presetSubtype="162230144" fill="hold" nodeType="afterEffect">
                                  <p:stCondLst>
                                    <p:cond delay="0"/>
                                  </p:stCondLst>
                                  <p:childTnLst>
                                    <p:set>
                                      <p:cBhvr>
                                        <p:cTn id="6" dur="1" fill="hold">
                                          <p:stCondLst>
                                            <p:cond delay="499"/>
                                          </p:stCondLst>
                                        </p:cTn>
                                        <p:tgtEl>
                                          <p:spTgt spid="1075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2239232" presetClass="entr" presetSubtype="25637072" fill="hold" nodeType="clickEffect">
                                  <p:stCondLst>
                                    <p:cond delay="0"/>
                                  </p:stCondLst>
                                  <p:childTnLst>
                                    <p:set>
                                      <p:cBhvr>
                                        <p:cTn id="10" dur="1" fill="hold">
                                          <p:stCondLst>
                                            <p:cond delay="499"/>
                                          </p:stCondLst>
                                        </p:cTn>
                                        <p:tgtEl>
                                          <p:spTgt spid="10752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2239232" presetClass="entr" presetSubtype="25637072" fill="hold" nodeType="clickEffect">
                                  <p:stCondLst>
                                    <p:cond delay="0"/>
                                  </p:stCondLst>
                                  <p:childTnLst>
                                    <p:set>
                                      <p:cBhvr>
                                        <p:cTn id="14" dur="1" fill="hold">
                                          <p:stCondLst>
                                            <p:cond delay="499"/>
                                          </p:stCondLst>
                                        </p:cTn>
                                        <p:tgtEl>
                                          <p:spTgt spid="107522">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2239232" presetClass="entr" presetSubtype="25637072" fill="hold" nodeType="clickEffect">
                                  <p:stCondLst>
                                    <p:cond delay="0"/>
                                  </p:stCondLst>
                                  <p:childTnLst>
                                    <p:set>
                                      <p:cBhvr>
                                        <p:cTn id="18" dur="1" fill="hold">
                                          <p:stCondLst>
                                            <p:cond delay="499"/>
                                          </p:stCondLst>
                                        </p:cTn>
                                        <p:tgtEl>
                                          <p:spTgt spid="107522">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2239232" presetClass="entr" presetSubtype="25637072" fill="hold" nodeType="clickEffect">
                                  <p:stCondLst>
                                    <p:cond delay="0"/>
                                  </p:stCondLst>
                                  <p:childTnLst>
                                    <p:set>
                                      <p:cBhvr>
                                        <p:cTn id="22" dur="1" fill="hold">
                                          <p:stCondLst>
                                            <p:cond delay="499"/>
                                          </p:stCondLst>
                                        </p:cTn>
                                        <p:tgtEl>
                                          <p:spTgt spid="107522">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62239232" presetClass="entr" presetSubtype="25637072" fill="hold" nodeType="clickEffect">
                                  <p:stCondLst>
                                    <p:cond delay="0"/>
                                  </p:stCondLst>
                                  <p:childTnLst>
                                    <p:set>
                                      <p:cBhvr>
                                        <p:cTn id="26" dur="1" fill="hold">
                                          <p:stCondLst>
                                            <p:cond delay="499"/>
                                          </p:stCondLst>
                                        </p:cTn>
                                        <p:tgtEl>
                                          <p:spTgt spid="107522">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62239232" presetClass="entr" presetSubtype="25637072" fill="hold" nodeType="clickEffect">
                                  <p:stCondLst>
                                    <p:cond delay="0"/>
                                  </p:stCondLst>
                                  <p:childTnLst>
                                    <p:set>
                                      <p:cBhvr>
                                        <p:cTn id="30" dur="1" fill="hold">
                                          <p:stCondLst>
                                            <p:cond delay="499"/>
                                          </p:stCondLst>
                                        </p:cTn>
                                        <p:tgtEl>
                                          <p:spTgt spid="107522">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62239232" presetClass="entr" presetSubtype="25637072" fill="hold" nodeType="clickEffect">
                                  <p:stCondLst>
                                    <p:cond delay="0"/>
                                  </p:stCondLst>
                                  <p:childTnLst>
                                    <p:set>
                                      <p:cBhvr>
                                        <p:cTn id="34" dur="1" fill="hold">
                                          <p:stCondLst>
                                            <p:cond delay="499"/>
                                          </p:stCondLst>
                                        </p:cTn>
                                        <p:tgtEl>
                                          <p:spTgt spid="1075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1" grpId="0" autoUpdateAnimBg="0"/>
      <p:bldP spid="107522" grpId="0" build="p" bldLvl="5"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5" name="Rectangle 1">
            <a:extLst>
              <a:ext uri="{FF2B5EF4-FFF2-40B4-BE49-F238E27FC236}">
                <a16:creationId xmlns:a16="http://schemas.microsoft.com/office/drawing/2014/main" id="{6F6C3287-F813-6E4A-4443-432F2013250B}"/>
              </a:ext>
            </a:extLst>
          </p:cNvPr>
          <p:cNvSpPr>
            <a:spLocks noGrp="1"/>
          </p:cNvSpPr>
          <p:nvPr>
            <p:ph type="title"/>
          </p:nvPr>
        </p:nvSpPr>
        <p:spPr>
          <a:xfrm>
            <a:off x="427038" y="569913"/>
            <a:ext cx="7726362"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Matthieu 28</a:t>
            </a:r>
            <a:endParaRPr lang="fr-FR" altLang="fr-FR"/>
          </a:p>
        </p:txBody>
      </p:sp>
      <p:sp>
        <p:nvSpPr>
          <p:cNvPr id="108546" name="Rectangle 2">
            <a:extLst>
              <a:ext uri="{FF2B5EF4-FFF2-40B4-BE49-F238E27FC236}">
                <a16:creationId xmlns:a16="http://schemas.microsoft.com/office/drawing/2014/main" id="{198EBA35-2548-FBEB-D971-BA289A66380B}"/>
              </a:ext>
            </a:extLst>
          </p:cNvPr>
          <p:cNvSpPr>
            <a:spLocks noGrp="1"/>
          </p:cNvSpPr>
          <p:nvPr>
            <p:ph idx="1"/>
          </p:nvPr>
        </p:nvSpPr>
        <p:spPr>
          <a:xfrm>
            <a:off x="4984750" y="1593850"/>
            <a:ext cx="3976688" cy="4425950"/>
          </a:xfrm>
        </p:spPr>
        <p:txBody>
          <a:bodyPr/>
          <a:lstStyle/>
          <a:p>
            <a:pPr marL="365125" indent="-255588" eaLnBrk="1" hangingPunct="1">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n’est pas ici</a:t>
            </a:r>
          </a:p>
          <a:p>
            <a:pPr marL="365125" indent="-255588" eaLnBrk="1" hangingPunct="1">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est ressuscité d’entre les morts</a:t>
            </a:r>
          </a:p>
          <a:p>
            <a:pPr marL="365125" indent="-255588" eaLnBrk="1" hangingPunct="1">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vous précède en Galilée</a:t>
            </a:r>
          </a:p>
          <a:p>
            <a:pPr marL="365125" indent="-255588" eaLnBrk="1" hangingPunct="1">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Je suis avec vous tous les jours jusqu’à la fin du monde</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93188" name="Picture 3">
            <a:extLst>
              <a:ext uri="{FF2B5EF4-FFF2-40B4-BE49-F238E27FC236}">
                <a16:creationId xmlns:a16="http://schemas.microsoft.com/office/drawing/2014/main" id="{ABA01CD6-88C3-C874-4BC1-61BB9FE970F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7075" y="2205038"/>
            <a:ext cx="3810000"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2239616" presetClass="entr" presetSubtype="162821632" fill="hold" nodeType="afterEffect">
                                  <p:stCondLst>
                                    <p:cond delay="0"/>
                                  </p:stCondLst>
                                  <p:childTnLst>
                                    <p:set>
                                      <p:cBhvr>
                                        <p:cTn id="6" dur="1" fill="hold">
                                          <p:stCondLst>
                                            <p:cond delay="499"/>
                                          </p:stCondLst>
                                        </p:cTn>
                                        <p:tgtEl>
                                          <p:spTgt spid="1085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2239616" presetClass="entr" presetSubtype="25637376" fill="hold" nodeType="clickEffect">
                                  <p:stCondLst>
                                    <p:cond delay="0"/>
                                  </p:stCondLst>
                                  <p:childTnLst>
                                    <p:set>
                                      <p:cBhvr>
                                        <p:cTn id="10" dur="1" fill="hold">
                                          <p:stCondLst>
                                            <p:cond delay="499"/>
                                          </p:stCondLst>
                                        </p:cTn>
                                        <p:tgtEl>
                                          <p:spTgt spid="10854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2239616" presetClass="entr" presetSubtype="25637376" fill="hold" nodeType="clickEffect">
                                  <p:stCondLst>
                                    <p:cond delay="0"/>
                                  </p:stCondLst>
                                  <p:childTnLst>
                                    <p:set>
                                      <p:cBhvr>
                                        <p:cTn id="14" dur="1" fill="hold">
                                          <p:stCondLst>
                                            <p:cond delay="499"/>
                                          </p:stCondLst>
                                        </p:cTn>
                                        <p:tgtEl>
                                          <p:spTgt spid="10854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2239616" presetClass="entr" presetSubtype="25637376" fill="hold" nodeType="clickEffect">
                                  <p:stCondLst>
                                    <p:cond delay="0"/>
                                  </p:stCondLst>
                                  <p:childTnLst>
                                    <p:set>
                                      <p:cBhvr>
                                        <p:cTn id="18" dur="1" fill="hold">
                                          <p:stCondLst>
                                            <p:cond delay="499"/>
                                          </p:stCondLst>
                                        </p:cTn>
                                        <p:tgtEl>
                                          <p:spTgt spid="10854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2239616" presetClass="entr" presetSubtype="25637376" fill="hold" nodeType="clickEffect">
                                  <p:stCondLst>
                                    <p:cond delay="0"/>
                                  </p:stCondLst>
                                  <p:childTnLst>
                                    <p:set>
                                      <p:cBhvr>
                                        <p:cTn id="22" dur="1" fill="hold">
                                          <p:stCondLst>
                                            <p:cond delay="499"/>
                                          </p:stCondLst>
                                        </p:cTn>
                                        <p:tgtEl>
                                          <p:spTgt spid="1085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5" grpId="0" autoUpdateAnimBg="0"/>
      <p:bldP spid="108546"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27329D43-D4AE-B058-B73A-A94D3C64EBDC}"/>
              </a:ext>
            </a:extLst>
          </p:cNvPr>
          <p:cNvSpPr>
            <a:spLocks noGrp="1"/>
          </p:cNvSpPr>
          <p:nvPr>
            <p:ph type="title"/>
          </p:nvPr>
        </p:nvSpPr>
        <p:spPr>
          <a:xfrm>
            <a:off x="457200" y="1143000"/>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Notre grille de lecture</a:t>
            </a:r>
            <a:endParaRPr lang="fr-FR" altLang="fr-FR"/>
          </a:p>
        </p:txBody>
      </p:sp>
      <p:sp>
        <p:nvSpPr>
          <p:cNvPr id="11267" name="Rectangle 2">
            <a:extLst>
              <a:ext uri="{FF2B5EF4-FFF2-40B4-BE49-F238E27FC236}">
                <a16:creationId xmlns:a16="http://schemas.microsoft.com/office/drawing/2014/main" id="{1613485F-3F35-634B-5E10-97CA9665C571}"/>
              </a:ext>
            </a:extLst>
          </p:cNvPr>
          <p:cNvSpPr>
            <a:spLocks noGrp="1"/>
          </p:cNvSpPr>
          <p:nvPr>
            <p:ph idx="1"/>
          </p:nvPr>
        </p:nvSpPr>
        <p:spPr>
          <a:xfrm>
            <a:off x="457200" y="2247900"/>
            <a:ext cx="8229600" cy="4325938"/>
          </a:xfrm>
        </p:spPr>
        <p:txBody>
          <a:bodyPr/>
          <a:lstStyle/>
          <a:p>
            <a:pPr marL="434975" indent="-434975" eaLnBrk="1" hangingPunct="1">
              <a:lnSpc>
                <a:spcPct val="80000"/>
              </a:lnSpc>
              <a:spcBef>
                <a:spcPts val="300"/>
              </a:spcBef>
              <a:buClr>
                <a:srgbClr val="A04DA3"/>
              </a:buClr>
              <a:buFontTx/>
              <a:buAutoNum type="arabicPeriod"/>
            </a:pPr>
            <a:r>
              <a:rPr lang="fr-FR" altLang="fr-FR" sz="2000" b="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Décrypter le motif</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en énumérant :</a:t>
            </a:r>
          </a:p>
          <a:p>
            <a:pPr marL="825500" lvl="1" indent="-368300" eaLnBrk="1" hangingPunct="1">
              <a:lnSpc>
                <a:spcPct val="80000"/>
              </a:lnSpc>
              <a:spcBef>
                <a:spcPts val="300"/>
              </a:spcBef>
              <a:buClr>
                <a:srgbClr val="438086"/>
              </a:buClr>
              <a:buFont typeface="Georgia" panose="02040502050405020303" pitchFamily="18" charset="0"/>
              <a:buChar char="▫"/>
            </a:pPr>
            <a:r>
              <a:rPr lang="fr-FR" altLang="fr-FR" sz="18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Personnages</a:t>
            </a:r>
            <a:endParaRPr lang="fr-FR" altLang="fr-FR" sz="2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825500" lvl="1" indent="-368300" eaLnBrk="1" hangingPunct="1">
              <a:lnSpc>
                <a:spcPct val="80000"/>
              </a:lnSpc>
              <a:spcBef>
                <a:spcPts val="300"/>
              </a:spcBef>
              <a:buClr>
                <a:srgbClr val="438086"/>
              </a:buClr>
              <a:buFont typeface="Georgia" panose="02040502050405020303" pitchFamily="18" charset="0"/>
              <a:buChar char="▫"/>
            </a:pPr>
            <a:r>
              <a:rPr lang="fr-FR" altLang="fr-FR" sz="18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Détails</a:t>
            </a:r>
            <a:endParaRPr lang="fr-FR" altLang="fr-FR" sz="2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825500" lvl="1" indent="-368300" eaLnBrk="1" hangingPunct="1">
              <a:lnSpc>
                <a:spcPct val="80000"/>
              </a:lnSpc>
              <a:spcBef>
                <a:spcPts val="300"/>
              </a:spcBef>
              <a:buClr>
                <a:srgbClr val="438086"/>
              </a:buClr>
              <a:buFont typeface="Georgia" panose="02040502050405020303" pitchFamily="18" charset="0"/>
              <a:buChar char="▫"/>
            </a:pPr>
            <a:r>
              <a:rPr lang="fr-FR" altLang="fr-FR" sz="18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Couleurs</a:t>
            </a:r>
            <a:endParaRPr lang="fr-FR" altLang="fr-FR" sz="2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825500" lvl="1" indent="-368300" eaLnBrk="1" hangingPunct="1">
              <a:lnSpc>
                <a:spcPct val="80000"/>
              </a:lnSpc>
              <a:spcBef>
                <a:spcPts val="300"/>
              </a:spcBef>
              <a:buClr>
                <a:srgbClr val="438086"/>
              </a:buClr>
              <a:buFont typeface="Georgia" panose="02040502050405020303" pitchFamily="18" charset="0"/>
              <a:buChar char="▫"/>
            </a:pPr>
            <a:r>
              <a:rPr lang="fr-FR" altLang="fr-FR" sz="18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Composition</a:t>
            </a:r>
            <a:endParaRPr lang="fr-FR" altLang="fr-FR" sz="2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825500" lvl="1" indent="-368300" eaLnBrk="1" hangingPunct="1">
              <a:lnSpc>
                <a:spcPct val="80000"/>
              </a:lnSpc>
              <a:spcBef>
                <a:spcPts val="300"/>
              </a:spcBef>
              <a:buClr>
                <a:srgbClr val="438086"/>
              </a:buClr>
              <a:buFont typeface="Georgia" panose="02040502050405020303" pitchFamily="18" charset="0"/>
              <a:buChar char="▫"/>
            </a:pPr>
            <a:r>
              <a:rPr lang="fr-FR" altLang="fr-FR" sz="18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Axes de symétrie</a:t>
            </a:r>
            <a:endParaRPr lang="fr-FR" altLang="fr-FR" sz="2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825500" lvl="1" indent="-368300" eaLnBrk="1" hangingPunct="1">
              <a:lnSpc>
                <a:spcPct val="80000"/>
              </a:lnSpc>
              <a:spcBef>
                <a:spcPts val="300"/>
              </a:spcBef>
              <a:buClr>
                <a:srgbClr val="438086"/>
              </a:buClr>
              <a:buFont typeface="Georgia" panose="02040502050405020303" pitchFamily="18" charset="0"/>
              <a:buChar char="▫"/>
            </a:pPr>
            <a:r>
              <a:rPr lang="fr-FR" altLang="fr-FR" sz="18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Situation par rapport aux autres scènes</a:t>
            </a:r>
            <a:endParaRPr lang="fr-FR" altLang="fr-FR" sz="2600">
              <a:solidFill>
                <a:srgbClr val="438086"/>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endParaRPr>
          </a:p>
          <a:p>
            <a:pPr marL="434975" indent="-434975" eaLnBrk="1" hangingPunct="1">
              <a:lnSpc>
                <a:spcPct val="80000"/>
              </a:lnSpc>
              <a:spcBef>
                <a:spcPts val="300"/>
              </a:spcBef>
              <a:buClr>
                <a:srgbClr val="A04DA3"/>
              </a:buClr>
              <a:buFontTx/>
              <a:buAutoNum type="arabicPeriod" startAt="2"/>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De quel </a:t>
            </a:r>
            <a:r>
              <a:rPr lang="fr-FR" altLang="fr-FR" sz="2000" b="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épisode</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s’agit-il vraisemblablement ? </a:t>
            </a:r>
          </a:p>
          <a:p>
            <a:pPr marL="434975" indent="-434975" eaLnBrk="1" hangingPunct="1">
              <a:lnSpc>
                <a:spcPct val="80000"/>
              </a:lnSpc>
              <a:spcBef>
                <a:spcPts val="300"/>
              </a:spcBef>
              <a:buClr>
                <a:srgbClr val="A04DA3"/>
              </a:buClr>
              <a:buFontTx/>
              <a:buAutoNum type="arabicPeriod" startAt="2"/>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Quels </a:t>
            </a:r>
            <a:r>
              <a:rPr lang="fr-FR" altLang="fr-FR" sz="2000" b="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personnages</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sont facilement identifiables ? Pourquoi ?</a:t>
            </a:r>
          </a:p>
          <a:p>
            <a:pPr marL="434975" indent="-434975" eaLnBrk="1" hangingPunct="1">
              <a:lnSpc>
                <a:spcPct val="80000"/>
              </a:lnSpc>
              <a:spcBef>
                <a:spcPts val="300"/>
              </a:spcBef>
              <a:buClr>
                <a:srgbClr val="A04DA3"/>
              </a:buClr>
              <a:buFontTx/>
              <a:buAutoNum type="arabicPeriod" startAt="2"/>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Relever tous les </a:t>
            </a:r>
            <a:r>
              <a:rPr lang="fr-FR" altLang="fr-FR" sz="2000" b="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aspects étonnants</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bizarres, invraisemblables, anachroniques.</a:t>
            </a:r>
          </a:p>
          <a:p>
            <a:pPr marL="434975" indent="-434975" eaLnBrk="1" hangingPunct="1">
              <a:lnSpc>
                <a:spcPct val="80000"/>
              </a:lnSpc>
              <a:spcBef>
                <a:spcPts val="300"/>
              </a:spcBef>
              <a:buClr>
                <a:srgbClr val="A04DA3"/>
              </a:buClr>
              <a:buFontTx/>
              <a:buAutoNum type="arabicPeriod" startAt="2"/>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Relever toutes les </a:t>
            </a:r>
            <a:r>
              <a:rPr lang="fr-FR" altLang="fr-FR" sz="2000" b="1">
                <a:solidFill>
                  <a:srgbClr val="53548A"/>
                </a:solidFill>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questions</a:t>
            </a: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que pose intentionnellement cette image pour amener celui qui la contemple à un sens spirituel.</a:t>
            </a:r>
          </a:p>
          <a:p>
            <a:pPr marL="434975" indent="-434975" eaLnBrk="1" hangingPunct="1">
              <a:lnSpc>
                <a:spcPct val="80000"/>
              </a:lnSpc>
              <a:spcBef>
                <a:spcPts val="300"/>
              </a:spcBef>
              <a:buClr>
                <a:srgbClr val="A04DA3"/>
              </a:buClr>
              <a:buFontTx/>
              <a:buAutoNum type="arabicPeriod" startAt="2"/>
            </a:pPr>
            <a:r>
              <a:rPr lang="fr-FR" altLang="fr-FR" sz="20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Lire le texte correspondant. Comparer texte/image</a:t>
            </a:r>
            <a:endParaRPr lang="fr-FR" altLang="fr-FR">
              <a:latin typeface="Times New Roman" panose="02020603050405020304" pitchFamily="18" charset="0"/>
              <a:cs typeface="Times New Roman" panose="02020603050405020304" pitchFamily="18" charset="0"/>
            </a:endParaRP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69" name="Rectangle 1">
            <a:extLst>
              <a:ext uri="{FF2B5EF4-FFF2-40B4-BE49-F238E27FC236}">
                <a16:creationId xmlns:a16="http://schemas.microsoft.com/office/drawing/2014/main" id="{206D542D-02E3-E731-4EB0-5D5B35FCCF51}"/>
              </a:ext>
            </a:extLst>
          </p:cNvPr>
          <p:cNvSpPr>
            <a:spLocks noGrp="1"/>
          </p:cNvSpPr>
          <p:nvPr>
            <p:ph type="title"/>
          </p:nvPr>
        </p:nvSpPr>
        <p:spPr>
          <a:xfrm>
            <a:off x="427038" y="641350"/>
            <a:ext cx="7726362"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Marc 16</a:t>
            </a:r>
            <a:endParaRPr lang="fr-FR" altLang="fr-FR"/>
          </a:p>
        </p:txBody>
      </p:sp>
      <p:sp>
        <p:nvSpPr>
          <p:cNvPr id="109570" name="Rectangle 2">
            <a:extLst>
              <a:ext uri="{FF2B5EF4-FFF2-40B4-BE49-F238E27FC236}">
                <a16:creationId xmlns:a16="http://schemas.microsoft.com/office/drawing/2014/main" id="{69445F74-F5A3-F0F4-6609-3B75C3841203}"/>
              </a:ext>
            </a:extLst>
          </p:cNvPr>
          <p:cNvSpPr>
            <a:spLocks noGrp="1"/>
          </p:cNvSpPr>
          <p:nvPr>
            <p:ph idx="1"/>
          </p:nvPr>
        </p:nvSpPr>
        <p:spPr>
          <a:xfrm>
            <a:off x="4984750" y="1593850"/>
            <a:ext cx="3976688" cy="4425950"/>
          </a:xfrm>
        </p:spPr>
        <p:txBody>
          <a:bodyPr/>
          <a:lstStyle/>
          <a:p>
            <a:pPr marL="328613" indent="-219075" eaLnBrk="1" hangingPunct="1">
              <a:lnSpc>
                <a:spcPct val="9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est ressuscité : il n’est pas ici.</a:t>
            </a:r>
          </a:p>
          <a:p>
            <a:pPr marL="328613" indent="-219075" eaLnBrk="1" hangingPunct="1">
              <a:lnSpc>
                <a:spcPct val="9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vous précède en Galilée. Là vous le verrez.</a:t>
            </a:r>
          </a:p>
          <a:p>
            <a:pPr marL="328613" indent="-219075" eaLnBrk="1" hangingPunct="1">
              <a:lnSpc>
                <a:spcPct val="9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Jésus apparut.</a:t>
            </a:r>
          </a:p>
          <a:p>
            <a:pPr marL="328613" indent="-219075" eaLnBrk="1" hangingPunct="1">
              <a:lnSpc>
                <a:spcPct val="9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se manifesta sous un aspect inhabituel.</a:t>
            </a:r>
          </a:p>
          <a:p>
            <a:pPr marL="328613" indent="-219075" eaLnBrk="1" hangingPunct="1">
              <a:lnSpc>
                <a:spcPct val="9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fut enlevé au ciel et s’assit à la droite de Dieu.</a:t>
            </a:r>
          </a:p>
          <a:p>
            <a:pPr marL="328613" indent="-219075" eaLnBrk="1" hangingPunct="1">
              <a:lnSpc>
                <a:spcPct val="9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 Seigneur travaillait avec eux.</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94212" name="Picture 3">
            <a:extLst>
              <a:ext uri="{FF2B5EF4-FFF2-40B4-BE49-F238E27FC236}">
                <a16:creationId xmlns:a16="http://schemas.microsoft.com/office/drawing/2014/main" id="{367729B6-45E8-2BD6-2D6A-A948E606586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4525" y="3068638"/>
            <a:ext cx="3514725"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2240000" presetClass="entr" presetSubtype="162822784" fill="hold" nodeType="afterEffect">
                                  <p:stCondLst>
                                    <p:cond delay="0"/>
                                  </p:stCondLst>
                                  <p:childTnLst>
                                    <p:set>
                                      <p:cBhvr>
                                        <p:cTn id="6" dur="1" fill="hold">
                                          <p:stCondLst>
                                            <p:cond delay="499"/>
                                          </p:stCondLst>
                                        </p:cTn>
                                        <p:tgtEl>
                                          <p:spTgt spid="1095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2240000" presetClass="entr" presetSubtype="25794304" fill="hold" nodeType="clickEffect">
                                  <p:stCondLst>
                                    <p:cond delay="0"/>
                                  </p:stCondLst>
                                  <p:childTnLst>
                                    <p:set>
                                      <p:cBhvr>
                                        <p:cTn id="10" dur="1" fill="hold">
                                          <p:stCondLst>
                                            <p:cond delay="499"/>
                                          </p:stCondLst>
                                        </p:cTn>
                                        <p:tgtEl>
                                          <p:spTgt spid="10957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2240000" presetClass="entr" presetSubtype="25794304" fill="hold" nodeType="clickEffect">
                                  <p:stCondLst>
                                    <p:cond delay="0"/>
                                  </p:stCondLst>
                                  <p:childTnLst>
                                    <p:set>
                                      <p:cBhvr>
                                        <p:cTn id="14" dur="1" fill="hold">
                                          <p:stCondLst>
                                            <p:cond delay="499"/>
                                          </p:stCondLst>
                                        </p:cTn>
                                        <p:tgtEl>
                                          <p:spTgt spid="10957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2240000" presetClass="entr" presetSubtype="25794304" fill="hold" nodeType="clickEffect">
                                  <p:stCondLst>
                                    <p:cond delay="0"/>
                                  </p:stCondLst>
                                  <p:childTnLst>
                                    <p:set>
                                      <p:cBhvr>
                                        <p:cTn id="18" dur="1" fill="hold">
                                          <p:stCondLst>
                                            <p:cond delay="499"/>
                                          </p:stCondLst>
                                        </p:cTn>
                                        <p:tgtEl>
                                          <p:spTgt spid="109570">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2240000" presetClass="entr" presetSubtype="25794304" fill="hold" nodeType="clickEffect">
                                  <p:stCondLst>
                                    <p:cond delay="0"/>
                                  </p:stCondLst>
                                  <p:childTnLst>
                                    <p:set>
                                      <p:cBhvr>
                                        <p:cTn id="22" dur="1" fill="hold">
                                          <p:stCondLst>
                                            <p:cond delay="499"/>
                                          </p:stCondLst>
                                        </p:cTn>
                                        <p:tgtEl>
                                          <p:spTgt spid="109570">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62240000" presetClass="entr" presetSubtype="25794304" fill="hold" nodeType="clickEffect">
                                  <p:stCondLst>
                                    <p:cond delay="0"/>
                                  </p:stCondLst>
                                  <p:childTnLst>
                                    <p:set>
                                      <p:cBhvr>
                                        <p:cTn id="26" dur="1" fill="hold">
                                          <p:stCondLst>
                                            <p:cond delay="499"/>
                                          </p:stCondLst>
                                        </p:cTn>
                                        <p:tgtEl>
                                          <p:spTgt spid="109570">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62240000" presetClass="entr" presetSubtype="25794304" fill="hold" nodeType="clickEffect">
                                  <p:stCondLst>
                                    <p:cond delay="0"/>
                                  </p:stCondLst>
                                  <p:childTnLst>
                                    <p:set>
                                      <p:cBhvr>
                                        <p:cTn id="30" dur="1" fill="hold">
                                          <p:stCondLst>
                                            <p:cond delay="499"/>
                                          </p:stCondLst>
                                        </p:cTn>
                                        <p:tgtEl>
                                          <p:spTgt spid="10957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69" grpId="0" autoUpdateAnimBg="0"/>
      <p:bldP spid="109570"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3" name="Rectangle 1">
            <a:extLst>
              <a:ext uri="{FF2B5EF4-FFF2-40B4-BE49-F238E27FC236}">
                <a16:creationId xmlns:a16="http://schemas.microsoft.com/office/drawing/2014/main" id="{483F5EF3-E172-002D-C8EB-0D6356BD6DA8}"/>
              </a:ext>
            </a:extLst>
          </p:cNvPr>
          <p:cNvSpPr>
            <a:spLocks noGrp="1"/>
          </p:cNvSpPr>
          <p:nvPr>
            <p:ph type="title"/>
          </p:nvPr>
        </p:nvSpPr>
        <p:spPr>
          <a:xfrm>
            <a:off x="427038" y="641350"/>
            <a:ext cx="7726362"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Luc 24</a:t>
            </a:r>
            <a:endParaRPr lang="fr-FR" altLang="fr-FR"/>
          </a:p>
        </p:txBody>
      </p:sp>
      <p:sp>
        <p:nvSpPr>
          <p:cNvPr id="110594" name="Rectangle 2">
            <a:extLst>
              <a:ext uri="{FF2B5EF4-FFF2-40B4-BE49-F238E27FC236}">
                <a16:creationId xmlns:a16="http://schemas.microsoft.com/office/drawing/2014/main" id="{F11E97E5-45C8-AB53-07B6-59935E67D676}"/>
              </a:ext>
            </a:extLst>
          </p:cNvPr>
          <p:cNvSpPr>
            <a:spLocks noGrp="1"/>
          </p:cNvSpPr>
          <p:nvPr>
            <p:ph idx="1"/>
          </p:nvPr>
        </p:nvSpPr>
        <p:spPr>
          <a:xfrm>
            <a:off x="4984750" y="1593850"/>
            <a:ext cx="3976688" cy="4425950"/>
          </a:xfrm>
        </p:spPr>
        <p:txBody>
          <a:bodyPr/>
          <a:lstStyle/>
          <a:p>
            <a:pPr marL="255588" indent="-146050" eaLnBrk="1" hangingPunct="1">
              <a:lnSpc>
                <a:spcPct val="80000"/>
              </a:lnSpc>
              <a:spcBef>
                <a:spcPts val="300"/>
              </a:spcBef>
              <a:buClr>
                <a:srgbClr val="A04DA3"/>
              </a:buClr>
              <a:buFontTx/>
              <a:buChar char="•"/>
            </a:pPr>
            <a:r>
              <a:rPr lang="fr-FR" altLang="fr-FR" sz="16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n’est pas ici, il est ressuscité.</a:t>
            </a:r>
          </a:p>
          <a:p>
            <a:pPr marL="255588" indent="-146050" eaLnBrk="1" hangingPunct="1">
              <a:lnSpc>
                <a:spcPct val="80000"/>
              </a:lnSpc>
              <a:spcBef>
                <a:spcPts val="300"/>
              </a:spcBef>
              <a:buClr>
                <a:srgbClr val="A04DA3"/>
              </a:buClr>
              <a:buFontTx/>
              <a:buChar char="•"/>
            </a:pPr>
            <a:r>
              <a:rPr lang="fr-FR" altLang="fr-FR" sz="16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s’approcha et il marchait avec eux. Mais leurs yeux étaient aveuglés et ils ne le reconnaissaient pas.</a:t>
            </a:r>
          </a:p>
          <a:p>
            <a:pPr marL="255588" indent="-146050" eaLnBrk="1" hangingPunct="1">
              <a:lnSpc>
                <a:spcPct val="80000"/>
              </a:lnSpc>
              <a:spcBef>
                <a:spcPts val="300"/>
              </a:spcBef>
              <a:buClr>
                <a:srgbClr val="A04DA3"/>
              </a:buClr>
              <a:buFontTx/>
              <a:buChar char="•"/>
            </a:pPr>
            <a:r>
              <a:rPr lang="fr-FR" altLang="fr-FR" sz="16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rompit le pain et disparut à leurs regards.</a:t>
            </a:r>
          </a:p>
          <a:p>
            <a:pPr marL="255588" indent="-146050" eaLnBrk="1" hangingPunct="1">
              <a:lnSpc>
                <a:spcPct val="80000"/>
              </a:lnSpc>
              <a:spcBef>
                <a:spcPts val="300"/>
              </a:spcBef>
              <a:buClr>
                <a:srgbClr val="A04DA3"/>
              </a:buClr>
              <a:buFontTx/>
              <a:buChar char="•"/>
            </a:pPr>
            <a:r>
              <a:rPr lang="fr-FR" altLang="fr-FR" sz="16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Ils croyaient voir un esprit.</a:t>
            </a:r>
          </a:p>
          <a:p>
            <a:pPr marL="255588" indent="-146050" eaLnBrk="1" hangingPunct="1">
              <a:lnSpc>
                <a:spcPct val="80000"/>
              </a:lnSpc>
              <a:spcBef>
                <a:spcPts val="300"/>
              </a:spcBef>
              <a:buClr>
                <a:srgbClr val="A04DA3"/>
              </a:buClr>
              <a:buFontTx/>
              <a:buChar char="•"/>
            </a:pPr>
            <a:r>
              <a:rPr lang="fr-FR" altLang="fr-FR" sz="16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Voyez mes mains et mes pieds : c’est bien moi ! Touchez-moi, regardez : un esprit n’a pas de chair ni d’os, et vous constatez que j’en ai. »</a:t>
            </a:r>
          </a:p>
          <a:p>
            <a:pPr marL="255588" indent="-146050" eaLnBrk="1" hangingPunct="1">
              <a:lnSpc>
                <a:spcPct val="80000"/>
              </a:lnSpc>
              <a:spcBef>
                <a:spcPts val="300"/>
              </a:spcBef>
              <a:buClr>
                <a:srgbClr val="A04DA3"/>
              </a:buClr>
              <a:buFontTx/>
              <a:buChar char="•"/>
            </a:pPr>
            <a:r>
              <a:rPr lang="fr-FR" altLang="fr-FR" sz="16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leur montra ses mains et ses pieds.</a:t>
            </a:r>
          </a:p>
          <a:p>
            <a:pPr marL="255588" indent="-146050" eaLnBrk="1" hangingPunct="1">
              <a:lnSpc>
                <a:spcPct val="80000"/>
              </a:lnSpc>
              <a:spcBef>
                <a:spcPts val="300"/>
              </a:spcBef>
              <a:buClr>
                <a:srgbClr val="A04DA3"/>
              </a:buClr>
              <a:buFontTx/>
              <a:buChar char="•"/>
            </a:pPr>
            <a:r>
              <a:rPr lang="fr-FR" altLang="fr-FR" sz="16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prit un morceau de poisson grillé et le mangea devant eux.</a:t>
            </a:r>
          </a:p>
          <a:p>
            <a:pPr marL="255588" indent="-146050" eaLnBrk="1" hangingPunct="1">
              <a:lnSpc>
                <a:spcPct val="80000"/>
              </a:lnSpc>
              <a:spcBef>
                <a:spcPts val="300"/>
              </a:spcBef>
              <a:buClr>
                <a:srgbClr val="A04DA3"/>
              </a:buClr>
              <a:buFontTx/>
              <a:buChar char="•"/>
            </a:pPr>
            <a:r>
              <a:rPr lang="fr-FR" altLang="fr-FR" sz="16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Moi, je vais envoyer sur vous ce que mon Père a promis.</a:t>
            </a:r>
          </a:p>
          <a:p>
            <a:pPr marL="255588" indent="-146050" eaLnBrk="1" hangingPunct="1">
              <a:lnSpc>
                <a:spcPct val="80000"/>
              </a:lnSpc>
              <a:spcBef>
                <a:spcPts val="300"/>
              </a:spcBef>
              <a:buClr>
                <a:srgbClr val="A04DA3"/>
              </a:buClr>
              <a:buFontTx/>
              <a:buChar char="•"/>
            </a:pPr>
            <a:r>
              <a:rPr lang="fr-FR" altLang="fr-FR" sz="16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se sépara d’eux et fut emporté au ciel.</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95236" name="Picture 3">
            <a:extLst>
              <a:ext uri="{FF2B5EF4-FFF2-40B4-BE49-F238E27FC236}">
                <a16:creationId xmlns:a16="http://schemas.microsoft.com/office/drawing/2014/main" id="{AD8C84E6-64C6-9217-80AE-B1F7835D857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06475" y="3063875"/>
            <a:ext cx="316865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2240384" presetClass="entr" presetSubtype="163258496" fill="hold" nodeType="afterEffect">
                                  <p:stCondLst>
                                    <p:cond delay="0"/>
                                  </p:stCondLst>
                                  <p:childTnLst>
                                    <p:set>
                                      <p:cBhvr>
                                        <p:cTn id="6" dur="1" fill="hold">
                                          <p:stCondLst>
                                            <p:cond delay="499"/>
                                          </p:stCondLst>
                                        </p:cTn>
                                        <p:tgtEl>
                                          <p:spTgt spid="1105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2240384" presetClass="entr" presetSubtype="25794944" fill="hold" nodeType="clickEffect">
                                  <p:stCondLst>
                                    <p:cond delay="0"/>
                                  </p:stCondLst>
                                  <p:childTnLst>
                                    <p:set>
                                      <p:cBhvr>
                                        <p:cTn id="10" dur="1" fill="hold">
                                          <p:stCondLst>
                                            <p:cond delay="499"/>
                                          </p:stCondLst>
                                        </p:cTn>
                                        <p:tgtEl>
                                          <p:spTgt spid="11059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2240384" presetClass="entr" presetSubtype="25794944" fill="hold" nodeType="clickEffect">
                                  <p:stCondLst>
                                    <p:cond delay="0"/>
                                  </p:stCondLst>
                                  <p:childTnLst>
                                    <p:set>
                                      <p:cBhvr>
                                        <p:cTn id="14" dur="1" fill="hold">
                                          <p:stCondLst>
                                            <p:cond delay="499"/>
                                          </p:stCondLst>
                                        </p:cTn>
                                        <p:tgtEl>
                                          <p:spTgt spid="11059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2240384" presetClass="entr" presetSubtype="25794944" fill="hold" nodeType="clickEffect">
                                  <p:stCondLst>
                                    <p:cond delay="0"/>
                                  </p:stCondLst>
                                  <p:childTnLst>
                                    <p:set>
                                      <p:cBhvr>
                                        <p:cTn id="18" dur="1" fill="hold">
                                          <p:stCondLst>
                                            <p:cond delay="499"/>
                                          </p:stCondLst>
                                        </p:cTn>
                                        <p:tgtEl>
                                          <p:spTgt spid="110594">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2240384" presetClass="entr" presetSubtype="25794944" fill="hold" nodeType="clickEffect">
                                  <p:stCondLst>
                                    <p:cond delay="0"/>
                                  </p:stCondLst>
                                  <p:childTnLst>
                                    <p:set>
                                      <p:cBhvr>
                                        <p:cTn id="22" dur="1" fill="hold">
                                          <p:stCondLst>
                                            <p:cond delay="499"/>
                                          </p:stCondLst>
                                        </p:cTn>
                                        <p:tgtEl>
                                          <p:spTgt spid="110594">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62240384" presetClass="entr" presetSubtype="25794944" fill="hold" nodeType="clickEffect">
                                  <p:stCondLst>
                                    <p:cond delay="0"/>
                                  </p:stCondLst>
                                  <p:childTnLst>
                                    <p:set>
                                      <p:cBhvr>
                                        <p:cTn id="26" dur="1" fill="hold">
                                          <p:stCondLst>
                                            <p:cond delay="499"/>
                                          </p:stCondLst>
                                        </p:cTn>
                                        <p:tgtEl>
                                          <p:spTgt spid="110594">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62240384" presetClass="entr" presetSubtype="25794944" fill="hold" nodeType="clickEffect">
                                  <p:stCondLst>
                                    <p:cond delay="0"/>
                                  </p:stCondLst>
                                  <p:childTnLst>
                                    <p:set>
                                      <p:cBhvr>
                                        <p:cTn id="30" dur="1" fill="hold">
                                          <p:stCondLst>
                                            <p:cond delay="499"/>
                                          </p:stCondLst>
                                        </p:cTn>
                                        <p:tgtEl>
                                          <p:spTgt spid="110594">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62240384" presetClass="entr" presetSubtype="25794944" fill="hold" nodeType="clickEffect">
                                  <p:stCondLst>
                                    <p:cond delay="0"/>
                                  </p:stCondLst>
                                  <p:childTnLst>
                                    <p:set>
                                      <p:cBhvr>
                                        <p:cTn id="34" dur="1" fill="hold">
                                          <p:stCondLst>
                                            <p:cond delay="499"/>
                                          </p:stCondLst>
                                        </p:cTn>
                                        <p:tgtEl>
                                          <p:spTgt spid="110594">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62240384" presetClass="entr" presetSubtype="25794944" fill="hold" nodeType="clickEffect">
                                  <p:stCondLst>
                                    <p:cond delay="0"/>
                                  </p:stCondLst>
                                  <p:childTnLst>
                                    <p:set>
                                      <p:cBhvr>
                                        <p:cTn id="38" dur="1" fill="hold">
                                          <p:stCondLst>
                                            <p:cond delay="499"/>
                                          </p:stCondLst>
                                        </p:cTn>
                                        <p:tgtEl>
                                          <p:spTgt spid="110594">
                                            <p:txEl>
                                              <p:pRg st="7" end="7"/>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62240384" presetClass="entr" presetSubtype="25794944" fill="hold" nodeType="clickEffect">
                                  <p:stCondLst>
                                    <p:cond delay="0"/>
                                  </p:stCondLst>
                                  <p:childTnLst>
                                    <p:set>
                                      <p:cBhvr>
                                        <p:cTn id="42" dur="1" fill="hold">
                                          <p:stCondLst>
                                            <p:cond delay="499"/>
                                          </p:stCondLst>
                                        </p:cTn>
                                        <p:tgtEl>
                                          <p:spTgt spid="11059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3" grpId="0" autoUpdateAnimBg="0"/>
      <p:bldP spid="110594"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7" name="Rectangle 1">
            <a:extLst>
              <a:ext uri="{FF2B5EF4-FFF2-40B4-BE49-F238E27FC236}">
                <a16:creationId xmlns:a16="http://schemas.microsoft.com/office/drawing/2014/main" id="{E5A95611-5EA1-AE46-369F-0B600BBC4B30}"/>
              </a:ext>
            </a:extLst>
          </p:cNvPr>
          <p:cNvSpPr>
            <a:spLocks noGrp="1"/>
          </p:cNvSpPr>
          <p:nvPr>
            <p:ph type="title"/>
          </p:nvPr>
        </p:nvSpPr>
        <p:spPr>
          <a:xfrm>
            <a:off x="427038" y="641350"/>
            <a:ext cx="7726362"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Jean 20-21</a:t>
            </a:r>
            <a:endParaRPr lang="fr-FR" altLang="fr-FR"/>
          </a:p>
        </p:txBody>
      </p:sp>
      <p:sp>
        <p:nvSpPr>
          <p:cNvPr id="111618" name="Rectangle 2">
            <a:extLst>
              <a:ext uri="{FF2B5EF4-FFF2-40B4-BE49-F238E27FC236}">
                <a16:creationId xmlns:a16="http://schemas.microsoft.com/office/drawing/2014/main" id="{0F9441A8-2F50-11B4-DBDE-491BA64A80CA}"/>
              </a:ext>
            </a:extLst>
          </p:cNvPr>
          <p:cNvSpPr>
            <a:spLocks noGrp="1"/>
          </p:cNvSpPr>
          <p:nvPr>
            <p:ph idx="1"/>
          </p:nvPr>
        </p:nvSpPr>
        <p:spPr>
          <a:xfrm>
            <a:off x="4984750" y="1593850"/>
            <a:ext cx="3976688" cy="4425950"/>
          </a:xfrm>
        </p:spPr>
        <p:txBody>
          <a:bodyPr/>
          <a:lstStyle/>
          <a:p>
            <a:pPr marL="273050" indent="-163513" eaLnBrk="1" hangingPunct="1">
              <a:lnSpc>
                <a:spcPct val="80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Marie-Madeleine aperçut Jésus qui était là, mais elle ne savait pas que c’était lui… le prenant pour le gardien.</a:t>
            </a:r>
          </a:p>
          <a:p>
            <a:pPr marL="273050" indent="-163513" eaLnBrk="1" hangingPunct="1">
              <a:lnSpc>
                <a:spcPct val="80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Je ne suis pas encore monté vers le Père.</a:t>
            </a:r>
          </a:p>
          <a:p>
            <a:pPr marL="273050" indent="-163513" eaLnBrk="1" hangingPunct="1">
              <a:lnSpc>
                <a:spcPct val="80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était là au milieu d’eux.</a:t>
            </a:r>
          </a:p>
          <a:p>
            <a:pPr marL="273050" indent="-163513" eaLnBrk="1" hangingPunct="1">
              <a:lnSpc>
                <a:spcPct val="80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leur montra ses mains et son côté.</a:t>
            </a:r>
          </a:p>
          <a:p>
            <a:pPr marL="273050" indent="-163513" eaLnBrk="1" hangingPunct="1">
              <a:lnSpc>
                <a:spcPct val="80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Jésus dit à Thomas : « Avance ton doigt ici, et vois mes mains ; avance ta main et mets-la dans mon côté : cesse d’être incrédule, sois croyant ! »</a:t>
            </a:r>
          </a:p>
          <a:p>
            <a:pPr marL="273050" indent="-163513" eaLnBrk="1" hangingPunct="1">
              <a:lnSpc>
                <a:spcPct val="80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Jésus s’approche, prend le pain.</a:t>
            </a:r>
          </a:p>
          <a:p>
            <a:pPr marL="273050" indent="-163513" eaLnBrk="1" hangingPunct="1">
              <a:lnSpc>
                <a:spcPct val="80000"/>
              </a:lnSpc>
              <a:spcBef>
                <a:spcPts val="300"/>
              </a:spcBef>
              <a:buClr>
                <a:srgbClr val="A04DA3"/>
              </a:buClr>
              <a:buFontTx/>
              <a:buChar char="•"/>
            </a:pPr>
            <a:r>
              <a:rPr lang="fr-FR" altLang="fr-FR" sz="1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C’était la troisième fois que Jésus ressuscité d’entre les morts se manifestait à ses disciples.</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96260" name="Picture 3">
            <a:extLst>
              <a:ext uri="{FF2B5EF4-FFF2-40B4-BE49-F238E27FC236}">
                <a16:creationId xmlns:a16="http://schemas.microsoft.com/office/drawing/2014/main" id="{DEE69703-9019-8997-FD5F-5B59691215B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8675" y="2238375"/>
            <a:ext cx="35226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2240768" presetClass="entr" presetSubtype="163260496" fill="hold" nodeType="afterEffect">
                                  <p:stCondLst>
                                    <p:cond delay="0"/>
                                  </p:stCondLst>
                                  <p:childTnLst>
                                    <p:set>
                                      <p:cBhvr>
                                        <p:cTn id="6" dur="1" fill="hold">
                                          <p:stCondLst>
                                            <p:cond delay="499"/>
                                          </p:stCondLst>
                                        </p:cTn>
                                        <p:tgtEl>
                                          <p:spTgt spid="1116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2240768" presetClass="entr" presetSubtype="25795880" fill="hold" nodeType="clickEffect">
                                  <p:stCondLst>
                                    <p:cond delay="0"/>
                                  </p:stCondLst>
                                  <p:childTnLst>
                                    <p:set>
                                      <p:cBhvr>
                                        <p:cTn id="10" dur="1" fill="hold">
                                          <p:stCondLst>
                                            <p:cond delay="499"/>
                                          </p:stCondLst>
                                        </p:cTn>
                                        <p:tgtEl>
                                          <p:spTgt spid="11161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2240768" presetClass="entr" presetSubtype="25795880" fill="hold" nodeType="clickEffect">
                                  <p:stCondLst>
                                    <p:cond delay="0"/>
                                  </p:stCondLst>
                                  <p:childTnLst>
                                    <p:set>
                                      <p:cBhvr>
                                        <p:cTn id="14" dur="1" fill="hold">
                                          <p:stCondLst>
                                            <p:cond delay="499"/>
                                          </p:stCondLst>
                                        </p:cTn>
                                        <p:tgtEl>
                                          <p:spTgt spid="111618">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2240768" presetClass="entr" presetSubtype="25795880" fill="hold" nodeType="clickEffect">
                                  <p:stCondLst>
                                    <p:cond delay="0"/>
                                  </p:stCondLst>
                                  <p:childTnLst>
                                    <p:set>
                                      <p:cBhvr>
                                        <p:cTn id="18" dur="1" fill="hold">
                                          <p:stCondLst>
                                            <p:cond delay="499"/>
                                          </p:stCondLst>
                                        </p:cTn>
                                        <p:tgtEl>
                                          <p:spTgt spid="111618">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2240768" presetClass="entr" presetSubtype="25795880" fill="hold" nodeType="clickEffect">
                                  <p:stCondLst>
                                    <p:cond delay="0"/>
                                  </p:stCondLst>
                                  <p:childTnLst>
                                    <p:set>
                                      <p:cBhvr>
                                        <p:cTn id="22" dur="1" fill="hold">
                                          <p:stCondLst>
                                            <p:cond delay="499"/>
                                          </p:stCondLst>
                                        </p:cTn>
                                        <p:tgtEl>
                                          <p:spTgt spid="111618">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62240768" presetClass="entr" presetSubtype="25795880" fill="hold" nodeType="clickEffect">
                                  <p:stCondLst>
                                    <p:cond delay="0"/>
                                  </p:stCondLst>
                                  <p:childTnLst>
                                    <p:set>
                                      <p:cBhvr>
                                        <p:cTn id="26" dur="1" fill="hold">
                                          <p:stCondLst>
                                            <p:cond delay="499"/>
                                          </p:stCondLst>
                                        </p:cTn>
                                        <p:tgtEl>
                                          <p:spTgt spid="111618">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62240768" presetClass="entr" presetSubtype="25795880" fill="hold" nodeType="clickEffect">
                                  <p:stCondLst>
                                    <p:cond delay="0"/>
                                  </p:stCondLst>
                                  <p:childTnLst>
                                    <p:set>
                                      <p:cBhvr>
                                        <p:cTn id="30" dur="1" fill="hold">
                                          <p:stCondLst>
                                            <p:cond delay="499"/>
                                          </p:stCondLst>
                                        </p:cTn>
                                        <p:tgtEl>
                                          <p:spTgt spid="111618">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62240768" presetClass="entr" presetSubtype="25795880" fill="hold" nodeType="clickEffect">
                                  <p:stCondLst>
                                    <p:cond delay="0"/>
                                  </p:stCondLst>
                                  <p:childTnLst>
                                    <p:set>
                                      <p:cBhvr>
                                        <p:cTn id="34" dur="1" fill="hold">
                                          <p:stCondLst>
                                            <p:cond delay="499"/>
                                          </p:stCondLst>
                                        </p:cTn>
                                        <p:tgtEl>
                                          <p:spTgt spid="1116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7" grpId="0" autoUpdateAnimBg="0"/>
      <p:bldP spid="111618"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1" name="Rectangle 1">
            <a:extLst>
              <a:ext uri="{FF2B5EF4-FFF2-40B4-BE49-F238E27FC236}">
                <a16:creationId xmlns:a16="http://schemas.microsoft.com/office/drawing/2014/main" id="{EDA871CB-E974-D65F-FB0A-093214C313F2}"/>
              </a:ext>
            </a:extLst>
          </p:cNvPr>
          <p:cNvSpPr>
            <a:spLocks noGrp="1"/>
          </p:cNvSpPr>
          <p:nvPr>
            <p:ph type="title"/>
          </p:nvPr>
        </p:nvSpPr>
        <p:spPr>
          <a:xfrm>
            <a:off x="569913" y="569913"/>
            <a:ext cx="7726362"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Actes 1</a:t>
            </a:r>
            <a:endParaRPr lang="fr-FR" altLang="fr-FR"/>
          </a:p>
        </p:txBody>
      </p:sp>
      <p:sp>
        <p:nvSpPr>
          <p:cNvPr id="112642" name="Rectangle 2">
            <a:extLst>
              <a:ext uri="{FF2B5EF4-FFF2-40B4-BE49-F238E27FC236}">
                <a16:creationId xmlns:a16="http://schemas.microsoft.com/office/drawing/2014/main" id="{FE9A64A9-E368-F3D0-2233-324110EDF086}"/>
              </a:ext>
            </a:extLst>
          </p:cNvPr>
          <p:cNvSpPr>
            <a:spLocks noGrp="1"/>
          </p:cNvSpPr>
          <p:nvPr>
            <p:ph idx="1"/>
          </p:nvPr>
        </p:nvSpPr>
        <p:spPr>
          <a:xfrm>
            <a:off x="4984750" y="1593850"/>
            <a:ext cx="3976688" cy="4425950"/>
          </a:xfrm>
        </p:spPr>
        <p:txBody>
          <a:bodyPr/>
          <a:lstStyle/>
          <a:p>
            <a:pPr marL="365125" indent="-255588" eaLnBrk="1" hangingPunct="1">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fut enlevé au ciel.</a:t>
            </a:r>
          </a:p>
          <a:p>
            <a:pPr marL="365125" indent="-255588" eaLnBrk="1" hangingPunct="1">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s’était montré vivant après sa passion.</a:t>
            </a:r>
          </a:p>
          <a:p>
            <a:pPr marL="365125" indent="-255588" eaLnBrk="1" hangingPunct="1">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 leur était apparu.</a:t>
            </a:r>
          </a:p>
          <a:p>
            <a:pPr marL="365125" indent="-255588" eaLnBrk="1" hangingPunct="1">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Ils le virent s’élever et disparaître à leurs yeux dans une nuée.</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97284" name="Picture 3" descr="196C">
            <a:extLst>
              <a:ext uri="{FF2B5EF4-FFF2-40B4-BE49-F238E27FC236}">
                <a16:creationId xmlns:a16="http://schemas.microsoft.com/office/drawing/2014/main" id="{007770B6-4463-F84D-98F8-FEE32250624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2988" y="1728788"/>
            <a:ext cx="32258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2241152" presetClass="entr" presetSubtype="163262120" fill="hold" nodeType="afterEffect">
                                  <p:stCondLst>
                                    <p:cond delay="0"/>
                                  </p:stCondLst>
                                  <p:childTnLst>
                                    <p:set>
                                      <p:cBhvr>
                                        <p:cTn id="6" dur="1" fill="hold">
                                          <p:stCondLst>
                                            <p:cond delay="499"/>
                                          </p:stCondLst>
                                        </p:cTn>
                                        <p:tgtEl>
                                          <p:spTgt spid="1126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2241152" presetClass="entr" presetSubtype="25637928" fill="hold" nodeType="clickEffect">
                                  <p:stCondLst>
                                    <p:cond delay="0"/>
                                  </p:stCondLst>
                                  <p:childTnLst>
                                    <p:set>
                                      <p:cBhvr>
                                        <p:cTn id="10" dur="1" fill="hold">
                                          <p:stCondLst>
                                            <p:cond delay="499"/>
                                          </p:stCondLst>
                                        </p:cTn>
                                        <p:tgtEl>
                                          <p:spTgt spid="11264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2241152" presetClass="entr" presetSubtype="25637928" fill="hold" nodeType="clickEffect">
                                  <p:stCondLst>
                                    <p:cond delay="0"/>
                                  </p:stCondLst>
                                  <p:childTnLst>
                                    <p:set>
                                      <p:cBhvr>
                                        <p:cTn id="14" dur="1" fill="hold">
                                          <p:stCondLst>
                                            <p:cond delay="499"/>
                                          </p:stCondLst>
                                        </p:cTn>
                                        <p:tgtEl>
                                          <p:spTgt spid="112642">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2241152" presetClass="entr" presetSubtype="25637928" fill="hold" nodeType="clickEffect">
                                  <p:stCondLst>
                                    <p:cond delay="0"/>
                                  </p:stCondLst>
                                  <p:childTnLst>
                                    <p:set>
                                      <p:cBhvr>
                                        <p:cTn id="18" dur="1" fill="hold">
                                          <p:stCondLst>
                                            <p:cond delay="499"/>
                                          </p:stCondLst>
                                        </p:cTn>
                                        <p:tgtEl>
                                          <p:spTgt spid="112642">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2241152" presetClass="entr" presetSubtype="25637928" fill="hold" nodeType="clickEffect">
                                  <p:stCondLst>
                                    <p:cond delay="0"/>
                                  </p:stCondLst>
                                  <p:childTnLst>
                                    <p:set>
                                      <p:cBhvr>
                                        <p:cTn id="22" dur="1" fill="hold">
                                          <p:stCondLst>
                                            <p:cond delay="499"/>
                                          </p:stCondLst>
                                        </p:cTn>
                                        <p:tgtEl>
                                          <p:spTgt spid="1126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1" grpId="0" autoUpdateAnimBg="0"/>
      <p:bldP spid="112642"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5" name="Rectangle 1">
            <a:extLst>
              <a:ext uri="{FF2B5EF4-FFF2-40B4-BE49-F238E27FC236}">
                <a16:creationId xmlns:a16="http://schemas.microsoft.com/office/drawing/2014/main" id="{FED07CA0-B771-B281-2D4A-6B92D5CB9CD7}"/>
              </a:ext>
            </a:extLst>
          </p:cNvPr>
          <p:cNvSpPr>
            <a:spLocks noGrp="1"/>
          </p:cNvSpPr>
          <p:nvPr>
            <p:ph type="title"/>
          </p:nvPr>
        </p:nvSpPr>
        <p:spPr>
          <a:xfrm>
            <a:off x="468313" y="404813"/>
            <a:ext cx="7726362"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Actes 25</a:t>
            </a:r>
            <a:endParaRPr lang="fr-FR" altLang="fr-FR"/>
          </a:p>
        </p:txBody>
      </p:sp>
      <p:sp>
        <p:nvSpPr>
          <p:cNvPr id="113666" name="Rectangle 2">
            <a:extLst>
              <a:ext uri="{FF2B5EF4-FFF2-40B4-BE49-F238E27FC236}">
                <a16:creationId xmlns:a16="http://schemas.microsoft.com/office/drawing/2014/main" id="{9AA345E0-B245-9371-811C-2BF40AD5E20F}"/>
              </a:ext>
            </a:extLst>
          </p:cNvPr>
          <p:cNvSpPr>
            <a:spLocks noGrp="1"/>
          </p:cNvSpPr>
          <p:nvPr>
            <p:ph idx="1"/>
          </p:nvPr>
        </p:nvSpPr>
        <p:spPr>
          <a:xfrm>
            <a:off x="4984750" y="1593850"/>
            <a:ext cx="3976688" cy="4425950"/>
          </a:xfrm>
        </p:spPr>
        <p:txBody>
          <a:bodyPr/>
          <a:lstStyle/>
          <a:p>
            <a:pPr marL="365125" indent="-255588" eaLnBrk="1" hangingPunct="1">
              <a:spcBef>
                <a:spcPts val="300"/>
              </a:spcBef>
              <a:buClr>
                <a:srgbClr val="A04DA3"/>
              </a:buClr>
              <a:buFontTx/>
              <a:buChar char="•"/>
            </a:pPr>
            <a:r>
              <a:rPr lang="fr-FR" altLang="fr-FR" sz="2800">
                <a:latin typeface="Fairwater Script Light" panose="02000507000000020003" pitchFamily="2" charset="0"/>
                <a:ea typeface="Georgia" panose="02040502050405020303" pitchFamily="18" charset="0"/>
                <a:cs typeface="Georgia" panose="02040502050405020303" pitchFamily="18" charset="0"/>
                <a:sym typeface="Georgia" panose="02040502050405020303" pitchFamily="18" charset="0"/>
              </a:rPr>
              <a:t>Jésus qui est mort, mais que Paul déclarait toujours vivant.</a:t>
            </a:r>
            <a:endParaRPr lang="fr-FR" altLang="fr-FR">
              <a:latin typeface="Fairwater Script Light" panose="02000507000000020003" pitchFamily="2" charset="0"/>
            </a:endParaRPr>
          </a:p>
        </p:txBody>
      </p:sp>
      <p:pic>
        <p:nvPicPr>
          <p:cNvPr id="98308" name="Picture 3" descr="196C">
            <a:extLst>
              <a:ext uri="{FF2B5EF4-FFF2-40B4-BE49-F238E27FC236}">
                <a16:creationId xmlns:a16="http://schemas.microsoft.com/office/drawing/2014/main" id="{3736270A-FD4C-6CC5-99DE-113A92029FD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58888" y="1341438"/>
            <a:ext cx="32258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2241536" presetClass="entr" presetSubtype="163398440" fill="hold" nodeType="afterEffect">
                                  <p:stCondLst>
                                    <p:cond delay="0"/>
                                  </p:stCondLst>
                                  <p:childTnLst>
                                    <p:set>
                                      <p:cBhvr>
                                        <p:cTn id="6" dur="1" fill="hold">
                                          <p:stCondLst>
                                            <p:cond delay="499"/>
                                          </p:stCondLst>
                                        </p:cTn>
                                        <p:tgtEl>
                                          <p:spTgt spid="1136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2241536" presetClass="entr" presetSubtype="25638184" fill="hold" nodeType="clickEffect">
                                  <p:stCondLst>
                                    <p:cond delay="0"/>
                                  </p:stCondLst>
                                  <p:childTnLst>
                                    <p:set>
                                      <p:cBhvr>
                                        <p:cTn id="10" dur="1" fill="hold">
                                          <p:stCondLst>
                                            <p:cond delay="499"/>
                                          </p:stCondLst>
                                        </p:cTn>
                                        <p:tgtEl>
                                          <p:spTgt spid="11366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5" grpId="0" autoUpdateAnimBg="0"/>
      <p:bldP spid="113666"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89" name="Rectangle 1">
            <a:extLst>
              <a:ext uri="{FF2B5EF4-FFF2-40B4-BE49-F238E27FC236}">
                <a16:creationId xmlns:a16="http://schemas.microsoft.com/office/drawing/2014/main" id="{06203DA5-671A-EA6C-64D7-257D90820BCB}"/>
              </a:ext>
            </a:extLst>
          </p:cNvPr>
          <p:cNvSpPr>
            <a:spLocks noGrp="1"/>
          </p:cNvSpPr>
          <p:nvPr>
            <p:ph type="title"/>
          </p:nvPr>
        </p:nvSpPr>
        <p:spPr>
          <a:xfrm>
            <a:off x="498475" y="641350"/>
            <a:ext cx="8229600" cy="10668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Mise en commun…</a:t>
            </a:r>
            <a:endParaRPr lang="fr-FR" altLang="fr-FR"/>
          </a:p>
        </p:txBody>
      </p:sp>
      <p:sp>
        <p:nvSpPr>
          <p:cNvPr id="114690" name="Rectangle 2">
            <a:extLst>
              <a:ext uri="{FF2B5EF4-FFF2-40B4-BE49-F238E27FC236}">
                <a16:creationId xmlns:a16="http://schemas.microsoft.com/office/drawing/2014/main" id="{65421ABE-595E-0FD8-D7B0-7CCBFE2C31B7}"/>
              </a:ext>
            </a:extLst>
          </p:cNvPr>
          <p:cNvSpPr>
            <a:spLocks noGrp="1"/>
          </p:cNvSpPr>
          <p:nvPr>
            <p:ph idx="1"/>
          </p:nvPr>
        </p:nvSpPr>
        <p:spPr>
          <a:xfrm>
            <a:off x="457200" y="1712913"/>
            <a:ext cx="8229600" cy="4860925"/>
          </a:xfrm>
        </p:spPr>
        <p:txBody>
          <a:bodyPr/>
          <a:lstStyle/>
          <a:p>
            <a:pPr marL="365125" indent="-255588" eaLnBrk="1" hangingPunct="1">
              <a:lnSpc>
                <a:spcPct val="90000"/>
              </a:lnSpc>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Les apparitions de Jésus disent que c’est le même.</a:t>
            </a:r>
          </a:p>
          <a:p>
            <a:pPr marL="365125" indent="-255588" eaLnBrk="1" hangingPunct="1">
              <a:lnSpc>
                <a:spcPct val="90000"/>
              </a:lnSpc>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En même temps, Jésus n’est pas reconnu : il est donc différent. Il est autre ! Il est à la foi le même et différent.</a:t>
            </a:r>
          </a:p>
          <a:p>
            <a:pPr marL="365125" indent="-255588" eaLnBrk="1" hangingPunct="1">
              <a:lnSpc>
                <a:spcPct val="90000"/>
              </a:lnSpc>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Au-delà des expressions, la résurrection de Jésus est une affaire de foi. Le Ressuscité entraîne tous les hommes dans sa résurrection.</a:t>
            </a:r>
          </a:p>
          <a:p>
            <a:pPr marL="365125" indent="-255588" eaLnBrk="1" hangingPunct="1">
              <a:lnSpc>
                <a:spcPct val="90000"/>
              </a:lnSpc>
              <a:spcBef>
                <a:spcPts val="300"/>
              </a:spcBef>
              <a:buClr>
                <a:srgbClr val="A04DA3"/>
              </a:buClr>
              <a:buFontTx/>
              <a:buChar char="•"/>
            </a:pP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 résurrection est hors du temps. </a:t>
            </a:r>
            <a:r>
              <a:rPr lang="fr-FR" altLang="fr-FR" sz="28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Au commencement était le Verbe</a:t>
            </a:r>
            <a:r>
              <a:rPr lang="fr-FR" altLang="fr-FR" sz="28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(Jn 1, 1). Le Verbe est de toute éternité. Nous sommes déjà ressuscités !</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2241920" presetClass="entr" presetSubtype="163399120" fill="hold" nodeType="afterEffect">
                                  <p:stCondLst>
                                    <p:cond delay="0"/>
                                  </p:stCondLst>
                                  <p:childTnLst>
                                    <p:set>
                                      <p:cBhvr>
                                        <p:cTn id="6" dur="1" fill="hold">
                                          <p:stCondLst>
                                            <p:cond delay="499"/>
                                          </p:stCondLst>
                                        </p:cTn>
                                        <p:tgtEl>
                                          <p:spTgt spid="1146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2241920" presetClass="entr" presetSubtype="25638528" fill="hold" nodeType="clickEffect">
                                  <p:stCondLst>
                                    <p:cond delay="0"/>
                                  </p:stCondLst>
                                  <p:childTnLst>
                                    <p:set>
                                      <p:cBhvr>
                                        <p:cTn id="10" dur="1" fill="hold">
                                          <p:stCondLst>
                                            <p:cond delay="499"/>
                                          </p:stCondLst>
                                        </p:cTn>
                                        <p:tgtEl>
                                          <p:spTgt spid="11469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2241920" presetClass="entr" presetSubtype="25638528" fill="hold" nodeType="clickEffect">
                                  <p:stCondLst>
                                    <p:cond delay="0"/>
                                  </p:stCondLst>
                                  <p:childTnLst>
                                    <p:set>
                                      <p:cBhvr>
                                        <p:cTn id="14" dur="1" fill="hold">
                                          <p:stCondLst>
                                            <p:cond delay="499"/>
                                          </p:stCondLst>
                                        </p:cTn>
                                        <p:tgtEl>
                                          <p:spTgt spid="11469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2241920" presetClass="entr" presetSubtype="25638528" fill="hold" nodeType="clickEffect">
                                  <p:stCondLst>
                                    <p:cond delay="0"/>
                                  </p:stCondLst>
                                  <p:childTnLst>
                                    <p:set>
                                      <p:cBhvr>
                                        <p:cTn id="18" dur="1" fill="hold">
                                          <p:stCondLst>
                                            <p:cond delay="499"/>
                                          </p:stCondLst>
                                        </p:cTn>
                                        <p:tgtEl>
                                          <p:spTgt spid="114690">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2241920" presetClass="entr" presetSubtype="25638528" fill="hold" nodeType="clickEffect">
                                  <p:stCondLst>
                                    <p:cond delay="0"/>
                                  </p:stCondLst>
                                  <p:childTnLst>
                                    <p:set>
                                      <p:cBhvr>
                                        <p:cTn id="22" dur="1" fill="hold">
                                          <p:stCondLst>
                                            <p:cond delay="499"/>
                                          </p:stCondLst>
                                        </p:cTn>
                                        <p:tgtEl>
                                          <p:spTgt spid="11469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89" grpId="0" autoUpdateAnimBg="0"/>
      <p:bldP spid="114690"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1" name="Rectangle 1">
            <a:extLst>
              <a:ext uri="{FF2B5EF4-FFF2-40B4-BE49-F238E27FC236}">
                <a16:creationId xmlns:a16="http://schemas.microsoft.com/office/drawing/2014/main" id="{B254631D-6A12-DC3F-E591-E40EC530C0DB}"/>
              </a:ext>
            </a:extLst>
          </p:cNvPr>
          <p:cNvSpPr>
            <a:spLocks noGrp="1"/>
          </p:cNvSpPr>
          <p:nvPr>
            <p:ph type="title"/>
          </p:nvPr>
        </p:nvSpPr>
        <p:spPr>
          <a:xfrm>
            <a:off x="712788" y="569913"/>
            <a:ext cx="7726362"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Conclusion</a:t>
            </a:r>
            <a:endParaRPr lang="fr-FR" altLang="fr-FR"/>
          </a:p>
        </p:txBody>
      </p:sp>
      <p:sp>
        <p:nvSpPr>
          <p:cNvPr id="117762" name="Rectangle 2">
            <a:extLst>
              <a:ext uri="{FF2B5EF4-FFF2-40B4-BE49-F238E27FC236}">
                <a16:creationId xmlns:a16="http://schemas.microsoft.com/office/drawing/2014/main" id="{A2B48C1B-707E-7B36-4315-AB330D65E9F5}"/>
              </a:ext>
            </a:extLst>
          </p:cNvPr>
          <p:cNvSpPr>
            <a:spLocks noGrp="1"/>
          </p:cNvSpPr>
          <p:nvPr>
            <p:ph idx="1"/>
          </p:nvPr>
        </p:nvSpPr>
        <p:spPr>
          <a:xfrm>
            <a:off x="685800" y="1981200"/>
            <a:ext cx="4965700" cy="4114800"/>
          </a:xfrm>
        </p:spPr>
        <p:txBody>
          <a:bodyPr/>
          <a:lstStyle/>
          <a:p>
            <a:pPr marL="365125" indent="-255588" eaLnBrk="1" hangingPunct="1">
              <a:lnSpc>
                <a:spcPct val="90000"/>
              </a:lnSpc>
              <a:spcBef>
                <a:spcPts val="300"/>
              </a:spcBef>
              <a:buClr>
                <a:srgbClr val="A04DA3"/>
              </a:buClr>
              <a:buFontTx/>
              <a:buChar char="•"/>
            </a:pPr>
            <a:r>
              <a:rPr lang="fr-FR" altLang="fr-FR" sz="25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Un simple rayon de lumière nous est dévoilé : Jésus accomplit les Écritures.</a:t>
            </a:r>
          </a:p>
          <a:p>
            <a:pPr marL="365125" indent="-255588" eaLnBrk="1" hangingPunct="1">
              <a:lnSpc>
                <a:spcPct val="90000"/>
              </a:lnSpc>
              <a:spcBef>
                <a:spcPts val="300"/>
              </a:spcBef>
              <a:buClr>
                <a:srgbClr val="A04DA3"/>
              </a:buClr>
              <a:buFontTx/>
              <a:buChar char="•"/>
            </a:pPr>
            <a:r>
              <a:rPr lang="fr-FR" altLang="fr-FR" sz="25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L’Évangile a un profond enracinement juif.</a:t>
            </a:r>
          </a:p>
          <a:p>
            <a:pPr marL="365125" indent="-255588" eaLnBrk="1" hangingPunct="1">
              <a:lnSpc>
                <a:spcPct val="90000"/>
              </a:lnSpc>
              <a:spcBef>
                <a:spcPts val="300"/>
              </a:spcBef>
              <a:buClr>
                <a:srgbClr val="A04DA3"/>
              </a:buClr>
              <a:buFontTx/>
              <a:buChar char="•"/>
            </a:pPr>
            <a:r>
              <a:rPr lang="fr-FR" altLang="fr-FR" sz="25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On ne peut lire le Premier Testament sans y voir en filigrane l’annonce de Jésus ; et encore moins lire l’Évangile sans y voir la réalisation du Premier Testament</a:t>
            </a:r>
            <a:r>
              <a:rPr lang="fr-FR" altLang="fr-FR" sz="2500">
                <a:latin typeface="Georgia" panose="02040502050405020303" pitchFamily="18" charset="0"/>
                <a:ea typeface="Georgia" panose="02040502050405020303" pitchFamily="18" charset="0"/>
                <a:cs typeface="Times New Roman" panose="02020603050405020304" pitchFamily="18" charset="0"/>
                <a:sym typeface="Georgia" panose="02040502050405020303" pitchFamily="18" charset="0"/>
              </a:rPr>
              <a:t>.</a:t>
            </a:r>
            <a:endParaRPr lang="fr-FR" altLang="fr-FR">
              <a:ea typeface="Georgia" panose="02040502050405020303" pitchFamily="18" charset="0"/>
              <a:cs typeface="Times New Roman" panose="02020603050405020304" pitchFamily="18" charset="0"/>
            </a:endParaRPr>
          </a:p>
        </p:txBody>
      </p:sp>
      <p:pic>
        <p:nvPicPr>
          <p:cNvPr id="100356" name="Picture 3" descr="sacre coeur">
            <a:extLst>
              <a:ext uri="{FF2B5EF4-FFF2-40B4-BE49-F238E27FC236}">
                <a16:creationId xmlns:a16="http://schemas.microsoft.com/office/drawing/2014/main" id="{1FE06587-D09D-F759-D54C-96A4BB3D21D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64225" y="2465388"/>
            <a:ext cx="2519363" cy="3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3263232" presetClass="entr" presetSubtype="163500928" fill="hold" nodeType="afterEffect">
                                  <p:stCondLst>
                                    <p:cond delay="0"/>
                                  </p:stCondLst>
                                  <p:childTnLst>
                                    <p:set>
                                      <p:cBhvr>
                                        <p:cTn id="6" dur="1" fill="hold">
                                          <p:stCondLst>
                                            <p:cond delay="499"/>
                                          </p:stCondLst>
                                        </p:cTn>
                                        <p:tgtEl>
                                          <p:spTgt spid="1177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3263232" presetClass="entr" presetSubtype="163500880" fill="hold" nodeType="clickEffect">
                                  <p:stCondLst>
                                    <p:cond delay="0"/>
                                  </p:stCondLst>
                                  <p:childTnLst>
                                    <p:set>
                                      <p:cBhvr>
                                        <p:cTn id="10" dur="1" fill="hold">
                                          <p:stCondLst>
                                            <p:cond delay="499"/>
                                          </p:stCondLst>
                                        </p:cTn>
                                        <p:tgtEl>
                                          <p:spTgt spid="11776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3263232" presetClass="entr" presetSubtype="163500880" fill="hold" nodeType="clickEffect">
                                  <p:stCondLst>
                                    <p:cond delay="0"/>
                                  </p:stCondLst>
                                  <p:childTnLst>
                                    <p:set>
                                      <p:cBhvr>
                                        <p:cTn id="14" dur="1" fill="hold">
                                          <p:stCondLst>
                                            <p:cond delay="499"/>
                                          </p:stCondLst>
                                        </p:cTn>
                                        <p:tgtEl>
                                          <p:spTgt spid="117762">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3263232" presetClass="entr" presetSubtype="163500880" fill="hold" nodeType="clickEffect">
                                  <p:stCondLst>
                                    <p:cond delay="0"/>
                                  </p:stCondLst>
                                  <p:childTnLst>
                                    <p:set>
                                      <p:cBhvr>
                                        <p:cTn id="18" dur="1" fill="hold">
                                          <p:stCondLst>
                                            <p:cond delay="499"/>
                                          </p:stCondLst>
                                        </p:cTn>
                                        <p:tgtEl>
                                          <p:spTgt spid="11776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1" grpId="0" autoUpdateAnimBg="0"/>
      <p:bldP spid="117762"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re 1">
            <a:extLst>
              <a:ext uri="{FF2B5EF4-FFF2-40B4-BE49-F238E27FC236}">
                <a16:creationId xmlns:a16="http://schemas.microsoft.com/office/drawing/2014/main" id="{FE0DA8CA-37BA-EFF6-7360-A09A8A39AA3C}"/>
              </a:ext>
            </a:extLst>
          </p:cNvPr>
          <p:cNvSpPr>
            <a:spLocks noGrp="1"/>
          </p:cNvSpPr>
          <p:nvPr>
            <p:ph type="title"/>
          </p:nvPr>
        </p:nvSpPr>
        <p:spPr>
          <a:xfrm>
            <a:off x="611188" y="2565400"/>
            <a:ext cx="8229600" cy="2735263"/>
          </a:xfrm>
        </p:spPr>
        <p:txBody>
          <a:bodyPr/>
          <a:lstStyle/>
          <a:p>
            <a:r>
              <a:rPr lang="fr-FR" altLang="fr-FR"/>
              <a:t>Citations </a:t>
            </a:r>
            <a:br>
              <a:rPr lang="fr-FR" altLang="fr-FR"/>
            </a:br>
            <a:r>
              <a:rPr lang="fr-FR" altLang="fr-FR"/>
              <a:t>-auteurs contemporains</a:t>
            </a:r>
            <a:br>
              <a:rPr lang="fr-FR" altLang="fr-FR"/>
            </a:br>
            <a:r>
              <a:rPr lang="fr-FR" altLang="fr-FR"/>
              <a:t>-Saint Paul</a:t>
            </a:r>
            <a:br>
              <a:rPr lang="fr-FR" altLang="fr-FR"/>
            </a:br>
            <a:r>
              <a:rPr lang="fr-FR" altLang="fr-FR"/>
              <a:t>-Pères de l’Eglise</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3" name="Rectangle 1">
            <a:extLst>
              <a:ext uri="{FF2B5EF4-FFF2-40B4-BE49-F238E27FC236}">
                <a16:creationId xmlns:a16="http://schemas.microsoft.com/office/drawing/2014/main" id="{8EFC5683-CD18-790A-2A6E-880E4F1F431F}"/>
              </a:ext>
            </a:extLst>
          </p:cNvPr>
          <p:cNvSpPr>
            <a:spLocks noGrp="1" noChangeArrowheads="1"/>
          </p:cNvSpPr>
          <p:nvPr>
            <p:ph type="title"/>
          </p:nvPr>
        </p:nvSpPr>
        <p:spPr>
          <a:xfrm>
            <a:off x="498475" y="641350"/>
            <a:ext cx="7169150" cy="1066800"/>
          </a:xfrm>
        </p:spPr>
        <p:txBody>
          <a:bodyPr rtlCol="0">
            <a:normAutofit fontScale="90000"/>
          </a:bodyPr>
          <a:lstStyle/>
          <a:p>
            <a:pPr defTabSz="803275" eaLnBrk="1" fontAlgn="auto" hangingPunct="1">
              <a:spcAft>
                <a:spcPts val="0"/>
              </a:spcAft>
              <a:defRPr/>
            </a:pPr>
            <a:r>
              <a:rPr lang="fr-FR" altLang="fr-FR" sz="3500">
                <a:solidFill>
                  <a:srgbClr val="424456"/>
                </a:solidFill>
                <a:latin typeface="Trebuchet MS" pitchFamily="34" charset="0"/>
                <a:ea typeface="Trebuchet MS" pitchFamily="34" charset="0"/>
                <a:cs typeface="Trebuchet MS" pitchFamily="34" charset="0"/>
                <a:sym typeface="Trebuchet MS" pitchFamily="34" charset="0"/>
              </a:rPr>
              <a:t>André PAUL, </a:t>
            </a:r>
            <a:r>
              <a:rPr lang="fr-FR" altLang="fr-FR" sz="3500" u="sng">
                <a:solidFill>
                  <a:srgbClr val="424456"/>
                </a:solidFill>
                <a:latin typeface="Trebuchet MS" pitchFamily="34" charset="0"/>
                <a:ea typeface="Trebuchet MS" pitchFamily="34" charset="0"/>
                <a:cs typeface="Trebuchet MS" pitchFamily="34" charset="0"/>
                <a:sym typeface="Trebuchet MS" pitchFamily="34" charset="0"/>
              </a:rPr>
              <a:t>Résurrection du Christ</a:t>
            </a:r>
            <a:endParaRPr lang="fr-FR" altLang="fr-FR"/>
          </a:p>
        </p:txBody>
      </p:sp>
      <p:sp>
        <p:nvSpPr>
          <p:cNvPr id="115714" name="Rectangle 2">
            <a:extLst>
              <a:ext uri="{FF2B5EF4-FFF2-40B4-BE49-F238E27FC236}">
                <a16:creationId xmlns:a16="http://schemas.microsoft.com/office/drawing/2014/main" id="{D911435F-591E-BC04-4556-1043B49DD46A}"/>
              </a:ext>
            </a:extLst>
          </p:cNvPr>
          <p:cNvSpPr>
            <a:spLocks noGrp="1"/>
          </p:cNvSpPr>
          <p:nvPr>
            <p:ph idx="1"/>
          </p:nvPr>
        </p:nvSpPr>
        <p:spPr>
          <a:xfrm>
            <a:off x="457200" y="1712913"/>
            <a:ext cx="8229600" cy="4860925"/>
          </a:xfrm>
        </p:spPr>
        <p:txBody>
          <a:bodyPr/>
          <a:lstStyle/>
          <a:p>
            <a:pPr marL="109538" eaLnBrk="1" hangingPunct="1">
              <a:lnSpc>
                <a:spcPct val="81000"/>
              </a:lnSpc>
              <a:spcBef>
                <a:spcPts val="300"/>
              </a:spcBef>
              <a:buClr>
                <a:srgbClr val="A04DA3"/>
              </a:buClr>
            </a:pPr>
            <a:r>
              <a:rPr lang="fr-FR" altLang="fr-FR" sz="28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La croyance au « Christ ressuscité » est l’écho direct de croyances et représentations de l’apocalyptique juive concernant le sort des justes, qui ressusciteraient à la fin des temps […]</a:t>
            </a:r>
          </a:p>
          <a:p>
            <a:pPr marL="109538" eaLnBrk="1" hangingPunct="1">
              <a:lnSpc>
                <a:spcPct val="81000"/>
              </a:lnSpc>
              <a:spcBef>
                <a:spcPts val="300"/>
              </a:spcBef>
              <a:buClr>
                <a:srgbClr val="A04DA3"/>
              </a:buClr>
            </a:pPr>
            <a:r>
              <a:rPr lang="fr-FR" altLang="fr-FR" sz="28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L’évangéliste Luc articule structurellement la mort de Jésus, sa résurrection et son enlèvement au ciel comme des conditions nécessaires de son entrée dans la gloire.</a:t>
            </a:r>
          </a:p>
          <a:p>
            <a:pPr marL="109538" eaLnBrk="1" hangingPunct="1">
              <a:lnSpc>
                <a:spcPct val="81000"/>
              </a:lnSpc>
              <a:spcBef>
                <a:spcPts val="300"/>
              </a:spcBef>
              <a:buClr>
                <a:srgbClr val="A04DA3"/>
              </a:buClr>
            </a:pPr>
            <a:r>
              <a:rPr lang="fr-FR" altLang="fr-FR" sz="28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Le champ sémantique de tous les discours primitifs sur la résurrection de Jésus ne s’épuise pas avec les mots « ressusciter » ou « résurrection », fréquemment employés.</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3262464" presetClass="entr" presetSubtype="163400272" fill="hold" nodeType="afterEffect">
                                  <p:stCondLst>
                                    <p:cond delay="0"/>
                                  </p:stCondLst>
                                  <p:childTnLst>
                                    <p:set>
                                      <p:cBhvr>
                                        <p:cTn id="6" dur="1" fill="hold">
                                          <p:stCondLst>
                                            <p:cond delay="499"/>
                                          </p:stCondLst>
                                        </p:cTn>
                                        <p:tgtEl>
                                          <p:spTgt spid="1157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3262464" presetClass="entr" presetSubtype="25638864" fill="hold" nodeType="clickEffect">
                                  <p:stCondLst>
                                    <p:cond delay="0"/>
                                  </p:stCondLst>
                                  <p:childTnLst>
                                    <p:set>
                                      <p:cBhvr>
                                        <p:cTn id="10" dur="1" fill="hold">
                                          <p:stCondLst>
                                            <p:cond delay="499"/>
                                          </p:stCondLst>
                                        </p:cTn>
                                        <p:tgtEl>
                                          <p:spTgt spid="11571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3262464" presetClass="entr" presetSubtype="25638864" fill="hold" nodeType="clickEffect">
                                  <p:stCondLst>
                                    <p:cond delay="0"/>
                                  </p:stCondLst>
                                  <p:childTnLst>
                                    <p:set>
                                      <p:cBhvr>
                                        <p:cTn id="14" dur="1" fill="hold">
                                          <p:stCondLst>
                                            <p:cond delay="499"/>
                                          </p:stCondLst>
                                        </p:cTn>
                                        <p:tgtEl>
                                          <p:spTgt spid="11571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3262464" presetClass="entr" presetSubtype="25638864" fill="hold" nodeType="clickEffect">
                                  <p:stCondLst>
                                    <p:cond delay="0"/>
                                  </p:stCondLst>
                                  <p:childTnLst>
                                    <p:set>
                                      <p:cBhvr>
                                        <p:cTn id="18" dur="1" fill="hold">
                                          <p:stCondLst>
                                            <p:cond delay="499"/>
                                          </p:stCondLst>
                                        </p:cTn>
                                        <p:tgtEl>
                                          <p:spTgt spid="1157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3" grpId="0" autoUpdateAnimBg="0"/>
      <p:bldP spid="115714"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7" name="Rectangle 1">
            <a:extLst>
              <a:ext uri="{FF2B5EF4-FFF2-40B4-BE49-F238E27FC236}">
                <a16:creationId xmlns:a16="http://schemas.microsoft.com/office/drawing/2014/main" id="{539CA532-DBA1-B2C0-8AA0-CABFF2973851}"/>
              </a:ext>
            </a:extLst>
          </p:cNvPr>
          <p:cNvSpPr>
            <a:spLocks noGrp="1"/>
          </p:cNvSpPr>
          <p:nvPr>
            <p:ph type="title"/>
          </p:nvPr>
        </p:nvSpPr>
        <p:spPr>
          <a:xfrm>
            <a:off x="569913" y="569913"/>
            <a:ext cx="7726362" cy="1143000"/>
          </a:xfrm>
        </p:spPr>
        <p:txBody>
          <a:bodyPr/>
          <a:lstStyle/>
          <a:p>
            <a:pPr eaLnBrk="1" hangingPunct="1"/>
            <a:r>
              <a:rPr lang="fr-FR" altLang="fr-FR" sz="4000">
                <a:solidFill>
                  <a:srgbClr val="424456"/>
                </a:solidFill>
                <a:latin typeface="Trebuchet MS" panose="020B0603020202020204" pitchFamily="34" charset="0"/>
                <a:ea typeface="Trebuchet MS" panose="020B0603020202020204" pitchFamily="34" charset="0"/>
                <a:cs typeface="Trebuchet MS" panose="020B0603020202020204" pitchFamily="34" charset="0"/>
                <a:sym typeface="Trebuchet MS" panose="020B0603020202020204" pitchFamily="34" charset="0"/>
              </a:rPr>
              <a:t>Saint Paul</a:t>
            </a:r>
            <a:endParaRPr lang="fr-FR" altLang="fr-FR"/>
          </a:p>
        </p:txBody>
      </p:sp>
      <p:sp>
        <p:nvSpPr>
          <p:cNvPr id="116738" name="Rectangle 2">
            <a:extLst>
              <a:ext uri="{FF2B5EF4-FFF2-40B4-BE49-F238E27FC236}">
                <a16:creationId xmlns:a16="http://schemas.microsoft.com/office/drawing/2014/main" id="{6B2CF1F9-9E1D-4DFE-C7B8-012FD6A23617}"/>
              </a:ext>
            </a:extLst>
          </p:cNvPr>
          <p:cNvSpPr>
            <a:spLocks noGrp="1"/>
          </p:cNvSpPr>
          <p:nvPr>
            <p:ph idx="1"/>
          </p:nvPr>
        </p:nvSpPr>
        <p:spPr>
          <a:xfrm>
            <a:off x="2268538" y="1641475"/>
            <a:ext cx="6480175" cy="5002213"/>
          </a:xfrm>
        </p:spPr>
        <p:txBody>
          <a:bodyPr/>
          <a:lstStyle/>
          <a:p>
            <a:pPr marL="328613" indent="-219075" eaLnBrk="1" hangingPunct="1">
              <a:lnSpc>
                <a:spcPct val="90000"/>
              </a:lnSpc>
              <a:spcBef>
                <a:spcPts val="300"/>
              </a:spcBef>
              <a:buClr>
                <a:srgbClr val="A04DA3"/>
              </a:buClr>
              <a:buFontTx/>
              <a:buChar char="•"/>
            </a:pP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Saint Paul qualifie la résurrection comme espérance de son peuple : </a:t>
            </a:r>
          </a:p>
          <a:p>
            <a:pPr marL="328613" indent="-219075" eaLnBrk="1" hangingPunct="1">
              <a:lnSpc>
                <a:spcPct val="90000"/>
              </a:lnSpc>
              <a:spcBef>
                <a:spcPts val="300"/>
              </a:spcBef>
              <a:buClr>
                <a:srgbClr val="A04DA3"/>
              </a:buClr>
              <a:buFontTx/>
              <a:buChar char="•"/>
            </a:pPr>
            <a:r>
              <a:rPr lang="fr-FR" altLang="fr-FR" sz="24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C’est à cause de notre espérance en la résurrection des morts que je passe en jugement</a:t>
            </a:r>
            <a:r>
              <a:rPr lang="fr-FR" altLang="fr-FR" sz="24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(Ac 23, 6) </a:t>
            </a:r>
          </a:p>
          <a:p>
            <a:pPr marL="328613" indent="-219075" eaLnBrk="1" hangingPunct="1">
              <a:lnSpc>
                <a:spcPct val="90000"/>
              </a:lnSpc>
              <a:spcBef>
                <a:spcPts val="300"/>
              </a:spcBef>
              <a:buClr>
                <a:srgbClr val="A04DA3"/>
              </a:buClr>
              <a:buFontTx/>
              <a:buChar char="•"/>
            </a:pPr>
            <a:r>
              <a:rPr lang="fr-FR" altLang="fr-FR" sz="2400" b="1"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Et maintenant si je suis traduit en justice, c’est parce que j’espère en la promesse faite par Dieu à nos pères, cette promesse dont nos douze tribus espèrent la réalisation, elles qui rendent un culte à Dieu jour et nuit avec persévérance</a:t>
            </a:r>
            <a:r>
              <a:rPr lang="fr-FR" altLang="fr-FR" sz="2400" i="1">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 </a:t>
            </a:r>
            <a:r>
              <a:rPr lang="fr-FR" altLang="fr-FR" sz="2400">
                <a:latin typeface="Times New Roman" panose="02020603050405020304" pitchFamily="18" charset="0"/>
                <a:ea typeface="Georgia" panose="02040502050405020303" pitchFamily="18" charset="0"/>
                <a:cs typeface="Times New Roman" panose="02020603050405020304" pitchFamily="18" charset="0"/>
                <a:sym typeface="Georgia" panose="02040502050405020303" pitchFamily="18" charset="0"/>
              </a:rPr>
              <a:t>(Ac 26, 6-7).</a:t>
            </a:r>
            <a:endParaRPr lang="fr-FR" altLang="fr-FR">
              <a:latin typeface="Times New Roman" panose="02020603050405020304" pitchFamily="18" charset="0"/>
              <a:ea typeface="Georgia" panose="02040502050405020303" pitchFamily="18" charset="0"/>
              <a:cs typeface="Times New Roman" panose="02020603050405020304" pitchFamily="18" charset="0"/>
            </a:endParaRPr>
          </a:p>
        </p:txBody>
      </p:sp>
      <p:pic>
        <p:nvPicPr>
          <p:cNvPr id="103428" name="Image 2">
            <a:extLst>
              <a:ext uri="{FF2B5EF4-FFF2-40B4-BE49-F238E27FC236}">
                <a16:creationId xmlns:a16="http://schemas.microsoft.com/office/drawing/2014/main" id="{C9D2297E-990A-03B7-33B0-083CF7AB0BB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5100" y="981075"/>
            <a:ext cx="2525713"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3262848" presetClass="entr" presetSubtype="163401256" fill="hold" nodeType="afterEffect">
                                  <p:stCondLst>
                                    <p:cond delay="0"/>
                                  </p:stCondLst>
                                  <p:childTnLst>
                                    <p:set>
                                      <p:cBhvr>
                                        <p:cTn id="6" dur="1" fill="hold">
                                          <p:stCondLst>
                                            <p:cond delay="499"/>
                                          </p:stCondLst>
                                        </p:cTn>
                                        <p:tgtEl>
                                          <p:spTgt spid="1167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3262848" presetClass="entr" presetSubtype="25638568" fill="hold" nodeType="clickEffect">
                                  <p:stCondLst>
                                    <p:cond delay="0"/>
                                  </p:stCondLst>
                                  <p:childTnLst>
                                    <p:set>
                                      <p:cBhvr>
                                        <p:cTn id="10" dur="1" fill="hold">
                                          <p:stCondLst>
                                            <p:cond delay="499"/>
                                          </p:stCondLst>
                                        </p:cTn>
                                        <p:tgtEl>
                                          <p:spTgt spid="11673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3262848" presetClass="entr" presetSubtype="25638568" fill="hold" nodeType="clickEffect">
                                  <p:stCondLst>
                                    <p:cond delay="0"/>
                                  </p:stCondLst>
                                  <p:childTnLst>
                                    <p:set>
                                      <p:cBhvr>
                                        <p:cTn id="14" dur="1" fill="hold">
                                          <p:stCondLst>
                                            <p:cond delay="499"/>
                                          </p:stCondLst>
                                        </p:cTn>
                                        <p:tgtEl>
                                          <p:spTgt spid="116738">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3262848" presetClass="entr" presetSubtype="25638568" fill="hold" nodeType="clickEffect">
                                  <p:stCondLst>
                                    <p:cond delay="0"/>
                                  </p:stCondLst>
                                  <p:childTnLst>
                                    <p:set>
                                      <p:cBhvr>
                                        <p:cTn id="18" dur="1" fill="hold">
                                          <p:stCondLst>
                                            <p:cond delay="499"/>
                                          </p:stCondLst>
                                        </p:cTn>
                                        <p:tgtEl>
                                          <p:spTgt spid="1167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7" grpId="0" autoUpdateAnimBg="0"/>
      <p:bldP spid="116738" grpId="0" build="p" autoUpdateAnimBg="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
      <a:dk1>
        <a:srgbClr val="000000"/>
      </a:dk1>
      <a:lt1>
        <a:srgbClr val="FFFFFF"/>
      </a:lt1>
      <a:dk2>
        <a:srgbClr val="A7A7A7"/>
      </a:dk2>
      <a:lt2>
        <a:srgbClr val="535353"/>
      </a:lt2>
      <a:accent1>
        <a:srgbClr val="53548A"/>
      </a:accent1>
      <a:accent2>
        <a:srgbClr val="438086"/>
      </a:accent2>
      <a:accent3>
        <a:srgbClr val="FFFFFF"/>
      </a:accent3>
      <a:accent4>
        <a:srgbClr val="000000"/>
      </a:accent4>
      <a:accent5>
        <a:srgbClr val="B3B3C4"/>
      </a:accent5>
      <a:accent6>
        <a:srgbClr val="3C7379"/>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886</TotalTime>
  <Words>8083</Words>
  <Application>Microsoft Office PowerPoint</Application>
  <PresentationFormat>Affichage à l'écran (4:3)</PresentationFormat>
  <Paragraphs>493</Paragraphs>
  <Slides>110</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110</vt:i4>
      </vt:variant>
    </vt:vector>
  </HeadingPairs>
  <TitlesOfParts>
    <vt:vector size="120" baseType="lpstr">
      <vt:lpstr>Georgia</vt:lpstr>
      <vt:lpstr>Arial</vt:lpstr>
      <vt:lpstr>Calibri</vt:lpstr>
      <vt:lpstr>Avenir</vt:lpstr>
      <vt:lpstr>Trebuchet MS</vt:lpstr>
      <vt:lpstr>Times New Roman</vt:lpstr>
      <vt:lpstr>Impact</vt:lpstr>
      <vt:lpstr>Wingdings 2</vt:lpstr>
      <vt:lpstr>Fairwater Script Light</vt:lpstr>
      <vt:lpstr>Thème Office</vt:lpstr>
      <vt:lpstr>Croix pascale</vt:lpstr>
      <vt:lpstr>Introduction </vt:lpstr>
      <vt:lpstr>Introduction </vt:lpstr>
      <vt:lpstr>Visée théologique</vt:lpstr>
      <vt:lpstr>Présentation PowerPoint</vt:lpstr>
      <vt:lpstr>Présentation PowerPoint</vt:lpstr>
      <vt:lpstr>Présentation</vt:lpstr>
      <vt:lpstr>Une croix en cinq images</vt:lpstr>
      <vt:lpstr>Notre grille de lecture</vt:lpstr>
      <vt:lpstr>Lire les textes correspondants</vt:lpstr>
      <vt:lpstr>L’image 1</vt:lpstr>
      <vt:lpstr>L’image 2</vt:lpstr>
      <vt:lpstr>L’image 3</vt:lpstr>
      <vt:lpstr>L’image 4</vt:lpstr>
      <vt:lpstr>L’image 5</vt:lpstr>
      <vt:lpstr>Présentation PowerPoint</vt:lpstr>
      <vt:lpstr>Présentation PowerPoint</vt:lpstr>
      <vt:lpstr>Lecture détaillée</vt:lpstr>
      <vt:lpstr>Image 1– Les Rameaux</vt:lpstr>
      <vt:lpstr>Image 1 – Les Rameaux</vt:lpstr>
      <vt:lpstr>Image 1 – Les Rameaux</vt:lpstr>
      <vt:lpstr>Image 1 – Les Rameaux</vt:lpstr>
      <vt:lpstr>Image 1 – Les Rameaux</vt:lpstr>
      <vt:lpstr>Image 1 – Les Rameaux</vt:lpstr>
      <vt:lpstr>Image 1 – Les Rameaux</vt:lpstr>
      <vt:lpstr>Image 2 – La Cène</vt:lpstr>
      <vt:lpstr>Image 2 – La Cène</vt:lpstr>
      <vt:lpstr>Image 2 – La Cène</vt:lpstr>
      <vt:lpstr>Image 3 – La crucifixion</vt:lpstr>
      <vt:lpstr>Image 3 – La crucifixion</vt:lpstr>
      <vt:lpstr>Image 3 – La crucifixion</vt:lpstr>
      <vt:lpstr>Image 3 – La crucifixion</vt:lpstr>
      <vt:lpstr>Image 3 – La crucifixion</vt:lpstr>
      <vt:lpstr>Image 4 – La descente aux enfers</vt:lpstr>
      <vt:lpstr>Image 4 – La descente aux enfers</vt:lpstr>
      <vt:lpstr>Image 4 – La descente aux enfers</vt:lpstr>
      <vt:lpstr>Image 4 – La descente aux enfers</vt:lpstr>
      <vt:lpstr>Image 5 – La résurrection</vt:lpstr>
      <vt:lpstr>Image 5 – La résurrection</vt:lpstr>
      <vt:lpstr>Image 5 – La résurrection</vt:lpstr>
      <vt:lpstr>Conclusion</vt:lpstr>
      <vt:lpstr>Faisons mémoire…</vt:lpstr>
      <vt:lpstr>Visée théologique</vt:lpstr>
      <vt:lpstr>Faisons mémoire…</vt:lpstr>
      <vt:lpstr>Le déroulement</vt:lpstr>
      <vt:lpstr>Petite note…</vt:lpstr>
      <vt:lpstr>Pour chacune des trois images…</vt:lpstr>
      <vt:lpstr>Les fêtes</vt:lpstr>
      <vt:lpstr>Présentation PowerPoint</vt:lpstr>
      <vt:lpstr>Sukkot</vt:lpstr>
      <vt:lpstr>Sukkot</vt:lpstr>
      <vt:lpstr>Le Lulav</vt:lpstr>
      <vt:lpstr>Une interprétation  D’après Wayyiqra Rabba 30</vt:lpstr>
      <vt:lpstr>Le Lulav</vt:lpstr>
      <vt:lpstr>La fête de Sukkot</vt:lpstr>
      <vt:lpstr>Sukkot</vt:lpstr>
      <vt:lpstr>Les Rameaux – La fête de Sukkot</vt:lpstr>
      <vt:lpstr>Dans les Évangiles</vt:lpstr>
      <vt:lpstr>Approfondissons le sens…</vt:lpstr>
      <vt:lpstr>Approfondissons le sens…</vt:lpstr>
      <vt:lpstr>Présentation PowerPoint</vt:lpstr>
      <vt:lpstr>La Pâque ou Pessah</vt:lpstr>
      <vt:lpstr>Pessah – l’histoire</vt:lpstr>
      <vt:lpstr>Pessah – l’histoire</vt:lpstr>
      <vt:lpstr>Pessah – l’origine</vt:lpstr>
      <vt:lpstr>Pessah – l’origine</vt:lpstr>
      <vt:lpstr>Pessah – L’origine</vt:lpstr>
      <vt:lpstr>Pessah - les bénédictions</vt:lpstr>
      <vt:lpstr>Pessah - les bénédictions</vt:lpstr>
      <vt:lpstr>Pessah - les bénédictions</vt:lpstr>
      <vt:lpstr>Pessah – le mémorial</vt:lpstr>
      <vt:lpstr>Pessah – aujourd’hui</vt:lpstr>
      <vt:lpstr>Pessah – la Haggadah</vt:lpstr>
      <vt:lpstr>Symbolique</vt:lpstr>
      <vt:lpstr>Comparaisons</vt:lpstr>
      <vt:lpstr>Conclusion</vt:lpstr>
      <vt:lpstr>La portée des actes de Jésus</vt:lpstr>
      <vt:lpstr>Jésus, agneau pascal</vt:lpstr>
      <vt:lpstr>Présentation PowerPoint</vt:lpstr>
      <vt:lpstr>Les enfers</vt:lpstr>
      <vt:lpstr>Le shéol</vt:lpstr>
      <vt:lpstr>Différentes conceptions des corps</vt:lpstr>
      <vt:lpstr>Présentation PowerPoint</vt:lpstr>
      <vt:lpstr>Présentation PowerPoint</vt:lpstr>
      <vt:lpstr>La résurrection…</vt:lpstr>
      <vt:lpstr>Dans la foi juive…</vt:lpstr>
      <vt:lpstr>La résurrection dans la foi juive</vt:lpstr>
      <vt:lpstr>Un peu de recherche… autour de la résurrection </vt:lpstr>
      <vt:lpstr>Matthieu 28</vt:lpstr>
      <vt:lpstr>Marc 16</vt:lpstr>
      <vt:lpstr>Luc 24</vt:lpstr>
      <vt:lpstr>Jean 20-21</vt:lpstr>
      <vt:lpstr>Actes 1</vt:lpstr>
      <vt:lpstr>Actes 25</vt:lpstr>
      <vt:lpstr>Mise en commun…</vt:lpstr>
      <vt:lpstr>Conclusion</vt:lpstr>
      <vt:lpstr>Citations  -auteurs contemporains -Saint Paul -Pères de l’Eglise</vt:lpstr>
      <vt:lpstr>André PAUL, Résurrection du Christ</vt:lpstr>
      <vt:lpstr>Saint Paul</vt:lpstr>
      <vt:lpstr>Conclusion</vt:lpstr>
      <vt:lpstr>Les Pères de l’Église…</vt:lpstr>
      <vt:lpstr>Quelques citations…</vt:lpstr>
      <vt:lpstr>Quelques citations…</vt:lpstr>
      <vt:lpstr>Méditer et prier…</vt:lpstr>
      <vt:lpstr>Présentation PowerPoint</vt:lpstr>
      <vt:lpstr>Présentation PowerPoint</vt:lpstr>
      <vt:lpstr>Présentation PowerPoint</vt:lpstr>
      <vt:lpstr>Vers les sacrements et la liturgie…</vt:lpstr>
      <vt:lpstr>Présentation PowerPoint</vt:lpstr>
      <vt:lpstr>Collection Porte Parole Module Se relever  Site Catéchèse Par la Parole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 Se relever »</dc:title>
  <dc:creator>Alain-Annie</dc:creator>
  <cp:lastModifiedBy>odile theiller</cp:lastModifiedBy>
  <cp:revision>59</cp:revision>
  <dcterms:modified xsi:type="dcterms:W3CDTF">2023-01-27T16:37:05Z</dcterms:modified>
</cp:coreProperties>
</file>