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3"/>
  </p:notesMasterIdLst>
  <p:sldIdLst>
    <p:sldId id="278" r:id="rId2"/>
    <p:sldId id="300" r:id="rId3"/>
    <p:sldId id="301" r:id="rId4"/>
    <p:sldId id="403" r:id="rId5"/>
    <p:sldId id="399" r:id="rId6"/>
    <p:sldId id="315" r:id="rId7"/>
    <p:sldId id="389" r:id="rId8"/>
    <p:sldId id="259" r:id="rId9"/>
    <p:sldId id="390" r:id="rId10"/>
    <p:sldId id="402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401" r:id="rId19"/>
    <p:sldId id="398" r:id="rId20"/>
    <p:sldId id="400" r:id="rId21"/>
    <p:sldId id="388" r:id="rId2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8816F-70B5-4602-ADC5-BBC03173DB6D}" type="datetimeFigureOut">
              <a:rPr lang="fr-FR" smtClean="0"/>
              <a:pPr/>
              <a:t>10/05/2025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0D5F-868B-448F-9CD8-549F133141F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0D5F-868B-448F-9CD8-549F133141F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9FB4B415-6750-41D1-86C9-08681A3CEA4B}" type="datetimeFigureOut">
              <a:rPr lang="en-US"/>
              <a:pPr>
                <a:defRPr/>
              </a:pPr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AA1799DB-E4D2-4C25-BE87-0CEFCDB2E7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stile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catechese-par-la-parole.catholique.fr/2022-02-zachee-bienvenue-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ctrTitle"/>
          </p:nvPr>
        </p:nvSpPr>
        <p:spPr>
          <a:xfrm>
            <a:off x="714348" y="4500570"/>
            <a:ext cx="7772400" cy="1857388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Diaporama Présentation MODULE Zachée</a:t>
            </a:r>
            <a:r>
              <a:rPr lang="it-IT" altLang="it-IT" dirty="0">
                <a:solidFill>
                  <a:schemeClr val="bg1"/>
                </a:solidFill>
              </a:rPr>
              <a:t/>
            </a:r>
            <a:br>
              <a:rPr lang="it-IT" alt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age 3" descr="02zachee pic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500042"/>
            <a:ext cx="3479800" cy="3556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73A8F0-0975-9C30-FA27-DEEA8D73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F3AE8D5-459A-E999-C4DE-824104700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Repères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88AF563-B9C7-6AFF-ECF6-4BB92AD58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438" y="1980960"/>
            <a:ext cx="4182561" cy="2770268"/>
          </a:xfrm>
        </p:spPr>
        <p:txBody>
          <a:bodyPr/>
          <a:lstStyle/>
          <a:p>
            <a:pPr>
              <a:buNone/>
            </a:pPr>
            <a:r>
              <a:rPr lang="fr-FR" dirty="0">
                <a:solidFill>
                  <a:schemeClr val="bg1"/>
                </a:solidFill>
              </a:rPr>
              <a:t>Une vidéo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Jéricho ville du passage</a:t>
            </a:r>
          </a:p>
          <a:p>
            <a:pPr>
              <a:buNone/>
            </a:pPr>
            <a:r>
              <a:rPr lang="fr-FR" dirty="0">
                <a:solidFill>
                  <a:schemeClr val="bg1"/>
                </a:solidFill>
              </a:rPr>
              <a:t>Jésus ne fait que traverser Jéricho. Pourquoi ? </a:t>
            </a:r>
          </a:p>
        </p:txBody>
      </p:sp>
      <p:pic>
        <p:nvPicPr>
          <p:cNvPr id="5" name="Image 4" descr="jéricho5.JPG">
            <a:extLst>
              <a:ext uri="{FF2B5EF4-FFF2-40B4-BE49-F238E27FC236}">
                <a16:creationId xmlns:a16="http://schemas.microsoft.com/office/drawing/2014/main" xmlns="" id="{01550189-D820-785F-0C4C-AAFFC86DB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71612"/>
            <a:ext cx="4182561" cy="2770268"/>
          </a:xfrm>
          <a:prstGeom prst="rect">
            <a:avLst/>
          </a:prstGeom>
        </p:spPr>
      </p:pic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15C789A-BBEB-8145-D096-3C59AED5C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B83D70D-EE05-51FF-E3F1-01F6D43A2A55}"/>
              </a:ext>
            </a:extLst>
          </p:cNvPr>
          <p:cNvSpPr txBox="1"/>
          <p:nvPr/>
        </p:nvSpPr>
        <p:spPr>
          <a:xfrm>
            <a:off x="755576" y="5160576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Contextes d’écriture</a:t>
            </a:r>
          </a:p>
          <a:p>
            <a:r>
              <a:rPr lang="fr-FR" sz="2400" dirty="0">
                <a:solidFill>
                  <a:schemeClr val="bg1"/>
                </a:solidFill>
              </a:rPr>
              <a:t>Comment Luc a écrit son évangile de Zachée?</a:t>
            </a:r>
          </a:p>
          <a:p>
            <a:r>
              <a:rPr lang="fr-FR" sz="2400" dirty="0">
                <a:solidFill>
                  <a:schemeClr val="bg1"/>
                </a:solidFill>
              </a:rPr>
              <a:t>Comment Abraham est devenu le père des croyants? </a:t>
            </a:r>
          </a:p>
        </p:txBody>
      </p:sp>
    </p:spTree>
    <p:extLst>
      <p:ext uri="{BB962C8B-B14F-4D97-AF65-F5344CB8AC3E}">
        <p14:creationId xmlns:p14="http://schemas.microsoft.com/office/powerpoint/2010/main" xmlns="" val="1981314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2603D49-3555-8708-2482-91A77B37D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3FB1AEC-82D5-8AE4-49B4-27B85D4845BA}"/>
              </a:ext>
            </a:extLst>
          </p:cNvPr>
          <p:cNvSpPr txBox="1"/>
          <p:nvPr/>
        </p:nvSpPr>
        <p:spPr>
          <a:xfrm>
            <a:off x="367086" y="1901988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Des fiches pédagogiques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pour découvrir Zachée </a:t>
            </a:r>
          </a:p>
          <a:p>
            <a:r>
              <a:rPr lang="fr-FR" sz="2400" dirty="0">
                <a:solidFill>
                  <a:schemeClr val="bg1"/>
                </a:solidFill>
              </a:rPr>
              <a:t>et faire des rapprochements avec Abraham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9E41927D-30BC-CA95-063D-48D524AA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Adultes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1C868C8-85D6-5243-5592-E83E20B56156}"/>
              </a:ext>
            </a:extLst>
          </p:cNvPr>
          <p:cNvSpPr txBox="1"/>
          <p:nvPr/>
        </p:nvSpPr>
        <p:spPr>
          <a:xfrm>
            <a:off x="357158" y="3143248"/>
            <a:ext cx="85974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+mj-lt"/>
              </a:rPr>
              <a:t>Des auteurs de référence </a:t>
            </a:r>
          </a:p>
          <a:p>
            <a:pPr algn="l">
              <a:buNone/>
            </a:pPr>
            <a:r>
              <a:rPr lang="fr-FR" sz="1600" b="1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Pour des repères d'exégèse narrative et d'interprétation</a:t>
            </a:r>
            <a:br>
              <a:rPr lang="fr-FR" sz="1600" b="1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</a:br>
            <a: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Jean-Noël </a:t>
            </a:r>
            <a:r>
              <a:rPr lang="fr-FR" sz="1600" b="0" i="0" dirty="0" err="1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Aletti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, L’art de raconter, Seuil 1989, p 17 à 38. </a:t>
            </a:r>
            <a:b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</a:br>
            <a: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François </a:t>
            </a:r>
            <a:r>
              <a:rPr lang="fr-FR" sz="1600" b="0" i="0" dirty="0" err="1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Bovon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, L’Evangile selon Saint Luc 15,1-19,27 ,  Labor et Fides 2001, p 232 à 246</a:t>
            </a:r>
            <a:r>
              <a:rPr lang="fr-FR" sz="1600" b="0" i="0" dirty="0" smtClean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.</a:t>
            </a:r>
          </a:p>
          <a:p>
            <a:pPr algn="l">
              <a:buNone/>
            </a:pPr>
            <a:r>
              <a:rPr lang="fr-FR" sz="1600" dirty="0" smtClean="0">
                <a:solidFill>
                  <a:srgbClr val="000000"/>
                </a:solidFill>
                <a:latin typeface="+mj-lt"/>
                <a:cs typeface="heebo" pitchFamily="2" charset="-79"/>
              </a:rPr>
              <a:t>Ambroise de Milan </a:t>
            </a:r>
            <a:r>
              <a:rPr lang="fr-FR" sz="1600" b="0" i="0" dirty="0" smtClean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 </a:t>
            </a:r>
            <a:endParaRPr lang="fr-FR" sz="1600" b="0" i="0" dirty="0">
              <a:solidFill>
                <a:srgbClr val="000000"/>
              </a:solidFill>
              <a:effectLst/>
              <a:latin typeface="+mj-lt"/>
              <a:cs typeface="heebo" pitchFamily="2" charset="-79"/>
            </a:endParaRPr>
          </a:p>
          <a:p>
            <a:pPr algn="l"/>
            <a:r>
              <a:rPr lang="fr-FR" sz="1600" b="1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Autour d'Abraham </a:t>
            </a:r>
            <a:br>
              <a:rPr lang="fr-FR" sz="1600" b="1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</a:br>
            <a: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Marie Balmary, Le sacrifice interdit, Grasset 1992, p 123 à 133</a:t>
            </a:r>
            <a:b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</a:br>
            <a: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Paul Beauchamp, L’un et l’autre testament, Seuil</a:t>
            </a:r>
            <a:b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</a:br>
            <a:r>
              <a:rPr lang="fr-FR" sz="1600" b="0" i="0" dirty="0" smtClean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Thomas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Römer, L’invention de Dieu, Seuil </a:t>
            </a:r>
            <a:r>
              <a:rPr lang="fr-FR" sz="1600" b="0" i="0" dirty="0" smtClean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2014</a:t>
            </a:r>
          </a:p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DF2075A-0846-6714-E531-C47A0BF45BE5}"/>
              </a:ext>
            </a:extLst>
          </p:cNvPr>
          <p:cNvSpPr txBox="1"/>
          <p:nvPr/>
        </p:nvSpPr>
        <p:spPr>
          <a:xfrm>
            <a:off x="2643174" y="1198113"/>
            <a:ext cx="607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Avec </a:t>
            </a:r>
            <a:r>
              <a:rPr lang="fr-FR" sz="1800" dirty="0" smtClean="0">
                <a:solidFill>
                  <a:schemeClr val="bg1"/>
                </a:solidFill>
              </a:rPr>
              <a:t>tous, des paroissiens, des </a:t>
            </a:r>
            <a:r>
              <a:rPr lang="fr-FR" sz="1800" dirty="0">
                <a:solidFill>
                  <a:schemeClr val="bg1"/>
                </a:solidFill>
              </a:rPr>
              <a:t>recommençants, des </a:t>
            </a:r>
            <a:r>
              <a:rPr lang="fr-FR" sz="1800" dirty="0" smtClean="0">
                <a:solidFill>
                  <a:schemeClr val="bg1"/>
                </a:solidFill>
              </a:rPr>
              <a:t>catéchumènes, des parents…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72132" y="5214950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cs typeface="heebo" pitchFamily="2" charset="-79"/>
              </a:rPr>
              <a:t>En vidéo : </a:t>
            </a:r>
            <a:endParaRPr lang="fr-FR" b="1" dirty="0" smtClean="0">
              <a:solidFill>
                <a:srgbClr val="000000"/>
              </a:solidFill>
              <a:cs typeface="heebo" pitchFamily="2" charset="-79"/>
            </a:endParaRPr>
          </a:p>
          <a:p>
            <a:r>
              <a:rPr lang="fr-FR" b="1" dirty="0" smtClean="0">
                <a:solidFill>
                  <a:srgbClr val="000000"/>
                </a:solidFill>
                <a:cs typeface="heebo" pitchFamily="2" charset="-79"/>
              </a:rPr>
              <a:t>Daniel </a:t>
            </a:r>
            <a:r>
              <a:rPr lang="fr-FR" b="1" dirty="0" err="1" smtClean="0">
                <a:solidFill>
                  <a:srgbClr val="000000"/>
                </a:solidFill>
                <a:cs typeface="heebo" pitchFamily="2" charset="-79"/>
              </a:rPr>
              <a:t>Marguerat</a:t>
            </a:r>
            <a:endParaRPr lang="fr-FR" b="1" dirty="0" smtClean="0">
              <a:solidFill>
                <a:srgbClr val="000000"/>
              </a:solidFill>
              <a:cs typeface="heebo" pitchFamily="2" charset="-79"/>
            </a:endParaRPr>
          </a:p>
          <a:p>
            <a:r>
              <a:rPr lang="fr-FR" b="1" dirty="0" smtClean="0">
                <a:solidFill>
                  <a:srgbClr val="000000"/>
                </a:solidFill>
                <a:cs typeface="heebo" pitchFamily="2" charset="-79"/>
              </a:rPr>
              <a:t>Marie-Noëlle </a:t>
            </a:r>
            <a:r>
              <a:rPr lang="fr-FR" b="1" dirty="0" err="1" smtClean="0">
                <a:solidFill>
                  <a:srgbClr val="000000"/>
                </a:solidFill>
                <a:cs typeface="heebo" pitchFamily="2" charset="-79"/>
              </a:rPr>
              <a:t>Thabut</a:t>
            </a:r>
            <a:endParaRPr lang="fr-FR" b="1" dirty="0" smtClean="0">
              <a:solidFill>
                <a:srgbClr val="000000"/>
              </a:solidFill>
              <a:cs typeface="heebo" pitchFamily="2" charset="-79"/>
            </a:endParaRPr>
          </a:p>
          <a:p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0"/>
            <a:ext cx="8258204" cy="1439850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Lecture au plus près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avec des </a:t>
            </a:r>
            <a:r>
              <a:rPr lang="fr-FR" sz="2400" b="1" dirty="0" smtClean="0">
                <a:solidFill>
                  <a:schemeClr val="bg1"/>
                </a:solidFill>
              </a:rPr>
              <a:t>adultes sur page Bienvenue, </a:t>
            </a:r>
            <a:br>
              <a:rPr lang="fr-FR" sz="2400" b="1" dirty="0" smtClean="0">
                <a:solidFill>
                  <a:schemeClr val="bg1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des jeunes sur page Spécial Jeunes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Capture infobulles zaché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214554"/>
            <a:ext cx="5143536" cy="3189065"/>
          </a:xfr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72132" y="1785926"/>
            <a:ext cx="3429024" cy="3286148"/>
          </a:xfrm>
        </p:spPr>
        <p:txBody>
          <a:bodyPr/>
          <a:lstStyle/>
          <a:p>
            <a:pPr>
              <a:buNone/>
            </a:pPr>
            <a:r>
              <a:rPr lang="fr-FR" sz="2400" dirty="0" smtClean="0">
                <a:solidFill>
                  <a:schemeClr val="bg1"/>
                </a:solidFill>
              </a:rPr>
              <a:t>	Qui </a:t>
            </a:r>
            <a:r>
              <a:rPr lang="fr-FR" sz="2400" dirty="0">
                <a:solidFill>
                  <a:schemeClr val="bg1"/>
                </a:solidFill>
              </a:rPr>
              <a:t>est Zachée ?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Quel est le sens de son nom ?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Il signifie </a:t>
            </a:r>
            <a:r>
              <a:rPr lang="fr-FR" sz="2400" i="1" dirty="0">
                <a:solidFill>
                  <a:schemeClr val="bg1"/>
                </a:solidFill>
              </a:rPr>
              <a:t>pur</a:t>
            </a:r>
            <a:r>
              <a:rPr lang="fr-FR" sz="2400" dirty="0">
                <a:solidFill>
                  <a:schemeClr val="bg1"/>
                </a:solidFill>
              </a:rPr>
              <a:t>, </a:t>
            </a:r>
            <a:r>
              <a:rPr lang="fr-FR" sz="2400" i="1" dirty="0">
                <a:solidFill>
                  <a:schemeClr val="bg1"/>
                </a:solidFill>
              </a:rPr>
              <a:t>innocent</a:t>
            </a:r>
            <a:r>
              <a:rPr lang="fr-FR" sz="2400" dirty="0">
                <a:solidFill>
                  <a:schemeClr val="bg1"/>
                </a:solidFill>
              </a:rPr>
              <a:t>, </a:t>
            </a:r>
            <a:r>
              <a:rPr lang="fr-FR" sz="2400" i="1" dirty="0" smtClean="0">
                <a:solidFill>
                  <a:schemeClr val="bg1"/>
                </a:solidFill>
              </a:rPr>
              <a:t>irréprochable, juste</a:t>
            </a:r>
            <a:r>
              <a:rPr lang="fr-FR" sz="2400" dirty="0" smtClean="0">
                <a:solidFill>
                  <a:schemeClr val="bg1"/>
                </a:solidFill>
              </a:rPr>
              <a:t>.</a:t>
            </a:r>
            <a:r>
              <a:rPr lang="fr-FR" sz="2400" dirty="0">
                <a:solidFill>
                  <a:schemeClr val="bg1"/>
                </a:solidFill>
              </a:rPr>
              <a:t/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Pourquoi le considérer alors comme un </a:t>
            </a:r>
            <a:r>
              <a:rPr lang="fr-FR" sz="2400" dirty="0" smtClean="0">
                <a:solidFill>
                  <a:schemeClr val="bg1"/>
                </a:solidFill>
              </a:rPr>
              <a:t>voleur, </a:t>
            </a:r>
            <a:br>
              <a:rPr lang="fr-FR" sz="2400" dirty="0" smtClean="0">
                <a:solidFill>
                  <a:schemeClr val="bg1"/>
                </a:solidFill>
              </a:rPr>
            </a:br>
            <a:r>
              <a:rPr lang="fr-FR" sz="2400" dirty="0" smtClean="0">
                <a:solidFill>
                  <a:schemeClr val="bg1"/>
                </a:solidFill>
              </a:rPr>
              <a:t>un pécheur </a:t>
            </a:r>
            <a:r>
              <a:rPr lang="fr-FR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2844" y="164305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Grâce aux </a:t>
            </a:r>
            <a:r>
              <a:rPr lang="fr-FR" dirty="0" err="1">
                <a:solidFill>
                  <a:schemeClr val="bg1"/>
                </a:solidFill>
              </a:rPr>
              <a:t>infobulles</a:t>
            </a:r>
            <a:r>
              <a:rPr lang="fr-FR" dirty="0">
                <a:solidFill>
                  <a:schemeClr val="bg1"/>
                </a:solidFill>
              </a:rPr>
              <a:t>, à un diaporama ou des cartes indice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4857760"/>
            <a:ext cx="4262427" cy="157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Enfance Ados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abraham_disque_2022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7421" y="2540424"/>
            <a:ext cx="3779528" cy="3790196"/>
          </a:xfrm>
        </p:spPr>
      </p:pic>
      <p:pic>
        <p:nvPicPr>
          <p:cNvPr id="6" name="Espace réservé du contenu 5" descr="disque zachée avec texte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29256" y="3071810"/>
            <a:ext cx="2951288" cy="2958443"/>
          </a:xfrm>
        </p:spPr>
      </p:pic>
      <p:sp>
        <p:nvSpPr>
          <p:cNvPr id="7" name="ZoneTexte 6"/>
          <p:cNvSpPr txBox="1"/>
          <p:nvPr/>
        </p:nvSpPr>
        <p:spPr>
          <a:xfrm>
            <a:off x="457200" y="170942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 jeu pour faire des rapprochements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Des disques qui tournent pour découvrir Zachée, fils d’Abraham</a:t>
            </a:r>
          </a:p>
        </p:txBody>
      </p:sp>
      <p:pic>
        <p:nvPicPr>
          <p:cNvPr id="4" name="Image 3" descr="Une image contenant Graphique, graphisme, illustration, art&#10;&#10;Le contenu généré par l’IA peut être incorrect.">
            <a:extLst>
              <a:ext uri="{FF2B5EF4-FFF2-40B4-BE49-F238E27FC236}">
                <a16:creationId xmlns:a16="http://schemas.microsoft.com/office/drawing/2014/main" xmlns="" id="{EE0A7563-87C3-6A7F-6D6B-8B850F348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29" y="116632"/>
            <a:ext cx="1872755" cy="1414696"/>
          </a:xfrm>
          <a:prstGeom prst="rect">
            <a:avLst/>
          </a:prstGeom>
        </p:spPr>
      </p:pic>
      <p:pic>
        <p:nvPicPr>
          <p:cNvPr id="9" name="Image 8" descr="Une image contenant Graphique, Police, logo, clipart&#10;&#10;Le contenu généré par l’IA peut être incorrect.">
            <a:extLst>
              <a:ext uri="{FF2B5EF4-FFF2-40B4-BE49-F238E27FC236}">
                <a16:creationId xmlns:a16="http://schemas.microsoft.com/office/drawing/2014/main" xmlns="" id="{5DA36380-2844-F773-328C-A734DA12D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578" y="285728"/>
            <a:ext cx="1855434" cy="13315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21A58A-4449-1CB3-32DC-B58915BA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0337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Petite enfance </a:t>
            </a:r>
          </a:p>
        </p:txBody>
      </p:sp>
      <p:pic>
        <p:nvPicPr>
          <p:cNvPr id="8" name="Espace réservé du contenu 7" descr="Une image contenant text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3C2F482-315B-AB61-0829-6FB6A964D0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3543" y="1227093"/>
            <a:ext cx="3561276" cy="5272176"/>
          </a:xfr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xmlns="" id="{C7E68F41-8F7A-D061-399C-D74226CD4E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Des récits adaptés: Abraham et Zachée</a:t>
            </a:r>
          </a:p>
          <a:p>
            <a:r>
              <a:rPr lang="fr-FR" b="1" dirty="0">
                <a:solidFill>
                  <a:schemeClr val="bg1"/>
                </a:solidFill>
              </a:rPr>
              <a:t>Des BD </a:t>
            </a:r>
          </a:p>
          <a:p>
            <a:r>
              <a:rPr lang="fr-FR" b="1" dirty="0">
                <a:solidFill>
                  <a:schemeClr val="bg1"/>
                </a:solidFill>
              </a:rPr>
              <a:t>Des coloriages</a:t>
            </a:r>
          </a:p>
        </p:txBody>
      </p:sp>
      <p:pic>
        <p:nvPicPr>
          <p:cNvPr id="12" name="Image 11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xmlns="" id="{690B14CE-56F1-5218-B34F-095D3037E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32" y="215426"/>
            <a:ext cx="1440160" cy="10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4108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9BED31-4026-407E-694C-5B356FF0C4E9}"/>
              </a:ext>
            </a:extLst>
          </p:cNvPr>
          <p:cNvSpPr txBox="1">
            <a:spLocks/>
          </p:cNvSpPr>
          <p:nvPr/>
        </p:nvSpPr>
        <p:spPr>
          <a:xfrm>
            <a:off x="3563888" y="973444"/>
            <a:ext cx="483488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A la maison  </a:t>
            </a:r>
          </a:p>
        </p:txBody>
      </p:sp>
      <p:pic>
        <p:nvPicPr>
          <p:cNvPr id="4" name="Image 3" descr="Une image contenant dessin, peinture, art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17BD98AA-7485-9C5C-62C3-5FB83828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57166"/>
            <a:ext cx="2160240" cy="22686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92957E7-D872-353A-4EB2-6817FCD27695}"/>
              </a:ext>
            </a:extLst>
          </p:cNvPr>
          <p:cNvSpPr txBox="1"/>
          <p:nvPr/>
        </p:nvSpPr>
        <p:spPr>
          <a:xfrm>
            <a:off x="563338" y="3140968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rencontre avec les parents pour travailler le texte au plus près</a:t>
            </a:r>
          </a:p>
          <a:p>
            <a:r>
              <a:rPr lang="fr-FR" sz="2400" dirty="0">
                <a:solidFill>
                  <a:schemeClr val="bg1"/>
                </a:solidFill>
              </a:rPr>
              <a:t>Une page pour des activités simples </a:t>
            </a:r>
            <a:r>
              <a:rPr lang="fr-FR" sz="2400" dirty="0" smtClean="0">
                <a:solidFill>
                  <a:schemeClr val="bg1"/>
                </a:solidFill>
              </a:rPr>
              <a:t>à réaliser à </a:t>
            </a:r>
            <a:r>
              <a:rPr lang="fr-FR" sz="2400" dirty="0">
                <a:solidFill>
                  <a:schemeClr val="bg1"/>
                </a:solidFill>
              </a:rPr>
              <a:t>la </a:t>
            </a:r>
            <a:r>
              <a:rPr lang="fr-FR" sz="2400" dirty="0" smtClean="0">
                <a:solidFill>
                  <a:schemeClr val="bg1"/>
                </a:solidFill>
              </a:rPr>
              <a:t>maison, pour se questionner ensemble parent/enfant 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Un temps fort pour faire des </a:t>
            </a:r>
            <a:r>
              <a:rPr lang="fr-FR" sz="2400" dirty="0" smtClean="0">
                <a:solidFill>
                  <a:schemeClr val="bg1"/>
                </a:solidFill>
              </a:rPr>
              <a:t>rapprochements, chercher du sens, </a:t>
            </a:r>
            <a:br>
              <a:rPr lang="fr-FR" sz="2400" dirty="0" smtClean="0">
                <a:solidFill>
                  <a:schemeClr val="bg1"/>
                </a:solidFill>
              </a:rPr>
            </a:br>
            <a:r>
              <a:rPr lang="fr-FR" sz="2400" dirty="0" smtClean="0">
                <a:solidFill>
                  <a:schemeClr val="bg1"/>
                </a:solidFill>
              </a:rPr>
              <a:t>et célébrer. 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877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137148-6C81-DAA8-12D2-FBFF41939F97}"/>
              </a:ext>
            </a:extLst>
          </p:cNvPr>
          <p:cNvSpPr txBox="1">
            <a:spLocks/>
          </p:cNvSpPr>
          <p:nvPr/>
        </p:nvSpPr>
        <p:spPr>
          <a:xfrm>
            <a:off x="2627784" y="698964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Spécial jeunes</a:t>
            </a:r>
          </a:p>
        </p:txBody>
      </p:sp>
      <p:pic>
        <p:nvPicPr>
          <p:cNvPr id="6" name="Image 5" descr="Une image contenant texte, Graphique, graphisme, affiche&#10;&#10;Le contenu généré par l’IA peut être incorrect.">
            <a:extLst>
              <a:ext uri="{FF2B5EF4-FFF2-40B4-BE49-F238E27FC236}">
                <a16:creationId xmlns:a16="http://schemas.microsoft.com/office/drawing/2014/main" xmlns="" id="{52AAA2DA-6248-C24A-3C69-EDFBFAF4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351"/>
            <a:ext cx="2459883" cy="18582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11BA269-EF1A-DD23-92BA-7ECE32B9D703}"/>
              </a:ext>
            </a:extLst>
          </p:cNvPr>
          <p:cNvSpPr txBox="1"/>
          <p:nvPr/>
        </p:nvSpPr>
        <p:spPr>
          <a:xfrm>
            <a:off x="611560" y="2348880"/>
            <a:ext cx="7787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Joue en ligne avec Abraham et Zachée</a:t>
            </a:r>
          </a:p>
          <a:p>
            <a:r>
              <a:rPr lang="fr-FR" sz="3600" dirty="0">
                <a:solidFill>
                  <a:schemeClr val="bg1"/>
                </a:solidFill>
              </a:rPr>
              <a:t>Regarde une vidéo Zachée</a:t>
            </a:r>
          </a:p>
          <a:p>
            <a:r>
              <a:rPr lang="fr-FR" sz="3600" dirty="0">
                <a:solidFill>
                  <a:schemeClr val="bg1"/>
                </a:solidFill>
              </a:rPr>
              <a:t>Surfe sur les infobulles pour lire le texte au plus près</a:t>
            </a:r>
          </a:p>
        </p:txBody>
      </p:sp>
    </p:spTree>
    <p:extLst>
      <p:ext uri="{BB962C8B-B14F-4D97-AF65-F5344CB8AC3E}">
        <p14:creationId xmlns:p14="http://schemas.microsoft.com/office/powerpoint/2010/main" xmlns="" val="1018102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756E51D-A332-EF56-6F3C-C809DC103AB0}"/>
              </a:ext>
            </a:extLst>
          </p:cNvPr>
          <p:cNvSpPr txBox="1">
            <a:spLocks/>
          </p:cNvSpPr>
          <p:nvPr/>
        </p:nvSpPr>
        <p:spPr>
          <a:xfrm>
            <a:off x="2677304" y="483788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Des vidéos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C803A0-A2B4-2A13-E55B-D8886633BF5B}"/>
              </a:ext>
            </a:extLst>
          </p:cNvPr>
          <p:cNvSpPr txBox="1"/>
          <p:nvPr/>
        </p:nvSpPr>
        <p:spPr>
          <a:xfrm>
            <a:off x="467544" y="2275487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Annie raconte Abraham aux petits enfants 4mn40</a:t>
            </a:r>
          </a:p>
          <a:p>
            <a:endParaRPr lang="fr-FR" i="0" dirty="0" smtClean="0">
              <a:solidFill>
                <a:srgbClr val="000000"/>
              </a:solidFill>
              <a:effectLst/>
              <a:latin typeface="heebo" pitchFamily="2" charset="-79"/>
              <a:cs typeface="heebo" pitchFamily="2" charset="-79"/>
            </a:endParaRPr>
          </a:p>
          <a:p>
            <a:r>
              <a:rPr lang="fr-FR" i="0" dirty="0" smtClean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Odile </a:t>
            </a:r>
            <a:r>
              <a:rPr lang="fr-FR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lit Abraham aux enfants 6mn</a:t>
            </a:r>
          </a:p>
          <a:p>
            <a:endParaRPr lang="fr-FR" i="0" dirty="0" smtClean="0">
              <a:solidFill>
                <a:srgbClr val="000000"/>
              </a:solidFill>
              <a:effectLst/>
              <a:latin typeface="heebo" pitchFamily="2" charset="-79"/>
              <a:cs typeface="heebo" pitchFamily="2" charset="-79"/>
            </a:endParaRPr>
          </a:p>
          <a:p>
            <a:r>
              <a:rPr lang="fr-FR" i="0" dirty="0" smtClean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Françoise </a:t>
            </a:r>
            <a:r>
              <a:rPr lang="fr-FR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raconte l'histoire de Zachée à tous 5 mn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D4ACC81-BC96-F21D-8ABC-192008E37E20}"/>
              </a:ext>
            </a:extLst>
          </p:cNvPr>
          <p:cNvSpPr txBox="1"/>
          <p:nvPr/>
        </p:nvSpPr>
        <p:spPr>
          <a:xfrm>
            <a:off x="500034" y="392906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Tablettes de la foi Le péché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3FA3BEA-E421-9A82-5EB1-F79565FA5A68}"/>
              </a:ext>
            </a:extLst>
          </p:cNvPr>
          <p:cNvSpPr txBox="1"/>
          <p:nvPr/>
        </p:nvSpPr>
        <p:spPr>
          <a:xfrm>
            <a:off x="467544" y="172070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Annie raconte la conquête de Jéricho aux enfants 4mn20</a:t>
            </a:r>
            <a:endParaRPr lang="fr-FR" dirty="0"/>
          </a:p>
        </p:txBody>
      </p:sp>
      <p:pic>
        <p:nvPicPr>
          <p:cNvPr id="9" name="Image 8" descr="Une image contenant clipart, Graphique, graphism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7FF8D8E-E63F-1905-55B8-940E3C48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96" y="247735"/>
            <a:ext cx="1798286" cy="12915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5D32367-875C-C8CC-D8BE-3DF66786E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857628"/>
            <a:ext cx="3901924" cy="24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01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Graphique, clipart, graphisme&#10;&#10;Le contenu généré par l’IA peut être incorrect.">
            <a:extLst>
              <a:ext uri="{FF2B5EF4-FFF2-40B4-BE49-F238E27FC236}">
                <a16:creationId xmlns:a16="http://schemas.microsoft.com/office/drawing/2014/main" xmlns="" id="{E9065CAC-D849-AACB-1E0E-4C052F53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571480"/>
            <a:ext cx="2771800" cy="1883219"/>
          </a:xfrm>
          <a:prstGeom prst="rect">
            <a:avLst/>
          </a:prstGeom>
        </p:spPr>
      </p:pic>
      <p:pic>
        <p:nvPicPr>
          <p:cNvPr id="7" name="Image 6" descr="Une image contenant clipart, dessin humoristiqu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D8C8209-1E15-7986-220D-FD0A20E4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428604"/>
            <a:ext cx="2929049" cy="2102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9ACCC58-9830-A88A-D7D6-815E147DC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3071810"/>
            <a:ext cx="5000623" cy="30670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4282" y="3143248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Tu m’as dit Zachée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Abraham et le peuple de Dieu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…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1083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1C5339-3157-DD2F-7A4B-A775FEB69107}"/>
              </a:ext>
            </a:extLst>
          </p:cNvPr>
          <p:cNvSpPr txBox="1">
            <a:spLocks/>
          </p:cNvSpPr>
          <p:nvPr/>
        </p:nvSpPr>
        <p:spPr>
          <a:xfrm>
            <a:off x="2370325" y="260039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Des méditations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0D25C01-ACCF-9E48-CF3F-4443B2570017}"/>
              </a:ext>
            </a:extLst>
          </p:cNvPr>
          <p:cNvSpPr txBox="1"/>
          <p:nvPr/>
        </p:nvSpPr>
        <p:spPr>
          <a:xfrm>
            <a:off x="539552" y="4217020"/>
            <a:ext cx="7859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Abraham Zachée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Deux chercheurs de Dieu, deux chercheurs d’humanité.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Je me mets en attitude moi aussi de recherche, d’attente.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Quel est mon désir ? Aller vers moi-même ?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Me trouver ? Aller vers Toi, Seigneur ? Te trouver ?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Abram part sans savoir où il va. Zachée monte sur son arbre… </a:t>
            </a:r>
          </a:p>
        </p:txBody>
      </p:sp>
      <p:pic>
        <p:nvPicPr>
          <p:cNvPr id="4" name="Image 3" descr="Abraham St Savin jpdumontier.jpg">
            <a:extLst>
              <a:ext uri="{FF2B5EF4-FFF2-40B4-BE49-F238E27FC236}">
                <a16:creationId xmlns:a16="http://schemas.microsoft.com/office/drawing/2014/main" xmlns="" id="{442B8EA9-F887-9AB3-A410-9E3D14B97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507" y="1196914"/>
            <a:ext cx="4696636" cy="2888131"/>
          </a:xfrm>
          <a:prstGeom prst="rect">
            <a:avLst/>
          </a:prstGeom>
        </p:spPr>
      </p:pic>
      <p:pic>
        <p:nvPicPr>
          <p:cNvPr id="6" name="Image 5" descr="Une image contenant Visage humain, texte, Graphique, Police&#10;&#10;Le contenu généré par l’IA peut être incorrect.">
            <a:extLst>
              <a:ext uri="{FF2B5EF4-FFF2-40B4-BE49-F238E27FC236}">
                <a16:creationId xmlns:a16="http://schemas.microsoft.com/office/drawing/2014/main" xmlns="" id="{3EC429FD-101C-FC61-6BF3-460518868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0648"/>
            <a:ext cx="144018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69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 module</a:t>
            </a:r>
          </a:p>
        </p:txBody>
      </p:sp>
      <p:sp>
        <p:nvSpPr>
          <p:cNvPr id="14339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VISÉES</a:t>
            </a:r>
          </a:p>
        </p:txBody>
      </p:sp>
      <p:sp>
        <p:nvSpPr>
          <p:cNvPr id="14340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Découvrir Zachée comme un fils d'Abraham</a:t>
            </a:r>
          </a:p>
          <a:p>
            <a:r>
              <a:rPr lang="fr-FR" dirty="0">
                <a:solidFill>
                  <a:schemeClr val="bg1"/>
                </a:solidFill>
              </a:rPr>
              <a:t>A sa suite, nous sommes héritiers du peuple de la première alliance,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appelés à réaliser pleinement notre humanité à la suite du </a:t>
            </a:r>
            <a:r>
              <a:rPr lang="fr-FR" dirty="0" smtClean="0">
                <a:solidFill>
                  <a:schemeClr val="bg1"/>
                </a:solidFill>
              </a:rPr>
              <a:t>Christ.</a:t>
            </a:r>
            <a:endParaRPr lang="fr-FR" dirty="0">
              <a:solidFill>
                <a:schemeClr val="bg1"/>
              </a:solidFill>
            </a:endParaRPr>
          </a:p>
          <a:p>
            <a:pPr eaLnBrk="1" hangingPunct="1"/>
            <a:endParaRPr lang="it-IT" dirty="0"/>
          </a:p>
        </p:txBody>
      </p:sp>
      <p:sp>
        <p:nvSpPr>
          <p:cNvPr id="14341" name="Segnaposto tes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14342" name="Segnaposto contenuto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Lire au plus près </a:t>
            </a:r>
            <a:r>
              <a:rPr lang="fr-FR" b="1" dirty="0" smtClean="0">
                <a:solidFill>
                  <a:schemeClr val="bg1"/>
                </a:solidFill>
              </a:rPr>
              <a:t/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et </a:t>
            </a:r>
            <a:r>
              <a:rPr lang="fr-FR" b="1" dirty="0">
                <a:solidFill>
                  <a:schemeClr val="bg1"/>
                </a:solidFill>
              </a:rPr>
              <a:t>interpréter </a:t>
            </a:r>
            <a:r>
              <a:rPr lang="fr-FR" b="1" dirty="0" smtClean="0">
                <a:solidFill>
                  <a:schemeClr val="bg1"/>
                </a:solidFill>
              </a:rPr>
              <a:t/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le </a:t>
            </a:r>
            <a:r>
              <a:rPr lang="fr-FR" b="1" dirty="0">
                <a:solidFill>
                  <a:schemeClr val="bg1"/>
                </a:solidFill>
              </a:rPr>
              <a:t>texte de Luc 19, </a:t>
            </a:r>
            <a:r>
              <a:rPr lang="fr-FR" b="1" dirty="0" smtClean="0">
                <a:solidFill>
                  <a:schemeClr val="bg1"/>
                </a:solidFill>
              </a:rPr>
              <a:t>1-10</a:t>
            </a:r>
            <a:endParaRPr lang="fr-FR" b="1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Se questionner,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opérer des rapprochements,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notamment avec Abraham. 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Interpréter pour donner du sens aujourd'hui.</a:t>
            </a:r>
          </a:p>
          <a:p>
            <a:pPr eaLnBrk="1" hangingPunct="1"/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8850026-33CE-0B91-BC88-C3CDF769C10F}"/>
              </a:ext>
            </a:extLst>
          </p:cNvPr>
          <p:cNvSpPr txBox="1">
            <a:spLocks/>
          </p:cNvSpPr>
          <p:nvPr/>
        </p:nvSpPr>
        <p:spPr>
          <a:xfrm>
            <a:off x="2370325" y="260039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Vers les sacrements</a:t>
            </a:r>
          </a:p>
        </p:txBody>
      </p:sp>
      <p:pic>
        <p:nvPicPr>
          <p:cNvPr id="4" name="Image 3" descr="Une image contenant symbole, logo, Graphique, Police&#10;&#10;Le contenu généré par l’IA peut être incorrect.">
            <a:extLst>
              <a:ext uri="{FF2B5EF4-FFF2-40B4-BE49-F238E27FC236}">
                <a16:creationId xmlns:a16="http://schemas.microsoft.com/office/drawing/2014/main" xmlns="" id="{2D52CB34-0033-7FB8-CAB9-EB85C555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1" y="-4105"/>
            <a:ext cx="2376264" cy="24538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4FA3714-93FF-30A2-3FE1-1B3B2AB6589B}"/>
              </a:ext>
            </a:extLst>
          </p:cNvPr>
          <p:cNvSpPr txBox="1"/>
          <p:nvPr/>
        </p:nvSpPr>
        <p:spPr>
          <a:xfrm>
            <a:off x="2643174" y="1071546"/>
            <a:ext cx="5688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b="1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Sacrement de Réconciliation avec Zachée</a:t>
            </a:r>
            <a:endParaRPr lang="fr-FR" b="0" i="0" dirty="0">
              <a:solidFill>
                <a:srgbClr val="000000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Découvrir la rencontre avec Jésus </a:t>
            </a:r>
            <a:r>
              <a:rPr lang="fr-FR" b="0" i="0" dirty="0" smtClean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/>
            </a:r>
            <a:br>
              <a:rPr lang="fr-FR" b="0" i="0" dirty="0" smtClean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 smtClean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comme </a:t>
            </a: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source du Salut. </a:t>
            </a:r>
            <a:r>
              <a:rPr lang="fr-FR" b="0" i="0" dirty="0" smtClean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/>
            </a:r>
            <a:br>
              <a:rPr lang="fr-FR" b="0" i="0" dirty="0" smtClean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 smtClean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Se </a:t>
            </a: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reconnaître pécheur/sauvé.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FDE8027-2500-DB18-2A15-CE382F69D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296" y="2502996"/>
            <a:ext cx="5781408" cy="41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70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71670" y="5286388"/>
            <a:ext cx="5143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Catéchèse par la Parole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Module </a:t>
            </a:r>
            <a:r>
              <a:rPr lang="fr-FR" dirty="0" smtClean="0">
                <a:solidFill>
                  <a:schemeClr val="bg1"/>
                </a:solidFill>
              </a:rPr>
              <a:t>Zachée</a:t>
            </a:r>
          </a:p>
          <a:p>
            <a:pPr algn="ctr"/>
            <a:r>
              <a:rPr lang="fr-FR" sz="1200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fr-FR" sz="1200" dirty="0" smtClean="0">
                <a:solidFill>
                  <a:schemeClr val="bg1"/>
                </a:solidFill>
                <a:hlinkClick r:id="rId2"/>
              </a:rPr>
              <a:t>://</a:t>
            </a:r>
            <a:r>
              <a:rPr lang="fr-FR" sz="1200" dirty="0" smtClean="0">
                <a:solidFill>
                  <a:schemeClr val="bg1"/>
                </a:solidFill>
                <a:hlinkClick r:id="rId2"/>
              </a:rPr>
              <a:t>www.catechese-par-la-parole.catholique.fr/2022-02-zachee-bienvenue-2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endParaRPr lang="fr-FR" sz="1200" dirty="0" smtClean="0">
              <a:solidFill>
                <a:schemeClr val="bg1"/>
              </a:solidFill>
            </a:endParaRPr>
          </a:p>
        </p:txBody>
      </p:sp>
      <p:pic>
        <p:nvPicPr>
          <p:cNvPr id="6" name="Image 5" descr="logo PLP P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286388"/>
            <a:ext cx="1524000" cy="841248"/>
          </a:xfrm>
          <a:prstGeom prst="rect">
            <a:avLst/>
          </a:prstGeom>
        </p:spPr>
      </p:pic>
      <p:pic>
        <p:nvPicPr>
          <p:cNvPr id="8" name="Image 7" descr="qr-code zach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082" y="5000636"/>
            <a:ext cx="1428736" cy="142873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Les textes</a:t>
            </a:r>
          </a:p>
        </p:txBody>
      </p:sp>
      <p:sp>
        <p:nvSpPr>
          <p:cNvPr id="15363" name="Segnaposto testo 5"/>
          <p:cNvSpPr>
            <a:spLocks noGrp="1"/>
          </p:cNvSpPr>
          <p:nvPr>
            <p:ph type="body" idx="1"/>
          </p:nvPr>
        </p:nvSpPr>
        <p:spPr>
          <a:xfrm>
            <a:off x="512839" y="1524909"/>
            <a:ext cx="4040188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Premier Testament</a:t>
            </a:r>
          </a:p>
        </p:txBody>
      </p:sp>
      <p:sp>
        <p:nvSpPr>
          <p:cNvPr id="15364" name="Segnaposto contenut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Genèse 12 à 25 Abraham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365" name="Segnaposto testo 7"/>
          <p:cNvSpPr>
            <a:spLocks noGrp="1"/>
          </p:cNvSpPr>
          <p:nvPr>
            <p:ph type="body" sz="quarter" idx="3"/>
          </p:nvPr>
        </p:nvSpPr>
        <p:spPr>
          <a:xfrm>
            <a:off x="4645025" y="1528809"/>
            <a:ext cx="4041775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Nouveau Testament</a:t>
            </a:r>
          </a:p>
        </p:txBody>
      </p:sp>
      <p:sp>
        <p:nvSpPr>
          <p:cNvPr id="15366" name="Segnaposto contenuto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Luc 19, 1-10 Zachée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dessin, dessin humoristique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232D222B-E108-7815-781E-2F5C1E77F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403037"/>
            <a:ext cx="2160240" cy="2215435"/>
          </a:xfrm>
          <a:prstGeom prst="rect">
            <a:avLst/>
          </a:prstGeom>
        </p:spPr>
      </p:pic>
      <p:pic>
        <p:nvPicPr>
          <p:cNvPr id="7" name="Image 6" descr="Une image contenant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10BB2B8-9C75-BB31-23A2-FC5B01A8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212976"/>
            <a:ext cx="2160240" cy="229041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uild="p"/>
      <p:bldP spid="1536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2910" y="1857364"/>
            <a:ext cx="8143932" cy="3643338"/>
          </a:xfrm>
        </p:spPr>
        <p:txBody>
          <a:bodyPr/>
          <a:lstStyle/>
          <a:p>
            <a:pPr>
              <a:buNone/>
            </a:pPr>
            <a:r>
              <a:rPr lang="fr-FR" b="1" dirty="0" smtClean="0">
                <a:solidFill>
                  <a:schemeClr val="bg1"/>
                </a:solidFill>
              </a:rPr>
              <a:t>31</a:t>
            </a:r>
            <a:r>
              <a:rPr lang="fr-FR" b="1" baseline="30000" dirty="0" smtClean="0">
                <a:solidFill>
                  <a:schemeClr val="bg1"/>
                </a:solidFill>
              </a:rPr>
              <a:t>ème</a:t>
            </a:r>
            <a:r>
              <a:rPr lang="fr-FR" b="1" dirty="0" smtClean="0">
                <a:solidFill>
                  <a:schemeClr val="bg1"/>
                </a:solidFill>
              </a:rPr>
              <a:t> dimanche temps ordinaire Année C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Aux alentours de la Toussaint </a:t>
            </a:r>
          </a:p>
          <a:p>
            <a:pPr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A noter Ce dimanche n’existe pas en 2025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26 octobre 2025 30</a:t>
            </a:r>
            <a:r>
              <a:rPr lang="fr-FR" baseline="30000" dirty="0" smtClean="0">
                <a:solidFill>
                  <a:schemeClr val="bg1"/>
                </a:solidFill>
              </a:rPr>
              <a:t>ème</a:t>
            </a:r>
            <a:r>
              <a:rPr lang="fr-FR" dirty="0" smtClean="0">
                <a:solidFill>
                  <a:schemeClr val="bg1"/>
                </a:solidFill>
              </a:rPr>
              <a:t> dimanche </a:t>
            </a:r>
            <a:r>
              <a:rPr lang="fr-FR" dirty="0" smtClean="0">
                <a:solidFill>
                  <a:schemeClr val="bg1"/>
                </a:solidFill>
              </a:rPr>
              <a:t>temps ordinaire Année C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2 novembre Commémoration des tous les fidèles défunts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9 novembre Dédicace de la basilique du </a:t>
            </a:r>
            <a:r>
              <a:rPr lang="fr-FR" dirty="0" smtClean="0">
                <a:solidFill>
                  <a:schemeClr val="bg1"/>
                </a:solidFill>
              </a:rPr>
              <a:t>L</a:t>
            </a:r>
            <a:r>
              <a:rPr lang="fr-FR" dirty="0" smtClean="0">
                <a:solidFill>
                  <a:schemeClr val="bg1"/>
                </a:solidFill>
              </a:rPr>
              <a:t>atran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16 novembre 33</a:t>
            </a:r>
            <a:r>
              <a:rPr lang="fr-FR" baseline="30000" dirty="0" smtClean="0">
                <a:solidFill>
                  <a:schemeClr val="bg1"/>
                </a:solidFill>
              </a:rPr>
              <a:t>ème</a:t>
            </a:r>
            <a:r>
              <a:rPr lang="fr-FR" dirty="0" smtClean="0">
                <a:solidFill>
                  <a:schemeClr val="bg1"/>
                </a:solidFill>
              </a:rPr>
              <a:t> dimanche temps </a:t>
            </a:r>
            <a:r>
              <a:rPr lang="fr-FR" dirty="0" smtClean="0">
                <a:solidFill>
                  <a:schemeClr val="bg1"/>
                </a:solidFill>
              </a:rPr>
              <a:t>ordinaire Année C</a:t>
            </a:r>
            <a:endParaRPr lang="fr-F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>
                <a:solidFill>
                  <a:schemeClr val="bg1"/>
                </a:solidFill>
              </a:rPr>
              <a:t>Lien avec la liturgie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EC26A0F-3790-3695-F2B6-C4B65FFF713D}"/>
              </a:ext>
            </a:extLst>
          </p:cNvPr>
          <p:cNvSpPr txBox="1"/>
          <p:nvPr/>
        </p:nvSpPr>
        <p:spPr>
          <a:xfrm>
            <a:off x="179412" y="224045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Avec une pédagogie</a:t>
            </a:r>
          </a:p>
          <a:p>
            <a:r>
              <a:rPr lang="fr-FR" sz="2400" dirty="0">
                <a:solidFill>
                  <a:schemeClr val="bg1"/>
                </a:solidFill>
              </a:rPr>
              <a:t>a</a:t>
            </a:r>
            <a:r>
              <a:rPr lang="fr-FR" sz="2400" dirty="0" smtClean="0">
                <a:solidFill>
                  <a:schemeClr val="bg1"/>
                </a:solidFill>
              </a:rPr>
              <a:t>daptée </a:t>
            </a:r>
            <a:r>
              <a:rPr lang="fr-FR" sz="2400" dirty="0">
                <a:solidFill>
                  <a:schemeClr val="bg1"/>
                </a:solidFill>
              </a:rPr>
              <a:t>à chaque âge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FDF06559-F283-D206-C98F-E86214869192}"/>
              </a:ext>
            </a:extLst>
          </p:cNvPr>
          <p:cNvGrpSpPr/>
          <p:nvPr/>
        </p:nvGrpSpPr>
        <p:grpSpPr>
          <a:xfrm>
            <a:off x="251420" y="5364075"/>
            <a:ext cx="6048672" cy="1116723"/>
            <a:chOff x="251520" y="5421747"/>
            <a:chExt cx="6048672" cy="1116723"/>
          </a:xfrm>
        </p:grpSpPr>
        <p:pic>
          <p:nvPicPr>
            <p:cNvPr id="9" name="Image 8" descr="Une image contenant texte, clipart, Graphique, Dessin d’enfant&#10;&#10;Le contenu généré par l’IA peut être incorrect.">
              <a:extLst>
                <a:ext uri="{FF2B5EF4-FFF2-40B4-BE49-F238E27FC236}">
                  <a16:creationId xmlns:a16="http://schemas.microsoft.com/office/drawing/2014/main" xmlns="" id="{3239ED5E-5BF0-B730-E1FA-A7F225125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5421747"/>
              <a:ext cx="1800000" cy="1116723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1C1A2D40-2434-7801-25FB-08F3C28CEF28}"/>
                </a:ext>
              </a:extLst>
            </p:cNvPr>
            <p:cNvSpPr txBox="1"/>
            <p:nvPr/>
          </p:nvSpPr>
          <p:spPr>
            <a:xfrm>
              <a:off x="2195736" y="5892139"/>
              <a:ext cx="4104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Genèse 12 à 25 Abraham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Luc 19 , 1-10 </a:t>
              </a:r>
              <a:r>
                <a:rPr lang="fr-FR" dirty="0" smtClean="0">
                  <a:solidFill>
                    <a:schemeClr val="bg1"/>
                  </a:solidFill>
                </a:rPr>
                <a:t>Zachée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A5D8142-F80B-B87B-DFDF-E74875913845}"/>
              </a:ext>
            </a:extLst>
          </p:cNvPr>
          <p:cNvGrpSpPr/>
          <p:nvPr/>
        </p:nvGrpSpPr>
        <p:grpSpPr>
          <a:xfrm>
            <a:off x="1882277" y="2849914"/>
            <a:ext cx="5447852" cy="1116267"/>
            <a:chOff x="1882277" y="2849914"/>
            <a:chExt cx="5447852" cy="1116267"/>
          </a:xfrm>
        </p:grpSpPr>
        <p:pic>
          <p:nvPicPr>
            <p:cNvPr id="7" name="Image 6" descr="Une image contenant symbole, texte, Police, Graphique&#10;&#10;Le contenu généré par l’IA peut être incorrect.">
              <a:extLst>
                <a:ext uri="{FF2B5EF4-FFF2-40B4-BE49-F238E27FC236}">
                  <a16:creationId xmlns:a16="http://schemas.microsoft.com/office/drawing/2014/main" xmlns="" id="{D38F462D-E239-7C60-21A4-263330D56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2277" y="2849914"/>
              <a:ext cx="1800000" cy="111626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A86864CC-F3D7-3151-32A2-958B9AA86B55}"/>
                </a:ext>
              </a:extLst>
            </p:cNvPr>
            <p:cNvSpPr txBox="1"/>
            <p:nvPr/>
          </p:nvSpPr>
          <p:spPr>
            <a:xfrm>
              <a:off x="3873745" y="3534601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Rapprocher Abraham et Zachée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42B79D1A-2F15-E2EE-1F99-7ECF010282D0}"/>
              </a:ext>
            </a:extLst>
          </p:cNvPr>
          <p:cNvGrpSpPr/>
          <p:nvPr/>
        </p:nvGrpSpPr>
        <p:grpSpPr>
          <a:xfrm>
            <a:off x="1037695" y="4147470"/>
            <a:ext cx="7290867" cy="1112486"/>
            <a:chOff x="981101" y="4137721"/>
            <a:chExt cx="7290867" cy="1112486"/>
          </a:xfrm>
        </p:grpSpPr>
        <p:pic>
          <p:nvPicPr>
            <p:cNvPr id="5" name="Image 4" descr="Une image contenant Visage humain, Graphique, texte, illustration&#10;&#10;Le contenu généré par l’IA peut être incorrect.">
              <a:extLst>
                <a:ext uri="{FF2B5EF4-FFF2-40B4-BE49-F238E27FC236}">
                  <a16:creationId xmlns:a16="http://schemas.microsoft.com/office/drawing/2014/main" xmlns="" id="{B52A84FD-204B-295B-4D60-4A0F44D8B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101" y="4137721"/>
              <a:ext cx="1800000" cy="1112486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E0309FBD-DB4B-BE1F-F3D1-9FCF808B643F}"/>
                </a:ext>
              </a:extLst>
            </p:cNvPr>
            <p:cNvSpPr txBox="1"/>
            <p:nvPr/>
          </p:nvSpPr>
          <p:spPr>
            <a:xfrm>
              <a:off x="2931907" y="4857145"/>
              <a:ext cx="5340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Qui est Zachée ? Un pécheur ?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AA0C50AC-900E-A818-78AD-50BDD436717C}"/>
              </a:ext>
            </a:extLst>
          </p:cNvPr>
          <p:cNvGrpSpPr/>
          <p:nvPr/>
        </p:nvGrpSpPr>
        <p:grpSpPr>
          <a:xfrm>
            <a:off x="3599742" y="373256"/>
            <a:ext cx="5400700" cy="1116270"/>
            <a:chOff x="3563888" y="377202"/>
            <a:chExt cx="5400700" cy="1116270"/>
          </a:xfrm>
        </p:grpSpPr>
        <p:pic>
          <p:nvPicPr>
            <p:cNvPr id="11" name="Image 10" descr="Une image contenant clipart, Visage humain, text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xmlns="" id="{DF59DB4C-7148-8277-4C94-95DE2A400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3888" y="377202"/>
              <a:ext cx="1800000" cy="111627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BF1C5726-7ADF-8DCE-F0FA-A17AAE218B63}"/>
                </a:ext>
              </a:extLst>
            </p:cNvPr>
            <p:cNvSpPr txBox="1"/>
            <p:nvPr/>
          </p:nvSpPr>
          <p:spPr>
            <a:xfrm>
              <a:off x="5403672" y="786431"/>
              <a:ext cx="35609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Comme Zachée, Seigneur, </a:t>
              </a:r>
              <a:br>
                <a:rPr lang="fr-FR" dirty="0">
                  <a:solidFill>
                    <a:schemeClr val="bg1"/>
                  </a:solidFill>
                </a:rPr>
              </a:br>
              <a:r>
                <a:rPr lang="fr-FR" dirty="0">
                  <a:solidFill>
                    <a:schemeClr val="bg1"/>
                  </a:solidFill>
                </a:rPr>
                <a:t>j’entends que tu m’appelles quand… 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8B9A5577-FC12-DF1C-610A-1AAF0D0F6D76}"/>
              </a:ext>
            </a:extLst>
          </p:cNvPr>
          <p:cNvGrpSpPr/>
          <p:nvPr/>
        </p:nvGrpSpPr>
        <p:grpSpPr>
          <a:xfrm>
            <a:off x="2627784" y="1598044"/>
            <a:ext cx="4884224" cy="1124078"/>
            <a:chOff x="2748214" y="1598044"/>
            <a:chExt cx="4884224" cy="1124078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BBD56EDD-A6E4-43AC-2DF2-F5A0A1853DA6}"/>
                </a:ext>
              </a:extLst>
            </p:cNvPr>
            <p:cNvSpPr txBox="1"/>
            <p:nvPr/>
          </p:nvSpPr>
          <p:spPr>
            <a:xfrm>
              <a:off x="4716016" y="2352790"/>
              <a:ext cx="2916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De quoi Zachée est-il sauvé ?  </a:t>
              </a:r>
            </a:p>
          </p:txBody>
        </p:sp>
        <p:pic>
          <p:nvPicPr>
            <p:cNvPr id="24" name="Image 23" descr="Une image contenant clipart, Graphique, Visage humai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xmlns="" id="{5519BD46-E2AB-6DAF-E913-82EBE8AD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8214" y="1598044"/>
              <a:ext cx="1800000" cy="1114288"/>
            </a:xfrm>
            <a:prstGeom prst="rect">
              <a:avLst/>
            </a:prstGeom>
          </p:spPr>
        </p:pic>
      </p:grpSp>
      <p:sp>
        <p:nvSpPr>
          <p:cNvPr id="19" name="ZoneTexte 18"/>
          <p:cNvSpPr txBox="1"/>
          <p:nvPr/>
        </p:nvSpPr>
        <p:spPr>
          <a:xfrm>
            <a:off x="6000760" y="21429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Quelques extraits…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222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2987824" y="90235"/>
            <a:ext cx="2928958" cy="857256"/>
          </a:xfrm>
        </p:spPr>
        <p:txBody>
          <a:bodyPr/>
          <a:lstStyle/>
          <a:p>
            <a:pPr eaLnBrk="1" hangingPunct="1"/>
            <a:r>
              <a:rPr lang="it-IT" cap="none" dirty="0">
                <a:solidFill>
                  <a:schemeClr val="bg1"/>
                </a:solidFill>
              </a:rPr>
              <a:t>Une image</a:t>
            </a:r>
          </a:p>
        </p:txBody>
      </p:sp>
      <p:pic>
        <p:nvPicPr>
          <p:cNvPr id="5" name="Image 4" descr="Abraham St Savin jpdumonti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142984"/>
            <a:ext cx="7000892" cy="43051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05040" y="5643578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Fresque de St </a:t>
            </a:r>
            <a:r>
              <a:rPr lang="fr-FR" b="1" dirty="0" err="1">
                <a:solidFill>
                  <a:schemeClr val="bg1"/>
                </a:solidFill>
              </a:rPr>
              <a:t>Savin</a:t>
            </a:r>
            <a:r>
              <a:rPr lang="fr-FR" b="1" dirty="0">
                <a:solidFill>
                  <a:schemeClr val="bg1"/>
                </a:solidFill>
              </a:rPr>
              <a:t> sur Gartempe (Poitou)</a:t>
            </a:r>
            <a:r>
              <a:rPr lang="fr-FR" dirty="0">
                <a:solidFill>
                  <a:schemeClr val="bg1"/>
                </a:solidFill>
              </a:rPr>
              <a:t/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Peinture murale de la voûte de la nef</a:t>
            </a:r>
            <a:r>
              <a:rPr lang="fr-FR" dirty="0"/>
              <a:t> : Dieu bénit Abraham - (Moyen âge)</a:t>
            </a:r>
          </a:p>
        </p:txBody>
      </p:sp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16A6C5E-976C-175A-C93E-FD4291D1D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3568" y="4005064"/>
            <a:ext cx="7772400" cy="1763718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Vous pensez peut-être que c'est Zachée.  Mais l'arbre est bizarre : il se divise en trois branches, comme si Zachée montait sur une croix qui dresse ses fruits vers le ciel. Et que fait-il ce petit personnage ? Il semble fort intéressé par ces fruits. Il projette sa main droite vers un des fruits qu'il regarde et qu'il va saisir…</a:t>
            </a:r>
          </a:p>
        </p:txBody>
      </p:sp>
      <p:pic>
        <p:nvPicPr>
          <p:cNvPr id="4" name="Image 3" descr="arb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500042"/>
            <a:ext cx="2085975" cy="3190875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5500726" cy="2376264"/>
          </a:xfrm>
        </p:spPr>
        <p:txBody>
          <a:bodyPr/>
          <a:lstStyle/>
          <a:p>
            <a:pPr eaLnBrk="1" hangingPunct="1"/>
            <a:r>
              <a:rPr lang="fr-FR" b="1" dirty="0">
                <a:solidFill>
                  <a:schemeClr val="accent2"/>
                </a:solidFill>
              </a:rPr>
              <a:t>Qui est ce personnage </a:t>
            </a:r>
            <a:br>
              <a:rPr lang="fr-FR" b="1" dirty="0">
                <a:solidFill>
                  <a:schemeClr val="accent2"/>
                </a:solidFill>
              </a:rPr>
            </a:br>
            <a:r>
              <a:rPr lang="fr-FR" b="1" dirty="0">
                <a:solidFill>
                  <a:schemeClr val="accent2"/>
                </a:solidFill>
              </a:rPr>
              <a:t>qui monte à l’arbre 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eaLnBrk="1" hangingPunct="1"/>
            <a:r>
              <a:rPr lang="fr-FR" b="1" dirty="0">
                <a:solidFill>
                  <a:schemeClr val="accent2"/>
                </a:solidFill>
              </a:rPr>
              <a:t>Et pourquoi Abraham ?</a:t>
            </a:r>
          </a:p>
        </p:txBody>
      </p:sp>
      <p:pic>
        <p:nvPicPr>
          <p:cNvPr id="7" name="Image 6" descr="abrah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70" y="1857364"/>
            <a:ext cx="2037080" cy="30886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2910" y="2071678"/>
            <a:ext cx="4500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Dieu avait fait une promesse à Abraham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 « Tu auras une descendance aussi nombreuse que les étoiles du ciel ».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Jésus voit au-delà d'Abraham, une promesse qui s’est réalisée. Zachée, celui qui cherche à voir Jésus, qui monte dans l'arbre pour cueillir le fruit de la Vie est celui dont Jésus dit :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« Vraiment, celui-ci est Fils d’Abraham ! »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5888" y="5752631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Vous en saurez plus dans l’onglet Image</a:t>
            </a:r>
          </a:p>
        </p:txBody>
      </p:sp>
      <p:pic>
        <p:nvPicPr>
          <p:cNvPr id="2" name="Image 1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0726F3A-8E04-E375-E049-336A41AB2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442" y="5296750"/>
            <a:ext cx="1872208" cy="1343607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1800" y="216650"/>
            <a:ext cx="5472122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Intergénérationnel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2625" y="2337340"/>
            <a:ext cx="8390166" cy="1857388"/>
          </a:xfrm>
        </p:spPr>
        <p:txBody>
          <a:bodyPr/>
          <a:lstStyle/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Expérimenter ce qu’a vécu Zachée.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Prendre conscience de notre désir de recherche de Jésus, de nos empêchements (ce qui dans notre nature nous gêne).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787662" y="1446833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Un jeu scénique, des ateliers</a:t>
            </a:r>
          </a:p>
        </p:txBody>
      </p:sp>
      <p:pic>
        <p:nvPicPr>
          <p:cNvPr id="6" name="Image 5" descr="zachéee P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899801"/>
            <a:ext cx="3492301" cy="2339842"/>
          </a:xfrm>
          <a:prstGeom prst="rect">
            <a:avLst/>
          </a:prstGeom>
        </p:spPr>
      </p:pic>
      <p:pic>
        <p:nvPicPr>
          <p:cNvPr id="7" name="Image 6" descr="Une image contenant Graphique, 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FDDB1A5-9921-8354-24B3-C751CB5F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48" y="216650"/>
            <a:ext cx="2458784" cy="18573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7712AE6-7C20-7F46-839C-9D0340BF7BA8}"/>
              </a:ext>
            </a:extLst>
          </p:cNvPr>
          <p:cNvSpPr txBox="1"/>
          <p:nvPr/>
        </p:nvSpPr>
        <p:spPr>
          <a:xfrm>
            <a:off x="285720" y="3857628"/>
            <a:ext cx="43577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Chercher à voir Jésus, </a:t>
            </a:r>
            <a:r>
              <a:rPr lang="fr-FR" sz="2400" dirty="0" smtClean="0">
                <a:solidFill>
                  <a:schemeClr val="bg1"/>
                </a:solidFill>
              </a:rPr>
              <a:t/>
            </a:r>
            <a:br>
              <a:rPr lang="fr-FR" sz="2400" dirty="0" smtClean="0">
                <a:solidFill>
                  <a:schemeClr val="bg1"/>
                </a:solidFill>
              </a:rPr>
            </a:br>
            <a:r>
              <a:rPr lang="fr-FR" sz="2400" dirty="0" smtClean="0">
                <a:solidFill>
                  <a:schemeClr val="bg1"/>
                </a:solidFill>
              </a:rPr>
              <a:t>se </a:t>
            </a:r>
            <a:r>
              <a:rPr lang="fr-FR" sz="2400" dirty="0">
                <a:solidFill>
                  <a:schemeClr val="bg1"/>
                </a:solidFill>
              </a:rPr>
              <a:t>laisser regarder par le Christ, prendre conscience d’un héritage de croyant, </a:t>
            </a:r>
            <a:r>
              <a:rPr lang="fr-FR" sz="2400" dirty="0" smtClean="0">
                <a:solidFill>
                  <a:schemeClr val="bg1"/>
                </a:solidFill>
              </a:rPr>
              <a:t/>
            </a:r>
            <a:br>
              <a:rPr lang="fr-FR" sz="2400" dirty="0" smtClean="0">
                <a:solidFill>
                  <a:schemeClr val="bg1"/>
                </a:solidFill>
              </a:rPr>
            </a:br>
            <a:r>
              <a:rPr lang="fr-FR" sz="2400" dirty="0" smtClean="0">
                <a:solidFill>
                  <a:schemeClr val="bg1"/>
                </a:solidFill>
              </a:rPr>
              <a:t>accepter </a:t>
            </a:r>
            <a:r>
              <a:rPr lang="fr-FR" sz="2400" dirty="0">
                <a:solidFill>
                  <a:schemeClr val="bg1"/>
                </a:solidFill>
              </a:rPr>
              <a:t>le salut offert.</a:t>
            </a:r>
          </a:p>
          <a:p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Ne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</TotalTime>
  <Words>514</Words>
  <Application>Microsoft Office PowerPoint</Application>
  <PresentationFormat>Affichage à l'écran (4:3)</PresentationFormat>
  <Paragraphs>97</Paragraphs>
  <Slides>21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Nero</vt:lpstr>
      <vt:lpstr>Diaporama Présentation MODULE Zachée </vt:lpstr>
      <vt:lpstr>Le module</vt:lpstr>
      <vt:lpstr>Les textes</vt:lpstr>
      <vt:lpstr>Lien avec la liturgie</vt:lpstr>
      <vt:lpstr>Diapositive 5</vt:lpstr>
      <vt:lpstr>Une image</vt:lpstr>
      <vt:lpstr>Qui est ce personnage  qui monte à l’arbre ?</vt:lpstr>
      <vt:lpstr>Et pourquoi Abraham ?</vt:lpstr>
      <vt:lpstr>Intergénérationnel </vt:lpstr>
      <vt:lpstr>Repères</vt:lpstr>
      <vt:lpstr>Adultes</vt:lpstr>
      <vt:lpstr>Lecture au plus près avec des adultes sur page Bienvenue,  des jeunes sur page Spécial Jeunes</vt:lpstr>
      <vt:lpstr>Enfance Ados </vt:lpstr>
      <vt:lpstr>Petite enfance 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Regardons une représentation</dc:title>
  <dc:creator>pa la parole</dc:creator>
  <cp:lastModifiedBy>Utilisateur Windows</cp:lastModifiedBy>
  <cp:revision>98</cp:revision>
  <dcterms:created xsi:type="dcterms:W3CDTF">2005-05-11T18:49:12Z</dcterms:created>
  <dcterms:modified xsi:type="dcterms:W3CDTF">2025-05-10T14:18:16Z</dcterms:modified>
</cp:coreProperties>
</file>