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90" r:id="rId3"/>
    <p:sldId id="341" r:id="rId4"/>
    <p:sldId id="340" r:id="rId5"/>
    <p:sldId id="420" r:id="rId6"/>
    <p:sldId id="257" r:id="rId7"/>
    <p:sldId id="258" r:id="rId8"/>
    <p:sldId id="259" r:id="rId9"/>
    <p:sldId id="260" r:id="rId10"/>
    <p:sldId id="352" r:id="rId11"/>
    <p:sldId id="348" r:id="rId12"/>
    <p:sldId id="349" r:id="rId13"/>
    <p:sldId id="351" r:id="rId14"/>
    <p:sldId id="262" r:id="rId15"/>
    <p:sldId id="263" r:id="rId16"/>
    <p:sldId id="264" r:id="rId17"/>
    <p:sldId id="265" r:id="rId18"/>
    <p:sldId id="266" r:id="rId19"/>
    <p:sldId id="267" r:id="rId20"/>
    <p:sldId id="268" r:id="rId21"/>
    <p:sldId id="269" r:id="rId22"/>
    <p:sldId id="353" r:id="rId23"/>
    <p:sldId id="354" r:id="rId24"/>
    <p:sldId id="355" r:id="rId25"/>
    <p:sldId id="356" r:id="rId26"/>
    <p:sldId id="270" r:id="rId27"/>
    <p:sldId id="271" r:id="rId28"/>
    <p:sldId id="272" r:id="rId29"/>
    <p:sldId id="273" r:id="rId30"/>
    <p:sldId id="325" r:id="rId31"/>
    <p:sldId id="327" r:id="rId32"/>
    <p:sldId id="326" r:id="rId33"/>
    <p:sldId id="328" r:id="rId34"/>
    <p:sldId id="278" r:id="rId35"/>
    <p:sldId id="331" r:id="rId36"/>
    <p:sldId id="332" r:id="rId37"/>
    <p:sldId id="333" r:id="rId38"/>
    <p:sldId id="274" r:id="rId39"/>
    <p:sldId id="275" r:id="rId40"/>
    <p:sldId id="276" r:id="rId41"/>
    <p:sldId id="361" r:id="rId42"/>
    <p:sldId id="277" r:id="rId43"/>
    <p:sldId id="362" r:id="rId44"/>
    <p:sldId id="363" r:id="rId45"/>
    <p:sldId id="364" r:id="rId46"/>
    <p:sldId id="365" r:id="rId47"/>
    <p:sldId id="291" r:id="rId48"/>
    <p:sldId id="292" r:id="rId49"/>
    <p:sldId id="293" r:id="rId50"/>
    <p:sldId id="294" r:id="rId51"/>
    <p:sldId id="366" r:id="rId52"/>
    <p:sldId id="367" r:id="rId53"/>
    <p:sldId id="368" r:id="rId54"/>
    <p:sldId id="369" r:id="rId55"/>
    <p:sldId id="336" r:id="rId56"/>
    <p:sldId id="337" r:id="rId57"/>
    <p:sldId id="297" r:id="rId58"/>
    <p:sldId id="339" r:id="rId59"/>
    <p:sldId id="295" r:id="rId60"/>
    <p:sldId id="296" r:id="rId61"/>
    <p:sldId id="338" r:id="rId62"/>
    <p:sldId id="298" r:id="rId63"/>
    <p:sldId id="370" r:id="rId64"/>
    <p:sldId id="371" r:id="rId65"/>
    <p:sldId id="421" r:id="rId66"/>
    <p:sldId id="372" r:id="rId67"/>
    <p:sldId id="373" r:id="rId68"/>
    <p:sldId id="299" r:id="rId69"/>
    <p:sldId id="300" r:id="rId70"/>
    <p:sldId id="301" r:id="rId71"/>
    <p:sldId id="302" r:id="rId72"/>
    <p:sldId id="307" r:id="rId73"/>
    <p:sldId id="308" r:id="rId74"/>
    <p:sldId id="309" r:id="rId75"/>
    <p:sldId id="310" r:id="rId76"/>
    <p:sldId id="374" r:id="rId77"/>
    <p:sldId id="375" r:id="rId78"/>
    <p:sldId id="376" r:id="rId79"/>
    <p:sldId id="377" r:id="rId80"/>
    <p:sldId id="378" r:id="rId81"/>
    <p:sldId id="379" r:id="rId82"/>
    <p:sldId id="380" r:id="rId83"/>
    <p:sldId id="381" r:id="rId84"/>
    <p:sldId id="315" r:id="rId85"/>
    <p:sldId id="316" r:id="rId86"/>
    <p:sldId id="317" r:id="rId87"/>
    <p:sldId id="318" r:id="rId88"/>
    <p:sldId id="343" r:id="rId89"/>
    <p:sldId id="344" r:id="rId90"/>
    <p:sldId id="345" r:id="rId91"/>
    <p:sldId id="346" r:id="rId92"/>
    <p:sldId id="382" r:id="rId93"/>
    <p:sldId id="383" r:id="rId94"/>
    <p:sldId id="384" r:id="rId95"/>
    <p:sldId id="385" r:id="rId96"/>
    <p:sldId id="386" r:id="rId97"/>
    <p:sldId id="387" r:id="rId98"/>
    <p:sldId id="388" r:id="rId99"/>
    <p:sldId id="389" r:id="rId100"/>
    <p:sldId id="416" r:id="rId101"/>
    <p:sldId id="417" r:id="rId102"/>
    <p:sldId id="418" r:id="rId103"/>
    <p:sldId id="419" r:id="rId104"/>
    <p:sldId id="323" r:id="rId105"/>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ile theiller" initials="ot" lastIdx="1" clrIdx="0">
    <p:extLst>
      <p:ext uri="{19B8F6BF-5375-455C-9EA6-DF929625EA0E}">
        <p15:presenceInfo xmlns:p15="http://schemas.microsoft.com/office/powerpoint/2012/main" userId="ff17135844aced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C451B"/>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93" autoAdjust="0"/>
    <p:restoredTop sz="86316" autoAdjust="0"/>
  </p:normalViewPr>
  <p:slideViewPr>
    <p:cSldViewPr snapToGrid="0">
      <p:cViewPr varScale="1">
        <p:scale>
          <a:sx n="75" d="100"/>
          <a:sy n="75" d="100"/>
        </p:scale>
        <p:origin x="78" y="540"/>
      </p:cViewPr>
      <p:guideLst>
        <p:guide orient="horz" pos="2160"/>
        <p:guide pos="3840"/>
      </p:guideLst>
    </p:cSldViewPr>
  </p:slideViewPr>
  <p:outlineViewPr>
    <p:cViewPr>
      <p:scale>
        <a:sx n="33" d="100"/>
        <a:sy n="33" d="100"/>
      </p:scale>
      <p:origin x="0" y="-1342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FA63990-0BF3-4A01-87A0-CC0ECFD446E8}" type="datetimeFigureOut">
              <a:rPr lang="fr-FR" smtClean="0"/>
              <a:t>15/01/2024</a:t>
            </a:fld>
            <a:endParaRPr lang="fr-FR"/>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AF1E4BB-E1D8-40ED-9B41-B2C0F07A4FAC}" type="slidenum">
              <a:rPr lang="fr-FR" smtClean="0"/>
              <a:t>‹N°›</a:t>
            </a:fld>
            <a:endParaRPr lang="fr-FR"/>
          </a:p>
        </p:txBody>
      </p:sp>
    </p:spTree>
    <p:extLst>
      <p:ext uri="{BB962C8B-B14F-4D97-AF65-F5344CB8AC3E}">
        <p14:creationId xmlns:p14="http://schemas.microsoft.com/office/powerpoint/2010/main" val="17438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3</a:t>
            </a:fld>
            <a:endParaRPr lang="fr-FR"/>
          </a:p>
        </p:txBody>
      </p:sp>
    </p:spTree>
    <p:extLst>
      <p:ext uri="{BB962C8B-B14F-4D97-AF65-F5344CB8AC3E}">
        <p14:creationId xmlns:p14="http://schemas.microsoft.com/office/powerpoint/2010/main" val="186781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4</a:t>
            </a:fld>
            <a:endParaRPr lang="fr-FR"/>
          </a:p>
        </p:txBody>
      </p:sp>
    </p:spTree>
    <p:extLst>
      <p:ext uri="{BB962C8B-B14F-4D97-AF65-F5344CB8AC3E}">
        <p14:creationId xmlns:p14="http://schemas.microsoft.com/office/powerpoint/2010/main" val="336191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6</a:t>
            </a:fld>
            <a:endParaRPr lang="fr-FR"/>
          </a:p>
        </p:txBody>
      </p:sp>
    </p:spTree>
    <p:extLst>
      <p:ext uri="{BB962C8B-B14F-4D97-AF65-F5344CB8AC3E}">
        <p14:creationId xmlns:p14="http://schemas.microsoft.com/office/powerpoint/2010/main" val="81273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8</a:t>
            </a:fld>
            <a:endParaRPr lang="fr-FR"/>
          </a:p>
        </p:txBody>
      </p:sp>
    </p:spTree>
    <p:extLst>
      <p:ext uri="{BB962C8B-B14F-4D97-AF65-F5344CB8AC3E}">
        <p14:creationId xmlns:p14="http://schemas.microsoft.com/office/powerpoint/2010/main" val="392512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9</a:t>
            </a:fld>
            <a:endParaRPr lang="fr-FR"/>
          </a:p>
        </p:txBody>
      </p:sp>
    </p:spTree>
    <p:extLst>
      <p:ext uri="{BB962C8B-B14F-4D97-AF65-F5344CB8AC3E}">
        <p14:creationId xmlns:p14="http://schemas.microsoft.com/office/powerpoint/2010/main" val="344812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10</a:t>
            </a:fld>
            <a:endParaRPr lang="fr-FR"/>
          </a:p>
        </p:txBody>
      </p:sp>
    </p:spTree>
    <p:extLst>
      <p:ext uri="{BB962C8B-B14F-4D97-AF65-F5344CB8AC3E}">
        <p14:creationId xmlns:p14="http://schemas.microsoft.com/office/powerpoint/2010/main" val="28392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12</a:t>
            </a:fld>
            <a:endParaRPr lang="fr-FR"/>
          </a:p>
        </p:txBody>
      </p:sp>
    </p:spTree>
    <p:extLst>
      <p:ext uri="{BB962C8B-B14F-4D97-AF65-F5344CB8AC3E}">
        <p14:creationId xmlns:p14="http://schemas.microsoft.com/office/powerpoint/2010/main" val="66717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13</a:t>
            </a:fld>
            <a:endParaRPr lang="fr-FR"/>
          </a:p>
        </p:txBody>
      </p:sp>
    </p:spTree>
    <p:extLst>
      <p:ext uri="{BB962C8B-B14F-4D97-AF65-F5344CB8AC3E}">
        <p14:creationId xmlns:p14="http://schemas.microsoft.com/office/powerpoint/2010/main" val="227777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AF1E4BB-E1D8-40ED-9B41-B2C0F07A4FAC}" type="slidenum">
              <a:rPr lang="fr-FR" smtClean="0"/>
              <a:t>32</a:t>
            </a:fld>
            <a:endParaRPr lang="fr-FR"/>
          </a:p>
        </p:txBody>
      </p:sp>
    </p:spTree>
    <p:extLst>
      <p:ext uri="{BB962C8B-B14F-4D97-AF65-F5344CB8AC3E}">
        <p14:creationId xmlns:p14="http://schemas.microsoft.com/office/powerpoint/2010/main" val="242284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3A94E-AEB3-46D6-A12A-4A46E182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B8417F-7283-4C2C-9977-3F0EF9A8E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492018-3BE5-4B39-BA27-36692C07C080}"/>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5" name="Espace réservé du pied de page 4">
            <a:extLst>
              <a:ext uri="{FF2B5EF4-FFF2-40B4-BE49-F238E27FC236}">
                <a16:creationId xmlns:a16="http://schemas.microsoft.com/office/drawing/2014/main" id="{042840A9-B5C8-43A0-A03C-D1BE21B560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AF6FDD-5585-48A0-B18F-5E8CC0701C76}"/>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378279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C0303-FB63-43E8-9F22-75BB5E8777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1B4172A-4416-4822-9C65-8AB94C8385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5DA101-1A90-4889-B6E6-E2969894B6B0}"/>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5" name="Espace réservé du pied de page 4">
            <a:extLst>
              <a:ext uri="{FF2B5EF4-FFF2-40B4-BE49-F238E27FC236}">
                <a16:creationId xmlns:a16="http://schemas.microsoft.com/office/drawing/2014/main" id="{FEF0EE6D-19CD-4ADB-BC27-B464B034CD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1B3AE0-E57E-4052-8478-D4E43FBEE056}"/>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12165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6FB8D5-FCEC-4DE2-B8A6-DDC2DF6643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E6D77FC-F3EB-4284-A4E3-C6CC6F089A9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F66300-30E5-4FB4-A380-7E4F88E0919B}"/>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5" name="Espace réservé du pied de page 4">
            <a:extLst>
              <a:ext uri="{FF2B5EF4-FFF2-40B4-BE49-F238E27FC236}">
                <a16:creationId xmlns:a16="http://schemas.microsoft.com/office/drawing/2014/main" id="{9829D7EC-D05F-4896-9A03-0DF2EA29C7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301675-D85A-4F17-9C25-06EA1FD77A19}"/>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326777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43F93-1D52-48DA-BBE2-757A604E6E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BD35E2-C216-4FEB-8439-0A1BE876920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EED3D9-B4B2-451D-98CC-A63EE194C717}"/>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5" name="Espace réservé du pied de page 4">
            <a:extLst>
              <a:ext uri="{FF2B5EF4-FFF2-40B4-BE49-F238E27FC236}">
                <a16:creationId xmlns:a16="http://schemas.microsoft.com/office/drawing/2014/main" id="{A3CCD726-378C-4460-9AB4-3458FFBF35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01C25C-2A5D-4418-871F-E70A224C634F}"/>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421473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BD076-929E-4E34-BE62-4EBDB65EA1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20680FE-D462-420C-9047-2FB70B88ED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138041-1095-4A1C-B41D-0144AA27D20A}"/>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5" name="Espace réservé du pied de page 4">
            <a:extLst>
              <a:ext uri="{FF2B5EF4-FFF2-40B4-BE49-F238E27FC236}">
                <a16:creationId xmlns:a16="http://schemas.microsoft.com/office/drawing/2014/main" id="{7FFB4A9A-061E-4AD1-9FC7-CBB8138C1D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A09FA0-625D-4A05-928A-B29E425420A2}"/>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133323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C839F-A9A4-4694-A983-98497DE990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A386F0-E04B-4ED1-9516-E8A4C88FA56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4F9730-8488-4DC7-A0B0-B8E07EB660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64601B1-44EB-40B5-9DA2-B2AD1EB12D82}"/>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6" name="Espace réservé du pied de page 5">
            <a:extLst>
              <a:ext uri="{FF2B5EF4-FFF2-40B4-BE49-F238E27FC236}">
                <a16:creationId xmlns:a16="http://schemas.microsoft.com/office/drawing/2014/main" id="{9B4E1F02-10A7-4F30-91A6-4033B78579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2F17A1-DCE2-4B2A-9555-AB678436E39C}"/>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26846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A11BA-B8A9-4180-9F51-5FE2532AA27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7A8A360-BB95-454D-BE19-B86DD3A68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19FB8CA-1673-4F91-BAF3-CFC6F841C7C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7E31E9C-6432-459B-B2A7-83D5259B7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75863AF-B9C2-46C4-A79B-92EBA4013BA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DF4679-025A-4F06-8391-824FEA047A72}"/>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8" name="Espace réservé du pied de page 7">
            <a:extLst>
              <a:ext uri="{FF2B5EF4-FFF2-40B4-BE49-F238E27FC236}">
                <a16:creationId xmlns:a16="http://schemas.microsoft.com/office/drawing/2014/main" id="{60893201-8E1F-4F77-BF65-D655ABE62CA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EA1A083-7A6F-49F5-B378-84D626108B7F}"/>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359842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42195-D050-4788-97A1-531EDF2D8CD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0664B7-58FB-4D94-A677-0493D125ADE1}"/>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4" name="Espace réservé du pied de page 3">
            <a:extLst>
              <a:ext uri="{FF2B5EF4-FFF2-40B4-BE49-F238E27FC236}">
                <a16:creationId xmlns:a16="http://schemas.microsoft.com/office/drawing/2014/main" id="{09AB446A-02E9-47DD-9383-D8596D001B6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2E11CB9-5835-4189-8067-5B6FEEE6D6C2}"/>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335674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340BCF-FFCA-4B87-A10B-97E3884ADE3D}"/>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3" name="Espace réservé du pied de page 2">
            <a:extLst>
              <a:ext uri="{FF2B5EF4-FFF2-40B4-BE49-F238E27FC236}">
                <a16:creationId xmlns:a16="http://schemas.microsoft.com/office/drawing/2014/main" id="{F7D1C825-3164-4792-9CFF-195C2E4266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BCC4D1B-0C0F-4A95-8112-0F75C67ABA4B}"/>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420950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E688F-DF57-4415-9ACA-297638CA5C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B40267-75A9-4E67-B6A4-6B8CE1BBF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B776C8E-C0F8-4722-A49B-F53A37FAA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B564A4-696E-4AE7-81AB-0254EC8033CD}"/>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6" name="Espace réservé du pied de page 5">
            <a:extLst>
              <a:ext uri="{FF2B5EF4-FFF2-40B4-BE49-F238E27FC236}">
                <a16:creationId xmlns:a16="http://schemas.microsoft.com/office/drawing/2014/main" id="{AA93070C-4C11-434B-999A-5F6DE52647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0A8EEE-2AAC-4308-A68D-5F686B650281}"/>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425105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913FA-3F93-4D9E-9EAA-1E93A5E0D6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0567E8-E278-436F-8D2A-B8E35D78D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01FF63-8A5F-4886-969C-DEE858957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CBC8C6-BCB3-4473-ADA8-318C03BBBCFC}"/>
              </a:ext>
            </a:extLst>
          </p:cNvPr>
          <p:cNvSpPr>
            <a:spLocks noGrp="1"/>
          </p:cNvSpPr>
          <p:nvPr>
            <p:ph type="dt" sz="half" idx="10"/>
          </p:nvPr>
        </p:nvSpPr>
        <p:spPr/>
        <p:txBody>
          <a:bodyPr/>
          <a:lstStyle/>
          <a:p>
            <a:fld id="{E7E7F2BB-4F00-4A08-B35A-E70F339F9560}" type="datetimeFigureOut">
              <a:rPr lang="fr-FR" smtClean="0"/>
              <a:pPr/>
              <a:t>15/01/2024</a:t>
            </a:fld>
            <a:endParaRPr lang="fr-FR"/>
          </a:p>
        </p:txBody>
      </p:sp>
      <p:sp>
        <p:nvSpPr>
          <p:cNvPr id="6" name="Espace réservé du pied de page 5">
            <a:extLst>
              <a:ext uri="{FF2B5EF4-FFF2-40B4-BE49-F238E27FC236}">
                <a16:creationId xmlns:a16="http://schemas.microsoft.com/office/drawing/2014/main" id="{1B757F77-6ED0-42CC-B587-92E350C985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45757A-4AFA-4B7F-B121-F361E1FEE173}"/>
              </a:ext>
            </a:extLst>
          </p:cNvPr>
          <p:cNvSpPr>
            <a:spLocks noGrp="1"/>
          </p:cNvSpPr>
          <p:nvPr>
            <p:ph type="sldNum" sz="quarter" idx="12"/>
          </p:nvPr>
        </p:nvSpPr>
        <p:spPr/>
        <p:txBody>
          <a:bodyPr/>
          <a:lstStyle/>
          <a:p>
            <a:fld id="{A681D701-067C-4458-91DC-CE655197EDE4}" type="slidenum">
              <a:rPr lang="fr-FR" smtClean="0"/>
              <a:pPr/>
              <a:t>‹N°›</a:t>
            </a:fld>
            <a:endParaRPr lang="fr-FR"/>
          </a:p>
        </p:txBody>
      </p:sp>
    </p:spTree>
    <p:extLst>
      <p:ext uri="{BB962C8B-B14F-4D97-AF65-F5344CB8AC3E}">
        <p14:creationId xmlns:p14="http://schemas.microsoft.com/office/powerpoint/2010/main" val="104631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835">
              <a:schemeClr val="accent1">
                <a:lumMod val="60000"/>
                <a:lumOff val="40000"/>
              </a:schemeClr>
            </a:gs>
            <a:gs pos="38670">
              <a:schemeClr val="accent1">
                <a:lumMod val="60000"/>
                <a:lumOff val="40000"/>
              </a:schemeClr>
            </a:gs>
            <a:gs pos="18000">
              <a:schemeClr val="accent1">
                <a:lumMod val="40000"/>
                <a:lumOff val="60000"/>
              </a:schemeClr>
            </a:gs>
            <a:gs pos="83000">
              <a:schemeClr val="accent1">
                <a:lumMod val="20000"/>
                <a:lumOff val="80000"/>
              </a:schemeClr>
            </a:gs>
          </a:gsLst>
          <a:lin ang="135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E654E5-8148-401D-A55C-00D0BFEAE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A13D01-1779-4D23-A8F5-C0FD8AA81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856362-0892-4052-9D10-FBCE98B63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7F2BB-4F00-4A08-B35A-E70F339F9560}" type="datetimeFigureOut">
              <a:rPr lang="fr-FR" smtClean="0"/>
              <a:pPr/>
              <a:t>15/01/2024</a:t>
            </a:fld>
            <a:endParaRPr lang="fr-FR"/>
          </a:p>
        </p:txBody>
      </p:sp>
      <p:sp>
        <p:nvSpPr>
          <p:cNvPr id="5" name="Espace réservé du pied de page 4">
            <a:extLst>
              <a:ext uri="{FF2B5EF4-FFF2-40B4-BE49-F238E27FC236}">
                <a16:creationId xmlns:a16="http://schemas.microsoft.com/office/drawing/2014/main" id="{4FFA060A-972A-4B55-87BD-70CEAFF18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CCAD31-541E-4634-8C02-C877860FB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1D701-067C-4458-91DC-CE655197EDE4}" type="slidenum">
              <a:rPr lang="fr-FR" smtClean="0"/>
              <a:pPr/>
              <a:t>‹N°›</a:t>
            </a:fld>
            <a:endParaRPr lang="fr-FR"/>
          </a:p>
        </p:txBody>
      </p:sp>
    </p:spTree>
    <p:extLst>
      <p:ext uri="{BB962C8B-B14F-4D97-AF65-F5344CB8AC3E}">
        <p14:creationId xmlns:p14="http://schemas.microsoft.com/office/powerpoint/2010/main" val="36888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techese-par-la-parole.catholique.fr/2020-collection-06-sortir#lecture-au-plus-pre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catechese-par-la-parole.catholique.fr/11-babel-animateurs-adultes"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histoirealacarte.com/demos/tome13/02_premieres_communautes_chretiennes.php"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QIXJD77SUlk"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drive.google.com/file/d/0B928v1dtF4tGRW9VUUlLR3NXZ28"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www.croire.com/Definitions/Mots-de-la-foi/Resurrection"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B3F11D5-50F2-4C7C-8845-10D4C426196C}"/>
              </a:ext>
            </a:extLst>
          </p:cNvPr>
          <p:cNvSpPr txBox="1"/>
          <p:nvPr/>
        </p:nvSpPr>
        <p:spPr>
          <a:xfrm>
            <a:off x="6096000" y="1342918"/>
            <a:ext cx="5579724" cy="954107"/>
          </a:xfrm>
          <a:prstGeom prst="rect">
            <a:avLst/>
          </a:prstGeom>
          <a:noFill/>
        </p:spPr>
        <p:txBody>
          <a:bodyPr wrap="square">
            <a:spAutoFit/>
          </a:bodyPr>
          <a:lstStyle/>
          <a:p>
            <a:pPr algn="ctr"/>
            <a:r>
              <a:rPr lang="fr-FR" sz="2800" dirty="0"/>
              <a:t>Diaporama Infobulles Adultes</a:t>
            </a:r>
          </a:p>
          <a:p>
            <a:pPr algn="ctr"/>
            <a:r>
              <a:rPr lang="fr-FR" sz="2800" dirty="0"/>
              <a:t>Pentecôte </a:t>
            </a:r>
          </a:p>
        </p:txBody>
      </p:sp>
      <p:sp>
        <p:nvSpPr>
          <p:cNvPr id="9" name="ZoneTexte 6">
            <a:extLst>
              <a:ext uri="{FF2B5EF4-FFF2-40B4-BE49-F238E27FC236}">
                <a16:creationId xmlns:a16="http://schemas.microsoft.com/office/drawing/2014/main" id="{B47722C9-94EA-49E3-AA87-518033CBF6C6}"/>
              </a:ext>
            </a:extLst>
          </p:cNvPr>
          <p:cNvSpPr txBox="1">
            <a:spLocks noChangeArrowheads="1"/>
          </p:cNvSpPr>
          <p:nvPr/>
        </p:nvSpPr>
        <p:spPr bwMode="auto">
          <a:xfrm>
            <a:off x="579206" y="305068"/>
            <a:ext cx="3556000" cy="6247864"/>
          </a:xfrm>
          <a:prstGeom prst="rect">
            <a:avLst/>
          </a:prstGeom>
          <a:noFill/>
          <a:ln w="57150">
            <a:solidFill>
              <a:srgbClr val="0070C0"/>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600" b="1" dirty="0">
                <a:latin typeface="Times New Roman" panose="02020603050405020304" pitchFamily="18" charset="0"/>
                <a:cs typeface="Times New Roman" panose="02020603050405020304" pitchFamily="18" charset="0"/>
              </a:rPr>
              <a:t>Expressions choisies	Diapos</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Pentecôte 		06 à 09</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Ils		10 à 13</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Bruit 		14 à 17</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Ciel 		18 à 21</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Violent coup de vent	22 à 25 </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Langues de feu    	26 à 29</a:t>
            </a:r>
          </a:p>
          <a:p>
            <a:pPr eaLnBrk="1" hangingPunct="1">
              <a:spcBef>
                <a:spcPct val="0"/>
              </a:spcBef>
              <a:buNone/>
              <a:defRPr/>
            </a:pPr>
            <a:r>
              <a:rPr lang="fr-FR" altLang="fr-FR" sz="1600" dirty="0">
                <a:latin typeface="Times New Roman" panose="02020603050405020304" pitchFamily="18" charset="0"/>
                <a:cs typeface="Times New Roman" panose="02020603050405020304" pitchFamily="18" charset="0"/>
              </a:rPr>
              <a:t>Une sur chacun 	30 à 33</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Esprit Saint	34 à 37</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D’autres langues	38 à 42</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Foule		43 à 46</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Propre dialecte	47 à 50</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Parthes		51 à 54</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Vin doux 		55 à 58</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Prophète Joël	59 à 62</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Derniers jours	63 à 67</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Jésus le Nazaréen 	68 à 71</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Dieu l’a ressuscité 	72 à 75</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David		76 à 79</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Homme issu de lui	80 à 83</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Elevé		84 à 87</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Seigneur et Christ	88 à 91</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Convertissez-vous 	92 à 95</a:t>
            </a:r>
          </a:p>
          <a:p>
            <a:pPr eaLnBrk="1" hangingPunct="1">
              <a:spcBef>
                <a:spcPct val="0"/>
              </a:spcBef>
              <a:buNone/>
              <a:defRPr/>
            </a:pPr>
            <a:r>
              <a:rPr lang="fr-FR" altLang="fr-FR" sz="1600" dirty="0">
                <a:latin typeface="Times New Roman" panose="02020603050405020304" pitchFamily="18" charset="0"/>
                <a:cs typeface="Times New Roman" panose="02020603050405020304" pitchFamily="18" charset="0"/>
              </a:rPr>
              <a:t>Trois mille		96 à 99</a:t>
            </a:r>
          </a:p>
          <a:p>
            <a:pPr eaLnBrk="1" hangingPunct="1">
              <a:spcBef>
                <a:spcPct val="0"/>
              </a:spcBef>
              <a:buFontTx/>
              <a:buNone/>
              <a:defRPr/>
            </a:pPr>
            <a:r>
              <a:rPr lang="fr-FR" altLang="fr-FR" sz="1600" dirty="0">
                <a:latin typeface="Times New Roman" panose="02020603050405020304" pitchFamily="18" charset="0"/>
                <a:cs typeface="Times New Roman" panose="02020603050405020304" pitchFamily="18" charset="0"/>
              </a:rPr>
              <a:t>Synthèse		100 à 103</a:t>
            </a:r>
          </a:p>
        </p:txBody>
      </p:sp>
      <p:sp>
        <p:nvSpPr>
          <p:cNvPr id="10" name="Rectangle 1">
            <a:extLst>
              <a:ext uri="{FF2B5EF4-FFF2-40B4-BE49-F238E27FC236}">
                <a16:creationId xmlns:a16="http://schemas.microsoft.com/office/drawing/2014/main" id="{48829171-8E5E-4BB3-841C-17BB7256A05E}"/>
              </a:ext>
            </a:extLst>
          </p:cNvPr>
          <p:cNvSpPr>
            <a:spLocks noChangeArrowheads="1"/>
          </p:cNvSpPr>
          <p:nvPr/>
        </p:nvSpPr>
        <p:spPr bwMode="auto">
          <a:xfrm>
            <a:off x="6483507" y="2373599"/>
            <a:ext cx="55815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Actes des Apôtres 2, 1-41 Traduction liturgique AELF</a:t>
            </a:r>
          </a:p>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Chacun choisit les mots </a:t>
            </a:r>
          </a:p>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à travailler parmi cette liste, </a:t>
            </a:r>
          </a:p>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ceux qui posent question, qui interpellent…</a:t>
            </a:r>
          </a:p>
        </p:txBody>
      </p:sp>
      <p:sp>
        <p:nvSpPr>
          <p:cNvPr id="11" name="Rectangle 5">
            <a:extLst>
              <a:ext uri="{FF2B5EF4-FFF2-40B4-BE49-F238E27FC236}">
                <a16:creationId xmlns:a16="http://schemas.microsoft.com/office/drawing/2014/main" id="{87D3FCAB-5260-4ABB-AB6B-46DB773F7826}"/>
              </a:ext>
            </a:extLst>
          </p:cNvPr>
          <p:cNvSpPr>
            <a:spLocks noChangeArrowheads="1"/>
          </p:cNvSpPr>
          <p:nvPr/>
        </p:nvSpPr>
        <p:spPr bwMode="auto">
          <a:xfrm>
            <a:off x="6483507" y="3573928"/>
            <a:ext cx="5327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fr-FR" altLang="fr-FR" dirty="0">
                <a:latin typeface="Times New Roman" panose="02020603050405020304" pitchFamily="18" charset="0"/>
                <a:cs typeface="Times New Roman" panose="02020603050405020304" pitchFamily="18" charset="0"/>
              </a:rPr>
              <a:t>Pour chaque expression importante du texte, 4 diapos </a:t>
            </a:r>
          </a:p>
          <a:p>
            <a:pPr eaLnBrk="1" hangingPunct="1">
              <a:spcBef>
                <a:spcPct val="20000"/>
              </a:spcBef>
              <a:buFontTx/>
              <a:buChar char="-"/>
            </a:pPr>
            <a:r>
              <a:rPr lang="fr-FR" altLang="fr-FR" dirty="0">
                <a:latin typeface="Times New Roman" panose="02020603050405020304" pitchFamily="18" charset="0"/>
                <a:cs typeface="Times New Roman" panose="02020603050405020304" pitchFamily="18" charset="0"/>
              </a:rPr>
              <a:t>Bleue : le verset</a:t>
            </a:r>
          </a:p>
          <a:p>
            <a:pPr eaLnBrk="1" hangingPunct="1">
              <a:spcBef>
                <a:spcPct val="20000"/>
              </a:spcBef>
              <a:buFontTx/>
              <a:buChar char="-"/>
            </a:pPr>
            <a:r>
              <a:rPr lang="fr-FR" altLang="fr-FR" dirty="0">
                <a:latin typeface="Times New Roman" panose="02020603050405020304" pitchFamily="18" charset="0"/>
                <a:cs typeface="Times New Roman" panose="02020603050405020304" pitchFamily="18" charset="0"/>
              </a:rPr>
              <a:t>Rouge : les questions</a:t>
            </a:r>
          </a:p>
          <a:p>
            <a:pPr eaLnBrk="1" hangingPunct="1">
              <a:spcBef>
                <a:spcPct val="20000"/>
              </a:spcBef>
              <a:buFontTx/>
              <a:buChar char="-"/>
            </a:pPr>
            <a:r>
              <a:rPr lang="fr-FR" altLang="fr-FR" dirty="0">
                <a:latin typeface="Times New Roman" panose="02020603050405020304" pitchFamily="18" charset="0"/>
                <a:cs typeface="Times New Roman" panose="02020603050405020304" pitchFamily="18" charset="0"/>
              </a:rPr>
              <a:t>Verte : des rapprochements</a:t>
            </a:r>
          </a:p>
          <a:p>
            <a:pPr eaLnBrk="1" hangingPunct="1">
              <a:spcBef>
                <a:spcPct val="20000"/>
              </a:spcBef>
              <a:buFontTx/>
              <a:buChar char="-"/>
            </a:pPr>
            <a:r>
              <a:rPr lang="fr-FR" altLang="fr-FR" dirty="0">
                <a:latin typeface="Times New Roman" panose="02020603050405020304" pitchFamily="18" charset="0"/>
                <a:cs typeface="Times New Roman" panose="02020603050405020304" pitchFamily="18" charset="0"/>
              </a:rPr>
              <a:t>Jaune : vers des sens possibles</a:t>
            </a:r>
          </a:p>
          <a:p>
            <a:pPr eaLnBrk="1" hangingPunct="1">
              <a:spcBef>
                <a:spcPct val="20000"/>
              </a:spcBef>
              <a:buFont typeface="Arial" panose="020B0604020202020204" pitchFamily="34" charset="0"/>
              <a:buNone/>
            </a:pPr>
            <a:r>
              <a:rPr lang="fr-FR" altLang="fr-FR" dirty="0">
                <a:latin typeface="Times New Roman" panose="02020603050405020304" pitchFamily="18" charset="0"/>
                <a:cs typeface="Times New Roman" panose="02020603050405020304" pitchFamily="18" charset="0"/>
              </a:rPr>
              <a:t>Après chaque diapo, l’animateur donne la parole, reformule, questionne. </a:t>
            </a:r>
          </a:p>
        </p:txBody>
      </p:sp>
      <p:pic>
        <p:nvPicPr>
          <p:cNvPr id="7" name="Espace réservé du contenu 3" descr="14 Les disciples parlaient la Parole1.jpg">
            <a:extLst>
              <a:ext uri="{FF2B5EF4-FFF2-40B4-BE49-F238E27FC236}">
                <a16:creationId xmlns:a16="http://schemas.microsoft.com/office/drawing/2014/main" id="{82E23950-33A9-45E0-B0A6-4E8AEFD2318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10455" y="-89193"/>
            <a:ext cx="4649703" cy="1526543"/>
          </a:xfrm>
          <a:prstGeom prst="ellipse">
            <a:avLst/>
          </a:prstGeom>
          <a:ln>
            <a:noFill/>
          </a:ln>
          <a:effectLst>
            <a:softEdge rad="112500"/>
          </a:effectLst>
        </p:spPr>
      </p:pic>
      <p:sp>
        <p:nvSpPr>
          <p:cNvPr id="12" name="ZoneTexte 11">
            <a:extLst>
              <a:ext uri="{FF2B5EF4-FFF2-40B4-BE49-F238E27FC236}">
                <a16:creationId xmlns:a16="http://schemas.microsoft.com/office/drawing/2014/main" id="{D880F55B-53FC-45B7-B9E0-92BD65C6A9DE}"/>
              </a:ext>
            </a:extLst>
          </p:cNvPr>
          <p:cNvSpPr txBox="1"/>
          <p:nvPr/>
        </p:nvSpPr>
        <p:spPr>
          <a:xfrm>
            <a:off x="6483507" y="5906601"/>
            <a:ext cx="4964237" cy="646331"/>
          </a:xfrm>
          <a:prstGeom prst="rect">
            <a:avLst/>
          </a:prstGeom>
          <a:noFill/>
        </p:spPr>
        <p:txBody>
          <a:bodyPr wrap="square">
            <a:spAutoFit/>
          </a:bodyPr>
          <a:lstStyle/>
          <a:p>
            <a:r>
              <a:rPr lang="fr-FR" dirty="0"/>
              <a:t>Voir tableau infobulles pour plus de détails</a:t>
            </a:r>
          </a:p>
          <a:p>
            <a:r>
              <a:rPr lang="fr-FR" dirty="0"/>
              <a:t>Sur </a:t>
            </a:r>
            <a:r>
              <a:rPr lang="fr-FR" dirty="0">
                <a:hlinkClick r:id="rId3"/>
              </a:rPr>
              <a:t>page Pentecôte adultes Lecture au plus près</a:t>
            </a:r>
            <a:endParaRPr lang="fr-FR" dirty="0"/>
          </a:p>
        </p:txBody>
      </p:sp>
    </p:spTree>
    <p:extLst>
      <p:ext uri="{BB962C8B-B14F-4D97-AF65-F5344CB8AC3E}">
        <p14:creationId xmlns:p14="http://schemas.microsoft.com/office/powerpoint/2010/main" val="368368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72E6DA4-87E1-4B81-89BB-CF2FED9AE509}"/>
              </a:ext>
            </a:extLst>
          </p:cNvPr>
          <p:cNvSpPr txBox="1">
            <a:spLocks/>
          </p:cNvSpPr>
          <p:nvPr/>
        </p:nvSpPr>
        <p:spPr bwMode="auto">
          <a:xfrm>
            <a:off x="1797110" y="3575785"/>
            <a:ext cx="7776697" cy="1094996"/>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b="1" dirty="0">
                <a:solidFill>
                  <a:srgbClr val="FF0000"/>
                </a:solidFill>
                <a:latin typeface="Times New Roman" panose="02020603050405020304" pitchFamily="18" charset="0"/>
                <a:cs typeface="Times New Roman" panose="02020603050405020304" pitchFamily="18" charset="0"/>
              </a:rPr>
              <a:t>01 </a:t>
            </a:r>
            <a:r>
              <a:rPr lang="fr-FR" sz="2700" i="1" dirty="0">
                <a:latin typeface="Times New Roman" panose="02020603050405020304" pitchFamily="18" charset="0"/>
                <a:cs typeface="Times New Roman" panose="02020603050405020304" pitchFamily="18" charset="0"/>
              </a:rPr>
              <a:t>Quand arriva le jour de la Pentecôte, </a:t>
            </a:r>
            <a:r>
              <a:rPr lang="fr-FR" sz="2700" i="1" dirty="0">
                <a:effectLst/>
                <a:latin typeface="Times New Roman" panose="02020603050405020304" pitchFamily="18" charset="0"/>
                <a:ea typeface="Calibri" panose="020F0502020204030204" pitchFamily="34" charset="0"/>
              </a:rPr>
              <a:t>au terme</a:t>
            </a:r>
            <a:r>
              <a:rPr lang="fr-FR" sz="2700" i="1" baseline="30000" dirty="0">
                <a:latin typeface="Times New Roman" panose="02020603050405020304" pitchFamily="18" charset="0"/>
                <a:ea typeface="Calibri" panose="020F0502020204030204" pitchFamily="34" charset="0"/>
              </a:rPr>
              <a:t> </a:t>
            </a:r>
            <a:r>
              <a:rPr lang="fr-FR" sz="2700" i="1" dirty="0">
                <a:latin typeface="Times New Roman" panose="02020603050405020304" pitchFamily="18" charset="0"/>
                <a:cs typeface="Times New Roman" panose="02020603050405020304" pitchFamily="18" charset="0"/>
              </a:rPr>
              <a:t>des cinquante jours, </a:t>
            </a:r>
            <a:r>
              <a:rPr lang="fr-FR" sz="2700" i="1" dirty="0">
                <a:solidFill>
                  <a:srgbClr val="FF0000"/>
                </a:solidFill>
                <a:latin typeface="Times New Roman" panose="02020603050405020304" pitchFamily="18" charset="0"/>
                <a:cs typeface="Times New Roman" panose="02020603050405020304" pitchFamily="18" charset="0"/>
              </a:rPr>
              <a:t>ils </a:t>
            </a:r>
            <a:r>
              <a:rPr lang="fr-FR" sz="2700" i="1" dirty="0">
                <a:latin typeface="Times New Roman" panose="02020603050405020304" pitchFamily="18" charset="0"/>
                <a:cs typeface="Times New Roman" panose="02020603050405020304" pitchFamily="18" charset="0"/>
              </a:rPr>
              <a:t>se trouvaient réunis tous ensemble.</a:t>
            </a:r>
          </a:p>
        </p:txBody>
      </p:sp>
      <p:pic>
        <p:nvPicPr>
          <p:cNvPr id="3" name="Image 2">
            <a:extLst>
              <a:ext uri="{FF2B5EF4-FFF2-40B4-BE49-F238E27FC236}">
                <a16:creationId xmlns:a16="http://schemas.microsoft.com/office/drawing/2014/main" id="{C49DA5F1-A28E-419D-96EE-201CA4A02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7598" y="1533223"/>
            <a:ext cx="2833352" cy="1895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90922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CF4F21E-9072-F4C2-835F-B9F8982F1566}"/>
              </a:ext>
            </a:extLst>
          </p:cNvPr>
          <p:cNvSpPr/>
          <p:nvPr/>
        </p:nvSpPr>
        <p:spPr>
          <a:xfrm>
            <a:off x="401955" y="853441"/>
            <a:ext cx="11033760" cy="517813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750"/>
              </a:spcAft>
              <a:defRPr/>
            </a:pPr>
            <a:r>
              <a:rPr lang="fr-FR" b="1" dirty="0">
                <a:solidFill>
                  <a:schemeClr val="tx1"/>
                </a:solidFill>
                <a:latin typeface="Times New Roman" panose="02020603050405020304" pitchFamily="18" charset="0"/>
                <a:ea typeface="Calibri" panose="020F0502020204030204" pitchFamily="34" charset="0"/>
              </a:rPr>
              <a:t> </a:t>
            </a:r>
            <a:br>
              <a:rPr lang="fr-FR" b="1" dirty="0">
                <a:latin typeface="Times New Roman" panose="02020603050405020304" pitchFamily="18" charset="0"/>
                <a:ea typeface="Calibri" panose="020F0502020204030204" pitchFamily="34" charset="0"/>
              </a:rPr>
            </a:br>
            <a:endParaRPr lang="fr-FR" dirty="0">
              <a:solidFill>
                <a:schemeClr val="tx1"/>
              </a:solidFill>
              <a:latin typeface="Times New Roman" panose="02020603050405020304" pitchFamily="18" charset="0"/>
              <a:ea typeface="Calibri" panose="020F0502020204030204" pitchFamily="34" charset="0"/>
            </a:endParaRPr>
          </a:p>
        </p:txBody>
      </p:sp>
      <p:sp>
        <p:nvSpPr>
          <p:cNvPr id="101379" name="Espace réservé du numéro de diapositive 6">
            <a:extLst>
              <a:ext uri="{FF2B5EF4-FFF2-40B4-BE49-F238E27FC236}">
                <a16:creationId xmlns:a16="http://schemas.microsoft.com/office/drawing/2014/main" id="{B611908D-1E85-45EB-EB26-ECA26278F1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0E7C27-5F8D-4ECD-A6C5-CF376FDEE99E}" type="slidenum">
              <a:rPr lang="fr-FR" altLang="fr-FR" sz="1200">
                <a:solidFill>
                  <a:srgbClr val="898989"/>
                </a:solidFill>
              </a:rPr>
              <a:pPr>
                <a:spcBef>
                  <a:spcPct val="0"/>
                </a:spcBef>
                <a:buFontTx/>
                <a:buNone/>
              </a:pPr>
              <a:t>100</a:t>
            </a:fld>
            <a:endParaRPr lang="fr-FR" altLang="fr-FR" sz="1200">
              <a:solidFill>
                <a:srgbClr val="898989"/>
              </a:solidFill>
            </a:endParaRPr>
          </a:p>
        </p:txBody>
      </p:sp>
      <p:sp>
        <p:nvSpPr>
          <p:cNvPr id="101380" name="ZoneTexte 3">
            <a:extLst>
              <a:ext uri="{FF2B5EF4-FFF2-40B4-BE49-F238E27FC236}">
                <a16:creationId xmlns:a16="http://schemas.microsoft.com/office/drawing/2014/main" id="{056DEBFA-1FDA-1BF2-CA64-F9B4E48BA100}"/>
              </a:ext>
            </a:extLst>
          </p:cNvPr>
          <p:cNvSpPr txBox="1">
            <a:spLocks noChangeArrowheads="1"/>
          </p:cNvSpPr>
          <p:nvPr/>
        </p:nvSpPr>
        <p:spPr bwMode="auto">
          <a:xfrm>
            <a:off x="918210" y="1192188"/>
            <a:ext cx="10161270" cy="4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fr-FR" altLang="fr-FR" sz="2400" b="1" dirty="0">
                <a:latin typeface="Arial" panose="020B0604020202020204" pitchFamily="34" charset="0"/>
              </a:rPr>
              <a:t>Synthèse finale </a:t>
            </a:r>
          </a:p>
          <a:p>
            <a:endParaRPr lang="fr-FR" altLang="fr-FR" sz="2400" b="1" dirty="0">
              <a:latin typeface="Arial" panose="020B0604020202020204" pitchFamily="34" charset="0"/>
            </a:endParaRPr>
          </a:p>
          <a:p>
            <a:pPr>
              <a:spcBef>
                <a:spcPts val="0"/>
              </a:spcBef>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Dans un langage très imagé, du domaine de l’audiovisuel, Luc nous fait vivre ce que les disciples ont compris et ont cru après la mort de Jésus.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fr-FR" sz="2400" dirty="0">
                <a:latin typeface="Times New Roman" panose="02020603050405020304" pitchFamily="18" charset="0"/>
                <a:cs typeface="Times New Roman" panose="02020603050405020304" pitchFamily="18" charset="0"/>
              </a:rPr>
              <a:t>Au cœur du désarroi, ils continuent à se rassembler, à vivre en communauté pour prier et faire mémoire de leur chemin avec Jésus, jusqu’à sa mort. </a:t>
            </a:r>
          </a:p>
          <a:p>
            <a:r>
              <a:rPr lang="fr-FR" sz="2400" dirty="0">
                <a:latin typeface="Times New Roman" panose="02020603050405020304" pitchFamily="18" charset="0"/>
                <a:cs typeface="Times New Roman" panose="02020603050405020304" pitchFamily="18" charset="0"/>
              </a:rPr>
              <a:t>Ils vivent alors un événement comparable à celui du Sinaï. Un don leur est fait, celui de l’Esprit leur ouvrant la Parole de Dieu, libérant leur parole.</a:t>
            </a:r>
          </a:p>
          <a:p>
            <a:r>
              <a:rPr lang="fr-FR" sz="2400" dirty="0">
                <a:latin typeface="Times New Roman" panose="02020603050405020304" pitchFamily="18" charset="0"/>
                <a:cs typeface="Times New Roman" panose="02020603050405020304" pitchFamily="18" charset="0"/>
              </a:rPr>
              <a:t>L’Esprit les envahit ; un don bouleversant qui fait se lever, qui brûle l’homme et fait changer de vie, qui fait entrer dans la foi au Dieu d’amour, au Dieu de l’alliance.</a:t>
            </a:r>
            <a:br>
              <a:rPr lang="fr-FR" dirty="0"/>
            </a:br>
            <a:endParaRPr lang="fr-FR" altLang="fr-FR" sz="2000" dirty="0">
              <a:latin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accent1">
                <a:lumMod val="60000"/>
                <a:lumOff val="40000"/>
              </a:schemeClr>
            </a:gs>
            <a:gs pos="38670">
              <a:schemeClr val="accent1">
                <a:lumMod val="60000"/>
                <a:lumOff val="40000"/>
              </a:schemeClr>
            </a:gs>
            <a:gs pos="18000">
              <a:schemeClr val="accent1">
                <a:lumMod val="40000"/>
                <a:lumOff val="60000"/>
              </a:schemeClr>
            </a:gs>
            <a:gs pos="83000">
              <a:schemeClr val="accent1">
                <a:lumMod val="20000"/>
                <a:lumOff val="80000"/>
              </a:schemeClr>
            </a:gs>
          </a:gsLst>
          <a:lin ang="13500000" scaled="1"/>
          <a:tileRect/>
        </a:gra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7033BCC-FC92-D9A4-1A31-8EC893F2B7E5}"/>
              </a:ext>
            </a:extLst>
          </p:cNvPr>
          <p:cNvSpPr/>
          <p:nvPr/>
        </p:nvSpPr>
        <p:spPr>
          <a:xfrm>
            <a:off x="674371" y="741660"/>
            <a:ext cx="10679429" cy="579725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r>
              <a:rPr lang="fr-FR" sz="2400" dirty="0">
                <a:solidFill>
                  <a:schemeClr val="tx1"/>
                </a:solidFill>
                <a:latin typeface="Times New Roman" panose="02020603050405020304" pitchFamily="18" charset="0"/>
                <a:cs typeface="Times New Roman" panose="02020603050405020304" pitchFamily="18" charset="0"/>
              </a:rPr>
              <a:t>Ils comprennent que la communauté à créer et à faire vivre est une Eglise universelle, ouverte à tous, qu’ils ne doivent pas se replier sur eux-mêmes mais s’ouvrir à tous et aller vivre une mission aux extrémités de la terre, aux extrémités de la foi en l’homme, de la foi en Dieu. </a:t>
            </a:r>
          </a:p>
          <a:p>
            <a:pPr>
              <a:defRPr/>
            </a:pPr>
            <a:endParaRPr lang="fr-FR"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fr-FR" sz="2400" dirty="0">
                <a:solidFill>
                  <a:prstClr val="black"/>
                </a:solidFill>
                <a:latin typeface="Times New Roman" panose="02020603050405020304" pitchFamily="18" charset="0"/>
                <a:cs typeface="Times New Roman" panose="02020603050405020304" pitchFamily="18" charset="0"/>
              </a:rPr>
              <a:t>Ils comprennent qu’ils reçoivent un don, ils acceptent ce don : celui de l’Esprit. Celui-là même qui avait été promis dans les Ecritures, cet Esprit qu’on attendait, comme un nouveau David, cela s’accomplit aujourd’hui. </a:t>
            </a:r>
            <a:br>
              <a:rPr lang="fr-FR" sz="2400" dirty="0">
                <a:solidFill>
                  <a:prstClr val="black"/>
                </a:solidFill>
                <a:latin typeface="Times New Roman" panose="02020603050405020304" pitchFamily="18" charset="0"/>
                <a:cs typeface="Times New Roman" panose="02020603050405020304" pitchFamily="18" charset="0"/>
              </a:rPr>
            </a:br>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fr-FR" sz="2400" dirty="0">
                <a:solidFill>
                  <a:prstClr val="black"/>
                </a:solidFill>
                <a:latin typeface="Times New Roman" panose="02020603050405020304" pitchFamily="18" charset="0"/>
                <a:cs typeface="Times New Roman" panose="02020603050405020304" pitchFamily="18" charset="0"/>
              </a:rPr>
              <a:t>Ce don de l’Esprit même découle de la mort et de la résurrection. </a:t>
            </a:r>
            <a:br>
              <a:rPr lang="fr-FR" sz="2400"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Cette effusion de l’Esprit qui s’est produite en eux est un effet de la résurrection. </a:t>
            </a:r>
            <a:br>
              <a:rPr lang="fr-FR" sz="2400"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Si Jésus est ressuscité, alors il donne son Esprit. </a:t>
            </a:r>
            <a:br>
              <a:rPr lang="fr-FR" sz="2400"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Si Jésus est Parole de Dieu, alors il donne la parole. Il envoie la proclamer. </a:t>
            </a:r>
            <a:br>
              <a:rPr lang="fr-FR" sz="2000" dirty="0">
                <a:solidFill>
                  <a:prstClr val="black"/>
                </a:solidFill>
                <a:latin typeface="Times New Roman" panose="02020603050405020304" pitchFamily="18" charset="0"/>
                <a:cs typeface="Times New Roman" panose="02020603050405020304" pitchFamily="18" charset="0"/>
              </a:rPr>
            </a:br>
            <a:endParaRPr lang="fr-FR" sz="2000" dirty="0">
              <a:solidFill>
                <a:prstClr val="black"/>
              </a:solidFill>
              <a:latin typeface="Times New Roman" panose="02020603050405020304" pitchFamily="18" charset="0"/>
              <a:cs typeface="Times New Roman" panose="02020603050405020304" pitchFamily="18" charset="0"/>
            </a:endParaRPr>
          </a:p>
        </p:txBody>
      </p:sp>
      <p:sp>
        <p:nvSpPr>
          <p:cNvPr id="102403" name="Espace réservé du numéro de diapositive 6">
            <a:extLst>
              <a:ext uri="{FF2B5EF4-FFF2-40B4-BE49-F238E27FC236}">
                <a16:creationId xmlns:a16="http://schemas.microsoft.com/office/drawing/2014/main" id="{70E142E0-0736-14FE-1309-F4C2D7321C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218664-95C3-471D-A4AE-775E3D143515}" type="slidenum">
              <a:rPr lang="fr-FR" altLang="fr-FR" sz="1200">
                <a:solidFill>
                  <a:srgbClr val="898989"/>
                </a:solidFill>
              </a:rPr>
              <a:pPr>
                <a:spcBef>
                  <a:spcPct val="0"/>
                </a:spcBef>
                <a:buFontTx/>
                <a:buNone/>
              </a:pPr>
              <a:t>101</a:t>
            </a:fld>
            <a:endParaRPr lang="fr-FR" altLang="fr-FR" sz="1200">
              <a:solidFill>
                <a:srgbClr val="898989"/>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7033BCC-FC92-D9A4-1A31-8EC893F2B7E5}"/>
              </a:ext>
            </a:extLst>
          </p:cNvPr>
          <p:cNvSpPr/>
          <p:nvPr/>
        </p:nvSpPr>
        <p:spPr>
          <a:xfrm>
            <a:off x="594360" y="367521"/>
            <a:ext cx="10892790" cy="635395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endParaRPr lang="fr-FR" sz="2000" dirty="0">
              <a:solidFill>
                <a:prstClr val="black"/>
              </a:solidFill>
              <a:latin typeface="Times New Roman" panose="02020603050405020304" pitchFamily="18" charset="0"/>
              <a:cs typeface="Times New Roman" panose="02020603050405020304" pitchFamily="18" charset="0"/>
            </a:endParaRPr>
          </a:p>
        </p:txBody>
      </p:sp>
      <p:sp>
        <p:nvSpPr>
          <p:cNvPr id="102403" name="Espace réservé du numéro de diapositive 6">
            <a:extLst>
              <a:ext uri="{FF2B5EF4-FFF2-40B4-BE49-F238E27FC236}">
                <a16:creationId xmlns:a16="http://schemas.microsoft.com/office/drawing/2014/main" id="{70E142E0-0736-14FE-1309-F4C2D7321C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218664-95C3-471D-A4AE-775E3D143515}" type="slidenum">
              <a:rPr lang="fr-FR" altLang="fr-FR" sz="1200">
                <a:solidFill>
                  <a:srgbClr val="898989"/>
                </a:solidFill>
              </a:rPr>
              <a:pPr>
                <a:spcBef>
                  <a:spcPct val="0"/>
                </a:spcBef>
                <a:buFontTx/>
                <a:buNone/>
              </a:pPr>
              <a:t>102</a:t>
            </a:fld>
            <a:endParaRPr lang="fr-FR" altLang="fr-FR" sz="1200">
              <a:solidFill>
                <a:srgbClr val="898989"/>
              </a:solidFill>
            </a:endParaRPr>
          </a:p>
        </p:txBody>
      </p:sp>
      <p:sp>
        <p:nvSpPr>
          <p:cNvPr id="6" name="ZoneTexte 5">
            <a:extLst>
              <a:ext uri="{FF2B5EF4-FFF2-40B4-BE49-F238E27FC236}">
                <a16:creationId xmlns:a16="http://schemas.microsoft.com/office/drawing/2014/main" id="{E3AF63F2-9A14-4684-7B2D-C0ACA051F0BC}"/>
              </a:ext>
            </a:extLst>
          </p:cNvPr>
          <p:cNvSpPr txBox="1"/>
          <p:nvPr/>
        </p:nvSpPr>
        <p:spPr>
          <a:xfrm>
            <a:off x="971550" y="598824"/>
            <a:ext cx="9806940" cy="5940088"/>
          </a:xfrm>
          <a:prstGeom prst="rect">
            <a:avLst/>
          </a:prstGeom>
          <a:noFill/>
        </p:spPr>
        <p:txBody>
          <a:bodyPr wrap="square">
            <a:spAutoFit/>
          </a:bodyPr>
          <a:lstStyle/>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Et cette parole est langue universelle, parole comprise dans toutes les langues, dans toutes les cultures, la langue qui permet à tous de vivre au cœur des différences. </a:t>
            </a:r>
          </a:p>
          <a:p>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Ce langage ne vient pas d’eux, il n’est pas le leur, mais est inspiré par l’Esprit. Un langage jusque-là inconnu et source de communication, un langage d’amour. L’Esprit habite toute culture pour faire entendre les merveilles de Dieu. L’Esprit de Pentecôte fonde l’Eglise comme une communauté diverse où la communication universelle est un don. </a:t>
            </a:r>
          </a:p>
          <a:p>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Le temps de l’Esprit a commencé au moment même où Jésus a rendu l’esprit. Le temps de l’ivresse a commencé ! </a:t>
            </a:r>
          </a:p>
          <a:p>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Le royaume est là, royaume où tous peuvent boire à la coupe de l’alliance nouvelle. </a:t>
            </a:r>
          </a:p>
          <a:p>
            <a:pPr marL="342900" indent="-342900">
              <a:buFont typeface="Arial" panose="020B0604020202020204" pitchFamily="34" charset="0"/>
              <a:buChar char="•"/>
            </a:pPr>
            <a:endParaRPr lang="fr-F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48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7033BCC-FC92-D9A4-1A31-8EC893F2B7E5}"/>
              </a:ext>
            </a:extLst>
          </p:cNvPr>
          <p:cNvSpPr/>
          <p:nvPr/>
        </p:nvSpPr>
        <p:spPr>
          <a:xfrm>
            <a:off x="365760" y="332655"/>
            <a:ext cx="11075669" cy="638881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endParaRPr lang="fr-FR" sz="2000" dirty="0">
              <a:solidFill>
                <a:prstClr val="black"/>
              </a:solidFill>
              <a:latin typeface="Times New Roman" panose="02020603050405020304" pitchFamily="18" charset="0"/>
              <a:cs typeface="Times New Roman" panose="02020603050405020304" pitchFamily="18" charset="0"/>
            </a:endParaRPr>
          </a:p>
        </p:txBody>
      </p:sp>
      <p:sp>
        <p:nvSpPr>
          <p:cNvPr id="102403" name="Espace réservé du numéro de diapositive 6">
            <a:extLst>
              <a:ext uri="{FF2B5EF4-FFF2-40B4-BE49-F238E27FC236}">
                <a16:creationId xmlns:a16="http://schemas.microsoft.com/office/drawing/2014/main" id="{70E142E0-0736-14FE-1309-F4C2D7321C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218664-95C3-471D-A4AE-775E3D143515}" type="slidenum">
              <a:rPr lang="fr-FR" altLang="fr-FR" sz="1200">
                <a:solidFill>
                  <a:srgbClr val="898989"/>
                </a:solidFill>
              </a:rPr>
              <a:pPr>
                <a:spcBef>
                  <a:spcPct val="0"/>
                </a:spcBef>
                <a:buFontTx/>
                <a:buNone/>
              </a:pPr>
              <a:t>103</a:t>
            </a:fld>
            <a:endParaRPr lang="fr-FR" altLang="fr-FR" sz="1200">
              <a:solidFill>
                <a:srgbClr val="898989"/>
              </a:solidFill>
            </a:endParaRPr>
          </a:p>
        </p:txBody>
      </p:sp>
      <p:sp>
        <p:nvSpPr>
          <p:cNvPr id="6" name="ZoneTexte 5">
            <a:extLst>
              <a:ext uri="{FF2B5EF4-FFF2-40B4-BE49-F238E27FC236}">
                <a16:creationId xmlns:a16="http://schemas.microsoft.com/office/drawing/2014/main" id="{E3AF63F2-9A14-4684-7B2D-C0ACA051F0BC}"/>
              </a:ext>
            </a:extLst>
          </p:cNvPr>
          <p:cNvSpPr txBox="1"/>
          <p:nvPr/>
        </p:nvSpPr>
        <p:spPr>
          <a:xfrm>
            <a:off x="750571" y="523701"/>
            <a:ext cx="10439399" cy="6001643"/>
          </a:xfrm>
          <a:prstGeom prst="rect">
            <a:avLst/>
          </a:prstGeom>
          <a:noFill/>
        </p:spPr>
        <p:txBody>
          <a:bodyPr wrap="square">
            <a:spAutoFit/>
          </a:bodyPr>
          <a:lstStyle/>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Le temps de l’Esprit a commencé : c’est pourquoi Luc nous décrit les communautés sous une forme idéale, partageant, mettant tout en commun et vivant dans la louange. </a:t>
            </a:r>
          </a:p>
          <a:p>
            <a:endParaRPr lang="fr-F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Sommes-nous déjà dans une vision de la Jérusalem céleste ? </a:t>
            </a:r>
            <a:br>
              <a:rPr lang="fr-FR" sz="2400"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Royaume de Dieu déjà sur terre ! </a:t>
            </a:r>
          </a:p>
          <a:p>
            <a:pPr marL="342900" indent="-342900">
              <a:buFont typeface="Arial" panose="020B0604020202020204" pitchFamily="34" charset="0"/>
              <a:buChar char="•"/>
            </a:pPr>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Même s’il n’est pas complètement déjà là, même si les différences sont insupportables, même si la violence demeure de siècle en siècle, </a:t>
            </a:r>
            <a:br>
              <a:rPr lang="fr-FR" sz="2400" dirty="0">
                <a:solidFill>
                  <a:prstClr val="black"/>
                </a:solidFill>
                <a:latin typeface="Times New Roman" panose="02020603050405020304" pitchFamily="18" charset="0"/>
                <a:cs typeface="Times New Roman" panose="02020603050405020304" pitchFamily="18" charset="0"/>
              </a:rPr>
            </a:br>
            <a:r>
              <a:rPr lang="fr-FR" sz="2400" dirty="0">
                <a:solidFill>
                  <a:prstClr val="black"/>
                </a:solidFill>
                <a:latin typeface="Times New Roman" panose="02020603050405020304" pitchFamily="18" charset="0"/>
                <a:cs typeface="Times New Roman" panose="02020603050405020304" pitchFamily="18" charset="0"/>
              </a:rPr>
              <a:t>le Royaume est là ! </a:t>
            </a:r>
          </a:p>
          <a:p>
            <a:pPr marL="342900" indent="-342900">
              <a:buFont typeface="Arial" panose="020B0604020202020204" pitchFamily="34" charset="0"/>
              <a:buChar char="•"/>
            </a:pPr>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Le Royaume est possible ! Et dans le même temps, le Royaume est encore à espérer. Jésus a été exalté par le Père, Il a reçu l’Esprit qui était promis et il l’a répandu sur nous, Il reviendra ! </a:t>
            </a:r>
          </a:p>
          <a:p>
            <a:pPr marL="342900" indent="-342900">
              <a:buFont typeface="Arial" panose="020B0604020202020204" pitchFamily="34" charset="0"/>
              <a:buChar char="•"/>
            </a:pPr>
            <a:endParaRPr lang="fr-FR"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dirty="0">
                <a:solidFill>
                  <a:prstClr val="black"/>
                </a:solidFill>
                <a:latin typeface="Times New Roman" panose="02020603050405020304" pitchFamily="18" charset="0"/>
                <a:cs typeface="Times New Roman" panose="02020603050405020304" pitchFamily="18" charset="0"/>
              </a:rPr>
              <a:t>Nous voyons et nous entendons ! Et nous attendons son retour dans la gloire ! </a:t>
            </a:r>
          </a:p>
        </p:txBody>
      </p:sp>
    </p:spTree>
    <p:extLst>
      <p:ext uri="{BB962C8B-B14F-4D97-AF65-F5344CB8AC3E}">
        <p14:creationId xmlns:p14="http://schemas.microsoft.com/office/powerpoint/2010/main" val="39988286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636F5-3E4E-4561-A524-49A5A17E9DA3}"/>
              </a:ext>
            </a:extLst>
          </p:cNvPr>
          <p:cNvSpPr>
            <a:spLocks noGrp="1"/>
          </p:cNvSpPr>
          <p:nvPr>
            <p:ph type="title"/>
          </p:nvPr>
        </p:nvSpPr>
        <p:spPr>
          <a:xfrm>
            <a:off x="5637105" y="4630358"/>
            <a:ext cx="6399182" cy="2098433"/>
          </a:xfrm>
        </p:spPr>
        <p:txBody>
          <a:bodyPr>
            <a:normAutofit/>
          </a:bodyPr>
          <a:lstStyle/>
          <a:p>
            <a:r>
              <a:rPr lang="fr-FR" sz="2400" dirty="0"/>
              <a:t>Réalisation Catéchèse Par la Parole</a:t>
            </a:r>
            <a:br>
              <a:rPr lang="fr-FR" sz="2400" dirty="0"/>
            </a:br>
            <a:r>
              <a:rPr lang="fr-FR" sz="2400" dirty="0"/>
              <a:t>Illustrations Sr Nathalie Carmel St Joseph</a:t>
            </a:r>
            <a:br>
              <a:rPr lang="fr-FR" sz="2400" dirty="0"/>
            </a:br>
            <a:r>
              <a:rPr lang="fr-FR" sz="2400" dirty="0"/>
              <a:t>Marie-Hélène Maffre-</a:t>
            </a:r>
            <a:r>
              <a:rPr lang="fr-FR" sz="2400" dirty="0" err="1"/>
              <a:t>Servigne</a:t>
            </a:r>
            <a:br>
              <a:rPr lang="fr-FR" sz="2400" dirty="0"/>
            </a:br>
            <a:r>
              <a:rPr lang="fr-FR" sz="2400" dirty="0"/>
              <a:t>et Averbode</a:t>
            </a:r>
          </a:p>
        </p:txBody>
      </p:sp>
      <p:pic>
        <p:nvPicPr>
          <p:cNvPr id="6" name="Image 5" descr="Une image contenant texte, clipart, dessin humoristique, illustration&#10;&#10;Description générée automatiquement">
            <a:extLst>
              <a:ext uri="{FF2B5EF4-FFF2-40B4-BE49-F238E27FC236}">
                <a16:creationId xmlns:a16="http://schemas.microsoft.com/office/drawing/2014/main" id="{9C214992-6540-60EC-7B6B-69F3ED952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326" y="4790661"/>
            <a:ext cx="2817677" cy="1557764"/>
          </a:xfrm>
          <a:prstGeom prst="rect">
            <a:avLst/>
          </a:prstGeom>
        </p:spPr>
      </p:pic>
      <p:sp>
        <p:nvSpPr>
          <p:cNvPr id="3" name="ZoneTexte 2">
            <a:extLst>
              <a:ext uri="{FF2B5EF4-FFF2-40B4-BE49-F238E27FC236}">
                <a16:creationId xmlns:a16="http://schemas.microsoft.com/office/drawing/2014/main" id="{A242C4B6-BF54-E098-7711-4257E514CDF1}"/>
              </a:ext>
            </a:extLst>
          </p:cNvPr>
          <p:cNvSpPr txBox="1"/>
          <p:nvPr/>
        </p:nvSpPr>
        <p:spPr>
          <a:xfrm>
            <a:off x="5637105" y="4422913"/>
            <a:ext cx="4421295" cy="367748"/>
          </a:xfrm>
          <a:prstGeom prst="rect">
            <a:avLst/>
          </a:prstGeom>
          <a:noFill/>
        </p:spPr>
        <p:txBody>
          <a:bodyPr wrap="square" rtlCol="0">
            <a:spAutoFit/>
          </a:bodyPr>
          <a:lstStyle/>
          <a:p>
            <a:r>
              <a:rPr lang="fr-FR" dirty="0"/>
              <a:t>Modules Sortir et Babel/Pentecôte</a:t>
            </a:r>
          </a:p>
        </p:txBody>
      </p:sp>
    </p:spTree>
    <p:extLst>
      <p:ext uri="{BB962C8B-B14F-4D97-AF65-F5344CB8AC3E}">
        <p14:creationId xmlns:p14="http://schemas.microsoft.com/office/powerpoint/2010/main" val="378628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609768F-E639-44BE-A8EA-164AD82320ED}"/>
              </a:ext>
            </a:extLst>
          </p:cNvPr>
          <p:cNvSpPr txBox="1"/>
          <p:nvPr/>
        </p:nvSpPr>
        <p:spPr>
          <a:xfrm>
            <a:off x="434340" y="300325"/>
            <a:ext cx="560070" cy="369332"/>
          </a:xfrm>
          <a:prstGeom prst="rect">
            <a:avLst/>
          </a:prstGeom>
          <a:noFill/>
        </p:spPr>
        <p:txBody>
          <a:bodyPr wrap="square">
            <a:spAutoFit/>
          </a:bodyPr>
          <a:lstStyle/>
          <a:p>
            <a:r>
              <a:rPr lang="fr-FR" dirty="0">
                <a:solidFill>
                  <a:srgbClr val="FF0000"/>
                </a:solidFill>
              </a:rPr>
              <a:t>Ils</a:t>
            </a:r>
          </a:p>
        </p:txBody>
      </p:sp>
      <p:sp>
        <p:nvSpPr>
          <p:cNvPr id="9" name="ZoneTexte 8">
            <a:extLst>
              <a:ext uri="{FF2B5EF4-FFF2-40B4-BE49-F238E27FC236}">
                <a16:creationId xmlns:a16="http://schemas.microsoft.com/office/drawing/2014/main" id="{B375F917-0497-4498-A11A-4F597B08EF04}"/>
              </a:ext>
            </a:extLst>
          </p:cNvPr>
          <p:cNvSpPr txBox="1"/>
          <p:nvPr/>
        </p:nvSpPr>
        <p:spPr>
          <a:xfrm>
            <a:off x="3390900" y="3846830"/>
            <a:ext cx="5016500" cy="1482179"/>
          </a:xfrm>
          <a:prstGeom prst="roundRect">
            <a:avLst/>
          </a:prstGeom>
          <a:noFill/>
          <a:ln w="57150">
            <a:solidFill>
              <a:srgbClr val="FF0000"/>
            </a:solidFill>
          </a:ln>
        </p:spPr>
        <p:txBody>
          <a:bodyPr wrap="square">
            <a:spAutoFit/>
          </a:bodyPr>
          <a:lstStyle/>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Qui sont ces « ils » ?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Qui étaient réunis ?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apôtres ? Tous les croyants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209CA2A0-D7DE-96A2-0BBF-813078500F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1115" y="1718880"/>
            <a:ext cx="2833352" cy="1895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038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D7EC970-416E-4976-BCD0-383D886CFA82}"/>
              </a:ext>
            </a:extLst>
          </p:cNvPr>
          <p:cNvSpPr txBox="1">
            <a:spLocks/>
          </p:cNvSpPr>
          <p:nvPr/>
        </p:nvSpPr>
        <p:spPr bwMode="auto">
          <a:xfrm>
            <a:off x="238996" y="4997475"/>
            <a:ext cx="11484527" cy="1190867"/>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500" b="1" dirty="0">
                <a:latin typeface="Times New Roman" panose="02020603050405020304" pitchFamily="18" charset="0"/>
                <a:ea typeface="Calibri" panose="020F0502020204030204" pitchFamily="34" charset="0"/>
                <a:cs typeface="Times New Roman" panose="02020603050405020304" pitchFamily="18" charset="0"/>
              </a:rPr>
              <a:t>Actes 1, 26 </a:t>
            </a:r>
            <a:r>
              <a:rPr lang="fr-FR" sz="2500" i="1" dirty="0">
                <a:latin typeface="Times New Roman" panose="02020603050405020304" pitchFamily="18" charset="0"/>
                <a:ea typeface="Calibri" panose="020F0502020204030204" pitchFamily="34" charset="0"/>
                <a:cs typeface="Times New Roman" panose="02020603050405020304" pitchFamily="18" charset="0"/>
              </a:rPr>
              <a:t>Mattias a été désigné à la place de Judas.  Ils sont donc à nouveau 12. Il fallait qu’ils soient 12 comme les 12 tribus d’Israël. Ils représentent ainsi tout le peuple de Dieu. </a:t>
            </a:r>
            <a:endParaRPr lang="fr-FR" sz="25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re 1">
            <a:extLst>
              <a:ext uri="{FF2B5EF4-FFF2-40B4-BE49-F238E27FC236}">
                <a16:creationId xmlns:a16="http://schemas.microsoft.com/office/drawing/2014/main" id="{7EBAC28F-0597-12CA-157A-F974A491AB02}"/>
              </a:ext>
            </a:extLst>
          </p:cNvPr>
          <p:cNvSpPr txBox="1">
            <a:spLocks/>
          </p:cNvSpPr>
          <p:nvPr/>
        </p:nvSpPr>
        <p:spPr bwMode="auto">
          <a:xfrm>
            <a:off x="238996" y="2352014"/>
            <a:ext cx="11484527" cy="2153971"/>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solidFill>
                  <a:sysClr val="windowText" lastClr="000000"/>
                </a:solidFill>
                <a:latin typeface="Times New Roman" panose="02020603050405020304" pitchFamily="18" charset="0"/>
                <a:cs typeface="Times New Roman" panose="02020603050405020304" pitchFamily="18" charset="0"/>
              </a:rPr>
              <a:t>On lit dans le chapitre précédent des Actes Apôtres : </a:t>
            </a:r>
          </a:p>
          <a:p>
            <a:pPr algn="l"/>
            <a:r>
              <a:rPr lang="fr-FR" sz="2400" b="1" dirty="0">
                <a:solidFill>
                  <a:sysClr val="windowText" lastClr="000000"/>
                </a:solidFill>
                <a:latin typeface="Times New Roman" panose="02020603050405020304" pitchFamily="18" charset="0"/>
                <a:cs typeface="Times New Roman" panose="02020603050405020304" pitchFamily="18" charset="0"/>
              </a:rPr>
              <a:t>Actes 1, 13-14 </a:t>
            </a:r>
            <a:r>
              <a:rPr lang="fr-FR" sz="2400" i="1" dirty="0">
                <a:solidFill>
                  <a:sysClr val="windowText" lastClr="000000"/>
                </a:solidFill>
                <a:latin typeface="Times New Roman" panose="02020603050405020304" pitchFamily="18" charset="0"/>
                <a:cs typeface="Times New Roman" panose="02020603050405020304" pitchFamily="18" charset="0"/>
              </a:rPr>
              <a:t>Pierre, Jean, Jacques et André, Philippe et Thomas, Barthélemy et Matthieu, Jacques fils d’Alphée, Simon le Zélote, et Jude fils de Jacques. D’un seul cœur ils participaient fidèlement à la prière, avec quelques femmes dont Marie, mère de Jésus, et avec ses frères.</a:t>
            </a:r>
          </a:p>
        </p:txBody>
      </p:sp>
      <p:sp>
        <p:nvSpPr>
          <p:cNvPr id="4" name="ZoneTexte 3">
            <a:extLst>
              <a:ext uri="{FF2B5EF4-FFF2-40B4-BE49-F238E27FC236}">
                <a16:creationId xmlns:a16="http://schemas.microsoft.com/office/drawing/2014/main" id="{BC4881E8-0412-4894-9647-98AA3E70F00F}"/>
              </a:ext>
            </a:extLst>
          </p:cNvPr>
          <p:cNvSpPr txBox="1"/>
          <p:nvPr/>
        </p:nvSpPr>
        <p:spPr>
          <a:xfrm>
            <a:off x="434340" y="300325"/>
            <a:ext cx="560070" cy="369332"/>
          </a:xfrm>
          <a:prstGeom prst="rect">
            <a:avLst/>
          </a:prstGeom>
          <a:noFill/>
        </p:spPr>
        <p:txBody>
          <a:bodyPr wrap="square">
            <a:spAutoFit/>
          </a:bodyPr>
          <a:lstStyle/>
          <a:p>
            <a:r>
              <a:rPr lang="fr-FR" dirty="0">
                <a:solidFill>
                  <a:srgbClr val="FF0000"/>
                </a:solidFill>
              </a:rPr>
              <a:t>Ils</a:t>
            </a:r>
          </a:p>
        </p:txBody>
      </p:sp>
      <p:pic>
        <p:nvPicPr>
          <p:cNvPr id="6" name="Image 5">
            <a:extLst>
              <a:ext uri="{FF2B5EF4-FFF2-40B4-BE49-F238E27FC236}">
                <a16:creationId xmlns:a16="http://schemas.microsoft.com/office/drawing/2014/main" id="{A0E2E95A-AC3E-2DFC-DE64-B5083B58BB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2850" y="287561"/>
            <a:ext cx="2833352" cy="1895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13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C932D8C-3BE8-4586-9666-D49DA6420723}"/>
              </a:ext>
            </a:extLst>
          </p:cNvPr>
          <p:cNvSpPr txBox="1"/>
          <p:nvPr/>
        </p:nvSpPr>
        <p:spPr>
          <a:xfrm>
            <a:off x="2072640" y="2915857"/>
            <a:ext cx="8046720" cy="534402"/>
          </a:xfrm>
          <a:prstGeom prst="roundRect">
            <a:avLst/>
          </a:prstGeom>
          <a:noFill/>
          <a:ln w="57150">
            <a:solidFill>
              <a:srgbClr val="FFFF00"/>
            </a:solidFill>
          </a:ln>
        </p:spPr>
        <p:txBody>
          <a:bodyPr wrap="square">
            <a:spAutoFit/>
          </a:bodyPr>
          <a:lstStyle/>
          <a:p>
            <a:pPr algn="ctr">
              <a:lnSpc>
                <a:spcPct val="115000"/>
              </a:lnSpc>
              <a:spcAft>
                <a:spcPts val="1000"/>
              </a:spcAft>
            </a:pPr>
            <a:r>
              <a:rPr lang="fr-FR" sz="2400" dirty="0">
                <a:latin typeface="Times New Roman" panose="02020603050405020304" pitchFamily="18" charset="0"/>
                <a:cs typeface="Times New Roman" panose="02020603050405020304" pitchFamily="18" charset="0"/>
              </a:rPr>
              <a:t>Ceux qui se réunissent ainsi sont assidus à la prière. </a:t>
            </a:r>
          </a:p>
        </p:txBody>
      </p:sp>
      <p:sp>
        <p:nvSpPr>
          <p:cNvPr id="4" name="ZoneTexte 3">
            <a:extLst>
              <a:ext uri="{FF2B5EF4-FFF2-40B4-BE49-F238E27FC236}">
                <a16:creationId xmlns:a16="http://schemas.microsoft.com/office/drawing/2014/main" id="{55BDBF3B-CFC2-C99C-928F-A92A17DF3AF9}"/>
              </a:ext>
            </a:extLst>
          </p:cNvPr>
          <p:cNvSpPr txBox="1"/>
          <p:nvPr/>
        </p:nvSpPr>
        <p:spPr>
          <a:xfrm>
            <a:off x="434340" y="300325"/>
            <a:ext cx="560070" cy="369332"/>
          </a:xfrm>
          <a:prstGeom prst="rect">
            <a:avLst/>
          </a:prstGeom>
          <a:noFill/>
        </p:spPr>
        <p:txBody>
          <a:bodyPr wrap="square">
            <a:spAutoFit/>
          </a:bodyPr>
          <a:lstStyle/>
          <a:p>
            <a:r>
              <a:rPr lang="fr-FR" dirty="0">
                <a:solidFill>
                  <a:srgbClr val="FF0000"/>
                </a:solidFill>
              </a:rPr>
              <a:t>Ils</a:t>
            </a:r>
          </a:p>
        </p:txBody>
      </p:sp>
      <p:pic>
        <p:nvPicPr>
          <p:cNvPr id="2" name="Image 1">
            <a:extLst>
              <a:ext uri="{FF2B5EF4-FFF2-40B4-BE49-F238E27FC236}">
                <a16:creationId xmlns:a16="http://schemas.microsoft.com/office/drawing/2014/main" id="{60E91302-FC82-65B9-01CC-C5DB2AF1CE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0818" y="669657"/>
            <a:ext cx="2833352" cy="1895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ZoneTexte 2">
            <a:extLst>
              <a:ext uri="{FF2B5EF4-FFF2-40B4-BE49-F238E27FC236}">
                <a16:creationId xmlns:a16="http://schemas.microsoft.com/office/drawing/2014/main" id="{F0C4EA05-425B-0DFF-5490-7C68410874DF}"/>
              </a:ext>
            </a:extLst>
          </p:cNvPr>
          <p:cNvSpPr txBox="1"/>
          <p:nvPr/>
        </p:nvSpPr>
        <p:spPr>
          <a:xfrm>
            <a:off x="3233420" y="4812464"/>
            <a:ext cx="5725160" cy="534402"/>
          </a:xfrm>
          <a:prstGeom prst="roundRect">
            <a:avLst/>
          </a:prstGeom>
          <a:noFill/>
          <a:ln w="57150">
            <a:solidFill>
              <a:srgbClr val="FFC000"/>
            </a:solidFill>
          </a:ln>
        </p:spPr>
        <p:txBody>
          <a:bodyPr wrap="square">
            <a:spAutoFit/>
          </a:bodyPr>
          <a:lstStyle/>
          <a:p>
            <a:pPr algn="ctr">
              <a:lnSpc>
                <a:spcPct val="115000"/>
              </a:lnSpc>
              <a:spcAft>
                <a:spcPts val="1000"/>
              </a:spcAft>
            </a:pPr>
            <a:r>
              <a:rPr lang="fr-FR" sz="2400" dirty="0">
                <a:latin typeface="Times New Roman" panose="02020603050405020304" pitchFamily="18" charset="0"/>
                <a:cs typeface="Times New Roman" panose="02020603050405020304" pitchFamily="18" charset="0"/>
              </a:rPr>
              <a:t>Cela peut-il être nous aujourd’hui ? </a:t>
            </a:r>
          </a:p>
        </p:txBody>
      </p:sp>
    </p:spTree>
    <p:extLst>
      <p:ext uri="{BB962C8B-B14F-4D97-AF65-F5344CB8AC3E}">
        <p14:creationId xmlns:p14="http://schemas.microsoft.com/office/powerpoint/2010/main" val="287831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C7DA44B-D702-4CC2-9A66-B27A6D06674F}"/>
              </a:ext>
            </a:extLst>
          </p:cNvPr>
          <p:cNvSpPr txBox="1">
            <a:spLocks/>
          </p:cNvSpPr>
          <p:nvPr/>
        </p:nvSpPr>
        <p:spPr bwMode="auto">
          <a:xfrm>
            <a:off x="1651687" y="3429000"/>
            <a:ext cx="8888625" cy="1234440"/>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dirty="0">
                <a:solidFill>
                  <a:srgbClr val="FF0000"/>
                </a:solidFill>
                <a:latin typeface="Times New Roman" panose="02020603050405020304" pitchFamily="18" charset="0"/>
                <a:cs typeface="Times New Roman" panose="02020603050405020304" pitchFamily="18" charset="0"/>
              </a:rPr>
              <a:t>02</a:t>
            </a:r>
            <a:r>
              <a:rPr lang="fr-FR" sz="2400" dirty="0">
                <a:latin typeface="Times New Roman" panose="02020603050405020304" pitchFamily="18" charset="0"/>
                <a:cs typeface="Times New Roman" panose="02020603050405020304" pitchFamily="18" charset="0"/>
              </a:rPr>
              <a:t> Soudain un </a:t>
            </a:r>
            <a:r>
              <a:rPr lang="fr-FR" sz="2400" dirty="0">
                <a:solidFill>
                  <a:srgbClr val="FF0000"/>
                </a:solidFill>
                <a:latin typeface="Times New Roman" panose="02020603050405020304" pitchFamily="18" charset="0"/>
                <a:cs typeface="Times New Roman" panose="02020603050405020304" pitchFamily="18" charset="0"/>
              </a:rPr>
              <a:t>bruit</a:t>
            </a:r>
            <a:r>
              <a:rPr lang="fr-FR" sz="2400" dirty="0">
                <a:latin typeface="Times New Roman" panose="02020603050405020304" pitchFamily="18" charset="0"/>
                <a:cs typeface="Times New Roman" panose="02020603050405020304" pitchFamily="18" charset="0"/>
              </a:rPr>
              <a:t> survint du ciel comme un violent coup de vent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la maison où ils étaient assis en fut remplie tout entière.</a:t>
            </a:r>
          </a:p>
        </p:txBody>
      </p:sp>
      <p:pic>
        <p:nvPicPr>
          <p:cNvPr id="4" name="Image 3">
            <a:extLst>
              <a:ext uri="{FF2B5EF4-FFF2-40B4-BE49-F238E27FC236}">
                <a16:creationId xmlns:a16="http://schemas.microsoft.com/office/drawing/2014/main" id="{D4FEEDB5-E0C9-46F8-88CE-349D01F7A2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3211" y="224536"/>
            <a:ext cx="4415873" cy="2279531"/>
          </a:xfrm>
          <a:prstGeom prst="rect">
            <a:avLst/>
          </a:prstGeom>
        </p:spPr>
      </p:pic>
    </p:spTree>
    <p:extLst>
      <p:ext uri="{BB962C8B-B14F-4D97-AF65-F5344CB8AC3E}">
        <p14:creationId xmlns:p14="http://schemas.microsoft.com/office/powerpoint/2010/main" val="395522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52348-EC3E-428E-93AB-D7BD052D27A5}"/>
              </a:ext>
            </a:extLst>
          </p:cNvPr>
          <p:cNvSpPr txBox="1">
            <a:spLocks/>
          </p:cNvSpPr>
          <p:nvPr/>
        </p:nvSpPr>
        <p:spPr>
          <a:xfrm>
            <a:off x="2138442" y="3782728"/>
            <a:ext cx="8324219" cy="1013060"/>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Littéralement « fracas »</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rPr>
              <a:t>Quel est ce bruit ? </a:t>
            </a:r>
            <a:br>
              <a:rPr lang="fr-FR" sz="2400" dirty="0">
                <a:effectLst/>
                <a:latin typeface="Times New Roman" panose="02020603050405020304" pitchFamily="18" charset="0"/>
                <a:ea typeface="Times New Roman" panose="02020603050405020304" pitchFamily="18" charset="0"/>
              </a:rPr>
            </a:br>
            <a:r>
              <a:rPr lang="fr-FR" sz="2400" dirty="0">
                <a:solidFill>
                  <a:srgbClr val="000000"/>
                </a:solidFill>
                <a:effectLst/>
                <a:latin typeface="Times New Roman" panose="02020603050405020304" pitchFamily="18" charset="0"/>
                <a:ea typeface="Times New Roman" panose="02020603050405020304" pitchFamily="18" charset="0"/>
              </a:rPr>
              <a:t>Pourquoi exprimer l’irruption de l’Esprit sous un aspect auditif ? </a:t>
            </a:r>
            <a:endParaRPr lang="fr-FR" altLang="fr-FR" sz="2400" b="1" dirty="0"/>
          </a:p>
        </p:txBody>
      </p:sp>
      <p:sp>
        <p:nvSpPr>
          <p:cNvPr id="8" name="ZoneTexte 7">
            <a:extLst>
              <a:ext uri="{FF2B5EF4-FFF2-40B4-BE49-F238E27FC236}">
                <a16:creationId xmlns:a16="http://schemas.microsoft.com/office/drawing/2014/main" id="{02CAF71C-82CA-4DC8-953D-B71DDAE1273C}"/>
              </a:ext>
            </a:extLst>
          </p:cNvPr>
          <p:cNvSpPr txBox="1"/>
          <p:nvPr/>
        </p:nvSpPr>
        <p:spPr>
          <a:xfrm>
            <a:off x="525039" y="172266"/>
            <a:ext cx="935461"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Bruit</a:t>
            </a:r>
            <a:endParaRPr lang="fr-FR" dirty="0"/>
          </a:p>
        </p:txBody>
      </p:sp>
      <p:pic>
        <p:nvPicPr>
          <p:cNvPr id="10" name="Image 9">
            <a:extLst>
              <a:ext uri="{FF2B5EF4-FFF2-40B4-BE49-F238E27FC236}">
                <a16:creationId xmlns:a16="http://schemas.microsoft.com/office/drawing/2014/main" id="{CBDD3D8A-99D7-4077-8E0C-0CE0335FEF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3211" y="224536"/>
            <a:ext cx="4415873" cy="2279531"/>
          </a:xfrm>
          <a:prstGeom prst="rect">
            <a:avLst/>
          </a:prstGeom>
        </p:spPr>
      </p:pic>
    </p:spTree>
    <p:extLst>
      <p:ext uri="{BB962C8B-B14F-4D97-AF65-F5344CB8AC3E}">
        <p14:creationId xmlns:p14="http://schemas.microsoft.com/office/powerpoint/2010/main" val="61613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6CA0D61-D8CD-46DD-BE7B-DF6FBE501EB2}"/>
              </a:ext>
            </a:extLst>
          </p:cNvPr>
          <p:cNvSpPr txBox="1">
            <a:spLocks/>
          </p:cNvSpPr>
          <p:nvPr/>
        </p:nvSpPr>
        <p:spPr bwMode="auto">
          <a:xfrm>
            <a:off x="492966" y="2743199"/>
            <a:ext cx="11206065" cy="1722997"/>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Sur le Sinaï, Moïse reçoit les tables de la Loi, les 10 paroles. </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b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fr-F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Exode 19, 16</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troisième jour, dès le matin, il y eut des coups de tonnerre, des éclairs, une lourde nuée sur la montagne, et une puissante sonnerie de cor ; dans le camp, tout le peuple trembla.</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64FE4A74-25B7-4C20-92E8-E9AE31FC4920}"/>
              </a:ext>
            </a:extLst>
          </p:cNvPr>
          <p:cNvSpPr txBox="1"/>
          <p:nvPr/>
        </p:nvSpPr>
        <p:spPr>
          <a:xfrm>
            <a:off x="111154" y="99273"/>
            <a:ext cx="1818314" cy="369332"/>
          </a:xfrm>
          <a:prstGeom prst="rect">
            <a:avLst/>
          </a:prstGeom>
          <a:noFill/>
        </p:spPr>
        <p:txBody>
          <a:bodyPr wrap="square">
            <a:spAutoFit/>
          </a:bodyPr>
          <a:lstStyle/>
          <a:p>
            <a:pPr algn="ctr"/>
            <a:r>
              <a:rPr lang="fr-FR" b="1">
                <a:solidFill>
                  <a:srgbClr val="FF0000"/>
                </a:solidFill>
                <a:latin typeface="Times New Roman" panose="02020603050405020304" pitchFamily="18" charset="0"/>
                <a:cs typeface="Times New Roman" panose="02020603050405020304" pitchFamily="18" charset="0"/>
              </a:rPr>
              <a:t>bruit</a:t>
            </a:r>
            <a:endParaRPr lang="fr-FR" dirty="0"/>
          </a:p>
        </p:txBody>
      </p:sp>
      <p:pic>
        <p:nvPicPr>
          <p:cNvPr id="7" name="Image 6">
            <a:extLst>
              <a:ext uri="{FF2B5EF4-FFF2-40B4-BE49-F238E27FC236}">
                <a16:creationId xmlns:a16="http://schemas.microsoft.com/office/drawing/2014/main" id="{732E82F5-C4F2-4471-8829-3B38313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1964" y="99273"/>
            <a:ext cx="4016551" cy="2073396"/>
          </a:xfrm>
          <a:prstGeom prst="rect">
            <a:avLst/>
          </a:prstGeom>
        </p:spPr>
      </p:pic>
      <p:sp>
        <p:nvSpPr>
          <p:cNvPr id="6" name="ZoneTexte 5">
            <a:extLst>
              <a:ext uri="{FF2B5EF4-FFF2-40B4-BE49-F238E27FC236}">
                <a16:creationId xmlns:a16="http://schemas.microsoft.com/office/drawing/2014/main" id="{CCEC357C-708A-449D-A94F-C5C7E046EF63}"/>
              </a:ext>
            </a:extLst>
          </p:cNvPr>
          <p:cNvSpPr txBox="1"/>
          <p:nvPr/>
        </p:nvSpPr>
        <p:spPr>
          <a:xfrm>
            <a:off x="2788595" y="5036726"/>
            <a:ext cx="6614808" cy="542348"/>
          </a:xfrm>
          <a:prstGeom prst="roundRect">
            <a:avLst/>
          </a:prstGeom>
          <a:noFill/>
          <a:ln w="57150">
            <a:solidFill>
              <a:srgbClr val="92D050"/>
            </a:solidFill>
          </a:ln>
        </p:spPr>
        <p:txBody>
          <a:bodyPr wrap="square">
            <a:spAutoFit/>
          </a:bodyPr>
          <a:lstStyle/>
          <a:p>
            <a:pPr algn="ctr">
              <a:lnSpc>
                <a:spcPct val="115000"/>
              </a:lnSpc>
              <a:spcAft>
                <a:spcPts val="1000"/>
              </a:spcAft>
            </a:pPr>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Pentecôte serait-elle une réplique du Sinaï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1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2AF20-EEA5-4665-8985-DE5352BF3B6C}"/>
              </a:ext>
            </a:extLst>
          </p:cNvPr>
          <p:cNvSpPr txBox="1">
            <a:spLocks/>
          </p:cNvSpPr>
          <p:nvPr/>
        </p:nvSpPr>
        <p:spPr bwMode="auto">
          <a:xfrm>
            <a:off x="3840480" y="961053"/>
            <a:ext cx="6715134" cy="3023532"/>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Dans la bible les manifestations de Dieu </a:t>
            </a:r>
          </a:p>
          <a:p>
            <a:pPr>
              <a:lnSpc>
                <a:spcPct val="12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sont souvent décrites par un bruit de tonnerre, </a:t>
            </a:r>
          </a:p>
          <a:p>
            <a:pPr>
              <a:lnSpc>
                <a:spcPct val="12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de tremblement de terre, un souffle violent. </a:t>
            </a:r>
          </a:p>
          <a:p>
            <a:pPr>
              <a:lnSpc>
                <a:spcPct val="12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Cela dit une expérience spirituelle. </a:t>
            </a:r>
          </a:p>
          <a:p>
            <a:pPr>
              <a:lnSpc>
                <a:spcPct val="12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La révélation de Dieu </a:t>
            </a:r>
          </a:p>
          <a:p>
            <a:pPr>
              <a:lnSpc>
                <a:spcPct val="12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est impressionnante, bouleversante. </a:t>
            </a:r>
          </a:p>
        </p:txBody>
      </p:sp>
      <p:sp>
        <p:nvSpPr>
          <p:cNvPr id="3" name="ZoneTexte 2">
            <a:extLst>
              <a:ext uri="{FF2B5EF4-FFF2-40B4-BE49-F238E27FC236}">
                <a16:creationId xmlns:a16="http://schemas.microsoft.com/office/drawing/2014/main" id="{E12F1E9A-CB0D-4EE6-8224-FB7E38DFC265}"/>
              </a:ext>
            </a:extLst>
          </p:cNvPr>
          <p:cNvSpPr txBox="1"/>
          <p:nvPr/>
        </p:nvSpPr>
        <p:spPr>
          <a:xfrm>
            <a:off x="111154" y="99273"/>
            <a:ext cx="1818314" cy="369332"/>
          </a:xfrm>
          <a:prstGeom prst="rect">
            <a:avLst/>
          </a:prstGeom>
          <a:noFill/>
        </p:spPr>
        <p:txBody>
          <a:bodyPr wrap="square">
            <a:spAutoFit/>
          </a:bodyPr>
          <a:lstStyle/>
          <a:p>
            <a:pPr algn="ctr"/>
            <a:r>
              <a:rPr kumimoji="0" lang="fr-FR" sz="1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bruit</a:t>
            </a:r>
            <a:endParaRPr lang="fr-FR" dirty="0"/>
          </a:p>
        </p:txBody>
      </p:sp>
      <p:sp>
        <p:nvSpPr>
          <p:cNvPr id="4" name="Titre 1">
            <a:extLst>
              <a:ext uri="{FF2B5EF4-FFF2-40B4-BE49-F238E27FC236}">
                <a16:creationId xmlns:a16="http://schemas.microsoft.com/office/drawing/2014/main" id="{C6FBC3F7-C9C7-406F-868F-74E4244C0725}"/>
              </a:ext>
            </a:extLst>
          </p:cNvPr>
          <p:cNvSpPr txBox="1">
            <a:spLocks/>
          </p:cNvSpPr>
          <p:nvPr/>
        </p:nvSpPr>
        <p:spPr bwMode="auto">
          <a:xfrm>
            <a:off x="1519673" y="4651624"/>
            <a:ext cx="9035941" cy="942065"/>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cs typeface="Times New Roman" panose="02020603050405020304" pitchFamily="18" charset="0"/>
              </a:rPr>
              <a:t>Dieu nous serait-il révélé dans un grand bruit ou dans le silence ? </a:t>
            </a:r>
          </a:p>
        </p:txBody>
      </p:sp>
      <p:pic>
        <p:nvPicPr>
          <p:cNvPr id="7" name="Image 6">
            <a:extLst>
              <a:ext uri="{FF2B5EF4-FFF2-40B4-BE49-F238E27FC236}">
                <a16:creationId xmlns:a16="http://schemas.microsoft.com/office/drawing/2014/main" id="{D40A9D02-0A20-40D1-A0E0-48FA4821AD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079" y="468605"/>
            <a:ext cx="3357401" cy="1733134"/>
          </a:xfrm>
          <a:prstGeom prst="rect">
            <a:avLst/>
          </a:prstGeom>
        </p:spPr>
      </p:pic>
    </p:spTree>
    <p:extLst>
      <p:ext uri="{BB962C8B-B14F-4D97-AF65-F5344CB8AC3E}">
        <p14:creationId xmlns:p14="http://schemas.microsoft.com/office/powerpoint/2010/main" val="27880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EF64F-9561-4792-AA18-01FF41FF9332}"/>
              </a:ext>
            </a:extLst>
          </p:cNvPr>
          <p:cNvSpPr txBox="1">
            <a:spLocks/>
          </p:cNvSpPr>
          <p:nvPr/>
        </p:nvSpPr>
        <p:spPr bwMode="auto">
          <a:xfrm>
            <a:off x="1592673" y="3136900"/>
            <a:ext cx="9187087" cy="1511300"/>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500" b="1" dirty="0">
                <a:solidFill>
                  <a:srgbClr val="FF0000"/>
                </a:solidFill>
                <a:latin typeface="Times New Roman" panose="02020603050405020304" pitchFamily="18" charset="0"/>
                <a:cs typeface="Times New Roman" panose="02020603050405020304" pitchFamily="18" charset="0"/>
              </a:rPr>
              <a:t>02</a:t>
            </a:r>
            <a:r>
              <a:rPr lang="fr-FR" sz="4000" b="1" dirty="0">
                <a:latin typeface="Times New Roman" panose="02020603050405020304" pitchFamily="18" charset="0"/>
                <a:cs typeface="Times New Roman" panose="02020603050405020304" pitchFamily="18" charset="0"/>
              </a:rPr>
              <a:t> </a:t>
            </a:r>
            <a:r>
              <a:rPr lang="fr-FR" sz="2500" dirty="0">
                <a:latin typeface="Times New Roman" panose="02020603050405020304" pitchFamily="18" charset="0"/>
                <a:cs typeface="Times New Roman" panose="02020603050405020304" pitchFamily="18" charset="0"/>
              </a:rPr>
              <a:t>Soudain un bruit survint du </a:t>
            </a:r>
            <a:r>
              <a:rPr lang="fr-FR" sz="2500" dirty="0">
                <a:solidFill>
                  <a:srgbClr val="FF0000"/>
                </a:solidFill>
                <a:latin typeface="Times New Roman" panose="02020603050405020304" pitchFamily="18" charset="0"/>
                <a:cs typeface="Times New Roman" panose="02020603050405020304" pitchFamily="18" charset="0"/>
              </a:rPr>
              <a:t>ciel</a:t>
            </a:r>
            <a:r>
              <a:rPr lang="fr-FR" sz="2500" dirty="0">
                <a:latin typeface="Times New Roman" panose="02020603050405020304" pitchFamily="18" charset="0"/>
                <a:cs typeface="Times New Roman" panose="02020603050405020304" pitchFamily="18" charset="0"/>
              </a:rPr>
              <a:t> comme un violent coup de vent : </a:t>
            </a:r>
          </a:p>
          <a:p>
            <a:pPr algn="l" eaLnBrk="1" fontAlgn="auto" hangingPunct="1">
              <a:spcAft>
                <a:spcPts val="0"/>
              </a:spcAft>
              <a:defRPr/>
            </a:pPr>
            <a:r>
              <a:rPr lang="fr-FR" sz="2500" dirty="0">
                <a:latin typeface="Times New Roman" panose="02020603050405020304" pitchFamily="18" charset="0"/>
                <a:cs typeface="Times New Roman" panose="02020603050405020304" pitchFamily="18" charset="0"/>
              </a:rPr>
              <a:t>la maison où ils étaient assis en fut remplie tout entière.</a:t>
            </a:r>
          </a:p>
        </p:txBody>
      </p:sp>
      <p:pic>
        <p:nvPicPr>
          <p:cNvPr id="4" name="Image 3">
            <a:extLst>
              <a:ext uri="{FF2B5EF4-FFF2-40B4-BE49-F238E27FC236}">
                <a16:creationId xmlns:a16="http://schemas.microsoft.com/office/drawing/2014/main" id="{D7312D9C-8CAB-4381-895E-0980C0986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3437" y="942674"/>
            <a:ext cx="4080180" cy="1604630"/>
          </a:xfrm>
          <a:prstGeom prst="ellipse">
            <a:avLst/>
          </a:prstGeom>
          <a:ln>
            <a:noFill/>
          </a:ln>
          <a:effectLst>
            <a:softEdge rad="112500"/>
          </a:effectLst>
        </p:spPr>
      </p:pic>
    </p:spTree>
    <p:extLst>
      <p:ext uri="{BB962C8B-B14F-4D97-AF65-F5344CB8AC3E}">
        <p14:creationId xmlns:p14="http://schemas.microsoft.com/office/powerpoint/2010/main" val="66492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0E3048F-A82C-42B5-A0CB-62CD8CB09D32}"/>
              </a:ext>
            </a:extLst>
          </p:cNvPr>
          <p:cNvSpPr txBox="1"/>
          <p:nvPr/>
        </p:nvSpPr>
        <p:spPr>
          <a:xfrm>
            <a:off x="146957" y="238978"/>
            <a:ext cx="1173843" cy="369332"/>
          </a:xfrm>
          <a:prstGeom prst="rect">
            <a:avLst/>
          </a:prstGeom>
          <a:noFill/>
        </p:spPr>
        <p:txBody>
          <a:bodyPr wrap="square">
            <a:spAutoFit/>
          </a:bodyPr>
          <a:lstStyle/>
          <a:p>
            <a:pPr algn="ctr"/>
            <a:r>
              <a:rPr lang="fr-FR" sz="1800" dirty="0">
                <a:solidFill>
                  <a:srgbClr val="FF0000"/>
                </a:solidFill>
                <a:latin typeface="Times New Roman" panose="02020603050405020304" pitchFamily="18" charset="0"/>
                <a:cs typeface="Times New Roman" panose="02020603050405020304" pitchFamily="18" charset="0"/>
              </a:rPr>
              <a:t>ciel</a:t>
            </a:r>
            <a:endParaRPr lang="fr-FR" dirty="0"/>
          </a:p>
        </p:txBody>
      </p:sp>
      <p:sp>
        <p:nvSpPr>
          <p:cNvPr id="6" name="ZoneTexte 5">
            <a:extLst>
              <a:ext uri="{FF2B5EF4-FFF2-40B4-BE49-F238E27FC236}">
                <a16:creationId xmlns:a16="http://schemas.microsoft.com/office/drawing/2014/main" id="{F2085AF2-53CF-4F14-9A78-2D2B9030E629}"/>
              </a:ext>
            </a:extLst>
          </p:cNvPr>
          <p:cNvSpPr txBox="1"/>
          <p:nvPr/>
        </p:nvSpPr>
        <p:spPr>
          <a:xfrm>
            <a:off x="893406" y="1130831"/>
            <a:ext cx="10116715" cy="755400"/>
          </a:xfrm>
          <a:prstGeom prst="rect">
            <a:avLst/>
          </a:prstGeom>
          <a:noFill/>
        </p:spPr>
        <p:txBody>
          <a:bodyPr wrap="square">
            <a:spAutoFit/>
          </a:bodyPr>
          <a:lstStyle/>
          <a:p>
            <a:pPr>
              <a:lnSpc>
                <a:spcPct val="115000"/>
              </a:lnSpc>
              <a:spcAft>
                <a:spcPts val="1000"/>
              </a:spcAft>
            </a:pP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FADABFEC-AC2C-4495-BEA2-4C17BD91D385}"/>
              </a:ext>
            </a:extLst>
          </p:cNvPr>
          <p:cNvSpPr txBox="1"/>
          <p:nvPr/>
        </p:nvSpPr>
        <p:spPr>
          <a:xfrm>
            <a:off x="2748614" y="4163204"/>
            <a:ext cx="6092792" cy="534402"/>
          </a:xfrm>
          <a:prstGeom prst="roundRect">
            <a:avLst/>
          </a:prstGeom>
          <a:noFill/>
          <a:ln w="57150">
            <a:solidFill>
              <a:srgbClr val="FF0000"/>
            </a:solidFill>
          </a:ln>
        </p:spPr>
        <p:txBody>
          <a:bodyPr wrap="square">
            <a:spAutoFit/>
          </a:bodyPr>
          <a:lstStyle/>
          <a:p>
            <a:pPr algn="ctr">
              <a:lnSpc>
                <a:spcPct val="115000"/>
              </a:lnSpc>
              <a:spcAft>
                <a:spcPts val="1000"/>
              </a:spcAft>
              <a:defRPr/>
            </a:pPr>
            <a:r>
              <a:rPr lang="fr-FR" sz="2400" dirty="0">
                <a:latin typeface="Times New Roman" panose="02020603050405020304" pitchFamily="18" charset="0"/>
                <a:cs typeface="Times New Roman" panose="02020603050405020304" pitchFamily="18" charset="0"/>
              </a:rPr>
              <a:t>Venu de quel ciel ? Quel est ce ciel ? </a:t>
            </a:r>
          </a:p>
        </p:txBody>
      </p:sp>
      <p:pic>
        <p:nvPicPr>
          <p:cNvPr id="7" name="Image 6">
            <a:extLst>
              <a:ext uri="{FF2B5EF4-FFF2-40B4-BE49-F238E27FC236}">
                <a16:creationId xmlns:a16="http://schemas.microsoft.com/office/drawing/2014/main" id="{FE4D74B9-2A13-4FCA-B769-A34420F6EC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2555" y="1539842"/>
            <a:ext cx="4080180" cy="1604630"/>
          </a:xfrm>
          <a:prstGeom prst="ellipse">
            <a:avLst/>
          </a:prstGeom>
          <a:ln>
            <a:noFill/>
          </a:ln>
          <a:effectLst>
            <a:softEdge rad="112500"/>
          </a:effectLst>
        </p:spPr>
      </p:pic>
    </p:spTree>
    <p:extLst>
      <p:ext uri="{BB962C8B-B14F-4D97-AF65-F5344CB8AC3E}">
        <p14:creationId xmlns:p14="http://schemas.microsoft.com/office/powerpoint/2010/main" val="331827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DB932A20-30D7-4BB9-BA88-4DD339F17CB2}"/>
              </a:ext>
            </a:extLst>
          </p:cNvPr>
          <p:cNvSpPr txBox="1"/>
          <p:nvPr/>
        </p:nvSpPr>
        <p:spPr>
          <a:xfrm>
            <a:off x="0" y="622571"/>
            <a:ext cx="12042843" cy="5355312"/>
          </a:xfrm>
          <a:prstGeom prst="rect">
            <a:avLst/>
          </a:prstGeom>
          <a:noFill/>
        </p:spPr>
        <p:txBody>
          <a:bodyPr wrap="square">
            <a:spAutoFit/>
          </a:bodyPr>
          <a:lstStyle/>
          <a:p>
            <a:r>
              <a:rPr lang="fr-FR" b="1" dirty="0">
                <a:effectLst/>
                <a:latin typeface="Times New Roman" panose="02020603050405020304" pitchFamily="18" charset="0"/>
                <a:ea typeface="Times New Roman" panose="02020603050405020304" pitchFamily="18" charset="0"/>
              </a:rPr>
              <a:t>Livre des Actes des Apôtres 2, 1-47 (Traduction liturgique) </a:t>
            </a:r>
            <a:endParaRPr lang="fr-FR" dirty="0">
              <a:effectLst/>
              <a:latin typeface="Times New Roman" panose="02020603050405020304" pitchFamily="18" charset="0"/>
              <a:ea typeface="Times New Roman" panose="02020603050405020304" pitchFamily="18" charset="0"/>
            </a:endParaRPr>
          </a:p>
          <a:p>
            <a:r>
              <a:rPr lang="fr-FR" b="1" dirty="0">
                <a:solidFill>
                  <a:srgbClr val="FF0000"/>
                </a:solidFill>
                <a:effectLst/>
                <a:latin typeface="Times New Roman" panose="02020603050405020304" pitchFamily="18" charset="0"/>
                <a:ea typeface="Times New Roman" panose="02020603050405020304" pitchFamily="18" charset="0"/>
              </a:rPr>
              <a:t>01</a:t>
            </a:r>
            <a:r>
              <a:rPr lang="fr-FR" dirty="0">
                <a:effectLst/>
                <a:latin typeface="Times New Roman" panose="02020603050405020304" pitchFamily="18" charset="0"/>
                <a:ea typeface="Times New Roman" panose="02020603050405020304" pitchFamily="18" charset="0"/>
              </a:rPr>
              <a:t> Quand arriva le jour de la </a:t>
            </a:r>
            <a:r>
              <a:rPr lang="fr-FR" dirty="0">
                <a:solidFill>
                  <a:srgbClr val="FF0000"/>
                </a:solidFill>
                <a:effectLst/>
                <a:latin typeface="Times New Roman" panose="02020603050405020304" pitchFamily="18" charset="0"/>
                <a:ea typeface="Times New Roman" panose="02020603050405020304" pitchFamily="18" charset="0"/>
              </a:rPr>
              <a:t>Pentecôte</a:t>
            </a:r>
            <a:r>
              <a:rPr lang="fr-FR" dirty="0">
                <a:effectLst/>
                <a:latin typeface="Times New Roman" panose="02020603050405020304" pitchFamily="18" charset="0"/>
                <a:ea typeface="Times New Roman" panose="02020603050405020304" pitchFamily="18" charset="0"/>
              </a:rPr>
              <a:t>, au terme des </a:t>
            </a:r>
            <a:r>
              <a:rPr lang="fr-FR" dirty="0">
                <a:solidFill>
                  <a:srgbClr val="FF0000"/>
                </a:solidFill>
                <a:effectLst/>
                <a:latin typeface="Times New Roman" panose="02020603050405020304" pitchFamily="18" charset="0"/>
                <a:ea typeface="Times New Roman" panose="02020603050405020304" pitchFamily="18" charset="0"/>
              </a:rPr>
              <a:t>cinquante jours</a:t>
            </a:r>
            <a:r>
              <a:rPr lang="fr-FR" dirty="0">
                <a:effectLst/>
                <a:latin typeface="Times New Roman" panose="02020603050405020304" pitchFamily="18" charset="0"/>
                <a:ea typeface="Times New Roman" panose="02020603050405020304" pitchFamily="18" charset="0"/>
              </a:rPr>
              <a:t>, ils</a:t>
            </a:r>
            <a:r>
              <a:rPr lang="fr-FR" dirty="0">
                <a:solidFill>
                  <a:srgbClr val="333333"/>
                </a:solidFill>
                <a:effectLst/>
                <a:latin typeface="Times New Roman" panose="02020603050405020304" pitchFamily="18" charset="0"/>
                <a:ea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rPr>
              <a:t>se trouvaient réunis tous ensemble</a:t>
            </a:r>
            <a:r>
              <a:rPr lang="fr-FR" dirty="0">
                <a:solidFill>
                  <a:srgbClr val="333333"/>
                </a:solidFill>
                <a:effectLst/>
                <a:latin typeface="Times New Roman" panose="02020603050405020304" pitchFamily="18"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a:p>
            <a:r>
              <a:rPr lang="fr-FR" b="1" dirty="0">
                <a:solidFill>
                  <a:srgbClr val="FF0000"/>
                </a:solidFill>
                <a:effectLst/>
                <a:latin typeface="Times New Roman" panose="02020603050405020304" pitchFamily="18" charset="0"/>
                <a:ea typeface="Times New Roman" panose="02020603050405020304" pitchFamily="18" charset="0"/>
              </a:rPr>
              <a:t>02</a:t>
            </a:r>
            <a:r>
              <a:rPr lang="fr-FR" dirty="0">
                <a:effectLst/>
                <a:latin typeface="Times New Roman" panose="02020603050405020304" pitchFamily="18" charset="0"/>
                <a:ea typeface="Times New Roman" panose="02020603050405020304" pitchFamily="18" charset="0"/>
              </a:rPr>
              <a:t> Soudain un </a:t>
            </a:r>
            <a:r>
              <a:rPr lang="fr-FR" dirty="0">
                <a:solidFill>
                  <a:srgbClr val="FF0000"/>
                </a:solidFill>
                <a:effectLst/>
                <a:latin typeface="Times New Roman" panose="02020603050405020304" pitchFamily="18" charset="0"/>
                <a:ea typeface="Times New Roman" panose="02020603050405020304" pitchFamily="18" charset="0"/>
              </a:rPr>
              <a:t>bruit </a:t>
            </a:r>
            <a:r>
              <a:rPr lang="fr-FR" dirty="0">
                <a:effectLst/>
                <a:latin typeface="Times New Roman" panose="02020603050405020304" pitchFamily="18" charset="0"/>
                <a:ea typeface="Times New Roman" panose="02020603050405020304" pitchFamily="18" charset="0"/>
              </a:rPr>
              <a:t>survint</a:t>
            </a:r>
            <a:r>
              <a:rPr lang="fr-FR" dirty="0">
                <a:solidFill>
                  <a:srgbClr val="FF0000"/>
                </a:solidFill>
                <a:effectLst/>
                <a:latin typeface="Times New Roman" panose="02020603050405020304" pitchFamily="18" charset="0"/>
                <a:ea typeface="Times New Roman" panose="02020603050405020304" pitchFamily="18" charset="0"/>
              </a:rPr>
              <a:t> du ciel</a:t>
            </a:r>
            <a:r>
              <a:rPr lang="fr-FR" dirty="0">
                <a:effectLst/>
                <a:latin typeface="Times New Roman" panose="02020603050405020304" pitchFamily="18" charset="0"/>
                <a:ea typeface="Times New Roman" panose="02020603050405020304" pitchFamily="18" charset="0"/>
              </a:rPr>
              <a:t> comme</a:t>
            </a:r>
            <a:r>
              <a:rPr lang="fr-FR" dirty="0">
                <a:solidFill>
                  <a:srgbClr val="333333"/>
                </a:solidFill>
                <a:effectLst/>
                <a:latin typeface="Times New Roman" panose="02020603050405020304" pitchFamily="18" charset="0"/>
                <a:ea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rPr>
              <a:t>un violent coup de</a:t>
            </a:r>
            <a:r>
              <a:rPr lang="fr-FR" dirty="0">
                <a:solidFill>
                  <a:srgbClr val="FF0000"/>
                </a:solidFill>
                <a:effectLst/>
                <a:latin typeface="Times New Roman" panose="02020603050405020304" pitchFamily="18" charset="0"/>
                <a:ea typeface="Times New Roman" panose="02020603050405020304" pitchFamily="18" charset="0"/>
              </a:rPr>
              <a:t> vent</a:t>
            </a:r>
            <a:r>
              <a:rPr lang="fr-FR" dirty="0">
                <a:solidFill>
                  <a:srgbClr val="333333"/>
                </a:solidFill>
                <a:effectLst/>
                <a:latin typeface="Times New Roman" panose="02020603050405020304" pitchFamily="18" charset="0"/>
                <a:ea typeface="Times New Roman" panose="02020603050405020304" pitchFamily="18" charset="0"/>
              </a:rPr>
              <a:t> : </a:t>
            </a:r>
            <a:r>
              <a:rPr lang="fr-FR" dirty="0">
                <a:effectLst/>
                <a:latin typeface="Times New Roman" panose="02020603050405020304" pitchFamily="18" charset="0"/>
                <a:ea typeface="Times New Roman" panose="02020603050405020304" pitchFamily="18" charset="0"/>
              </a:rPr>
              <a:t>la maison où ils étaient assis en fut remplie tout entière</a:t>
            </a:r>
            <a:r>
              <a:rPr lang="fr-FR" dirty="0">
                <a:solidFill>
                  <a:srgbClr val="333333"/>
                </a:solidFill>
                <a:effectLst/>
                <a:latin typeface="Times New Roman" panose="02020603050405020304" pitchFamily="18"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a:p>
            <a:r>
              <a:rPr lang="fr-FR" b="1" dirty="0">
                <a:solidFill>
                  <a:srgbClr val="FF0000"/>
                </a:solidFill>
                <a:effectLst/>
                <a:latin typeface="Times New Roman" panose="02020603050405020304" pitchFamily="18" charset="0"/>
                <a:ea typeface="Times New Roman" panose="02020603050405020304" pitchFamily="18" charset="0"/>
              </a:rPr>
              <a:t>03</a:t>
            </a:r>
            <a:r>
              <a:rPr lang="fr-FR" dirty="0">
                <a:effectLst/>
                <a:latin typeface="Times New Roman" panose="02020603050405020304" pitchFamily="18" charset="0"/>
                <a:ea typeface="Times New Roman" panose="02020603050405020304" pitchFamily="18" charset="0"/>
              </a:rPr>
              <a:t> Alors leur</a:t>
            </a:r>
            <a:r>
              <a:rPr lang="fr-FR" dirty="0">
                <a:solidFill>
                  <a:srgbClr val="333333"/>
                </a:solidFill>
                <a:effectLst/>
                <a:latin typeface="Times New Roman" panose="02020603050405020304" pitchFamily="18" charset="0"/>
                <a:ea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rPr>
              <a:t>apparurent </a:t>
            </a:r>
            <a:r>
              <a:rPr lang="fr-FR" dirty="0">
                <a:solidFill>
                  <a:srgbClr val="FF0000"/>
                </a:solidFill>
                <a:effectLst/>
                <a:latin typeface="Times New Roman" panose="02020603050405020304" pitchFamily="18" charset="0"/>
                <a:ea typeface="Times New Roman" panose="02020603050405020304" pitchFamily="18" charset="0"/>
              </a:rPr>
              <a:t>des langues qu’on aurait dites de feu,</a:t>
            </a:r>
            <a:r>
              <a:rPr lang="fr-FR" dirty="0">
                <a:effectLst/>
                <a:latin typeface="Times New Roman" panose="02020603050405020304" pitchFamily="18" charset="0"/>
                <a:ea typeface="Times New Roman" panose="02020603050405020304" pitchFamily="18" charset="0"/>
              </a:rPr>
              <a:t> qui se partageaient, et il s’en posa une sur chacun d’eux.</a:t>
            </a:r>
          </a:p>
          <a:p>
            <a:r>
              <a:rPr lang="fr-FR" b="1" dirty="0">
                <a:solidFill>
                  <a:srgbClr val="FF0000"/>
                </a:solidFill>
                <a:effectLst/>
                <a:latin typeface="Times New Roman" panose="02020603050405020304" pitchFamily="18" charset="0"/>
                <a:ea typeface="Times New Roman" panose="02020603050405020304" pitchFamily="18" charset="0"/>
              </a:rPr>
              <a:t>04</a:t>
            </a:r>
            <a:r>
              <a:rPr lang="fr-FR" dirty="0">
                <a:effectLst/>
                <a:latin typeface="Times New Roman" panose="02020603050405020304" pitchFamily="18" charset="0"/>
                <a:ea typeface="Times New Roman" panose="02020603050405020304" pitchFamily="18" charset="0"/>
              </a:rPr>
              <a:t> Tous furent remplis d’</a:t>
            </a:r>
            <a:r>
              <a:rPr lang="fr-FR" dirty="0">
                <a:solidFill>
                  <a:srgbClr val="FF0000"/>
                </a:solidFill>
                <a:effectLst/>
                <a:latin typeface="Times New Roman" panose="02020603050405020304" pitchFamily="18" charset="0"/>
                <a:ea typeface="Times New Roman" panose="02020603050405020304" pitchFamily="18" charset="0"/>
              </a:rPr>
              <a:t>Esprit Saint</a:t>
            </a:r>
            <a:r>
              <a:rPr lang="fr-FR" dirty="0">
                <a:effectLst/>
                <a:latin typeface="Times New Roman" panose="02020603050405020304" pitchFamily="18" charset="0"/>
                <a:ea typeface="Times New Roman" panose="02020603050405020304" pitchFamily="18" charset="0"/>
              </a:rPr>
              <a:t> : ils se mirent à parler en </a:t>
            </a:r>
            <a:r>
              <a:rPr lang="fr-FR" dirty="0">
                <a:solidFill>
                  <a:srgbClr val="FF0000"/>
                </a:solidFill>
                <a:effectLst/>
                <a:latin typeface="Times New Roman" panose="02020603050405020304" pitchFamily="18" charset="0"/>
                <a:ea typeface="Times New Roman" panose="02020603050405020304" pitchFamily="18" charset="0"/>
              </a:rPr>
              <a:t>d’autres langues</a:t>
            </a:r>
            <a:r>
              <a:rPr lang="fr-FR" dirty="0">
                <a:effectLst/>
                <a:latin typeface="Times New Roman" panose="02020603050405020304" pitchFamily="18" charset="0"/>
                <a:ea typeface="Times New Roman" panose="02020603050405020304" pitchFamily="18" charset="0"/>
              </a:rPr>
              <a:t>, et chacun s’exprimait selon le </a:t>
            </a:r>
            <a:r>
              <a:rPr lang="fr-FR" dirty="0">
                <a:solidFill>
                  <a:srgbClr val="FF0000"/>
                </a:solidFill>
                <a:effectLst/>
                <a:latin typeface="Times New Roman" panose="02020603050405020304" pitchFamily="18" charset="0"/>
                <a:ea typeface="Times New Roman" panose="02020603050405020304" pitchFamily="18" charset="0"/>
              </a:rPr>
              <a:t>don de l’Esprit.</a:t>
            </a:r>
            <a:endParaRPr lang="fr-FR" dirty="0">
              <a:effectLst/>
              <a:latin typeface="Times New Roman" panose="02020603050405020304" pitchFamily="18" charset="0"/>
              <a:ea typeface="Times New Roman" panose="02020603050405020304" pitchFamily="18" charset="0"/>
            </a:endParaRPr>
          </a:p>
          <a:p>
            <a:r>
              <a:rPr lang="fr-FR" b="1" dirty="0">
                <a:solidFill>
                  <a:srgbClr val="FF0000"/>
                </a:solidFill>
                <a:effectLst/>
                <a:latin typeface="Times New Roman" panose="02020603050405020304" pitchFamily="18" charset="0"/>
                <a:ea typeface="Times New Roman" panose="02020603050405020304" pitchFamily="18" charset="0"/>
              </a:rPr>
              <a:t>05</a:t>
            </a:r>
            <a:r>
              <a:rPr lang="fr-FR" dirty="0">
                <a:effectLst/>
                <a:latin typeface="Times New Roman" panose="02020603050405020304" pitchFamily="18" charset="0"/>
                <a:ea typeface="Times New Roman" panose="02020603050405020304" pitchFamily="18" charset="0"/>
              </a:rPr>
              <a:t> Or, il y avait, résidant à Jérusalem, des Juifs religieux, venant de toutes les nations sous le ciel.</a:t>
            </a:r>
          </a:p>
          <a:p>
            <a:r>
              <a:rPr lang="fr-FR" b="1" dirty="0">
                <a:solidFill>
                  <a:srgbClr val="FF0000"/>
                </a:solidFill>
                <a:effectLst/>
                <a:latin typeface="Times New Roman" panose="02020603050405020304" pitchFamily="18" charset="0"/>
                <a:ea typeface="Times New Roman" panose="02020603050405020304" pitchFamily="18" charset="0"/>
              </a:rPr>
              <a:t>06</a:t>
            </a:r>
            <a:r>
              <a:rPr lang="fr-FR" dirty="0">
                <a:effectLst/>
                <a:latin typeface="Times New Roman" panose="02020603050405020304" pitchFamily="18" charset="0"/>
                <a:ea typeface="Times New Roman" panose="02020603050405020304" pitchFamily="18" charset="0"/>
              </a:rPr>
              <a:t> Lorsque ceux-ci entendirent la voix qui retentissait, ils se rassemblèrent en foule. Ils étaient en pleine confusion parce que chacun d’eux entendait dans son propre dialecte ceux qui parlaient.</a:t>
            </a:r>
          </a:p>
          <a:p>
            <a:r>
              <a:rPr lang="fr-FR" b="1" dirty="0">
                <a:solidFill>
                  <a:srgbClr val="FF0000"/>
                </a:solidFill>
                <a:effectLst/>
                <a:latin typeface="Times New Roman" panose="02020603050405020304" pitchFamily="18" charset="0"/>
                <a:ea typeface="Times New Roman" panose="02020603050405020304" pitchFamily="18" charset="0"/>
              </a:rPr>
              <a:t>07</a:t>
            </a:r>
            <a:r>
              <a:rPr lang="fr-FR" dirty="0">
                <a:effectLst/>
                <a:latin typeface="Times New Roman" panose="02020603050405020304" pitchFamily="18" charset="0"/>
                <a:ea typeface="Times New Roman" panose="02020603050405020304" pitchFamily="18" charset="0"/>
              </a:rPr>
              <a:t> Dans la stupéfaction et l’émerveillement, ils disaient : « Ces gens qui parlent ne sont-ils pas tous Galiléens ?</a:t>
            </a:r>
          </a:p>
          <a:p>
            <a:r>
              <a:rPr lang="fr-FR" b="1" dirty="0">
                <a:solidFill>
                  <a:srgbClr val="FF0000"/>
                </a:solidFill>
                <a:effectLst/>
                <a:latin typeface="Times New Roman" panose="02020603050405020304" pitchFamily="18" charset="0"/>
                <a:ea typeface="Times New Roman" panose="02020603050405020304" pitchFamily="18" charset="0"/>
              </a:rPr>
              <a:t>08</a:t>
            </a:r>
            <a:r>
              <a:rPr lang="fr-FR" dirty="0">
                <a:effectLst/>
                <a:latin typeface="Times New Roman" panose="02020603050405020304" pitchFamily="18" charset="0"/>
                <a:ea typeface="Times New Roman" panose="02020603050405020304" pitchFamily="18" charset="0"/>
              </a:rPr>
              <a:t> Comment se fait-il que chacun de nous les entende dans son </a:t>
            </a:r>
            <a:r>
              <a:rPr lang="fr-FR" dirty="0">
                <a:solidFill>
                  <a:srgbClr val="FF0000"/>
                </a:solidFill>
                <a:effectLst/>
                <a:latin typeface="Times New Roman" panose="02020603050405020304" pitchFamily="18" charset="0"/>
                <a:ea typeface="Times New Roman" panose="02020603050405020304" pitchFamily="18" charset="0"/>
              </a:rPr>
              <a:t>propre dialecte, sa langue maternelle</a:t>
            </a:r>
            <a:r>
              <a:rPr lang="fr-FR" dirty="0">
                <a:effectLst/>
                <a:latin typeface="Times New Roman" panose="02020603050405020304" pitchFamily="18" charset="0"/>
                <a:ea typeface="Times New Roman" panose="02020603050405020304" pitchFamily="18" charset="0"/>
              </a:rPr>
              <a:t> ?</a:t>
            </a:r>
          </a:p>
          <a:p>
            <a:r>
              <a:rPr lang="fr-FR" b="1" dirty="0">
                <a:solidFill>
                  <a:srgbClr val="FF0000"/>
                </a:solidFill>
                <a:effectLst/>
                <a:latin typeface="Times New Roman" panose="02020603050405020304" pitchFamily="18" charset="0"/>
                <a:ea typeface="Times New Roman" panose="02020603050405020304" pitchFamily="18" charset="0"/>
              </a:rPr>
              <a:t>09</a:t>
            </a:r>
            <a:r>
              <a:rPr lang="fr-FR" dirty="0">
                <a:effectLst/>
                <a:latin typeface="Times New Roman" panose="02020603050405020304" pitchFamily="18" charset="0"/>
                <a:ea typeface="Times New Roman" panose="02020603050405020304" pitchFamily="18" charset="0"/>
              </a:rPr>
              <a:t> Parthes, Mèdes et Élamites, habitants de la Mésopotamie, de la Judée et de la Cappadoce, de la province du Pont et de celle d’Asie,</a:t>
            </a:r>
          </a:p>
          <a:p>
            <a:r>
              <a:rPr lang="fr-FR" b="1" dirty="0">
                <a:solidFill>
                  <a:srgbClr val="FF0000"/>
                </a:solidFill>
                <a:effectLst/>
                <a:latin typeface="Times New Roman" panose="02020603050405020304" pitchFamily="18" charset="0"/>
                <a:ea typeface="Times New Roman" panose="02020603050405020304" pitchFamily="18" charset="0"/>
              </a:rPr>
              <a:t>10</a:t>
            </a:r>
            <a:r>
              <a:rPr lang="fr-FR" dirty="0">
                <a:effectLst/>
                <a:latin typeface="Times New Roman" panose="02020603050405020304" pitchFamily="18" charset="0"/>
                <a:ea typeface="Times New Roman" panose="02020603050405020304" pitchFamily="18" charset="0"/>
              </a:rPr>
              <a:t> de la Phrygie et de la Pamphylie, de l’Égypte et des contrées de Libye proches de Cyrène, Romains de passage,</a:t>
            </a:r>
          </a:p>
          <a:p>
            <a:r>
              <a:rPr lang="fr-FR" b="1" dirty="0">
                <a:solidFill>
                  <a:srgbClr val="FF0000"/>
                </a:solidFill>
                <a:effectLst/>
                <a:latin typeface="Times New Roman" panose="02020603050405020304" pitchFamily="18" charset="0"/>
                <a:ea typeface="Times New Roman" panose="02020603050405020304" pitchFamily="18" charset="0"/>
              </a:rPr>
              <a:t>11</a:t>
            </a:r>
            <a:r>
              <a:rPr lang="fr-FR" dirty="0">
                <a:effectLst/>
                <a:latin typeface="Times New Roman" panose="02020603050405020304" pitchFamily="18" charset="0"/>
                <a:ea typeface="Times New Roman" panose="02020603050405020304" pitchFamily="18" charset="0"/>
              </a:rPr>
              <a:t> Juifs de naissance et convertis, Crétois et Arabes, tous nous les entendons parler dans nos langues des merveilles de Dieu. »</a:t>
            </a:r>
          </a:p>
          <a:p>
            <a:r>
              <a:rPr lang="fr-FR" b="1" dirty="0">
                <a:solidFill>
                  <a:srgbClr val="FF0000"/>
                </a:solidFill>
                <a:effectLst/>
                <a:latin typeface="Times New Roman" panose="02020603050405020304" pitchFamily="18" charset="0"/>
                <a:ea typeface="Times New Roman" panose="02020603050405020304" pitchFamily="18" charset="0"/>
              </a:rPr>
              <a:t>12</a:t>
            </a:r>
            <a:r>
              <a:rPr lang="fr-FR" dirty="0">
                <a:effectLst/>
                <a:latin typeface="Times New Roman" panose="02020603050405020304" pitchFamily="18" charset="0"/>
                <a:ea typeface="Times New Roman" panose="02020603050405020304" pitchFamily="18" charset="0"/>
              </a:rPr>
              <a:t> Ils étaient tous dans la stupéfaction et la perplexité, se disant l’un à l’autre : « Qu’est-ce que cela signifie ? »</a:t>
            </a:r>
          </a:p>
          <a:p>
            <a:r>
              <a:rPr lang="fr-FR" b="1" dirty="0">
                <a:solidFill>
                  <a:srgbClr val="FF0000"/>
                </a:solidFill>
                <a:effectLst/>
                <a:latin typeface="Times New Roman" panose="02020603050405020304" pitchFamily="18" charset="0"/>
                <a:ea typeface="Times New Roman" panose="02020603050405020304" pitchFamily="18" charset="0"/>
              </a:rPr>
              <a:t>13</a:t>
            </a:r>
            <a:r>
              <a:rPr lang="fr-FR" dirty="0">
                <a:effectLst/>
                <a:latin typeface="Times New Roman" panose="02020603050405020304" pitchFamily="18" charset="0"/>
                <a:ea typeface="Times New Roman" panose="02020603050405020304" pitchFamily="18" charset="0"/>
              </a:rPr>
              <a:t> D’autres se moquaient et disaient : « Ils sont pleins de </a:t>
            </a:r>
            <a:r>
              <a:rPr lang="fr-FR" dirty="0">
                <a:solidFill>
                  <a:srgbClr val="FF0000"/>
                </a:solidFill>
                <a:effectLst/>
                <a:latin typeface="Times New Roman" panose="02020603050405020304" pitchFamily="18" charset="0"/>
                <a:ea typeface="Times New Roman" panose="02020603050405020304" pitchFamily="18" charset="0"/>
              </a:rPr>
              <a:t>vin doux </a:t>
            </a:r>
            <a:r>
              <a:rPr lang="fr-FR" dirty="0">
                <a:effectLst/>
                <a:latin typeface="Times New Roman" panose="02020603050405020304" pitchFamily="18" charset="0"/>
                <a:ea typeface="Times New Roman" panose="02020603050405020304" pitchFamily="18" charset="0"/>
              </a:rPr>
              <a:t>! »</a:t>
            </a:r>
          </a:p>
          <a:p>
            <a:pPr algn="l"/>
            <a:r>
              <a:rPr lang="fr-FR" b="1" i="0" dirty="0">
                <a:solidFill>
                  <a:srgbClr val="BF2329"/>
                </a:solidFill>
                <a:effectLst/>
                <a:latin typeface="Times New Roman" panose="02020603050405020304" pitchFamily="18" charset="0"/>
                <a:cs typeface="Times New Roman" panose="02020603050405020304" pitchFamily="18" charset="0"/>
              </a:rPr>
              <a:t>14</a:t>
            </a:r>
            <a:r>
              <a:rPr lang="fr-FR" b="0" i="0" dirty="0">
                <a:solidFill>
                  <a:srgbClr val="333333"/>
                </a:solidFill>
                <a:effectLst/>
                <a:latin typeface="Times New Roman" panose="02020603050405020304" pitchFamily="18" charset="0"/>
                <a:cs typeface="Times New Roman" panose="02020603050405020304" pitchFamily="18" charset="0"/>
              </a:rPr>
              <a:t> Alors </a:t>
            </a:r>
            <a:r>
              <a:rPr lang="fr-FR" b="0" i="0" dirty="0">
                <a:solidFill>
                  <a:srgbClr val="FF0000"/>
                </a:solidFill>
                <a:effectLst/>
                <a:latin typeface="Times New Roman" panose="02020603050405020304" pitchFamily="18" charset="0"/>
                <a:cs typeface="Times New Roman" panose="02020603050405020304" pitchFamily="18" charset="0"/>
              </a:rPr>
              <a:t>Pierre</a:t>
            </a:r>
            <a:r>
              <a:rPr lang="fr-FR" b="0" i="0" dirty="0">
                <a:solidFill>
                  <a:srgbClr val="333333"/>
                </a:solidFill>
                <a:effectLst/>
                <a:latin typeface="Times New Roman" panose="02020603050405020304" pitchFamily="18" charset="0"/>
                <a:cs typeface="Times New Roman" panose="02020603050405020304" pitchFamily="18" charset="0"/>
              </a:rPr>
              <a:t>, </a:t>
            </a:r>
            <a:r>
              <a:rPr lang="fr-FR" b="0" i="0" dirty="0">
                <a:effectLst/>
                <a:latin typeface="Times New Roman" panose="02020603050405020304" pitchFamily="18" charset="0"/>
                <a:cs typeface="Times New Roman" panose="02020603050405020304" pitchFamily="18" charset="0"/>
              </a:rPr>
              <a:t>debout avec les onze autres Apôtres, éleva la voix et leur fit cette déclaration : </a:t>
            </a:r>
          </a:p>
          <a:p>
            <a:pPr algn="l"/>
            <a:r>
              <a:rPr lang="fr-FR" b="0" i="0" dirty="0">
                <a:effectLst/>
                <a:latin typeface="Times New Roman" panose="02020603050405020304" pitchFamily="18" charset="0"/>
                <a:cs typeface="Times New Roman" panose="02020603050405020304" pitchFamily="18" charset="0"/>
              </a:rPr>
              <a:t>« Vous, Juifs, et vous tous qui résidez à Jérusalem, sachez bien ceci, prêtez l’oreille à mes paroles.</a:t>
            </a:r>
          </a:p>
          <a:p>
            <a:pPr algn="l"/>
            <a:r>
              <a:rPr lang="fr-FR" b="1" i="0" dirty="0">
                <a:solidFill>
                  <a:srgbClr val="BF2329"/>
                </a:solidFill>
                <a:effectLst/>
                <a:latin typeface="Times New Roman" panose="02020603050405020304" pitchFamily="18" charset="0"/>
                <a:cs typeface="Times New Roman" panose="02020603050405020304" pitchFamily="18" charset="0"/>
              </a:rPr>
              <a:t>15</a:t>
            </a:r>
            <a:r>
              <a:rPr lang="fr-FR" b="0" i="0" dirty="0">
                <a:solidFill>
                  <a:srgbClr val="333333"/>
                </a:solidFill>
                <a:effectLst/>
                <a:latin typeface="Times New Roman" panose="02020603050405020304" pitchFamily="18" charset="0"/>
                <a:cs typeface="Times New Roman" panose="02020603050405020304" pitchFamily="18" charset="0"/>
              </a:rPr>
              <a:t> </a:t>
            </a:r>
            <a:r>
              <a:rPr lang="fr-FR" b="0" i="0" dirty="0">
                <a:effectLst/>
                <a:latin typeface="Times New Roman" panose="02020603050405020304" pitchFamily="18" charset="0"/>
                <a:cs typeface="Times New Roman" panose="02020603050405020304" pitchFamily="18" charset="0"/>
              </a:rPr>
              <a:t>Non, ces gens-là ne sont pas ivres comme vous le supposez, car c’est seulement la troisième heure du jour.</a:t>
            </a:r>
          </a:p>
        </p:txBody>
      </p:sp>
    </p:spTree>
    <p:extLst>
      <p:ext uri="{BB962C8B-B14F-4D97-AF65-F5344CB8AC3E}">
        <p14:creationId xmlns:p14="http://schemas.microsoft.com/office/powerpoint/2010/main" val="357683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FF4D337-1171-4574-AFFB-E7636B63BC47}"/>
              </a:ext>
            </a:extLst>
          </p:cNvPr>
          <p:cNvSpPr txBox="1"/>
          <p:nvPr/>
        </p:nvSpPr>
        <p:spPr>
          <a:xfrm>
            <a:off x="146957" y="238979"/>
            <a:ext cx="1784479" cy="369332"/>
          </a:xfrm>
          <a:prstGeom prst="rect">
            <a:avLst/>
          </a:prstGeom>
          <a:noFill/>
        </p:spPr>
        <p:txBody>
          <a:bodyPr wrap="square">
            <a:spAutoFit/>
          </a:bodyPr>
          <a:lstStyle/>
          <a:p>
            <a:pPr algn="ctr"/>
            <a:r>
              <a:rPr lang="fr-FR" sz="1800" dirty="0">
                <a:solidFill>
                  <a:srgbClr val="FF0000"/>
                </a:solidFill>
                <a:latin typeface="Times New Roman" panose="02020603050405020304" pitchFamily="18" charset="0"/>
                <a:cs typeface="Times New Roman" panose="02020603050405020304" pitchFamily="18" charset="0"/>
              </a:rPr>
              <a:t>ciel</a:t>
            </a:r>
            <a:endParaRPr lang="fr-FR" dirty="0"/>
          </a:p>
        </p:txBody>
      </p:sp>
      <p:sp>
        <p:nvSpPr>
          <p:cNvPr id="5" name="Titre 1">
            <a:extLst>
              <a:ext uri="{FF2B5EF4-FFF2-40B4-BE49-F238E27FC236}">
                <a16:creationId xmlns:a16="http://schemas.microsoft.com/office/drawing/2014/main" id="{4B43750B-71CB-4374-9A30-591862EE5787}"/>
              </a:ext>
            </a:extLst>
          </p:cNvPr>
          <p:cNvSpPr txBox="1">
            <a:spLocks/>
          </p:cNvSpPr>
          <p:nvPr/>
        </p:nvSpPr>
        <p:spPr bwMode="auto">
          <a:xfrm>
            <a:off x="1580900" y="1612386"/>
            <a:ext cx="8810572" cy="2436262"/>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b="1" dirty="0">
                <a:solidFill>
                  <a:sysClr val="windowText" lastClr="000000"/>
                </a:solidFill>
                <a:latin typeface="Times New Roman" panose="02020603050405020304" pitchFamily="18" charset="0"/>
                <a:cs typeface="Times New Roman" panose="02020603050405020304" pitchFamily="18" charset="0"/>
              </a:rPr>
              <a:t>Au Baptême de Jésus, et lors de la Transfiguration</a:t>
            </a:r>
            <a:r>
              <a:rPr lang="fr-FR" sz="2400" dirty="0">
                <a:solidFill>
                  <a:sysClr val="windowText" lastClr="000000"/>
                </a:solidFill>
                <a:latin typeface="Times New Roman" panose="02020603050405020304" pitchFamily="18" charset="0"/>
                <a:cs typeface="Times New Roman" panose="02020603050405020304" pitchFamily="18" charset="0"/>
              </a:rPr>
              <a:t>, </a:t>
            </a:r>
          </a:p>
          <a:p>
            <a:pPr algn="l" eaLnBrk="1" fontAlgn="auto" hangingPunct="1">
              <a:spcAft>
                <a:spcPts val="0"/>
              </a:spcAft>
              <a:defRPr/>
            </a:pPr>
            <a:r>
              <a:rPr lang="fr-FR" sz="2400" dirty="0">
                <a:solidFill>
                  <a:sysClr val="windowText" lastClr="000000"/>
                </a:solidFill>
                <a:latin typeface="Times New Roman" panose="02020603050405020304" pitchFamily="18" charset="0"/>
                <a:cs typeface="Times New Roman" panose="02020603050405020304" pitchFamily="18" charset="0"/>
              </a:rPr>
              <a:t>le ciel s’ouvre et Dieu parle : “Celui-ci est mon fils bien-aimé”. </a:t>
            </a:r>
          </a:p>
          <a:p>
            <a:pPr algn="l" eaLnBrk="1" fontAlgn="auto" hangingPunct="1">
              <a:spcAft>
                <a:spcPts val="0"/>
              </a:spcAft>
              <a:defRPr/>
            </a:pPr>
            <a:r>
              <a:rPr lang="fr-FR" sz="2400" b="1" dirty="0">
                <a:solidFill>
                  <a:sysClr val="windowText" lastClr="000000"/>
                </a:solidFill>
                <a:latin typeface="Times New Roman" panose="02020603050405020304" pitchFamily="18" charset="0"/>
                <a:cs typeface="Times New Roman" panose="02020603050405020304" pitchFamily="18" charset="0"/>
              </a:rPr>
              <a:t>A l’Ascension</a:t>
            </a:r>
            <a:r>
              <a:rPr lang="fr-FR" sz="2400" dirty="0">
                <a:solidFill>
                  <a:sysClr val="windowText" lastClr="000000"/>
                </a:solidFill>
                <a:latin typeface="Times New Roman" panose="02020603050405020304" pitchFamily="18" charset="0"/>
                <a:cs typeface="Times New Roman" panose="02020603050405020304" pitchFamily="18" charset="0"/>
              </a:rPr>
              <a:t>, Jésus monte au ciel. </a:t>
            </a:r>
          </a:p>
          <a:p>
            <a:pPr algn="l" eaLnBrk="1" fontAlgn="auto" hangingPunct="1">
              <a:spcAft>
                <a:spcPts val="0"/>
              </a:spcAft>
              <a:defRPr/>
            </a:pPr>
            <a:r>
              <a:rPr lang="fr-FR" sz="2400" b="1" dirty="0">
                <a:solidFill>
                  <a:sysClr val="windowText" lastClr="000000"/>
                </a:solidFill>
                <a:latin typeface="Times New Roman" panose="02020603050405020304" pitchFamily="18" charset="0"/>
                <a:cs typeface="Times New Roman" panose="02020603050405020304" pitchFamily="18" charset="0"/>
              </a:rPr>
              <a:t>Matthieu 6, 9 </a:t>
            </a:r>
          </a:p>
          <a:p>
            <a:pPr algn="l" eaLnBrk="1" fontAlgn="auto" hangingPunct="1">
              <a:spcAft>
                <a:spcPts val="0"/>
              </a:spcAft>
              <a:defRPr/>
            </a:pPr>
            <a:r>
              <a:rPr lang="fr-FR" sz="2400" i="1" dirty="0">
                <a:solidFill>
                  <a:sysClr val="windowText" lastClr="000000"/>
                </a:solidFill>
                <a:latin typeface="Times New Roman" panose="02020603050405020304" pitchFamily="18" charset="0"/>
                <a:cs typeface="Times New Roman" panose="02020603050405020304" pitchFamily="18" charset="0"/>
              </a:rPr>
              <a:t>Vous donc, priez ainsi : Notre Père, qui es aux cieux, que ton nom soit sanctifié. </a:t>
            </a:r>
          </a:p>
        </p:txBody>
      </p:sp>
      <p:pic>
        <p:nvPicPr>
          <p:cNvPr id="7" name="Image 6">
            <a:extLst>
              <a:ext uri="{FF2B5EF4-FFF2-40B4-BE49-F238E27FC236}">
                <a16:creationId xmlns:a16="http://schemas.microsoft.com/office/drawing/2014/main" id="{7B47149E-5DD3-4122-9F3E-9CF254ADBD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5162" y="219049"/>
            <a:ext cx="2812945" cy="1106259"/>
          </a:xfrm>
          <a:prstGeom prst="ellipse">
            <a:avLst/>
          </a:prstGeom>
          <a:ln>
            <a:noFill/>
          </a:ln>
          <a:effectLst>
            <a:softEdge rad="112500"/>
          </a:effectLst>
        </p:spPr>
      </p:pic>
      <p:sp>
        <p:nvSpPr>
          <p:cNvPr id="6" name="ZoneTexte 5">
            <a:extLst>
              <a:ext uri="{FF2B5EF4-FFF2-40B4-BE49-F238E27FC236}">
                <a16:creationId xmlns:a16="http://schemas.microsoft.com/office/drawing/2014/main" id="{BBB809E4-02BE-45D7-BEA9-7B0F3F769AC7}"/>
              </a:ext>
            </a:extLst>
          </p:cNvPr>
          <p:cNvSpPr txBox="1"/>
          <p:nvPr/>
        </p:nvSpPr>
        <p:spPr>
          <a:xfrm>
            <a:off x="2552450" y="4734836"/>
            <a:ext cx="6768018" cy="510778"/>
          </a:xfrm>
          <a:prstGeom prst="roundRect">
            <a:avLst/>
          </a:prstGeom>
          <a:noFill/>
          <a:ln w="57150">
            <a:solidFill>
              <a:srgbClr val="FFFF00"/>
            </a:solidFill>
          </a:ln>
        </p:spPr>
        <p:txBody>
          <a:bodyPr wrap="square">
            <a:spAutoFit/>
          </a:bodyPr>
          <a:lstStyle/>
          <a:p>
            <a:pPr algn="ctr"/>
            <a:r>
              <a:rPr lang="fr-FR" sz="2400" dirty="0">
                <a:effectLst/>
                <a:latin typeface="Times New Roman" panose="02020603050405020304" pitchFamily="18" charset="0"/>
                <a:ea typeface="Calibri" panose="020F0502020204030204" pitchFamily="34" charset="0"/>
              </a:rPr>
              <a:t>Comment interpréteriez-vous ce terme « ciel » ?</a:t>
            </a:r>
            <a:endParaRPr lang="fr-FR" sz="2400" dirty="0"/>
          </a:p>
        </p:txBody>
      </p:sp>
    </p:spTree>
    <p:extLst>
      <p:ext uri="{BB962C8B-B14F-4D97-AF65-F5344CB8AC3E}">
        <p14:creationId xmlns:p14="http://schemas.microsoft.com/office/powerpoint/2010/main" val="8712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15E8F-CA3E-481C-8940-6C9A6DDD2B6D}"/>
              </a:ext>
            </a:extLst>
          </p:cNvPr>
          <p:cNvSpPr txBox="1">
            <a:spLocks/>
          </p:cNvSpPr>
          <p:nvPr/>
        </p:nvSpPr>
        <p:spPr bwMode="auto">
          <a:xfrm>
            <a:off x="1127014" y="2156420"/>
            <a:ext cx="9937970" cy="1238426"/>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Pour les hommes de la Bible, le ciel est un état plus qu’un lieu.  </a:t>
            </a:r>
          </a:p>
          <a:p>
            <a:r>
              <a:rPr lang="fr-FR" sz="2400" dirty="0">
                <a:latin typeface="Times New Roman" panose="02020603050405020304" pitchFamily="18" charset="0"/>
                <a:cs typeface="Times New Roman" panose="02020603050405020304" pitchFamily="18" charset="0"/>
              </a:rPr>
              <a:t>C’est « être dans l’intimité divine ».  </a:t>
            </a:r>
            <a:endParaRPr lang="fr-FR" sz="2400" b="1"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A4508E8-501B-4172-9A63-03F41EF8932E}"/>
              </a:ext>
            </a:extLst>
          </p:cNvPr>
          <p:cNvSpPr txBox="1"/>
          <p:nvPr/>
        </p:nvSpPr>
        <p:spPr>
          <a:xfrm>
            <a:off x="146957" y="238979"/>
            <a:ext cx="1784479" cy="369332"/>
          </a:xfrm>
          <a:prstGeom prst="rect">
            <a:avLst/>
          </a:prstGeom>
          <a:noFill/>
        </p:spPr>
        <p:txBody>
          <a:bodyPr wrap="square">
            <a:spAutoFit/>
          </a:bodyPr>
          <a:lstStyle/>
          <a:p>
            <a:pPr algn="ctr"/>
            <a:r>
              <a:rPr lang="fr-FR" sz="1800" dirty="0">
                <a:solidFill>
                  <a:srgbClr val="FF0000"/>
                </a:solidFill>
                <a:latin typeface="Times New Roman" panose="02020603050405020304" pitchFamily="18" charset="0"/>
                <a:cs typeface="Times New Roman" panose="02020603050405020304" pitchFamily="18" charset="0"/>
              </a:rPr>
              <a:t>ciel</a:t>
            </a:r>
            <a:endParaRPr lang="fr-FR" dirty="0"/>
          </a:p>
        </p:txBody>
      </p:sp>
      <p:sp>
        <p:nvSpPr>
          <p:cNvPr id="7" name="Titre 1">
            <a:extLst>
              <a:ext uri="{FF2B5EF4-FFF2-40B4-BE49-F238E27FC236}">
                <a16:creationId xmlns:a16="http://schemas.microsoft.com/office/drawing/2014/main" id="{E50297E7-6C2F-4028-934A-C2C97192F592}"/>
              </a:ext>
            </a:extLst>
          </p:cNvPr>
          <p:cNvSpPr txBox="1">
            <a:spLocks/>
          </p:cNvSpPr>
          <p:nvPr/>
        </p:nvSpPr>
        <p:spPr bwMode="auto">
          <a:xfrm>
            <a:off x="1127014" y="4090256"/>
            <a:ext cx="9937971" cy="123842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Ce bruit qui évoque celui du Sinaï annoncerait-il une manifestation divine ? </a:t>
            </a:r>
          </a:p>
          <a:p>
            <a:r>
              <a:rPr lang="fr-FR" sz="2400" dirty="0">
                <a:latin typeface="Times New Roman" panose="02020603050405020304" pitchFamily="18" charset="0"/>
                <a:cs typeface="Times New Roman" panose="02020603050405020304" pitchFamily="18" charset="0"/>
              </a:rPr>
              <a:t>Ce rapprochement serait-il là pour annoncer une alliance toute nouvelle ? </a:t>
            </a:r>
          </a:p>
        </p:txBody>
      </p:sp>
      <p:pic>
        <p:nvPicPr>
          <p:cNvPr id="4" name="Image 3">
            <a:extLst>
              <a:ext uri="{FF2B5EF4-FFF2-40B4-BE49-F238E27FC236}">
                <a16:creationId xmlns:a16="http://schemas.microsoft.com/office/drawing/2014/main" id="{F4E37BD2-096A-A46E-D83D-9445C90B0F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6317" y="204085"/>
            <a:ext cx="4080180" cy="160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5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EF64F-9561-4792-AA18-01FF41FF9332}"/>
              </a:ext>
            </a:extLst>
          </p:cNvPr>
          <p:cNvSpPr txBox="1">
            <a:spLocks/>
          </p:cNvSpPr>
          <p:nvPr/>
        </p:nvSpPr>
        <p:spPr bwMode="auto">
          <a:xfrm>
            <a:off x="1625693" y="3262278"/>
            <a:ext cx="9187087" cy="1242729"/>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500" b="1" dirty="0">
                <a:solidFill>
                  <a:srgbClr val="FF0000"/>
                </a:solidFill>
                <a:latin typeface="Times New Roman" panose="02020603050405020304" pitchFamily="18" charset="0"/>
                <a:cs typeface="Times New Roman" panose="02020603050405020304" pitchFamily="18" charset="0"/>
              </a:rPr>
              <a:t>02</a:t>
            </a:r>
            <a:r>
              <a:rPr lang="fr-FR" sz="4000" b="1" dirty="0">
                <a:latin typeface="Times New Roman" panose="02020603050405020304" pitchFamily="18" charset="0"/>
                <a:cs typeface="Times New Roman" panose="02020603050405020304" pitchFamily="18" charset="0"/>
              </a:rPr>
              <a:t> </a:t>
            </a:r>
            <a:r>
              <a:rPr lang="fr-FR" sz="2500" dirty="0">
                <a:latin typeface="Times New Roman" panose="02020603050405020304" pitchFamily="18" charset="0"/>
                <a:cs typeface="Times New Roman" panose="02020603050405020304" pitchFamily="18" charset="0"/>
              </a:rPr>
              <a:t>Soudain un bruit survint du ciel </a:t>
            </a:r>
            <a:r>
              <a:rPr lang="fr-FR" sz="2500" dirty="0">
                <a:solidFill>
                  <a:srgbClr val="FF0000"/>
                </a:solidFill>
                <a:latin typeface="Times New Roman" panose="02020603050405020304" pitchFamily="18" charset="0"/>
                <a:cs typeface="Times New Roman" panose="02020603050405020304" pitchFamily="18" charset="0"/>
              </a:rPr>
              <a:t>comme un violent coup de vent </a:t>
            </a:r>
            <a:r>
              <a:rPr lang="fr-FR" sz="2500" dirty="0">
                <a:latin typeface="Times New Roman" panose="02020603050405020304" pitchFamily="18" charset="0"/>
                <a:cs typeface="Times New Roman" panose="02020603050405020304" pitchFamily="18" charset="0"/>
              </a:rPr>
              <a:t>: </a:t>
            </a:r>
          </a:p>
          <a:p>
            <a:pPr algn="l" eaLnBrk="1" fontAlgn="auto" hangingPunct="1">
              <a:spcAft>
                <a:spcPts val="0"/>
              </a:spcAft>
              <a:defRPr/>
            </a:pPr>
            <a:r>
              <a:rPr lang="fr-FR" sz="2500" dirty="0">
                <a:latin typeface="Times New Roman" panose="02020603050405020304" pitchFamily="18" charset="0"/>
                <a:cs typeface="Times New Roman" panose="02020603050405020304" pitchFamily="18" charset="0"/>
              </a:rPr>
              <a:t>la maison où ils étaient assis en fut remplie tout entière.</a:t>
            </a:r>
          </a:p>
        </p:txBody>
      </p:sp>
      <p:pic>
        <p:nvPicPr>
          <p:cNvPr id="4" name="Image 3">
            <a:extLst>
              <a:ext uri="{FF2B5EF4-FFF2-40B4-BE49-F238E27FC236}">
                <a16:creationId xmlns:a16="http://schemas.microsoft.com/office/drawing/2014/main" id="{D7312D9C-8CAB-4381-895E-0980C0986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6307" y="748364"/>
            <a:ext cx="4080180" cy="160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654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0E3048F-A82C-42B5-A0CB-62CD8CB09D32}"/>
              </a:ext>
            </a:extLst>
          </p:cNvPr>
          <p:cNvSpPr txBox="1"/>
          <p:nvPr/>
        </p:nvSpPr>
        <p:spPr>
          <a:xfrm>
            <a:off x="541593" y="164102"/>
            <a:ext cx="3481767" cy="390684"/>
          </a:xfrm>
          <a:prstGeom prst="rect">
            <a:avLst/>
          </a:prstGeom>
          <a:noFill/>
        </p:spPr>
        <p:txBody>
          <a:bodyPr wrap="square">
            <a:spAutoFit/>
          </a:bodyPr>
          <a:lstStyle/>
          <a:p>
            <a:pPr>
              <a:lnSpc>
                <a:spcPct val="115000"/>
              </a:lnSpc>
              <a:spcAft>
                <a:spcPts val="1000"/>
              </a:spcAft>
            </a:pPr>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comme un violent coup de vent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F2085AF2-53CF-4F14-9A78-2D2B9030E629}"/>
              </a:ext>
            </a:extLst>
          </p:cNvPr>
          <p:cNvSpPr txBox="1"/>
          <p:nvPr/>
        </p:nvSpPr>
        <p:spPr>
          <a:xfrm>
            <a:off x="893406" y="1130831"/>
            <a:ext cx="10116715" cy="755400"/>
          </a:xfrm>
          <a:prstGeom prst="rect">
            <a:avLst/>
          </a:prstGeom>
          <a:noFill/>
        </p:spPr>
        <p:txBody>
          <a:bodyPr wrap="square">
            <a:spAutoFit/>
          </a:bodyPr>
          <a:lstStyle/>
          <a:p>
            <a:pPr>
              <a:lnSpc>
                <a:spcPct val="115000"/>
              </a:lnSpc>
              <a:spcAft>
                <a:spcPts val="1000"/>
              </a:spcAft>
            </a:pP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FADABFEC-AC2C-4495-BEA2-4C17BD91D385}"/>
              </a:ext>
            </a:extLst>
          </p:cNvPr>
          <p:cNvSpPr txBox="1"/>
          <p:nvPr/>
        </p:nvSpPr>
        <p:spPr>
          <a:xfrm>
            <a:off x="4942450" y="1783444"/>
            <a:ext cx="6287765" cy="534402"/>
          </a:xfrm>
          <a:prstGeom prst="roundRect">
            <a:avLst/>
          </a:prstGeom>
          <a:noFill/>
          <a:ln w="57150">
            <a:solidFill>
              <a:srgbClr val="FF0000"/>
            </a:solidFill>
          </a:ln>
        </p:spPr>
        <p:txBody>
          <a:bodyPr wrap="square">
            <a:spAutoFit/>
          </a:bodyPr>
          <a:lstStyle/>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Littéralement :   souffle violent se précipitant. </a:t>
            </a:r>
          </a:p>
        </p:txBody>
      </p:sp>
      <p:pic>
        <p:nvPicPr>
          <p:cNvPr id="7" name="Image 6">
            <a:extLst>
              <a:ext uri="{FF2B5EF4-FFF2-40B4-BE49-F238E27FC236}">
                <a16:creationId xmlns:a16="http://schemas.microsoft.com/office/drawing/2014/main" id="{FE4D74B9-2A13-4FCA-B769-A34420F6EC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455" y="1248330"/>
            <a:ext cx="4080180" cy="160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ZoneTexte 1">
            <a:extLst>
              <a:ext uri="{FF2B5EF4-FFF2-40B4-BE49-F238E27FC236}">
                <a16:creationId xmlns:a16="http://schemas.microsoft.com/office/drawing/2014/main" id="{728A9FBF-725F-C15F-8318-2766AC9C039E}"/>
              </a:ext>
            </a:extLst>
          </p:cNvPr>
          <p:cNvSpPr txBox="1"/>
          <p:nvPr/>
        </p:nvSpPr>
        <p:spPr>
          <a:xfrm>
            <a:off x="1373945" y="3201662"/>
            <a:ext cx="9856270" cy="1474234"/>
          </a:xfrm>
          <a:prstGeom prst="roundRect">
            <a:avLst/>
          </a:prstGeom>
          <a:noFill/>
          <a:ln w="57150">
            <a:solidFill>
              <a:srgbClr val="FF0000"/>
            </a:solidFill>
          </a:ln>
        </p:spPr>
        <p:txBody>
          <a:bodyPr wrap="square">
            <a:spAutoFit/>
          </a:bodyPr>
          <a:lstStyle/>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En grec, pneuma :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mouvement du vent – esprit</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principe vital par lequel le corps est animé – puissance de Dieu.</a:t>
            </a:r>
          </a:p>
        </p:txBody>
      </p:sp>
      <p:sp>
        <p:nvSpPr>
          <p:cNvPr id="3" name="ZoneTexte 2">
            <a:extLst>
              <a:ext uri="{FF2B5EF4-FFF2-40B4-BE49-F238E27FC236}">
                <a16:creationId xmlns:a16="http://schemas.microsoft.com/office/drawing/2014/main" id="{2C4E0F5F-0222-02B7-E684-64D7F83D9A6C}"/>
              </a:ext>
            </a:extLst>
          </p:cNvPr>
          <p:cNvSpPr txBox="1"/>
          <p:nvPr/>
        </p:nvSpPr>
        <p:spPr>
          <a:xfrm>
            <a:off x="1498472" y="5036569"/>
            <a:ext cx="9856270" cy="1146201"/>
          </a:xfrm>
          <a:prstGeom prst="roundRect">
            <a:avLst/>
          </a:prstGeom>
          <a:noFill/>
          <a:ln w="57150">
            <a:solidFill>
              <a:srgbClr val="FF0000"/>
            </a:solidFill>
          </a:ln>
        </p:spPr>
        <p:txBody>
          <a:bodyPr wrap="square">
            <a:spAutoFit/>
          </a:bodyPr>
          <a:lstStyle/>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Pourquoi comparer ce qui arrive à ce souffle ? </a:t>
            </a:r>
          </a:p>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Pourquoi exprimer cette violence ?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7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B43750B-71CB-4374-9A30-591862EE5787}"/>
              </a:ext>
            </a:extLst>
          </p:cNvPr>
          <p:cNvSpPr txBox="1">
            <a:spLocks/>
          </p:cNvSpPr>
          <p:nvPr/>
        </p:nvSpPr>
        <p:spPr bwMode="auto">
          <a:xfrm>
            <a:off x="670312" y="813980"/>
            <a:ext cx="10504617" cy="1969461"/>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b="1" dirty="0">
                <a:solidFill>
                  <a:sysClr val="windowText" lastClr="000000"/>
                </a:solidFill>
                <a:latin typeface="Times New Roman" panose="02020603050405020304" pitchFamily="18" charset="0"/>
                <a:cs typeface="Times New Roman" panose="02020603050405020304" pitchFamily="18" charset="0"/>
              </a:rPr>
              <a:t>Genèse 1, 1-2 </a:t>
            </a:r>
            <a:r>
              <a:rPr lang="fr-FR" sz="2400" i="1" dirty="0">
                <a:solidFill>
                  <a:sysClr val="windowText" lastClr="000000"/>
                </a:solidFill>
                <a:latin typeface="Times New Roman" panose="02020603050405020304" pitchFamily="18" charset="0"/>
                <a:cs typeface="Times New Roman" panose="02020603050405020304" pitchFamily="18" charset="0"/>
              </a:rPr>
              <a:t>AU COMMENCEMENT, Dieu créa le ciel et la terre. La terre était informe et vide, les ténèbres étaient au-dessus de l’abîme et le souffle de Dieu planait au-dessus des eaux. </a:t>
            </a:r>
          </a:p>
          <a:p>
            <a:pPr algn="l" eaLnBrk="1" fontAlgn="auto" hangingPunct="1">
              <a:spcAft>
                <a:spcPts val="0"/>
              </a:spcAft>
              <a:defRPr/>
            </a:pPr>
            <a:r>
              <a:rPr lang="fr-FR" sz="2400" dirty="0">
                <a:solidFill>
                  <a:sysClr val="windowText" lastClr="000000"/>
                </a:solidFill>
                <a:latin typeface="Times New Roman" panose="02020603050405020304" pitchFamily="18" charset="0"/>
                <a:cs typeface="Times New Roman" panose="02020603050405020304" pitchFamily="18" charset="0"/>
              </a:rPr>
              <a:t>En hébreu </a:t>
            </a:r>
            <a:r>
              <a:rPr lang="fr-FR" sz="2400" dirty="0" err="1">
                <a:solidFill>
                  <a:sysClr val="windowText" lastClr="000000"/>
                </a:solidFill>
                <a:latin typeface="Times New Roman" panose="02020603050405020304" pitchFamily="18" charset="0"/>
                <a:cs typeface="Times New Roman" panose="02020603050405020304" pitchFamily="18" charset="0"/>
              </a:rPr>
              <a:t>nefesh</a:t>
            </a:r>
            <a:r>
              <a:rPr lang="fr-FR" sz="2400" dirty="0">
                <a:solidFill>
                  <a:sysClr val="windowText" lastClr="000000"/>
                </a:solidFill>
                <a:latin typeface="Times New Roman" panose="02020603050405020304" pitchFamily="18" charset="0"/>
                <a:cs typeface="Times New Roman" panose="02020603050405020304" pitchFamily="18" charset="0"/>
              </a:rPr>
              <a:t> : souffle de Dieu – respiration de l’homme - tout ce qui respire – l’esprit.</a:t>
            </a:r>
          </a:p>
        </p:txBody>
      </p:sp>
      <p:sp>
        <p:nvSpPr>
          <p:cNvPr id="6" name="ZoneTexte 5">
            <a:extLst>
              <a:ext uri="{FF2B5EF4-FFF2-40B4-BE49-F238E27FC236}">
                <a16:creationId xmlns:a16="http://schemas.microsoft.com/office/drawing/2014/main" id="{BBB809E4-02BE-45D7-BEA9-7B0F3F769AC7}"/>
              </a:ext>
            </a:extLst>
          </p:cNvPr>
          <p:cNvSpPr txBox="1"/>
          <p:nvPr/>
        </p:nvSpPr>
        <p:spPr>
          <a:xfrm>
            <a:off x="674122" y="3040033"/>
            <a:ext cx="10581621" cy="919401"/>
          </a:xfrm>
          <a:prstGeom prst="roundRect">
            <a:avLst/>
          </a:prstGeom>
          <a:noFill/>
          <a:ln w="57150">
            <a:solidFill>
              <a:schemeClr val="accent6">
                <a:lumMod val="75000"/>
              </a:schemeClr>
            </a:solidFill>
          </a:ln>
        </p:spPr>
        <p:txBody>
          <a:bodyPr wrap="square">
            <a:spAutoFit/>
          </a:bodyPr>
          <a:lstStyle/>
          <a:p>
            <a:r>
              <a:rPr lang="fr-FR" sz="2400" b="1" dirty="0">
                <a:latin typeface="Times New Roman" panose="02020603050405020304" pitchFamily="18" charset="0"/>
                <a:ea typeface="Calibri" panose="020F0502020204030204" pitchFamily="34" charset="0"/>
              </a:rPr>
              <a:t>Genèse 2, 7 </a:t>
            </a:r>
            <a:r>
              <a:rPr lang="fr-FR" sz="2400" i="1" dirty="0">
                <a:latin typeface="Times New Roman" panose="02020603050405020304" pitchFamily="18" charset="0"/>
                <a:ea typeface="Calibri" panose="020F0502020204030204" pitchFamily="34" charset="0"/>
              </a:rPr>
              <a:t>Alors le Seigneur Dieu modela l’homme avec la poussière tirée du sol ; il insuffla dans ses narines le souffle de vie, et l’homme devint un être vivant.</a:t>
            </a:r>
            <a:endParaRPr lang="fr-FR" sz="2400" i="1" dirty="0"/>
          </a:p>
        </p:txBody>
      </p:sp>
      <p:sp>
        <p:nvSpPr>
          <p:cNvPr id="2" name="ZoneTexte 1">
            <a:extLst>
              <a:ext uri="{FF2B5EF4-FFF2-40B4-BE49-F238E27FC236}">
                <a16:creationId xmlns:a16="http://schemas.microsoft.com/office/drawing/2014/main" id="{8479DAB2-7808-03F4-502E-4D62C3268829}"/>
              </a:ext>
            </a:extLst>
          </p:cNvPr>
          <p:cNvSpPr txBox="1"/>
          <p:nvPr/>
        </p:nvSpPr>
        <p:spPr>
          <a:xfrm>
            <a:off x="487433" y="281304"/>
            <a:ext cx="3481767" cy="390684"/>
          </a:xfrm>
          <a:prstGeom prst="rect">
            <a:avLst/>
          </a:prstGeom>
          <a:noFill/>
        </p:spPr>
        <p:txBody>
          <a:bodyPr wrap="square">
            <a:spAutoFit/>
          </a:bodyPr>
          <a:lstStyle/>
          <a:p>
            <a:pPr>
              <a:lnSpc>
                <a:spcPct val="115000"/>
              </a:lnSpc>
              <a:spcAft>
                <a:spcPts val="1000"/>
              </a:spcAft>
            </a:pPr>
            <a:r>
              <a:rPr lang="fr-FR"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comme un violent coup de vent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1">
            <a:extLst>
              <a:ext uri="{FF2B5EF4-FFF2-40B4-BE49-F238E27FC236}">
                <a16:creationId xmlns:a16="http://schemas.microsoft.com/office/drawing/2014/main" id="{C9D48C5C-D68A-2F3A-B505-0AB68036CB48}"/>
              </a:ext>
            </a:extLst>
          </p:cNvPr>
          <p:cNvSpPr txBox="1">
            <a:spLocks/>
          </p:cNvSpPr>
          <p:nvPr/>
        </p:nvSpPr>
        <p:spPr bwMode="auto">
          <a:xfrm>
            <a:off x="670312" y="4216026"/>
            <a:ext cx="10504617" cy="1295080"/>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Genèse 8, 1</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fr-FR" sz="2400" i="1" dirty="0">
                <a:latin typeface="Times New Roman" panose="02020603050405020304" pitchFamily="18" charset="0"/>
                <a:ea typeface="Calibri" panose="020F0502020204030204" pitchFamily="34" charset="0"/>
                <a:cs typeface="Times New Roman" panose="02020603050405020304" pitchFamily="18" charset="0"/>
              </a:rPr>
              <a:t>Dieu se souvint de Noé, de toutes les bêtes sauvages et de tous les bestiaux qui étaient avec lui dans l’arche ; il fit passer un souffle sur la terre : les eaux se calmèrent.</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1CEE3187-2ED5-BBDD-60A5-A01B4BF5D4AC}"/>
              </a:ext>
            </a:extLst>
          </p:cNvPr>
          <p:cNvSpPr txBox="1"/>
          <p:nvPr/>
        </p:nvSpPr>
        <p:spPr>
          <a:xfrm>
            <a:off x="4077749" y="5905471"/>
            <a:ext cx="3689742" cy="510778"/>
          </a:xfrm>
          <a:prstGeom prst="roundRect">
            <a:avLst/>
          </a:prstGeom>
          <a:noFill/>
          <a:ln w="57150">
            <a:solidFill>
              <a:srgbClr val="C00000"/>
            </a:solidFill>
          </a:ln>
        </p:spPr>
        <p:txBody>
          <a:bodyPr wrap="square">
            <a:spAutoFit/>
          </a:bodyPr>
          <a:lstStyle/>
          <a:p>
            <a:pPr algn="ctr"/>
            <a:r>
              <a:rPr lang="fr-FR" sz="2400" dirty="0">
                <a:latin typeface="Times New Roman" panose="02020603050405020304" pitchFamily="18" charset="0"/>
                <a:ea typeface="Calibri" panose="020F0502020204030204" pitchFamily="34" charset="0"/>
              </a:rPr>
              <a:t>Que fait ce souffle ? </a:t>
            </a:r>
            <a:endParaRPr lang="fr-FR" sz="2400" i="1" dirty="0"/>
          </a:p>
        </p:txBody>
      </p:sp>
    </p:spTree>
    <p:extLst>
      <p:ext uri="{BB962C8B-B14F-4D97-AF65-F5344CB8AC3E}">
        <p14:creationId xmlns:p14="http://schemas.microsoft.com/office/powerpoint/2010/main" val="97345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15E8F-CA3E-481C-8940-6C9A6DDD2B6D}"/>
              </a:ext>
            </a:extLst>
          </p:cNvPr>
          <p:cNvSpPr txBox="1">
            <a:spLocks/>
          </p:cNvSpPr>
          <p:nvPr/>
        </p:nvSpPr>
        <p:spPr bwMode="auto">
          <a:xfrm>
            <a:off x="1224715" y="1203368"/>
            <a:ext cx="9419063" cy="1809084"/>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La bible emploie des termes très concrets, très imagés. </a:t>
            </a:r>
          </a:p>
          <a:p>
            <a:r>
              <a:rPr lang="fr-FR" sz="2400" dirty="0">
                <a:latin typeface="Times New Roman" panose="02020603050405020304" pitchFamily="18" charset="0"/>
                <a:cs typeface="Times New Roman" panose="02020603050405020304" pitchFamily="18" charset="0"/>
              </a:rPr>
              <a:t>“Il s’agit donc d’un langage biblique conventionnel pour annoncer une intervention décisive de Dieu, à ne pas prendre au pied de la lettre.”     						Charles L’</a:t>
            </a:r>
            <a:r>
              <a:rPr lang="fr-FR" sz="2400" dirty="0" err="1">
                <a:latin typeface="Times New Roman" panose="02020603050405020304" pitchFamily="18" charset="0"/>
                <a:cs typeface="Times New Roman" panose="02020603050405020304" pitchFamily="18" charset="0"/>
              </a:rPr>
              <a:t>Eplattenier</a:t>
            </a:r>
            <a:r>
              <a:rPr lang="fr-FR" sz="2400" dirty="0">
                <a:latin typeface="Times New Roman" panose="02020603050405020304" pitchFamily="18" charset="0"/>
                <a:cs typeface="Times New Roman" panose="02020603050405020304" pitchFamily="18" charset="0"/>
              </a:rPr>
              <a:t> p 29</a:t>
            </a:r>
          </a:p>
        </p:txBody>
      </p:sp>
      <p:sp>
        <p:nvSpPr>
          <p:cNvPr id="7" name="Titre 1">
            <a:extLst>
              <a:ext uri="{FF2B5EF4-FFF2-40B4-BE49-F238E27FC236}">
                <a16:creationId xmlns:a16="http://schemas.microsoft.com/office/drawing/2014/main" id="{E50297E7-6C2F-4028-934A-C2C97192F592}"/>
              </a:ext>
            </a:extLst>
          </p:cNvPr>
          <p:cNvSpPr txBox="1">
            <a:spLocks/>
          </p:cNvSpPr>
          <p:nvPr/>
        </p:nvSpPr>
        <p:spPr bwMode="auto">
          <a:xfrm>
            <a:off x="1253066" y="3280354"/>
            <a:ext cx="9419063" cy="1308081"/>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C’est une façon de dire une expérience spirituelle. Les personnes présentes dans la maison font l’expérience d’une force divine qui crée la vie comme dans Genèse 2 et 8, qui crée le calme comme dans Genèse 8...</a:t>
            </a:r>
          </a:p>
        </p:txBody>
      </p:sp>
      <p:pic>
        <p:nvPicPr>
          <p:cNvPr id="8" name="Image 7">
            <a:extLst>
              <a:ext uri="{FF2B5EF4-FFF2-40B4-BE49-F238E27FC236}">
                <a16:creationId xmlns:a16="http://schemas.microsoft.com/office/drawing/2014/main" id="{13F70BA8-CD75-4302-8933-B90BEA29E3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6597" y="-43727"/>
            <a:ext cx="3149012" cy="1238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a:extLst>
              <a:ext uri="{FF2B5EF4-FFF2-40B4-BE49-F238E27FC236}">
                <a16:creationId xmlns:a16="http://schemas.microsoft.com/office/drawing/2014/main" id="{FF15CDD1-A18B-A901-E7C5-BA65B6F5AF4B}"/>
              </a:ext>
            </a:extLst>
          </p:cNvPr>
          <p:cNvSpPr txBox="1"/>
          <p:nvPr/>
        </p:nvSpPr>
        <p:spPr>
          <a:xfrm>
            <a:off x="435715" y="228529"/>
            <a:ext cx="3481767" cy="390684"/>
          </a:xfrm>
          <a:prstGeom prst="rect">
            <a:avLst/>
          </a:prstGeom>
          <a:noFill/>
        </p:spPr>
        <p:txBody>
          <a:bodyPr wrap="square">
            <a:spAutoFit/>
          </a:bodyPr>
          <a:lstStyle/>
          <a:p>
            <a:pPr>
              <a:lnSpc>
                <a:spcPct val="115000"/>
              </a:lnSpc>
              <a:spcAft>
                <a:spcPts val="1000"/>
              </a:spcAft>
            </a:pPr>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comme un violent coup de vent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re 1">
            <a:extLst>
              <a:ext uri="{FF2B5EF4-FFF2-40B4-BE49-F238E27FC236}">
                <a16:creationId xmlns:a16="http://schemas.microsoft.com/office/drawing/2014/main" id="{A9915E8F-CA3E-481C-8940-6C9A6DDD2B6D}"/>
              </a:ext>
            </a:extLst>
          </p:cNvPr>
          <p:cNvSpPr txBox="1">
            <a:spLocks/>
          </p:cNvSpPr>
          <p:nvPr/>
        </p:nvSpPr>
        <p:spPr bwMode="auto">
          <a:xfrm>
            <a:off x="1253067" y="4856337"/>
            <a:ext cx="9419063" cy="767749"/>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Pourquoi comparer une action de Dieu à quelque chose de si fort ? </a:t>
            </a:r>
            <a:endParaRPr lang="fr-FR" sz="2400" b="1" dirty="0">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id="{E50297E7-6C2F-4028-934A-C2C97192F592}"/>
              </a:ext>
            </a:extLst>
          </p:cNvPr>
          <p:cNvSpPr txBox="1">
            <a:spLocks/>
          </p:cNvSpPr>
          <p:nvPr/>
        </p:nvSpPr>
        <p:spPr bwMode="auto">
          <a:xfrm>
            <a:off x="2176598" y="5940713"/>
            <a:ext cx="7285143" cy="509416"/>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Avons-nous vécu un tel bouleversement intérieur ? </a:t>
            </a:r>
          </a:p>
        </p:txBody>
      </p:sp>
    </p:spTree>
    <p:extLst>
      <p:ext uri="{BB962C8B-B14F-4D97-AF65-F5344CB8AC3E}">
        <p14:creationId xmlns:p14="http://schemas.microsoft.com/office/powerpoint/2010/main" val="14009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1FA1E-9925-4130-9E32-447D36CB04D1}"/>
              </a:ext>
            </a:extLst>
          </p:cNvPr>
          <p:cNvSpPr txBox="1">
            <a:spLocks/>
          </p:cNvSpPr>
          <p:nvPr/>
        </p:nvSpPr>
        <p:spPr bwMode="auto">
          <a:xfrm>
            <a:off x="1638728" y="3809199"/>
            <a:ext cx="9208342" cy="1471462"/>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b="1" dirty="0">
                <a:solidFill>
                  <a:srgbClr val="FF0000"/>
                </a:solidFill>
                <a:latin typeface="Times New Roman" panose="02020603050405020304" pitchFamily="18" charset="0"/>
                <a:cs typeface="Times New Roman" panose="02020603050405020304" pitchFamily="18" charset="0"/>
              </a:rPr>
              <a:t>03</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Alors leur apparurent des </a:t>
            </a:r>
            <a:r>
              <a:rPr lang="fr-FR" sz="2400" dirty="0">
                <a:solidFill>
                  <a:srgbClr val="FF0000"/>
                </a:solidFill>
                <a:latin typeface="Times New Roman" panose="02020603050405020304" pitchFamily="18" charset="0"/>
                <a:cs typeface="Times New Roman" panose="02020603050405020304" pitchFamily="18" charset="0"/>
              </a:rPr>
              <a:t>langues qu’on aurait dites </a:t>
            </a:r>
            <a:r>
              <a:rPr lang="fr-FR" sz="2400" baseline="30000" dirty="0">
                <a:solidFill>
                  <a:srgbClr val="FF0000"/>
                </a:solidFill>
                <a:effectLst/>
                <a:latin typeface="Times New Roman" panose="02020603050405020304" pitchFamily="18" charset="0"/>
                <a:ea typeface="Calibri" panose="020F0502020204030204" pitchFamily="34" charset="0"/>
              </a:rPr>
              <a:t>1</a:t>
            </a:r>
            <a:r>
              <a:rPr lang="fr-FR" sz="2400" dirty="0">
                <a:solidFill>
                  <a:srgbClr val="FF0000"/>
                </a:solidFill>
                <a:effectLst/>
                <a:latin typeface="Times New Roman" panose="02020603050405020304" pitchFamily="18" charset="0"/>
                <a:ea typeface="Calibri" panose="020F0502020204030204" pitchFamily="34" charset="0"/>
              </a:rPr>
              <a:t> </a:t>
            </a:r>
            <a:r>
              <a:rPr lang="fr-FR" sz="2400" baseline="30000" dirty="0">
                <a:solidFill>
                  <a:srgbClr val="FF0000"/>
                </a:solidFill>
                <a:effectLst/>
                <a:latin typeface="Times New Roman" panose="02020603050405020304" pitchFamily="18" charset="0"/>
                <a:ea typeface="Calibri" panose="020F0502020204030204" pitchFamily="34" charset="0"/>
              </a:rPr>
              <a:t>comme</a:t>
            </a:r>
            <a:r>
              <a:rPr lang="fr-FR" sz="2400" b="1" baseline="30000" dirty="0">
                <a:solidFill>
                  <a:srgbClr val="FF0000"/>
                </a:solidFill>
                <a:effectLst/>
                <a:latin typeface="Times New Roman" panose="02020603050405020304" pitchFamily="18" charset="0"/>
                <a:ea typeface="Calibri" panose="020F0502020204030204" pitchFamily="34" charset="0"/>
              </a:rPr>
              <a:t> </a:t>
            </a:r>
            <a:r>
              <a:rPr lang="fr-FR" sz="2400" dirty="0">
                <a:solidFill>
                  <a:srgbClr val="FF0000"/>
                </a:solidFill>
                <a:latin typeface="Times New Roman" panose="02020603050405020304" pitchFamily="18" charset="0"/>
                <a:cs typeface="Times New Roman" panose="02020603050405020304" pitchFamily="18" charset="0"/>
              </a:rPr>
              <a:t>de feu</a:t>
            </a:r>
            <a:r>
              <a:rPr lang="fr-FR" sz="2400" dirty="0">
                <a:latin typeface="Times New Roman" panose="02020603050405020304" pitchFamily="18" charset="0"/>
                <a:cs typeface="Times New Roman" panose="02020603050405020304" pitchFamily="18" charset="0"/>
              </a:rPr>
              <a:t>,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qui se partageaient, et il s’en posa une sur chacun d’eux.</a:t>
            </a:r>
          </a:p>
        </p:txBody>
      </p:sp>
      <p:pic>
        <p:nvPicPr>
          <p:cNvPr id="6" name="Image 5">
            <a:extLst>
              <a:ext uri="{FF2B5EF4-FFF2-40B4-BE49-F238E27FC236}">
                <a16:creationId xmlns:a16="http://schemas.microsoft.com/office/drawing/2014/main" id="{347D1195-DAD1-4B93-90B9-27EE7570B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0067" y="967648"/>
            <a:ext cx="4640462" cy="1943995"/>
          </a:xfrm>
          <a:prstGeom prst="ellipse">
            <a:avLst/>
          </a:prstGeom>
          <a:ln>
            <a:noFill/>
          </a:ln>
          <a:effectLst>
            <a:softEdge rad="112500"/>
          </a:effectLst>
        </p:spPr>
      </p:pic>
    </p:spTree>
    <p:extLst>
      <p:ext uri="{BB962C8B-B14F-4D97-AF65-F5344CB8AC3E}">
        <p14:creationId xmlns:p14="http://schemas.microsoft.com/office/powerpoint/2010/main" val="235819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863B3E4-0490-4F66-BDA3-4D00E6A14249}"/>
              </a:ext>
            </a:extLst>
          </p:cNvPr>
          <p:cNvSpPr txBox="1"/>
          <p:nvPr/>
        </p:nvSpPr>
        <p:spPr>
          <a:xfrm>
            <a:off x="109057" y="137998"/>
            <a:ext cx="265954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 langues comme de feu</a:t>
            </a:r>
            <a:endParaRPr lang="fr-FR" dirty="0"/>
          </a:p>
        </p:txBody>
      </p:sp>
      <p:pic>
        <p:nvPicPr>
          <p:cNvPr id="5" name="Image 4">
            <a:extLst>
              <a:ext uri="{FF2B5EF4-FFF2-40B4-BE49-F238E27FC236}">
                <a16:creationId xmlns:a16="http://schemas.microsoft.com/office/drawing/2014/main" id="{F5D051E3-86EA-4980-AE5F-780D06B68D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724" y="471079"/>
            <a:ext cx="4556208" cy="1908699"/>
          </a:xfrm>
          <a:prstGeom prst="ellipse">
            <a:avLst/>
          </a:prstGeom>
          <a:ln>
            <a:noFill/>
          </a:ln>
          <a:effectLst>
            <a:softEdge rad="112500"/>
          </a:effectLst>
        </p:spPr>
      </p:pic>
      <p:sp>
        <p:nvSpPr>
          <p:cNvPr id="9" name="ZoneTexte 8">
            <a:extLst>
              <a:ext uri="{FF2B5EF4-FFF2-40B4-BE49-F238E27FC236}">
                <a16:creationId xmlns:a16="http://schemas.microsoft.com/office/drawing/2014/main" id="{6C861006-9C21-4FA8-87F4-270E7A469FE9}"/>
              </a:ext>
            </a:extLst>
          </p:cNvPr>
          <p:cNvSpPr txBox="1"/>
          <p:nvPr/>
        </p:nvSpPr>
        <p:spPr>
          <a:xfrm>
            <a:off x="1601336" y="3173611"/>
            <a:ext cx="8989328" cy="510778"/>
          </a:xfrm>
          <a:prstGeom prst="roundRect">
            <a:avLst/>
          </a:prstGeom>
          <a:noFill/>
          <a:ln w="57150">
            <a:solidFill>
              <a:srgbClr val="FF0000"/>
            </a:solidFill>
          </a:ln>
        </p:spPr>
        <p:txBody>
          <a:bodyPr wrap="square">
            <a:spAutoFit/>
          </a:bodyPr>
          <a:lstStyle/>
          <a:p>
            <a:pPr algn="ctr"/>
            <a:r>
              <a:rPr lang="fr-FR" sz="2400" dirty="0">
                <a:latin typeface="Times New Roman" panose="02020603050405020304" pitchFamily="18" charset="0"/>
                <a:cs typeface="Times New Roman" panose="02020603050405020304" pitchFamily="18" charset="0"/>
              </a:rPr>
              <a:t>Que sont ces langues ? Pourquoi « comme » du feu ? </a:t>
            </a:r>
          </a:p>
        </p:txBody>
      </p:sp>
      <p:sp>
        <p:nvSpPr>
          <p:cNvPr id="12" name="ZoneTexte 11">
            <a:extLst>
              <a:ext uri="{FF2B5EF4-FFF2-40B4-BE49-F238E27FC236}">
                <a16:creationId xmlns:a16="http://schemas.microsoft.com/office/drawing/2014/main" id="{57E64F96-DB82-47CF-A340-A60A8031ED02}"/>
              </a:ext>
            </a:extLst>
          </p:cNvPr>
          <p:cNvSpPr txBox="1"/>
          <p:nvPr/>
        </p:nvSpPr>
        <p:spPr>
          <a:xfrm>
            <a:off x="1601336" y="4004555"/>
            <a:ext cx="8989327" cy="510778"/>
          </a:xfrm>
          <a:prstGeom prst="roundRect">
            <a:avLst/>
          </a:prstGeom>
          <a:noFill/>
          <a:ln w="57150">
            <a:solidFill>
              <a:schemeClr val="accent1"/>
            </a:solidFill>
          </a:ln>
        </p:spPr>
        <p:txBody>
          <a:bodyPr wrap="square">
            <a:spAutoFit/>
          </a:bodyPr>
          <a:lstStyle/>
          <a:p>
            <a:pPr algn="ctr"/>
            <a:r>
              <a:rPr lang="fr-FR" sz="2400" dirty="0">
                <a:latin typeface="Times New Roman" panose="02020603050405020304" pitchFamily="18" charset="0"/>
                <a:cs typeface="Times New Roman" panose="02020603050405020304" pitchFamily="18" charset="0"/>
              </a:rPr>
              <a:t>La langue désigne tout aussi bien l’organe de la parole que le langage.</a:t>
            </a:r>
          </a:p>
        </p:txBody>
      </p:sp>
      <p:sp>
        <p:nvSpPr>
          <p:cNvPr id="2" name="ZoneTexte 1">
            <a:extLst>
              <a:ext uri="{FF2B5EF4-FFF2-40B4-BE49-F238E27FC236}">
                <a16:creationId xmlns:a16="http://schemas.microsoft.com/office/drawing/2014/main" id="{CB9F5458-8C01-353B-5A78-D32E2CBAB342}"/>
              </a:ext>
            </a:extLst>
          </p:cNvPr>
          <p:cNvSpPr txBox="1"/>
          <p:nvPr/>
        </p:nvSpPr>
        <p:spPr>
          <a:xfrm>
            <a:off x="1601336" y="4845887"/>
            <a:ext cx="8989327" cy="510778"/>
          </a:xfrm>
          <a:prstGeom prst="roundRect">
            <a:avLst/>
          </a:prstGeom>
          <a:noFill/>
          <a:ln w="57150">
            <a:solidFill>
              <a:srgbClr val="FF0000"/>
            </a:solidFill>
          </a:ln>
        </p:spPr>
        <p:txBody>
          <a:bodyPr wrap="square">
            <a:spAutoFit/>
          </a:bodyPr>
          <a:lstStyle/>
          <a:p>
            <a:pPr algn="ctr"/>
            <a:r>
              <a:rPr lang="fr-FR" sz="2400" dirty="0">
                <a:latin typeface="Times New Roman" panose="02020603050405020304" pitchFamily="18" charset="0"/>
                <a:cs typeface="Times New Roman" panose="02020603050405020304" pitchFamily="18" charset="0"/>
              </a:rPr>
              <a:t>Une parole peut-elle apparaitre visuellement ? </a:t>
            </a:r>
          </a:p>
        </p:txBody>
      </p:sp>
      <p:sp>
        <p:nvSpPr>
          <p:cNvPr id="3" name="ZoneTexte 2">
            <a:extLst>
              <a:ext uri="{FF2B5EF4-FFF2-40B4-BE49-F238E27FC236}">
                <a16:creationId xmlns:a16="http://schemas.microsoft.com/office/drawing/2014/main" id="{6FFA2E73-EA4E-7E74-6A90-0696D9937BAD}"/>
              </a:ext>
            </a:extLst>
          </p:cNvPr>
          <p:cNvSpPr txBox="1"/>
          <p:nvPr/>
        </p:nvSpPr>
        <p:spPr>
          <a:xfrm>
            <a:off x="1601335" y="5665584"/>
            <a:ext cx="8989327" cy="510778"/>
          </a:xfrm>
          <a:prstGeom prst="roundRect">
            <a:avLst/>
          </a:prstGeom>
          <a:noFill/>
          <a:ln w="57150">
            <a:solidFill>
              <a:srgbClr val="FF0000"/>
            </a:solidFill>
          </a:ln>
        </p:spPr>
        <p:txBody>
          <a:bodyPr wrap="square">
            <a:spAutoFit/>
          </a:bodyPr>
          <a:lstStyle/>
          <a:p>
            <a:pPr algn="ctr"/>
            <a:r>
              <a:rPr lang="fr-FR" sz="2400">
                <a:latin typeface="Times New Roman" panose="02020603050405020304" pitchFamily="18" charset="0"/>
                <a:cs typeface="Times New Roman" panose="02020603050405020304" pitchFamily="18" charset="0"/>
              </a:rPr>
              <a:t>La parole peut-elle être de feu ?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4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5410C-B62C-4A0B-8248-579F7EA18818}"/>
              </a:ext>
            </a:extLst>
          </p:cNvPr>
          <p:cNvSpPr txBox="1">
            <a:spLocks/>
          </p:cNvSpPr>
          <p:nvPr/>
        </p:nvSpPr>
        <p:spPr bwMode="auto">
          <a:xfrm>
            <a:off x="633199" y="608311"/>
            <a:ext cx="11051870" cy="923561"/>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9600" b="1" dirty="0">
                <a:effectLst/>
                <a:latin typeface="Times New Roman" panose="02020603050405020304" pitchFamily="18" charset="0"/>
                <a:ea typeface="Calibri" panose="020F0502020204030204" pitchFamily="34" charset="0"/>
                <a:cs typeface="Times New Roman" panose="02020603050405020304" pitchFamily="18" charset="0"/>
              </a:rPr>
              <a:t>Deutéronome 4, 12</a:t>
            </a:r>
            <a:r>
              <a:rPr lang="fr-FR"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9600" i="1" dirty="0">
                <a:effectLst/>
                <a:latin typeface="Times New Roman" panose="02020603050405020304" pitchFamily="18" charset="0"/>
                <a:ea typeface="Calibri" panose="020F0502020204030204" pitchFamily="34" charset="0"/>
                <a:cs typeface="Times New Roman" panose="02020603050405020304" pitchFamily="18" charset="0"/>
              </a:rPr>
              <a:t>Alors, le Seigneur vous a parlé du milieu du feu ; le son de ses paroles, vous l’entendiez, mais vous n’avez vu aucune forme ; rien qu’une voix !</a:t>
            </a:r>
            <a:endParaRPr lang="fr-FR" sz="9600"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7F4BEC6A-82D8-4628-A075-70E5024C4F22}"/>
              </a:ext>
            </a:extLst>
          </p:cNvPr>
          <p:cNvSpPr txBox="1"/>
          <p:nvPr/>
        </p:nvSpPr>
        <p:spPr>
          <a:xfrm>
            <a:off x="148368" y="169960"/>
            <a:ext cx="280924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 langues comme de feu</a:t>
            </a:r>
            <a:endParaRPr lang="fr-FR" dirty="0"/>
          </a:p>
        </p:txBody>
      </p:sp>
      <p:sp>
        <p:nvSpPr>
          <p:cNvPr id="3" name="Titre 1">
            <a:extLst>
              <a:ext uri="{FF2B5EF4-FFF2-40B4-BE49-F238E27FC236}">
                <a16:creationId xmlns:a16="http://schemas.microsoft.com/office/drawing/2014/main" id="{167443C0-6530-0FA9-9D4A-02E3FB3D031B}"/>
              </a:ext>
            </a:extLst>
          </p:cNvPr>
          <p:cNvSpPr txBox="1">
            <a:spLocks/>
          </p:cNvSpPr>
          <p:nvPr/>
        </p:nvSpPr>
        <p:spPr bwMode="auto">
          <a:xfrm>
            <a:off x="633199" y="1726133"/>
            <a:ext cx="11089231" cy="1415138"/>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9600" b="1" dirty="0">
                <a:effectLst/>
                <a:latin typeface="Times New Roman" panose="02020603050405020304" pitchFamily="18" charset="0"/>
                <a:ea typeface="Calibri" panose="020F0502020204030204" pitchFamily="34" charset="0"/>
                <a:cs typeface="Times New Roman" panose="02020603050405020304" pitchFamily="18" charset="0"/>
              </a:rPr>
              <a:t>Jérémie 20, 9</a:t>
            </a:r>
            <a:r>
              <a:rPr lang="fr-FR" sz="9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9600" i="1" dirty="0">
                <a:effectLst/>
                <a:latin typeface="Times New Roman" panose="02020603050405020304" pitchFamily="18" charset="0"/>
                <a:ea typeface="Calibri" panose="020F0502020204030204" pitchFamily="34" charset="0"/>
                <a:cs typeface="Times New Roman" panose="02020603050405020304" pitchFamily="18" charset="0"/>
              </a:rPr>
              <a:t>Je me disais : « Je ne penserai plus à lui, je ne parlerai plus en son Nom»; mais c'était en mon cœur comme un feu dévorant, enfermé dans mes os. Je m'épuisais à le contenir, mais je n'ai pas pu. </a:t>
            </a:r>
            <a:r>
              <a:rPr lang="fr-FR" sz="9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9600" dirty="0">
              <a:latin typeface="Times New Roman" panose="02020603050405020304" pitchFamily="18" charset="0"/>
              <a:cs typeface="Times New Roman" panose="02020603050405020304" pitchFamily="18" charset="0"/>
            </a:endParaRPr>
          </a:p>
          <a:p>
            <a:endParaRPr lang="fr-FR" sz="2500" dirty="0">
              <a:solidFill>
                <a:srgbClr val="2C451B"/>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8690B145-872D-9193-3E44-0A442027385A}"/>
              </a:ext>
            </a:extLst>
          </p:cNvPr>
          <p:cNvSpPr txBox="1">
            <a:spLocks/>
          </p:cNvSpPr>
          <p:nvPr/>
        </p:nvSpPr>
        <p:spPr bwMode="auto">
          <a:xfrm>
            <a:off x="633199" y="3335532"/>
            <a:ext cx="11051870" cy="798319"/>
          </a:xfrm>
          <a:prstGeom prst="roundRect">
            <a:avLst/>
          </a:prstGeom>
          <a:noFill/>
          <a:ln w="76200">
            <a:solidFill>
              <a:schemeClr val="accent6"/>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Psaume 118, 5 </a:t>
            </a:r>
            <a:r>
              <a:rPr lang="fr-FR" sz="2400" i="1" dirty="0">
                <a:latin typeface="Times New Roman" panose="02020603050405020304" pitchFamily="18" charset="0"/>
                <a:ea typeface="Calibri" panose="020F0502020204030204" pitchFamily="34" charset="0"/>
                <a:cs typeface="Times New Roman" panose="02020603050405020304" pitchFamily="18" charset="0"/>
              </a:rPr>
              <a:t>Ta parole est la lumière de mes pas, la lampe de ma route</a:t>
            </a:r>
            <a:r>
              <a:rPr lang="fr-FR" sz="2400" i="1" dirty="0">
                <a:solidFill>
                  <a:srgbClr val="2C451B"/>
                </a:solidFill>
                <a:latin typeface="Times New Roman" panose="02020603050405020304" pitchFamily="18" charset="0"/>
                <a:ea typeface="Calibri" panose="020F0502020204030204" pitchFamily="34" charset="0"/>
                <a:cs typeface="Times New Roman" panose="02020603050405020304" pitchFamily="18" charset="0"/>
              </a:rPr>
              <a:t>.</a:t>
            </a:r>
            <a:endParaRPr lang="fr-FR" sz="2400" i="1" dirty="0">
              <a:solidFill>
                <a:srgbClr val="2C451B"/>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C62B8B9F-4C8D-4838-B595-7069CA4249F9}"/>
              </a:ext>
            </a:extLst>
          </p:cNvPr>
          <p:cNvSpPr txBox="1"/>
          <p:nvPr/>
        </p:nvSpPr>
        <p:spPr>
          <a:xfrm>
            <a:off x="633199" y="4328112"/>
            <a:ext cx="11051870" cy="919401"/>
          </a:xfrm>
          <a:prstGeom prst="roundRect">
            <a:avLst/>
          </a:prstGeom>
          <a:noFill/>
          <a:ln w="57150">
            <a:solidFill>
              <a:srgbClr val="92D050"/>
            </a:solidFill>
          </a:ln>
        </p:spPr>
        <p:txBody>
          <a:bodyPr wrap="square">
            <a:spAutoFit/>
          </a:bodyPr>
          <a:lstStyle/>
          <a:p>
            <a:r>
              <a:rPr lang="fr-FR" sz="2400" b="1" dirty="0">
                <a:latin typeface="Times New Roman" panose="02020603050405020304" pitchFamily="18" charset="0"/>
                <a:cs typeface="Times New Roman" panose="02020603050405020304" pitchFamily="18" charset="0"/>
              </a:rPr>
              <a:t>Luc 24, 32</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Les disciples d’Emmaüs  se dirent l’un à l’autre : «Notre cœur n’était-il pas brûlant en nous, tandis qu’il nous parlait sur la route et nous ouvrait les Écritures ?</a:t>
            </a:r>
            <a:r>
              <a:rPr lang="fr-FR" sz="2400" dirty="0">
                <a:latin typeface="Times New Roman" panose="02020603050405020304" pitchFamily="18" charset="0"/>
                <a:cs typeface="Times New Roman" panose="02020603050405020304" pitchFamily="18" charset="0"/>
              </a:rPr>
              <a:t>» </a:t>
            </a:r>
          </a:p>
        </p:txBody>
      </p:sp>
      <p:sp>
        <p:nvSpPr>
          <p:cNvPr id="8" name="Titre 1">
            <a:extLst>
              <a:ext uri="{FF2B5EF4-FFF2-40B4-BE49-F238E27FC236}">
                <a16:creationId xmlns:a16="http://schemas.microsoft.com/office/drawing/2014/main" id="{FF52B220-F4EB-D3BB-6CC6-EEF4B4C41794}"/>
              </a:ext>
            </a:extLst>
          </p:cNvPr>
          <p:cNvSpPr txBox="1">
            <a:spLocks/>
          </p:cNvSpPr>
          <p:nvPr/>
        </p:nvSpPr>
        <p:spPr bwMode="auto">
          <a:xfrm>
            <a:off x="648439" y="5515522"/>
            <a:ext cx="11051870" cy="1119046"/>
          </a:xfrm>
          <a:prstGeom prst="roundRect">
            <a:avLst/>
          </a:prstGeom>
          <a:noFill/>
          <a:ln w="76200">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Jean 14, 26  </a:t>
            </a:r>
            <a:r>
              <a:rPr lang="fr-FR" sz="2400" i="1" dirty="0">
                <a:latin typeface="Times New Roman" panose="02020603050405020304" pitchFamily="18" charset="0"/>
                <a:ea typeface="Calibri" panose="020F0502020204030204" pitchFamily="34" charset="0"/>
                <a:cs typeface="Times New Roman" panose="02020603050405020304" pitchFamily="18" charset="0"/>
              </a:rPr>
              <a:t>L'Esprit Saint que le Père enverra en mon nom, vous enseignera, lui, toutes choses; il vous rappellera tout ce que je vous ai dit</a:t>
            </a:r>
            <a:r>
              <a:rPr lang="fr-FR" sz="2400" i="1" dirty="0">
                <a:solidFill>
                  <a:srgbClr val="2C451B"/>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081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3CC87-6677-4D13-B578-E373D36FAAE2}"/>
              </a:ext>
            </a:extLst>
          </p:cNvPr>
          <p:cNvSpPr txBox="1">
            <a:spLocks/>
          </p:cNvSpPr>
          <p:nvPr/>
        </p:nvSpPr>
        <p:spPr bwMode="auto">
          <a:xfrm>
            <a:off x="220195" y="1731315"/>
            <a:ext cx="11647754" cy="1934439"/>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Une parole peut être une lumière, si forte, si réconfortante… </a:t>
            </a:r>
          </a:p>
          <a:p>
            <a:r>
              <a:rPr lang="fr-FR" sz="2400" dirty="0">
                <a:latin typeface="Times New Roman" panose="02020603050405020304" pitchFamily="18" charset="0"/>
                <a:cs typeface="Times New Roman" panose="02020603050405020304" pitchFamily="18" charset="0"/>
              </a:rPr>
              <a:t>que notre cœur semble brûler… comme pour les disciples d’Emmaüs.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Les disciples reçoivent l’Esprit du Seigneur, comme un feu qui les « brûle » de l’intérieur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et les pousse à annoncer la Bonne nouvelle du Christ ressuscité. </a:t>
            </a:r>
          </a:p>
          <a:p>
            <a:endParaRPr lang="fr-FR" sz="24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28AAE526-D71D-43B3-87CD-07D9FB227209}"/>
              </a:ext>
            </a:extLst>
          </p:cNvPr>
          <p:cNvSpPr txBox="1"/>
          <p:nvPr/>
        </p:nvSpPr>
        <p:spPr>
          <a:xfrm>
            <a:off x="1947395" y="553680"/>
            <a:ext cx="7107705" cy="919401"/>
          </a:xfrm>
          <a:prstGeom prst="roundRect">
            <a:avLst/>
          </a:prstGeom>
          <a:noFill/>
          <a:ln w="57150">
            <a:solidFill>
              <a:srgbClr val="FF0000"/>
            </a:solidFill>
          </a:ln>
        </p:spPr>
        <p:txBody>
          <a:bodyPr wrap="square">
            <a:spAutoFit/>
          </a:bodyPr>
          <a:lstStyle/>
          <a:p>
            <a:r>
              <a:rPr lang="fr-FR" sz="2400" dirty="0">
                <a:effectLst/>
                <a:latin typeface="Times New Roman" panose="02020603050405020304" pitchFamily="18" charset="0"/>
                <a:ea typeface="Calibri" panose="020F0502020204030204" pitchFamily="34" charset="0"/>
              </a:rPr>
              <a:t>Pourquoi reçoivent-ils des langues qui sont « parole » ? </a:t>
            </a:r>
            <a:br>
              <a:rPr lang="fr-FR" sz="2400" dirty="0">
                <a:effectLst/>
                <a:latin typeface="Times New Roman" panose="02020603050405020304" pitchFamily="18" charset="0"/>
                <a:ea typeface="Calibri" panose="020F0502020204030204" pitchFamily="34" charset="0"/>
              </a:rPr>
            </a:br>
            <a:r>
              <a:rPr lang="fr-FR" sz="2400" dirty="0">
                <a:latin typeface="Times New Roman" panose="02020603050405020304" pitchFamily="18" charset="0"/>
                <a:cs typeface="Times New Roman" panose="02020603050405020304" pitchFamily="18" charset="0"/>
              </a:rPr>
              <a:t>Les langues représenteraient-elles la Parole de Dieu ?</a:t>
            </a:r>
          </a:p>
        </p:txBody>
      </p:sp>
      <p:sp>
        <p:nvSpPr>
          <p:cNvPr id="9" name="ZoneTexte 8">
            <a:extLst>
              <a:ext uri="{FF2B5EF4-FFF2-40B4-BE49-F238E27FC236}">
                <a16:creationId xmlns:a16="http://schemas.microsoft.com/office/drawing/2014/main" id="{B6E709AA-27E7-445B-BDD0-000FBB6D95EA}"/>
              </a:ext>
            </a:extLst>
          </p:cNvPr>
          <p:cNvSpPr txBox="1"/>
          <p:nvPr/>
        </p:nvSpPr>
        <p:spPr>
          <a:xfrm>
            <a:off x="120487" y="84750"/>
            <a:ext cx="280924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 langues comme de feu</a:t>
            </a:r>
            <a:endParaRPr lang="fr-FR" dirty="0"/>
          </a:p>
        </p:txBody>
      </p:sp>
      <p:sp>
        <p:nvSpPr>
          <p:cNvPr id="3" name="Titre 1">
            <a:extLst>
              <a:ext uri="{FF2B5EF4-FFF2-40B4-BE49-F238E27FC236}">
                <a16:creationId xmlns:a16="http://schemas.microsoft.com/office/drawing/2014/main" id="{21FB5A2E-798A-A243-C7A3-D7E91CD97811}"/>
              </a:ext>
            </a:extLst>
          </p:cNvPr>
          <p:cNvSpPr txBox="1">
            <a:spLocks/>
          </p:cNvSpPr>
          <p:nvPr/>
        </p:nvSpPr>
        <p:spPr bwMode="auto">
          <a:xfrm>
            <a:off x="246159" y="3970402"/>
            <a:ext cx="11595826" cy="1195473"/>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i="1" dirty="0">
                <a:latin typeface="Times New Roman" panose="02020603050405020304" pitchFamily="18" charset="0"/>
                <a:ea typeface="Calibri" panose="020F0502020204030204" pitchFamily="34" charset="0"/>
                <a:cs typeface="Times New Roman" panose="02020603050405020304" pitchFamily="18" charset="0"/>
              </a:rPr>
              <a:t>“L'Esprit Saint a fait naître l'Église sous l'apparence de l'organe nécessaire à la parole. </a:t>
            </a:r>
            <a:br>
              <a:rPr lang="fr-FR" sz="2400" i="1" dirty="0">
                <a:latin typeface="Times New Roman" panose="02020603050405020304" pitchFamily="18" charset="0"/>
                <a:ea typeface="Calibri" panose="020F0502020204030204" pitchFamily="34" charset="0"/>
                <a:cs typeface="Times New Roman" panose="02020603050405020304" pitchFamily="18" charset="0"/>
              </a:rPr>
            </a:br>
            <a:r>
              <a:rPr lang="fr-FR" sz="2400" i="1" dirty="0">
                <a:latin typeface="Times New Roman" panose="02020603050405020304" pitchFamily="18" charset="0"/>
                <a:ea typeface="Calibri" panose="020F0502020204030204" pitchFamily="34" charset="0"/>
                <a:cs typeface="Times New Roman" panose="02020603050405020304" pitchFamily="18" charset="0"/>
              </a:rPr>
              <a:t>Or, il n'y a de parole qu'au cœur de la rencontre.”</a:t>
            </a:r>
            <a:r>
              <a:rPr lang="fr-FR" sz="2400" dirty="0">
                <a:latin typeface="Times New Roman" panose="02020603050405020304" pitchFamily="18" charset="0"/>
                <a:ea typeface="Calibri" panose="020F0502020204030204" pitchFamily="34" charset="0"/>
                <a:cs typeface="Times New Roman" panose="02020603050405020304" pitchFamily="18" charset="0"/>
              </a:rPr>
              <a:t>  Benoit Miller</a:t>
            </a:r>
            <a:endParaRPr lang="fr-F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726F4DD2-D26C-9A4E-DCA5-AF055E6006B2}"/>
              </a:ext>
            </a:extLst>
          </p:cNvPr>
          <p:cNvSpPr txBox="1">
            <a:spLocks/>
          </p:cNvSpPr>
          <p:nvPr/>
        </p:nvSpPr>
        <p:spPr bwMode="auto">
          <a:xfrm>
            <a:off x="246159" y="5500055"/>
            <a:ext cx="11647754" cy="1041518"/>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ea typeface="Calibri" panose="020F0502020204030204" pitchFamily="34" charset="0"/>
              </a:rPr>
              <a:t>En écoutant la Parole de Dieu, avons-nous la sensation d’une rencontre, </a:t>
            </a:r>
          </a:p>
          <a:p>
            <a:r>
              <a:rPr lang="fr-FR" sz="2400" dirty="0">
                <a:latin typeface="Times New Roman" panose="02020603050405020304" pitchFamily="18" charset="0"/>
                <a:ea typeface="Calibri" panose="020F0502020204030204" pitchFamily="34" charset="0"/>
              </a:rPr>
              <a:t>d’être comme « brûlé » de l’intérieur ?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3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D70395A-DE5A-4C37-872E-F35629E2045D}"/>
              </a:ext>
            </a:extLst>
          </p:cNvPr>
          <p:cNvSpPr txBox="1"/>
          <p:nvPr/>
        </p:nvSpPr>
        <p:spPr>
          <a:xfrm>
            <a:off x="36897" y="202700"/>
            <a:ext cx="12070080" cy="4503284"/>
          </a:xfrm>
          <a:prstGeom prst="rect">
            <a:avLst/>
          </a:prstGeom>
          <a:noFill/>
        </p:spPr>
        <p:txBody>
          <a:bodyPr wrap="square">
            <a:spAutoFit/>
          </a:bodyPr>
          <a:lstStyle/>
          <a:p>
            <a:pPr algn="l"/>
            <a:r>
              <a:rPr lang="fr-FR" b="1" i="0" dirty="0">
                <a:solidFill>
                  <a:srgbClr val="BF2329"/>
                </a:solidFill>
                <a:effectLst/>
                <a:latin typeface="Times New Roman" panose="02020603050405020304" pitchFamily="18" charset="0"/>
                <a:cs typeface="Times New Roman" panose="02020603050405020304" pitchFamily="18" charset="0"/>
              </a:rPr>
              <a:t>22</a:t>
            </a:r>
            <a:r>
              <a:rPr lang="fr-FR" b="0" i="0" dirty="0">
                <a:solidFill>
                  <a:srgbClr val="333333"/>
                </a:solidFill>
                <a:effectLst/>
                <a:latin typeface="Times New Roman" panose="02020603050405020304" pitchFamily="18" charset="0"/>
                <a:cs typeface="Times New Roman" panose="02020603050405020304" pitchFamily="18" charset="0"/>
              </a:rPr>
              <a:t> Hommes d’Israël, écoutez les paroles que voici. Il s’agit de </a:t>
            </a:r>
            <a:r>
              <a:rPr lang="fr-FR" b="0" i="0" dirty="0">
                <a:solidFill>
                  <a:srgbClr val="FF0000"/>
                </a:solidFill>
                <a:effectLst/>
                <a:latin typeface="Times New Roman" panose="02020603050405020304" pitchFamily="18" charset="0"/>
                <a:cs typeface="Times New Roman" panose="02020603050405020304" pitchFamily="18" charset="0"/>
              </a:rPr>
              <a:t>Jésus le Nazaréen</a:t>
            </a:r>
            <a:r>
              <a:rPr lang="fr-FR" b="0" i="0" dirty="0">
                <a:solidFill>
                  <a:srgbClr val="333333"/>
                </a:solidFill>
                <a:effectLst/>
                <a:latin typeface="Times New Roman" panose="02020603050405020304" pitchFamily="18" charset="0"/>
                <a:cs typeface="Times New Roman" panose="02020603050405020304" pitchFamily="18" charset="0"/>
              </a:rPr>
              <a:t>, </a:t>
            </a:r>
            <a:r>
              <a:rPr lang="fr-FR" b="0" i="0" dirty="0">
                <a:effectLst/>
                <a:latin typeface="Times New Roman" panose="02020603050405020304" pitchFamily="18" charset="0"/>
                <a:cs typeface="Times New Roman" panose="02020603050405020304" pitchFamily="18" charset="0"/>
              </a:rPr>
              <a:t>homme que Dieu a accrédité auprès de vous en accomplissant par lui des miracles, des prodiges et des signes au milieu de vous, comme vous le savez vous-mêmes.</a:t>
            </a:r>
          </a:p>
          <a:p>
            <a:pPr algn="l"/>
            <a:r>
              <a:rPr lang="fr-FR" b="1" i="0" dirty="0">
                <a:solidFill>
                  <a:srgbClr val="BF2329"/>
                </a:solidFill>
                <a:effectLst/>
                <a:latin typeface="Times New Roman" panose="02020603050405020304" pitchFamily="18" charset="0"/>
                <a:cs typeface="Times New Roman" panose="02020603050405020304" pitchFamily="18" charset="0"/>
              </a:rPr>
              <a:t>23</a:t>
            </a:r>
            <a:r>
              <a:rPr lang="fr-FR" b="0" i="0" dirty="0">
                <a:solidFill>
                  <a:srgbClr val="333333"/>
                </a:solidFill>
                <a:effectLst/>
                <a:latin typeface="Times New Roman" panose="02020603050405020304" pitchFamily="18" charset="0"/>
                <a:cs typeface="Times New Roman" panose="02020603050405020304" pitchFamily="18" charset="0"/>
              </a:rPr>
              <a:t> </a:t>
            </a:r>
            <a:r>
              <a:rPr lang="fr-FR" b="0" i="0" dirty="0">
                <a:effectLst/>
                <a:latin typeface="Times New Roman" panose="02020603050405020304" pitchFamily="18" charset="0"/>
                <a:cs typeface="Times New Roman" panose="02020603050405020304" pitchFamily="18" charset="0"/>
              </a:rPr>
              <a:t>Cet homme, livré selon le dessein bien arrêté et la prescience de Dieu, vous l’avez supprimé en le clouant sur le bois par la main des impies.</a:t>
            </a:r>
          </a:p>
          <a:p>
            <a:pPr>
              <a:lnSpc>
                <a:spcPct val="115000"/>
              </a:lnSpc>
              <a:spcAft>
                <a:spcPts val="1000"/>
              </a:spcAft>
            </a:pPr>
            <a:r>
              <a:rPr lang="fr-FR" b="1" i="0" dirty="0">
                <a:solidFill>
                  <a:srgbClr val="BF2329"/>
                </a:solidFill>
                <a:effectLst/>
                <a:latin typeface="Times New Roman" panose="02020603050405020304" pitchFamily="18" charset="0"/>
                <a:cs typeface="Times New Roman" panose="02020603050405020304" pitchFamily="18" charset="0"/>
              </a:rPr>
              <a:t>24</a:t>
            </a:r>
            <a:r>
              <a:rPr lang="fr-FR" b="0" i="0" dirty="0">
                <a:solidFill>
                  <a:srgbClr val="333333"/>
                </a:solidFill>
                <a:effectLst/>
                <a:latin typeface="Times New Roman" panose="02020603050405020304" pitchFamily="18" charset="0"/>
                <a:cs typeface="Times New Roman" panose="02020603050405020304" pitchFamily="18" charset="0"/>
              </a:rPr>
              <a:t> Mais </a:t>
            </a:r>
            <a:r>
              <a:rPr lang="fr-FR" b="0" i="0" dirty="0">
                <a:solidFill>
                  <a:srgbClr val="FF0000"/>
                </a:solidFill>
                <a:effectLst/>
                <a:latin typeface="Times New Roman" panose="02020603050405020304" pitchFamily="18" charset="0"/>
                <a:cs typeface="Times New Roman" panose="02020603050405020304" pitchFamily="18" charset="0"/>
              </a:rPr>
              <a:t>Dieu l’a ressuscité </a:t>
            </a:r>
            <a:r>
              <a:rPr lang="fr-FR" b="0" i="0" dirty="0">
                <a:solidFill>
                  <a:srgbClr val="333333"/>
                </a:solidFill>
                <a:effectLst/>
                <a:latin typeface="Times New Roman" panose="02020603050405020304" pitchFamily="18" charset="0"/>
                <a:cs typeface="Times New Roman" panose="02020603050405020304" pitchFamily="18" charset="0"/>
              </a:rPr>
              <a:t>en le délivrant des douleurs de la mort, car il n’était pas possible qu’elle le retienne en son pouvoir.</a:t>
            </a:r>
            <a:br>
              <a:rPr lang="fr-FR" b="0" i="0" dirty="0">
                <a:solidFill>
                  <a:srgbClr val="333333"/>
                </a:solidFill>
                <a:latin typeface="Times New Roman" panose="02020603050405020304" pitchFamily="18"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25</a:t>
            </a:r>
            <a:r>
              <a:rPr lang="fr-FR" dirty="0">
                <a:effectLst/>
                <a:latin typeface="Times New Roman" panose="02020603050405020304" pitchFamily="18" charset="0"/>
                <a:ea typeface="Calibri" panose="020F0502020204030204" pitchFamily="34" charset="0"/>
                <a:cs typeface="Times New Roman" panose="02020603050405020304" pitchFamily="18" charset="0"/>
              </a:rPr>
              <a:t> En effet, c’est de lui que parle </a:t>
            </a:r>
            <a:r>
              <a:rPr lang="fr-F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David</a:t>
            </a:r>
            <a:r>
              <a:rPr lang="fr-FR" dirty="0">
                <a:effectLst/>
                <a:latin typeface="Times New Roman" panose="02020603050405020304" pitchFamily="18" charset="0"/>
                <a:ea typeface="Calibri" panose="020F0502020204030204" pitchFamily="34" charset="0"/>
                <a:cs typeface="Times New Roman" panose="02020603050405020304" pitchFamily="18" charset="0"/>
              </a:rPr>
              <a:t> dans le psaume : Je voyais le Seigneur devant moi sans relâche : il est à ma droite, je suis inébranlable.</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26</a:t>
            </a:r>
            <a:r>
              <a:rPr lang="fr-FR" dirty="0">
                <a:effectLst/>
                <a:latin typeface="Times New Roman" panose="02020603050405020304" pitchFamily="18" charset="0"/>
                <a:ea typeface="Calibri" panose="020F0502020204030204" pitchFamily="34" charset="0"/>
                <a:cs typeface="Times New Roman" panose="02020603050405020304" pitchFamily="18" charset="0"/>
              </a:rPr>
              <a:t> C’est pourquoi mon cœur est en fête, et ma langue exulte de joie ; ma chair elle-même reposera dans l’espérance :</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27</a:t>
            </a:r>
            <a:r>
              <a:rPr lang="fr-FR" dirty="0">
                <a:effectLst/>
                <a:latin typeface="Times New Roman" panose="02020603050405020304" pitchFamily="18" charset="0"/>
                <a:ea typeface="Calibri" panose="020F0502020204030204" pitchFamily="34" charset="0"/>
                <a:cs typeface="Times New Roman" panose="02020603050405020304" pitchFamily="18" charset="0"/>
              </a:rPr>
              <a:t> tu ne peux m’abandonner au séjour des morts ni laisser ton fidèle voir la corruption.</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28</a:t>
            </a:r>
            <a:r>
              <a:rPr lang="fr-FR" dirty="0">
                <a:effectLst/>
                <a:latin typeface="Times New Roman" panose="02020603050405020304" pitchFamily="18" charset="0"/>
                <a:ea typeface="Calibri" panose="020F0502020204030204" pitchFamily="34" charset="0"/>
                <a:cs typeface="Times New Roman" panose="02020603050405020304" pitchFamily="18" charset="0"/>
              </a:rPr>
              <a:t> Tu m’as appris des chemins de vie, tu me rempliras d’allégresse par ta présence.</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29 </a:t>
            </a:r>
            <a:r>
              <a:rPr lang="fr-FR" dirty="0">
                <a:effectLst/>
                <a:latin typeface="Times New Roman" panose="02020603050405020304" pitchFamily="18" charset="0"/>
                <a:ea typeface="Calibri" panose="020F0502020204030204" pitchFamily="34" charset="0"/>
                <a:cs typeface="Times New Roman" panose="02020603050405020304" pitchFamily="18" charset="0"/>
              </a:rPr>
              <a:t>Frères, il est permis de vous dire avec assurance, au sujet du patriarche David, qu’il est mort, qu’il a été enseveli, et que son tombeau est encore aujourd’hui chez nous.</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30</a:t>
            </a:r>
            <a:r>
              <a:rPr lang="fr-FR" dirty="0">
                <a:effectLst/>
                <a:latin typeface="Times New Roman" panose="02020603050405020304" pitchFamily="18" charset="0"/>
                <a:ea typeface="Calibri" panose="020F0502020204030204" pitchFamily="34" charset="0"/>
                <a:cs typeface="Times New Roman" panose="02020603050405020304" pitchFamily="18" charset="0"/>
              </a:rPr>
              <a:t> Comme il était prophète, il savait que Dieu lui avait juré de faire asseoir sur son trône </a:t>
            </a:r>
            <a:r>
              <a:rPr lang="fr-F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un homme issu de lui</a:t>
            </a:r>
            <a:r>
              <a:rPr lang="fr-FR"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fr-FR" sz="2000" b="1" i="0" dirty="0">
              <a:solidFill>
                <a:srgbClr val="333333"/>
              </a:solidFill>
              <a:effectLst/>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5F3DC9D9-EF6A-AEF8-FE85-0EB4609F4944}"/>
              </a:ext>
            </a:extLst>
          </p:cNvPr>
          <p:cNvSpPr txBox="1"/>
          <p:nvPr/>
        </p:nvSpPr>
        <p:spPr>
          <a:xfrm>
            <a:off x="36897" y="4236000"/>
            <a:ext cx="12118206" cy="2622000"/>
          </a:xfrm>
          <a:prstGeom prst="rect">
            <a:avLst/>
          </a:prstGeom>
          <a:noFill/>
        </p:spPr>
        <p:txBody>
          <a:bodyPr wrap="square">
            <a:spAutoFit/>
          </a:bodyPr>
          <a:lstStyle/>
          <a:p>
            <a:pPr>
              <a:lnSpc>
                <a:spcPct val="115000"/>
              </a:lnSpc>
              <a:spcAft>
                <a:spcPts val="1000"/>
              </a:spcAft>
            </a:pP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31</a:t>
            </a:r>
            <a:r>
              <a:rPr lang="fr-FR" dirty="0">
                <a:effectLst/>
                <a:latin typeface="Times New Roman" panose="02020603050405020304" pitchFamily="18" charset="0"/>
                <a:ea typeface="Calibri" panose="020F0502020204030204" pitchFamily="34" charset="0"/>
                <a:cs typeface="Times New Roman" panose="02020603050405020304" pitchFamily="18" charset="0"/>
              </a:rPr>
              <a:t> Il a vu d’avance la résurrection du Christ, dont il a parlé ainsi : Il n’a pas été abandonné à la mort, et sa chair n’a pas vu la corruption.</a:t>
            </a:r>
            <a:br>
              <a:rPr lang="fr-FR" dirty="0">
                <a:effectLst/>
                <a:latin typeface="Times New Roman" panose="02020603050405020304" pitchFamily="18"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32</a:t>
            </a:r>
            <a:r>
              <a:rPr lang="fr-FR" dirty="0">
                <a:effectLst/>
                <a:latin typeface="Times New Roman" panose="02020603050405020304" pitchFamily="18" charset="0"/>
                <a:ea typeface="Calibri" panose="020F0502020204030204" pitchFamily="34" charset="0"/>
                <a:cs typeface="Times New Roman" panose="02020603050405020304" pitchFamily="18" charset="0"/>
              </a:rPr>
              <a:t> Ce Jésus, Dieu l’a ressuscité ; nous tous, nous en sommes témoins.</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33</a:t>
            </a:r>
            <a:r>
              <a:rPr lang="fr-FR" dirty="0">
                <a:effectLst/>
                <a:latin typeface="Times New Roman" panose="02020603050405020304" pitchFamily="18" charset="0"/>
                <a:ea typeface="Calibri" panose="020F0502020204030204" pitchFamily="34" charset="0"/>
                <a:cs typeface="Times New Roman" panose="02020603050405020304" pitchFamily="18" charset="0"/>
              </a:rPr>
              <a:t> Élevé par la droite de Dieu, il a reçu du Père l’Esprit Saint qui était promis, et il l’a répandu sur nous, ainsi que vous le voyez et l’entendez.</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34</a:t>
            </a:r>
            <a:r>
              <a:rPr lang="fr-FR" dirty="0">
                <a:effectLst/>
                <a:latin typeface="Times New Roman" panose="02020603050405020304" pitchFamily="18" charset="0"/>
                <a:ea typeface="Calibri" panose="020F0502020204030204" pitchFamily="34" charset="0"/>
                <a:cs typeface="Times New Roman" panose="02020603050405020304" pitchFamily="18" charset="0"/>
              </a:rPr>
              <a:t> David, en effet, n’est pas monté au ciel, bien qu’il dise lui-même : Le Seigneur a dit à mon Seigneur : “Siège à ma droite,</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35</a:t>
            </a:r>
            <a:r>
              <a:rPr lang="fr-FR" dirty="0">
                <a:effectLst/>
                <a:latin typeface="Times New Roman" panose="02020603050405020304" pitchFamily="18" charset="0"/>
                <a:ea typeface="Calibri" panose="020F0502020204030204" pitchFamily="34" charset="0"/>
                <a:cs typeface="Times New Roman" panose="02020603050405020304" pitchFamily="18" charset="0"/>
              </a:rPr>
              <a:t> jusqu’à ce que j’aie placé tes ennemis comme un escabeau sous tes pieds.”</a:t>
            </a:r>
            <a:br>
              <a:rPr lang="fr-FR" dirty="0">
                <a:latin typeface="Calibri" panose="020F0502020204030204" pitchFamily="34" charset="0"/>
                <a:ea typeface="Calibri" panose="020F0502020204030204" pitchFamily="34" charset="0"/>
                <a:cs typeface="Times New Roman" panose="02020603050405020304" pitchFamily="18" charset="0"/>
              </a:rPr>
            </a:b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782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1FA1E-9925-4130-9E32-447D36CB04D1}"/>
              </a:ext>
            </a:extLst>
          </p:cNvPr>
          <p:cNvSpPr txBox="1">
            <a:spLocks/>
          </p:cNvSpPr>
          <p:nvPr/>
        </p:nvSpPr>
        <p:spPr bwMode="auto">
          <a:xfrm>
            <a:off x="1975899" y="3383280"/>
            <a:ext cx="8240201" cy="1450863"/>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2400" dirty="0">
                <a:solidFill>
                  <a:srgbClr val="FF0000"/>
                </a:solidFill>
                <a:latin typeface="Times New Roman" panose="02020603050405020304" pitchFamily="18" charset="0"/>
                <a:cs typeface="Times New Roman" panose="02020603050405020304" pitchFamily="18" charset="0"/>
              </a:rPr>
              <a:t>03</a:t>
            </a:r>
            <a:r>
              <a:rPr lang="fr-FR" sz="2400" dirty="0">
                <a:latin typeface="Times New Roman" panose="02020603050405020304" pitchFamily="18" charset="0"/>
                <a:cs typeface="Times New Roman" panose="02020603050405020304" pitchFamily="18" charset="0"/>
              </a:rPr>
              <a:t> Alors leur apparurent des langues qu’on aurait dites de feu, </a:t>
            </a:r>
          </a:p>
          <a:p>
            <a:pPr eaLnBrk="1" fontAlgn="auto" hangingPunct="1">
              <a:spcAft>
                <a:spcPts val="0"/>
              </a:spcAft>
              <a:defRPr/>
            </a:pPr>
            <a:r>
              <a:rPr lang="fr-FR" sz="2400" dirty="0">
                <a:latin typeface="Times New Roman" panose="02020603050405020304" pitchFamily="18" charset="0"/>
                <a:cs typeface="Times New Roman" panose="02020603050405020304" pitchFamily="18" charset="0"/>
              </a:rPr>
              <a:t>qui se partageaient, et </a:t>
            </a:r>
            <a:r>
              <a:rPr lang="fr-FR" sz="2400" dirty="0">
                <a:solidFill>
                  <a:srgbClr val="FF0000"/>
                </a:solidFill>
                <a:latin typeface="Times New Roman" panose="02020603050405020304" pitchFamily="18" charset="0"/>
                <a:cs typeface="Times New Roman" panose="02020603050405020304" pitchFamily="18" charset="0"/>
              </a:rPr>
              <a:t>il s’en posa une sur chacun d’eux</a:t>
            </a:r>
            <a:r>
              <a:rPr lang="fr-FR" sz="2400" dirty="0">
                <a:latin typeface="Times New Roman" panose="02020603050405020304" pitchFamily="18" charset="0"/>
                <a:cs typeface="Times New Roman" panose="02020603050405020304" pitchFamily="18" charset="0"/>
              </a:rPr>
              <a:t>.</a:t>
            </a:r>
          </a:p>
        </p:txBody>
      </p:sp>
      <p:pic>
        <p:nvPicPr>
          <p:cNvPr id="6" name="Image 5">
            <a:extLst>
              <a:ext uri="{FF2B5EF4-FFF2-40B4-BE49-F238E27FC236}">
                <a16:creationId xmlns:a16="http://schemas.microsoft.com/office/drawing/2014/main" id="{347D1195-DAD1-4B93-90B9-27EE7570B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2514" y="575733"/>
            <a:ext cx="4640462" cy="1943995"/>
          </a:xfrm>
          <a:prstGeom prst="ellipse">
            <a:avLst/>
          </a:prstGeom>
          <a:ln>
            <a:noFill/>
          </a:ln>
          <a:effectLst>
            <a:softEdge rad="112500"/>
          </a:effectLst>
        </p:spPr>
      </p:pic>
    </p:spTree>
    <p:extLst>
      <p:ext uri="{BB962C8B-B14F-4D97-AF65-F5344CB8AC3E}">
        <p14:creationId xmlns:p14="http://schemas.microsoft.com/office/powerpoint/2010/main" val="144716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5D051E3-86EA-4980-AE5F-780D06B68D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2136" y="644490"/>
            <a:ext cx="4556208" cy="1908699"/>
          </a:xfrm>
          <a:prstGeom prst="ellipse">
            <a:avLst/>
          </a:prstGeom>
          <a:ln>
            <a:noFill/>
          </a:ln>
          <a:effectLst>
            <a:softEdge rad="112500"/>
          </a:effectLst>
        </p:spPr>
      </p:pic>
      <p:sp>
        <p:nvSpPr>
          <p:cNvPr id="8" name="ZoneTexte 7">
            <a:extLst>
              <a:ext uri="{FF2B5EF4-FFF2-40B4-BE49-F238E27FC236}">
                <a16:creationId xmlns:a16="http://schemas.microsoft.com/office/drawing/2014/main" id="{E95193E4-B633-4907-80B8-71A024E99F4C}"/>
              </a:ext>
            </a:extLst>
          </p:cNvPr>
          <p:cNvSpPr txBox="1"/>
          <p:nvPr/>
        </p:nvSpPr>
        <p:spPr>
          <a:xfrm>
            <a:off x="196985" y="137998"/>
            <a:ext cx="3600315" cy="37000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il s’en posa une sur chacun d’eux</a:t>
            </a:r>
          </a:p>
        </p:txBody>
      </p:sp>
      <p:sp>
        <p:nvSpPr>
          <p:cNvPr id="10" name="ZoneTexte 9">
            <a:extLst>
              <a:ext uri="{FF2B5EF4-FFF2-40B4-BE49-F238E27FC236}">
                <a16:creationId xmlns:a16="http://schemas.microsoft.com/office/drawing/2014/main" id="{BDC00405-3BF3-48A8-9F61-DA09B61C9E92}"/>
              </a:ext>
            </a:extLst>
          </p:cNvPr>
          <p:cNvSpPr txBox="1"/>
          <p:nvPr/>
        </p:nvSpPr>
        <p:spPr>
          <a:xfrm>
            <a:off x="1842264" y="3622343"/>
            <a:ext cx="8507472" cy="1055608"/>
          </a:xfrm>
          <a:prstGeom prst="roundRect">
            <a:avLst/>
          </a:prstGeom>
          <a:noFill/>
          <a:ln w="57150">
            <a:solidFill>
              <a:srgbClr val="FF0000"/>
            </a:solidFill>
          </a:ln>
        </p:spPr>
        <p:txBody>
          <a:bodyPr wrap="square">
            <a:spAutoFit/>
          </a:bodyPr>
          <a:lstStyle/>
          <a:p>
            <a:pPr algn="ctr"/>
            <a:r>
              <a:rPr lang="fr-FR" sz="2800" dirty="0">
                <a:effectLst/>
                <a:latin typeface="Times New Roman" panose="02020603050405020304" pitchFamily="18" charset="0"/>
                <a:ea typeface="Calibri" panose="020F0502020204030204" pitchFamily="34" charset="0"/>
              </a:rPr>
              <a:t>Pourquoi une langue se pose-t-elle sur chaque tête ? </a:t>
            </a:r>
          </a:p>
          <a:p>
            <a:pPr algn="ctr"/>
            <a:r>
              <a:rPr lang="fr-FR" sz="2800" dirty="0">
                <a:effectLst/>
                <a:latin typeface="Times New Roman" panose="02020603050405020304" pitchFamily="18" charset="0"/>
                <a:ea typeface="Calibri" panose="020F0502020204030204" pitchFamily="34" charset="0"/>
              </a:rPr>
              <a:t>Qu’est-ce que cela veut dire ? </a:t>
            </a:r>
            <a:endParaRPr lang="fr-FR" sz="2800" dirty="0"/>
          </a:p>
        </p:txBody>
      </p:sp>
    </p:spTree>
    <p:extLst>
      <p:ext uri="{BB962C8B-B14F-4D97-AF65-F5344CB8AC3E}">
        <p14:creationId xmlns:p14="http://schemas.microsoft.com/office/powerpoint/2010/main" val="3967617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5410C-B62C-4A0B-8248-579F7EA18818}"/>
              </a:ext>
            </a:extLst>
          </p:cNvPr>
          <p:cNvSpPr txBox="1">
            <a:spLocks/>
          </p:cNvSpPr>
          <p:nvPr/>
        </p:nvSpPr>
        <p:spPr bwMode="auto">
          <a:xfrm>
            <a:off x="158096" y="807396"/>
            <a:ext cx="11701259" cy="5814420"/>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endParaRPr lang="fr-FR" sz="25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FBB6DF3A-2606-48D3-9A3B-4A1F0F5203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9967" y="257423"/>
            <a:ext cx="3319751" cy="1390719"/>
          </a:xfrm>
          <a:prstGeom prst="ellipse">
            <a:avLst/>
          </a:prstGeom>
          <a:ln>
            <a:noFill/>
          </a:ln>
          <a:effectLst>
            <a:softEdge rad="112500"/>
          </a:effectLst>
        </p:spPr>
      </p:pic>
      <p:sp>
        <p:nvSpPr>
          <p:cNvPr id="6" name="ZoneTexte 5">
            <a:extLst>
              <a:ext uri="{FF2B5EF4-FFF2-40B4-BE49-F238E27FC236}">
                <a16:creationId xmlns:a16="http://schemas.microsoft.com/office/drawing/2014/main" id="{0064C1E4-0A67-44F9-8D12-A9FB2F857EB6}"/>
              </a:ext>
            </a:extLst>
          </p:cNvPr>
          <p:cNvSpPr txBox="1"/>
          <p:nvPr/>
        </p:nvSpPr>
        <p:spPr>
          <a:xfrm>
            <a:off x="80253" y="72757"/>
            <a:ext cx="6094378" cy="923330"/>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il s’en posa une sur chacun d’eux</a:t>
            </a:r>
          </a:p>
          <a:p>
            <a:endParaRPr lang="fr-FR" dirty="0"/>
          </a:p>
          <a:p>
            <a:endParaRPr lang="fr-FR" dirty="0"/>
          </a:p>
        </p:txBody>
      </p:sp>
      <p:sp>
        <p:nvSpPr>
          <p:cNvPr id="8" name="ZoneTexte 7">
            <a:extLst>
              <a:ext uri="{FF2B5EF4-FFF2-40B4-BE49-F238E27FC236}">
                <a16:creationId xmlns:a16="http://schemas.microsoft.com/office/drawing/2014/main" id="{CD8388BD-4DA7-451F-BBF7-684FB056F0A5}"/>
              </a:ext>
            </a:extLst>
          </p:cNvPr>
          <p:cNvSpPr txBox="1"/>
          <p:nvPr/>
        </p:nvSpPr>
        <p:spPr>
          <a:xfrm>
            <a:off x="507733" y="952782"/>
            <a:ext cx="11001983" cy="5375831"/>
          </a:xfrm>
          <a:prstGeom prst="rect">
            <a:avLst/>
          </a:prstGeom>
          <a:noFill/>
        </p:spPr>
        <p:txBody>
          <a:bodyPr wrap="square">
            <a:spAutoFit/>
          </a:bodyPr>
          <a:lstStyle/>
          <a:p>
            <a:pPr>
              <a:lnSpc>
                <a:spcPct val="115000"/>
              </a:lnSpc>
              <a:spcAft>
                <a:spcPts val="10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1 Corinthiens 12, 4-11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05</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Les services sont variés, mais c’est le même Seigneur.</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06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Les activités sont variées, mais c’est le même Dieu qui agit en tout et en tous.</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07</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À chacun est donnée la manifestation de l’Esprit en vue du bien.</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08</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À celui-ci est donnée, par l’Esprit, une parole de sagesse ; à un autre, une parole de connaissance, selon le même Esprit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09</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un autre reçoit, dans le même Esprit, un don de foi ; un autre encore, dans l’unique Esprit, des dons de guérison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10</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à un autre est donné d’opérer des miracles, à un autre de prophétiser, à un autre de discerner les inspirations ; à l’un, de parler diverses langues mystérieuses ; à l’autre, de les interpréter.</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11</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Mais celui qui agit en tout cela, c’est l’unique et même Esprit : il distribue ses dons, comme il le veut, à chacun en particulier.</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dirty="0">
                <a:effectLst/>
                <a:latin typeface="Times New Roman" panose="02020603050405020304" pitchFamily="18" charset="0"/>
                <a:ea typeface="Calibri" panose="020F0502020204030204" pitchFamily="34" charset="0"/>
              </a:rPr>
              <a:t>Les dons de la grâce sont variés, mais c’est le même Esprit.</a:t>
            </a:r>
            <a:endParaRPr lang="fr-FR" sz="2400" dirty="0"/>
          </a:p>
        </p:txBody>
      </p:sp>
    </p:spTree>
    <p:extLst>
      <p:ext uri="{BB962C8B-B14F-4D97-AF65-F5344CB8AC3E}">
        <p14:creationId xmlns:p14="http://schemas.microsoft.com/office/powerpoint/2010/main" val="84310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3CC87-6677-4D13-B578-E373D36FAAE2}"/>
              </a:ext>
            </a:extLst>
          </p:cNvPr>
          <p:cNvSpPr txBox="1">
            <a:spLocks/>
          </p:cNvSpPr>
          <p:nvPr/>
        </p:nvSpPr>
        <p:spPr bwMode="auto">
          <a:xfrm>
            <a:off x="674538" y="1835899"/>
            <a:ext cx="10842924" cy="1326292"/>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La séparation des langues confère une identité particulière à chaque disciple,</a:t>
            </a:r>
          </a:p>
          <a:p>
            <a:r>
              <a:rPr lang="fr-FR" sz="2400" dirty="0">
                <a:latin typeface="Times New Roman" panose="02020603050405020304" pitchFamily="18" charset="0"/>
                <a:cs typeface="Times New Roman" panose="02020603050405020304" pitchFamily="18" charset="0"/>
              </a:rPr>
              <a:t>liée à un don qui lui est propre, mais sans être dissociée des autres. </a:t>
            </a:r>
          </a:p>
        </p:txBody>
      </p:sp>
      <p:pic>
        <p:nvPicPr>
          <p:cNvPr id="5" name="Image 4">
            <a:extLst>
              <a:ext uri="{FF2B5EF4-FFF2-40B4-BE49-F238E27FC236}">
                <a16:creationId xmlns:a16="http://schemas.microsoft.com/office/drawing/2014/main" id="{D914F634-C523-44B8-9BE5-EA91339B42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813" y="146642"/>
            <a:ext cx="2606099" cy="1091754"/>
          </a:xfrm>
          <a:prstGeom prst="ellipse">
            <a:avLst/>
          </a:prstGeom>
          <a:ln>
            <a:noFill/>
          </a:ln>
          <a:effectLst>
            <a:softEdge rad="112500"/>
          </a:effectLst>
        </p:spPr>
      </p:pic>
      <p:sp>
        <p:nvSpPr>
          <p:cNvPr id="10" name="ZoneTexte 9">
            <a:extLst>
              <a:ext uri="{FF2B5EF4-FFF2-40B4-BE49-F238E27FC236}">
                <a16:creationId xmlns:a16="http://schemas.microsoft.com/office/drawing/2014/main" id="{D27816C9-DF19-4D68-A645-9AB3AB906D5C}"/>
              </a:ext>
            </a:extLst>
          </p:cNvPr>
          <p:cNvSpPr txBox="1"/>
          <p:nvPr/>
        </p:nvSpPr>
        <p:spPr>
          <a:xfrm>
            <a:off x="80253" y="72757"/>
            <a:ext cx="3937270" cy="923330"/>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il s’en posa une sur chacun d’eux</a:t>
            </a:r>
          </a:p>
          <a:p>
            <a:endParaRPr lang="fr-FR" dirty="0"/>
          </a:p>
          <a:p>
            <a:endParaRPr lang="fr-FR" dirty="0"/>
          </a:p>
        </p:txBody>
      </p:sp>
      <p:sp>
        <p:nvSpPr>
          <p:cNvPr id="11" name="Titre 1">
            <a:extLst>
              <a:ext uri="{FF2B5EF4-FFF2-40B4-BE49-F238E27FC236}">
                <a16:creationId xmlns:a16="http://schemas.microsoft.com/office/drawing/2014/main" id="{69856715-8207-AB63-51B4-A66967768C55}"/>
              </a:ext>
            </a:extLst>
          </p:cNvPr>
          <p:cNvSpPr txBox="1">
            <a:spLocks/>
          </p:cNvSpPr>
          <p:nvPr/>
        </p:nvSpPr>
        <p:spPr bwMode="auto">
          <a:xfrm>
            <a:off x="674538" y="3759694"/>
            <a:ext cx="10842924" cy="2187077"/>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Quel est le don de l’Esprit que vous pensez avoir reçu ? </a:t>
            </a:r>
          </a:p>
          <a:p>
            <a:r>
              <a:rPr lang="fr-FR" sz="2400" dirty="0">
                <a:latin typeface="Times New Roman" panose="02020603050405020304" pitchFamily="18" charset="0"/>
                <a:cs typeface="Times New Roman" panose="02020603050405020304" pitchFamily="18" charset="0"/>
              </a:rPr>
              <a:t>Ce don de l’Esprit est en vue du bien de tous, </a:t>
            </a:r>
          </a:p>
          <a:p>
            <a:r>
              <a:rPr lang="fr-FR" sz="2400" dirty="0">
                <a:latin typeface="Times New Roman" panose="02020603050405020304" pitchFamily="18" charset="0"/>
                <a:cs typeface="Times New Roman" panose="02020603050405020304" pitchFamily="18" charset="0"/>
              </a:rPr>
              <a:t>en vue d’un service, d’une mission aussi modeste soit-elle… </a:t>
            </a:r>
          </a:p>
          <a:p>
            <a:r>
              <a:rPr lang="fr-FR" sz="2400" dirty="0">
                <a:latin typeface="Times New Roman" panose="02020603050405020304" pitchFamily="18" charset="0"/>
                <a:cs typeface="Times New Roman" panose="02020603050405020304" pitchFamily="18" charset="0"/>
              </a:rPr>
              <a:t>Quel est ce service et pour qui ?</a:t>
            </a:r>
          </a:p>
        </p:txBody>
      </p:sp>
    </p:spTree>
    <p:extLst>
      <p:ext uri="{BB962C8B-B14F-4D97-AF65-F5344CB8AC3E}">
        <p14:creationId xmlns:p14="http://schemas.microsoft.com/office/powerpoint/2010/main" val="7775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317F7-EC36-436B-8770-1B96C19E7EB4}"/>
              </a:ext>
            </a:extLst>
          </p:cNvPr>
          <p:cNvSpPr txBox="1">
            <a:spLocks/>
          </p:cNvSpPr>
          <p:nvPr/>
        </p:nvSpPr>
        <p:spPr bwMode="auto">
          <a:xfrm>
            <a:off x="1379973" y="2807142"/>
            <a:ext cx="9432052" cy="1243715"/>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500" b="1" dirty="0">
                <a:solidFill>
                  <a:srgbClr val="FF0000"/>
                </a:solidFill>
                <a:latin typeface="Times New Roman" panose="02020603050405020304" pitchFamily="18" charset="0"/>
                <a:ea typeface="+mn-ea"/>
                <a:cs typeface="Times New Roman" panose="02020603050405020304" pitchFamily="18" charset="0"/>
              </a:rPr>
              <a:t>04</a:t>
            </a:r>
            <a:r>
              <a:rPr lang="fr-FR" sz="2500" b="1" dirty="0">
                <a:solidFill>
                  <a:prstClr val="black"/>
                </a:solidFill>
                <a:latin typeface="Times New Roman" panose="02020603050405020304" pitchFamily="18" charset="0"/>
                <a:ea typeface="+mn-ea"/>
                <a:cs typeface="Times New Roman" panose="02020603050405020304" pitchFamily="18" charset="0"/>
              </a:rPr>
              <a:t> </a:t>
            </a:r>
            <a:r>
              <a:rPr lang="fr-FR" sz="2500" dirty="0">
                <a:solidFill>
                  <a:prstClr val="black"/>
                </a:solidFill>
                <a:latin typeface="Times New Roman" panose="02020603050405020304" pitchFamily="18" charset="0"/>
                <a:ea typeface="+mn-ea"/>
                <a:cs typeface="Times New Roman" panose="02020603050405020304" pitchFamily="18" charset="0"/>
              </a:rPr>
              <a:t>Tous furent remplis d’</a:t>
            </a:r>
            <a:r>
              <a:rPr lang="fr-FR" sz="2500" dirty="0">
                <a:solidFill>
                  <a:srgbClr val="FF0000"/>
                </a:solidFill>
                <a:latin typeface="Times New Roman" panose="02020603050405020304" pitchFamily="18" charset="0"/>
                <a:ea typeface="+mn-ea"/>
                <a:cs typeface="Times New Roman" panose="02020603050405020304" pitchFamily="18" charset="0"/>
              </a:rPr>
              <a:t>Esprit Saint </a:t>
            </a:r>
            <a:r>
              <a:rPr lang="fr-FR" sz="2500" dirty="0">
                <a:solidFill>
                  <a:prstClr val="black"/>
                </a:solidFill>
                <a:latin typeface="Times New Roman" panose="02020603050405020304" pitchFamily="18" charset="0"/>
                <a:ea typeface="+mn-ea"/>
                <a:cs typeface="Times New Roman" panose="02020603050405020304" pitchFamily="18" charset="0"/>
              </a:rPr>
              <a:t>: ils se mirent à parler en d’autres langues, et chacun s’exprimait selon </a:t>
            </a:r>
            <a:r>
              <a:rPr lang="fr-FR" sz="2500" dirty="0">
                <a:latin typeface="Times New Roman" panose="02020603050405020304" pitchFamily="18" charset="0"/>
                <a:ea typeface="+mn-ea"/>
                <a:cs typeface="Times New Roman" panose="02020603050405020304" pitchFamily="18" charset="0"/>
              </a:rPr>
              <a:t>le don de l’Esprit</a:t>
            </a:r>
            <a:r>
              <a:rPr lang="fr-FR" sz="2400" dirty="0">
                <a:latin typeface="Times New Roman" panose="02020603050405020304" pitchFamily="18" charset="0"/>
                <a:ea typeface="+mn-ea"/>
                <a:cs typeface="Times New Roman" panose="02020603050405020304" pitchFamily="18" charset="0"/>
              </a:rPr>
              <a:t>.</a:t>
            </a:r>
          </a:p>
        </p:txBody>
      </p:sp>
      <p:pic>
        <p:nvPicPr>
          <p:cNvPr id="5" name="Image 4">
            <a:extLst>
              <a:ext uri="{FF2B5EF4-FFF2-40B4-BE49-F238E27FC236}">
                <a16:creationId xmlns:a16="http://schemas.microsoft.com/office/drawing/2014/main" id="{B882FE66-7553-4C6D-9519-E835C8F6C0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36124" y="287153"/>
            <a:ext cx="3319751" cy="1390719"/>
          </a:xfrm>
          <a:prstGeom prst="ellipse">
            <a:avLst/>
          </a:prstGeom>
          <a:ln>
            <a:noFill/>
          </a:ln>
          <a:effectLst>
            <a:softEdge rad="112500"/>
          </a:effectLst>
        </p:spPr>
      </p:pic>
    </p:spTree>
    <p:extLst>
      <p:ext uri="{BB962C8B-B14F-4D97-AF65-F5344CB8AC3E}">
        <p14:creationId xmlns:p14="http://schemas.microsoft.com/office/powerpoint/2010/main" val="425831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C8078-D9D8-4FF3-AD4F-F1659F6C3982}"/>
              </a:ext>
            </a:extLst>
          </p:cNvPr>
          <p:cNvSpPr txBox="1">
            <a:spLocks/>
          </p:cNvSpPr>
          <p:nvPr/>
        </p:nvSpPr>
        <p:spPr>
          <a:xfrm>
            <a:off x="1428213" y="2486001"/>
            <a:ext cx="8759101" cy="2510312"/>
          </a:xfrm>
          <a:prstGeom prst="roundRect">
            <a:avLst>
              <a:gd name="adj" fmla="val 16667"/>
            </a:avLst>
          </a:prstGeom>
          <a:ln w="76200">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Esprit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En hébreu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rouah</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En grec pneuma</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En latin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spiritus</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sens premier de ces trois termes est le même : « souffle » </a:t>
            </a:r>
          </a:p>
        </p:txBody>
      </p:sp>
      <p:pic>
        <p:nvPicPr>
          <p:cNvPr id="7" name="Image 6">
            <a:extLst>
              <a:ext uri="{FF2B5EF4-FFF2-40B4-BE49-F238E27FC236}">
                <a16:creationId xmlns:a16="http://schemas.microsoft.com/office/drawing/2014/main" id="{28AFEB26-059F-4024-8856-5514AB2FEA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9031" y="203677"/>
            <a:ext cx="2817467" cy="2047461"/>
          </a:xfrm>
          <a:prstGeom prst="rect">
            <a:avLst/>
          </a:prstGeom>
        </p:spPr>
      </p:pic>
      <p:sp>
        <p:nvSpPr>
          <p:cNvPr id="8" name="ZoneTexte 7">
            <a:extLst>
              <a:ext uri="{FF2B5EF4-FFF2-40B4-BE49-F238E27FC236}">
                <a16:creationId xmlns:a16="http://schemas.microsoft.com/office/drawing/2014/main" id="{35C0038D-AE37-4F22-9612-E9528275055D}"/>
              </a:ext>
            </a:extLst>
          </p:cNvPr>
          <p:cNvSpPr txBox="1"/>
          <p:nvPr/>
        </p:nvSpPr>
        <p:spPr>
          <a:xfrm>
            <a:off x="362355" y="184081"/>
            <a:ext cx="1768002" cy="369332"/>
          </a:xfrm>
          <a:prstGeom prst="rect">
            <a:avLst/>
          </a:prstGeom>
          <a:noFill/>
        </p:spPr>
        <p:txBody>
          <a:bodyPr wrap="square">
            <a:spAutoFit/>
          </a:bodyPr>
          <a:lstStyle/>
          <a:p>
            <a:r>
              <a:rPr lang="fr-FR" sz="1800" b="1" dirty="0">
                <a:solidFill>
                  <a:srgbClr val="FF0000"/>
                </a:solidFill>
                <a:latin typeface="Times New Roman" panose="02020603050405020304" pitchFamily="18" charset="0"/>
                <a:ea typeface="+mn-ea"/>
                <a:cs typeface="Times New Roman" panose="02020603050405020304" pitchFamily="18" charset="0"/>
              </a:rPr>
              <a:t>Esprit Saint </a:t>
            </a:r>
            <a:endParaRPr lang="fr-FR" dirty="0"/>
          </a:p>
        </p:txBody>
      </p:sp>
      <p:sp>
        <p:nvSpPr>
          <p:cNvPr id="5" name="ZoneTexte 4">
            <a:extLst>
              <a:ext uri="{FF2B5EF4-FFF2-40B4-BE49-F238E27FC236}">
                <a16:creationId xmlns:a16="http://schemas.microsoft.com/office/drawing/2014/main" id="{82F43459-D225-010C-C608-DFE9FEDB36D9}"/>
              </a:ext>
            </a:extLst>
          </p:cNvPr>
          <p:cNvSpPr txBox="1"/>
          <p:nvPr/>
        </p:nvSpPr>
        <p:spPr>
          <a:xfrm>
            <a:off x="4650309" y="5345476"/>
            <a:ext cx="2891381" cy="1012263"/>
          </a:xfrm>
          <a:prstGeom prst="roundRect">
            <a:avLst/>
          </a:prstGeom>
          <a:noFill/>
          <a:ln w="57150">
            <a:solidFill>
              <a:srgbClr val="FF0000"/>
            </a:solidFill>
          </a:ln>
        </p:spPr>
        <p:txBody>
          <a:bodyPr wrap="square">
            <a:spAutoFit/>
          </a:bodyPr>
          <a:lstStyle/>
          <a:p>
            <a:pPr algn="ct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Quel est cet Esprit, </a:t>
            </a:r>
            <a:br>
              <a:rPr lang="fr-FR" sz="2400" dirty="0">
                <a:latin typeface="Calibri" panose="020F0502020204030204" pitchFamily="34"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 souffle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4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C8C5C8F-0FDD-44BF-B30B-19DFE02619F5}"/>
              </a:ext>
            </a:extLst>
          </p:cNvPr>
          <p:cNvSpPr txBox="1">
            <a:spLocks/>
          </p:cNvSpPr>
          <p:nvPr/>
        </p:nvSpPr>
        <p:spPr bwMode="auto">
          <a:xfrm>
            <a:off x="466115" y="740530"/>
            <a:ext cx="11020119" cy="1601156"/>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b="1" dirty="0">
                <a:latin typeface="Times New Roman" panose="02020603050405020304" pitchFamily="18" charset="0"/>
                <a:cs typeface="Times New Roman" panose="02020603050405020304" pitchFamily="18" charset="0"/>
              </a:rPr>
              <a:t>Genèse 2,7 </a:t>
            </a:r>
            <a:r>
              <a:rPr lang="fr-FR" sz="2400" dirty="0">
                <a:latin typeface="Times New Roman" panose="02020603050405020304" pitchFamily="18" charset="0"/>
                <a:cs typeface="Times New Roman" panose="02020603050405020304" pitchFamily="18" charset="0"/>
              </a:rPr>
              <a:t>A</a:t>
            </a:r>
            <a:r>
              <a:rPr lang="fr-FR" sz="2400" i="1" dirty="0">
                <a:latin typeface="Times New Roman" panose="02020603050405020304" pitchFamily="18" charset="0"/>
                <a:cs typeface="Times New Roman" panose="02020603050405020304" pitchFamily="18" charset="0"/>
              </a:rPr>
              <a:t>lors le Seigneur Dieu modela l’homme avec la poussière tirée du sol ; il insuffla dans ses narines le souffle de vie, et l’homme devint un être vivant.</a:t>
            </a:r>
            <a:endParaRPr lang="fr-FR" sz="24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Le souffle ici est créateur, origine de la vie, force vitale. </a:t>
            </a:r>
          </a:p>
        </p:txBody>
      </p:sp>
      <p:sp>
        <p:nvSpPr>
          <p:cNvPr id="5" name="ZoneTexte 4">
            <a:extLst>
              <a:ext uri="{FF2B5EF4-FFF2-40B4-BE49-F238E27FC236}">
                <a16:creationId xmlns:a16="http://schemas.microsoft.com/office/drawing/2014/main" id="{A3E30E25-6FCA-4623-B5AA-9211A90E6EA3}"/>
              </a:ext>
            </a:extLst>
          </p:cNvPr>
          <p:cNvSpPr txBox="1"/>
          <p:nvPr/>
        </p:nvSpPr>
        <p:spPr>
          <a:xfrm>
            <a:off x="362355" y="184081"/>
            <a:ext cx="1768002" cy="369332"/>
          </a:xfrm>
          <a:prstGeom prst="rect">
            <a:avLst/>
          </a:prstGeom>
          <a:noFill/>
        </p:spPr>
        <p:txBody>
          <a:bodyPr wrap="square">
            <a:spAutoFit/>
          </a:bodyPr>
          <a:lstStyle/>
          <a:p>
            <a:r>
              <a:rPr lang="fr-FR" sz="1800" b="1" dirty="0">
                <a:solidFill>
                  <a:srgbClr val="FF0000"/>
                </a:solidFill>
                <a:latin typeface="Times New Roman" panose="02020603050405020304" pitchFamily="18" charset="0"/>
                <a:ea typeface="+mn-ea"/>
                <a:cs typeface="Times New Roman" panose="02020603050405020304" pitchFamily="18" charset="0"/>
              </a:rPr>
              <a:t>Esprit Saint </a:t>
            </a:r>
            <a:endParaRPr lang="fr-FR" dirty="0"/>
          </a:p>
        </p:txBody>
      </p:sp>
      <p:sp>
        <p:nvSpPr>
          <p:cNvPr id="8" name="ZoneTexte 7">
            <a:extLst>
              <a:ext uri="{FF2B5EF4-FFF2-40B4-BE49-F238E27FC236}">
                <a16:creationId xmlns:a16="http://schemas.microsoft.com/office/drawing/2014/main" id="{6EA68F91-EAEA-42B8-A9F0-0CDD27F826E4}"/>
              </a:ext>
            </a:extLst>
          </p:cNvPr>
          <p:cNvSpPr txBox="1"/>
          <p:nvPr/>
        </p:nvSpPr>
        <p:spPr>
          <a:xfrm>
            <a:off x="466115" y="2755813"/>
            <a:ext cx="11100072" cy="2145268"/>
          </a:xfrm>
          <a:prstGeom prst="roundRect">
            <a:avLst/>
          </a:prstGeom>
          <a:noFill/>
          <a:ln w="57150">
            <a:solidFill>
              <a:schemeClr val="accent6">
                <a:lumMod val="75000"/>
              </a:schemeClr>
            </a:solidFill>
          </a:ln>
        </p:spPr>
        <p:txBody>
          <a:bodyPr wrap="square">
            <a:spAutoFit/>
          </a:bodyPr>
          <a:lstStyle/>
          <a:p>
            <a:r>
              <a:rPr lang="fr-FR" sz="2400" b="1" dirty="0">
                <a:latin typeface="Times New Roman" panose="02020603050405020304" pitchFamily="18" charset="0"/>
                <a:cs typeface="Times New Roman" panose="02020603050405020304" pitchFamily="18" charset="0"/>
              </a:rPr>
              <a:t>Ezéchiel 37 </a:t>
            </a:r>
            <a:r>
              <a:rPr lang="fr-FR" sz="2400" dirty="0">
                <a:latin typeface="Times New Roman" panose="02020603050405020304" pitchFamily="18" charset="0"/>
                <a:cs typeface="Times New Roman" panose="02020603050405020304" pitchFamily="18" charset="0"/>
              </a:rPr>
              <a:t>Dans ce livre, Ezéchiel compare le peuple rescapé de l’exil à des ossements desséchés et annonce une espérance</a:t>
            </a:r>
            <a:r>
              <a:rPr lang="fr-FR" sz="2400" i="1" dirty="0">
                <a:latin typeface="Times New Roman" panose="02020603050405020304" pitchFamily="18" charset="0"/>
                <a:cs typeface="Times New Roman" panose="02020603050405020304" pitchFamily="18" charset="0"/>
              </a:rPr>
              <a:t> </a:t>
            </a:r>
            <a:br>
              <a:rPr lang="fr-FR" sz="2400" i="1" dirty="0">
                <a:latin typeface="Times New Roman" panose="02020603050405020304" pitchFamily="18" charset="0"/>
                <a:cs typeface="Times New Roman" panose="02020603050405020304" pitchFamily="18" charset="0"/>
              </a:rPr>
            </a:br>
            <a:r>
              <a:rPr lang="fr-FR" sz="2400" i="1" dirty="0">
                <a:latin typeface="Times New Roman" panose="02020603050405020304" pitchFamily="18" charset="0"/>
                <a:cs typeface="Times New Roman" panose="02020603050405020304" pitchFamily="18" charset="0"/>
              </a:rPr>
              <a:t>06 Je vais mettre sur vous des nerfs, vous couvrir de chair, et vous revêtir de peau ; je vous donnerai l’esprit, et vous vivrez. Alors vous saurez que Je suis le Seigneur. </a:t>
            </a:r>
            <a:endParaRPr lang="fr-FR" sz="2400" dirty="0">
              <a:latin typeface="Times New Roman" panose="02020603050405020304" pitchFamily="18" charset="0"/>
              <a:cs typeface="Times New Roman" panose="02020603050405020304" pitchFamily="18" charset="0"/>
            </a:endParaRPr>
          </a:p>
          <a:p>
            <a:pPr algn="ctr"/>
            <a:r>
              <a:rPr lang="fr-FR" sz="2400" b="1" dirty="0">
                <a:latin typeface="Times New Roman" panose="02020603050405020304" pitchFamily="18" charset="0"/>
                <a:cs typeface="Times New Roman" panose="02020603050405020304" pitchFamily="18" charset="0"/>
              </a:rPr>
              <a:t>Un esprit nouveau est promis !</a:t>
            </a:r>
          </a:p>
        </p:txBody>
      </p:sp>
      <p:sp>
        <p:nvSpPr>
          <p:cNvPr id="9" name="ZoneTexte 8">
            <a:extLst>
              <a:ext uri="{FF2B5EF4-FFF2-40B4-BE49-F238E27FC236}">
                <a16:creationId xmlns:a16="http://schemas.microsoft.com/office/drawing/2014/main" id="{475D2534-3A26-4C48-8843-94CF08E6F97B}"/>
              </a:ext>
            </a:extLst>
          </p:cNvPr>
          <p:cNvSpPr txBox="1"/>
          <p:nvPr/>
        </p:nvSpPr>
        <p:spPr>
          <a:xfrm>
            <a:off x="506092" y="5304036"/>
            <a:ext cx="11020118" cy="919401"/>
          </a:xfrm>
          <a:prstGeom prst="roundRect">
            <a:avLst/>
          </a:prstGeom>
          <a:noFill/>
          <a:ln w="57150">
            <a:solidFill>
              <a:srgbClr val="92D050"/>
            </a:solidFill>
          </a:ln>
        </p:spPr>
        <p:txBody>
          <a:bodyPr wrap="square">
            <a:spAutoFit/>
          </a:bodyPr>
          <a:lstStyle/>
          <a:p>
            <a:r>
              <a:rPr lang="fr-FR" sz="2400" b="1" dirty="0">
                <a:latin typeface="Times New Roman" panose="02020603050405020304" pitchFamily="18" charset="0"/>
                <a:cs typeface="Times New Roman" panose="02020603050405020304" pitchFamily="18" charset="0"/>
              </a:rPr>
              <a:t>Romains 8, 16 </a:t>
            </a:r>
            <a:r>
              <a:rPr lang="fr-FR" sz="2400" i="1" dirty="0">
                <a:latin typeface="Times New Roman" panose="02020603050405020304" pitchFamily="18" charset="0"/>
                <a:cs typeface="Times New Roman" panose="02020603050405020304" pitchFamily="18" charset="0"/>
              </a:rPr>
              <a:t>C’est donc l’Esprit Saint lui-même qui atteste à notre esprit que nous sommes enfants de Dieu.</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3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10CB-99DA-4256-8DE9-D323BCF51B86}"/>
              </a:ext>
            </a:extLst>
          </p:cNvPr>
          <p:cNvSpPr txBox="1">
            <a:spLocks/>
          </p:cNvSpPr>
          <p:nvPr/>
        </p:nvSpPr>
        <p:spPr bwMode="auto">
          <a:xfrm>
            <a:off x="658057" y="1138518"/>
            <a:ext cx="7228643" cy="1752541"/>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2500" dirty="0">
                <a:latin typeface="Times New Roman" panose="02020603050405020304" pitchFamily="18" charset="0"/>
                <a:ea typeface="Calibri" panose="020F0502020204030204" pitchFamily="34" charset="0"/>
                <a:cs typeface="Times New Roman" panose="02020603050405020304" pitchFamily="18" charset="0"/>
              </a:rPr>
              <a:t>Cet Esprit, c’est un souffle, une force intérieure, </a:t>
            </a:r>
          </a:p>
          <a:p>
            <a:pPr eaLnBrk="1" fontAlgn="auto" hangingPunct="1">
              <a:spcAft>
                <a:spcPts val="0"/>
              </a:spcAft>
              <a:defRPr/>
            </a:pPr>
            <a:r>
              <a:rPr lang="fr-FR" sz="2500" dirty="0">
                <a:latin typeface="Times New Roman" panose="02020603050405020304" pitchFamily="18" charset="0"/>
                <a:ea typeface="Calibri" panose="020F0502020204030204" pitchFamily="34" charset="0"/>
                <a:cs typeface="Times New Roman" panose="02020603050405020304" pitchFamily="18" charset="0"/>
              </a:rPr>
              <a:t>c’est le « feu » de l’ardent Amour de Dieu </a:t>
            </a:r>
          </a:p>
          <a:p>
            <a:pPr marL="0" marR="0" lvl="0" indent="0" defTabSz="914400" rtl="0" eaLnBrk="1" fontAlgn="auto" latinLnBrk="0" hangingPunct="1">
              <a:lnSpc>
                <a:spcPct val="100000"/>
              </a:lnSpc>
              <a:spcBef>
                <a:spcPts val="0"/>
              </a:spcBef>
              <a:spcAft>
                <a:spcPts val="0"/>
              </a:spcAft>
              <a:buClrTx/>
              <a:buSzTx/>
              <a:buFontTx/>
              <a:buNone/>
              <a:tabLst/>
              <a:defRPr/>
            </a:pPr>
            <a:r>
              <a:rPr lang="fr-FR" sz="2500" dirty="0">
                <a:latin typeface="Times New Roman" panose="02020603050405020304" pitchFamily="18" charset="0"/>
                <a:ea typeface="Calibri" panose="020F0502020204030204" pitchFamily="34" charset="0"/>
                <a:cs typeface="Times New Roman" panose="02020603050405020304" pitchFamily="18" charset="0"/>
              </a:rPr>
              <a:t>donné à tous et à chacun, accompli en Jésus</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b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Voir</a:t>
            </a:r>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fr-FR" sz="18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clip vidéo Esprit Saint</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 6">
            <a:extLst>
              <a:ext uri="{FF2B5EF4-FFF2-40B4-BE49-F238E27FC236}">
                <a16:creationId xmlns:a16="http://schemas.microsoft.com/office/drawing/2014/main" id="{4E6EAF80-F7F5-4327-8F71-5ABAB40BF8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7473" y="1138518"/>
            <a:ext cx="2329193" cy="1692630"/>
          </a:xfrm>
          <a:prstGeom prst="rect">
            <a:avLst/>
          </a:prstGeom>
        </p:spPr>
      </p:pic>
      <p:sp>
        <p:nvSpPr>
          <p:cNvPr id="8" name="Titre 1">
            <a:extLst>
              <a:ext uri="{FF2B5EF4-FFF2-40B4-BE49-F238E27FC236}">
                <a16:creationId xmlns:a16="http://schemas.microsoft.com/office/drawing/2014/main" id="{75F67C29-B27A-40B9-B6A4-024D3D05985F}"/>
              </a:ext>
            </a:extLst>
          </p:cNvPr>
          <p:cNvSpPr txBox="1">
            <a:spLocks/>
          </p:cNvSpPr>
          <p:nvPr/>
        </p:nvSpPr>
        <p:spPr bwMode="auto">
          <a:xfrm>
            <a:off x="1420369" y="4026853"/>
            <a:ext cx="9118685" cy="1444343"/>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2400" dirty="0">
                <a:latin typeface="Times New Roman" panose="02020603050405020304" pitchFamily="18" charset="0"/>
                <a:cs typeface="Times New Roman" panose="02020603050405020304" pitchFamily="18" charset="0"/>
              </a:rPr>
              <a:t>FILS et ESPRIT : « les deux mains du PÈRE » dit St Irénée. </a:t>
            </a:r>
          </a:p>
          <a:p>
            <a:pPr eaLnBrk="1" fontAlgn="auto" hangingPunct="1">
              <a:spcAft>
                <a:spcPts val="0"/>
              </a:spcAft>
              <a:defRPr/>
            </a:pPr>
            <a:r>
              <a:rPr lang="fr-FR" sz="2400" dirty="0">
                <a:latin typeface="Times New Roman" panose="02020603050405020304" pitchFamily="18" charset="0"/>
                <a:cs typeface="Times New Roman" panose="02020603050405020304" pitchFamily="18" charset="0"/>
              </a:rPr>
              <a:t>L’EGLISE est née et vit des deux missions conjointes, Fils et Esprit !</a:t>
            </a:r>
            <a:endParaRPr kumimoji="0" lang="fr-FR" sz="2400" b="1" i="0" u="none" strike="noStrike" kern="1200" cap="none" spc="0" normalizeH="0" baseline="0" noProof="0" dirty="0">
              <a:ln>
                <a:noFill/>
              </a:ln>
              <a:solidFill>
                <a:sysClr val="windowText" lastClr="000000"/>
              </a:solidFill>
              <a:effectLst/>
              <a:uLnTx/>
              <a:uFillTx/>
              <a:latin typeface="Calibri"/>
            </a:endParaRPr>
          </a:p>
        </p:txBody>
      </p:sp>
      <p:sp>
        <p:nvSpPr>
          <p:cNvPr id="6" name="ZoneTexte 5">
            <a:extLst>
              <a:ext uri="{FF2B5EF4-FFF2-40B4-BE49-F238E27FC236}">
                <a16:creationId xmlns:a16="http://schemas.microsoft.com/office/drawing/2014/main" id="{A759DBFA-057D-47B7-8C9F-DB9EBADC2AE7}"/>
              </a:ext>
            </a:extLst>
          </p:cNvPr>
          <p:cNvSpPr txBox="1"/>
          <p:nvPr/>
        </p:nvSpPr>
        <p:spPr>
          <a:xfrm>
            <a:off x="206712" y="124589"/>
            <a:ext cx="1768002" cy="369332"/>
          </a:xfrm>
          <a:prstGeom prst="rect">
            <a:avLst/>
          </a:prstGeom>
          <a:noFill/>
        </p:spPr>
        <p:txBody>
          <a:bodyPr wrap="square">
            <a:spAutoFit/>
          </a:bodyPr>
          <a:lstStyle/>
          <a:p>
            <a:r>
              <a:rPr lang="fr-FR" sz="1800" b="1" dirty="0">
                <a:solidFill>
                  <a:srgbClr val="FF0000"/>
                </a:solidFill>
                <a:latin typeface="Times New Roman" panose="02020603050405020304" pitchFamily="18" charset="0"/>
                <a:ea typeface="+mn-ea"/>
                <a:cs typeface="Times New Roman" panose="02020603050405020304" pitchFamily="18" charset="0"/>
              </a:rPr>
              <a:t>Esprit Saint </a:t>
            </a:r>
            <a:endParaRPr lang="fr-FR" dirty="0"/>
          </a:p>
        </p:txBody>
      </p:sp>
    </p:spTree>
    <p:extLst>
      <p:ext uri="{BB962C8B-B14F-4D97-AF65-F5344CB8AC3E}">
        <p14:creationId xmlns:p14="http://schemas.microsoft.com/office/powerpoint/2010/main" val="29056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BA0C6-9BE5-46C5-BAC6-DF9FF4FD081D}"/>
              </a:ext>
            </a:extLst>
          </p:cNvPr>
          <p:cNvSpPr txBox="1">
            <a:spLocks/>
          </p:cNvSpPr>
          <p:nvPr/>
        </p:nvSpPr>
        <p:spPr bwMode="auto">
          <a:xfrm>
            <a:off x="934655" y="2623430"/>
            <a:ext cx="10139830" cy="1087655"/>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dirty="0">
                <a:solidFill>
                  <a:srgbClr val="FF0000"/>
                </a:solidFill>
                <a:latin typeface="Times New Roman" panose="02020603050405020304" pitchFamily="18" charset="0"/>
                <a:cs typeface="Times New Roman" panose="02020603050405020304" pitchFamily="18" charset="0"/>
              </a:rPr>
              <a:t>04</a:t>
            </a:r>
            <a:r>
              <a:rPr lang="fr-FR" sz="2400" dirty="0">
                <a:latin typeface="Times New Roman" panose="02020603050405020304" pitchFamily="18" charset="0"/>
                <a:cs typeface="Times New Roman" panose="02020603050405020304" pitchFamily="18" charset="0"/>
              </a:rPr>
              <a:t> Tous furent remplis d’Esprit Saint : ils se mirent à parler </a:t>
            </a:r>
            <a:r>
              <a:rPr lang="fr-FR" sz="2400" dirty="0">
                <a:solidFill>
                  <a:srgbClr val="FF0000"/>
                </a:solidFill>
                <a:latin typeface="Times New Roman" panose="02020603050405020304" pitchFamily="18" charset="0"/>
                <a:cs typeface="Times New Roman" panose="02020603050405020304" pitchFamily="18" charset="0"/>
              </a:rPr>
              <a:t>en</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d’autres langues</a:t>
            </a:r>
            <a:r>
              <a:rPr lang="fr-FR" sz="2400" dirty="0">
                <a:latin typeface="Times New Roman" panose="02020603050405020304" pitchFamily="18" charset="0"/>
                <a:cs typeface="Times New Roman" panose="02020603050405020304" pitchFamily="18" charset="0"/>
              </a:rPr>
              <a:t>, </a:t>
            </a:r>
          </a:p>
          <a:p>
            <a:pPr algn="l" eaLnBrk="1" fontAlgn="auto" hangingPunct="1">
              <a:spcAft>
                <a:spcPts val="0"/>
              </a:spcAft>
              <a:defRPr/>
            </a:pPr>
            <a:r>
              <a:rPr lang="fr-FR" sz="2400" dirty="0">
                <a:latin typeface="Times New Roman" panose="02020603050405020304" pitchFamily="18" charset="0"/>
                <a:cs typeface="Times New Roman" panose="02020603050405020304" pitchFamily="18" charset="0"/>
              </a:rPr>
              <a:t>et chacun s’exprimait selon le don de l’Esprit.</a:t>
            </a:r>
          </a:p>
        </p:txBody>
      </p:sp>
      <p:pic>
        <p:nvPicPr>
          <p:cNvPr id="3" name="Image 2">
            <a:extLst>
              <a:ext uri="{FF2B5EF4-FFF2-40B4-BE49-F238E27FC236}">
                <a16:creationId xmlns:a16="http://schemas.microsoft.com/office/drawing/2014/main" id="{CE1A76D5-9A81-70F2-23C8-F4857F9084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6280" y="719496"/>
            <a:ext cx="2400320" cy="1744318"/>
          </a:xfrm>
          <a:prstGeom prst="rect">
            <a:avLst/>
          </a:prstGeom>
        </p:spPr>
      </p:pic>
      <p:sp>
        <p:nvSpPr>
          <p:cNvPr id="6" name="Titre 1">
            <a:extLst>
              <a:ext uri="{FF2B5EF4-FFF2-40B4-BE49-F238E27FC236}">
                <a16:creationId xmlns:a16="http://schemas.microsoft.com/office/drawing/2014/main" id="{40DC8078-D9D8-4FF3-AD4F-F1659F6C3982}"/>
              </a:ext>
            </a:extLst>
          </p:cNvPr>
          <p:cNvSpPr txBox="1">
            <a:spLocks/>
          </p:cNvSpPr>
          <p:nvPr/>
        </p:nvSpPr>
        <p:spPr>
          <a:xfrm>
            <a:off x="2253116" y="4195795"/>
            <a:ext cx="7685768" cy="827773"/>
          </a:xfrm>
          <a:prstGeom prst="roundRect">
            <a:avLst>
              <a:gd name="adj" fmla="val 16667"/>
            </a:avLst>
          </a:prstGeom>
          <a:ln w="76200">
            <a:solidFill>
              <a:srgbClr val="FF0000"/>
            </a:solidFill>
            <a:miter lim="800000"/>
            <a:headEnd/>
            <a:tailEnd/>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Est-ce que les disciples étaient devenus capables </a:t>
            </a:r>
          </a:p>
          <a:p>
            <a:r>
              <a:rPr lang="fr-FR" altLang="fr-FR" sz="2400" dirty="0">
                <a:latin typeface="Times New Roman" panose="02020603050405020304" pitchFamily="18" charset="0"/>
                <a:cs typeface="Times New Roman" panose="02020603050405020304" pitchFamily="18" charset="0"/>
              </a:rPr>
              <a:t>de parler des langues étrangères ?</a:t>
            </a:r>
          </a:p>
        </p:txBody>
      </p:sp>
      <p:sp>
        <p:nvSpPr>
          <p:cNvPr id="7" name="Titre 1">
            <a:extLst>
              <a:ext uri="{FF2B5EF4-FFF2-40B4-BE49-F238E27FC236}">
                <a16:creationId xmlns:a16="http://schemas.microsoft.com/office/drawing/2014/main" id="{D09B049F-6D10-2507-A417-F55773C0108E}"/>
              </a:ext>
            </a:extLst>
          </p:cNvPr>
          <p:cNvSpPr txBox="1">
            <a:spLocks/>
          </p:cNvSpPr>
          <p:nvPr/>
        </p:nvSpPr>
        <p:spPr>
          <a:xfrm>
            <a:off x="2211211" y="5416839"/>
            <a:ext cx="7769578" cy="483932"/>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Quel est ce don reçu qui permet d’être compris par tous ?</a:t>
            </a:r>
          </a:p>
        </p:txBody>
      </p:sp>
    </p:spTree>
    <p:extLst>
      <p:ext uri="{BB962C8B-B14F-4D97-AF65-F5344CB8AC3E}">
        <p14:creationId xmlns:p14="http://schemas.microsoft.com/office/powerpoint/2010/main" val="30692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F06EE37-1C03-4D1C-803A-F9EAD5B02F6A}"/>
              </a:ext>
            </a:extLst>
          </p:cNvPr>
          <p:cNvSpPr txBox="1"/>
          <p:nvPr/>
        </p:nvSpPr>
        <p:spPr>
          <a:xfrm>
            <a:off x="0" y="238979"/>
            <a:ext cx="2235428"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d’autres langues</a:t>
            </a:r>
            <a:endParaRPr lang="fr-FR" dirty="0"/>
          </a:p>
        </p:txBody>
      </p:sp>
      <p:pic>
        <p:nvPicPr>
          <p:cNvPr id="3" name="Image 2">
            <a:extLst>
              <a:ext uri="{FF2B5EF4-FFF2-40B4-BE49-F238E27FC236}">
                <a16:creationId xmlns:a16="http://schemas.microsoft.com/office/drawing/2014/main" id="{CDE10826-F712-C9DB-D70F-871C6F3197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3846" y="464734"/>
            <a:ext cx="2161767" cy="1570961"/>
          </a:xfrm>
          <a:prstGeom prst="rect">
            <a:avLst/>
          </a:prstGeom>
        </p:spPr>
      </p:pic>
      <p:sp>
        <p:nvSpPr>
          <p:cNvPr id="8" name="ZoneTexte 7">
            <a:extLst>
              <a:ext uri="{FF2B5EF4-FFF2-40B4-BE49-F238E27FC236}">
                <a16:creationId xmlns:a16="http://schemas.microsoft.com/office/drawing/2014/main" id="{ACDF42E0-6469-4DFA-9C72-AD02B3597AA1}"/>
              </a:ext>
            </a:extLst>
          </p:cNvPr>
          <p:cNvSpPr txBox="1"/>
          <p:nvPr/>
        </p:nvSpPr>
        <p:spPr>
          <a:xfrm>
            <a:off x="361887" y="2343080"/>
            <a:ext cx="11468225" cy="1952095"/>
          </a:xfrm>
          <a:prstGeom prst="roundRect">
            <a:avLst/>
          </a:prstGeom>
          <a:noFill/>
          <a:ln w="57150">
            <a:solidFill>
              <a:schemeClr val="accent6">
                <a:lumMod val="75000"/>
              </a:schemeClr>
            </a:solidFill>
          </a:ln>
        </p:spPr>
        <p:txBody>
          <a:bodyPr wrap="square">
            <a:sp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Dans le </a:t>
            </a:r>
            <a:r>
              <a:rPr lang="fr-FR" sz="2400" b="1" dirty="0">
                <a:latin typeface="Times New Roman" panose="02020603050405020304" pitchFamily="18" charset="0"/>
                <a:ea typeface="Calibri" panose="020F0502020204030204" pitchFamily="34" charset="0"/>
                <a:cs typeface="Times New Roman" panose="02020603050405020304" pitchFamily="18" charset="0"/>
              </a:rPr>
              <a:t>Premier</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Testament, on trouve déjà ce don de la parole.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Nombres 11, 25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Le Seigneur descendit dans la nuée pour parler avec Moïse. Il prit une part de l’esprit qui reposait sur celui-ci, et le mit sur les soixante-dix anciens. Dès que l’esprit reposa sur eux, ils se mirent à</a:t>
            </a:r>
            <a:r>
              <a:rPr lang="fr-FR" sz="2400" i="1" dirty="0">
                <a:latin typeface="Times New Roman" panose="02020603050405020304" pitchFamily="18" charset="0"/>
                <a:ea typeface="Calibri" panose="020F0502020204030204" pitchFamily="34" charset="0"/>
                <a:cs typeface="Times New Roman" panose="02020603050405020304" pitchFamily="18" charset="0"/>
              </a:rPr>
              <a:t>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prophétiser, mais cela ne dura pas.</a:t>
            </a:r>
            <a:r>
              <a:rPr lang="fr-FR" sz="2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DE5128D-E9C2-B8F3-7598-9774A37463A4}"/>
              </a:ext>
            </a:extLst>
          </p:cNvPr>
          <p:cNvSpPr txBox="1"/>
          <p:nvPr/>
        </p:nvSpPr>
        <p:spPr>
          <a:xfrm>
            <a:off x="361888" y="4728149"/>
            <a:ext cx="11468224" cy="1474234"/>
          </a:xfrm>
          <a:prstGeom prst="roundRect">
            <a:avLst/>
          </a:prstGeom>
          <a:noFill/>
          <a:ln w="57150">
            <a:solidFill>
              <a:schemeClr val="accent6">
                <a:lumMod val="75000"/>
              </a:schemeClr>
            </a:solidFill>
          </a:ln>
        </p:spPr>
        <p:txBody>
          <a:bodyPr wrap="square">
            <a:sp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Genèse 11, 9</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C’est pourquoi on l’appela Babel, car c’est là que le Seigneur embrouilla la langue des habitants de toute la terre…</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récit de Babel nous dit que Dieu ne veut pas l’uniformité mais la différence.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1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AE1E9CC-375B-B7C9-447E-F95FB3D3D868}"/>
              </a:ext>
            </a:extLst>
          </p:cNvPr>
          <p:cNvSpPr txBox="1"/>
          <p:nvPr/>
        </p:nvSpPr>
        <p:spPr>
          <a:xfrm>
            <a:off x="0" y="390420"/>
            <a:ext cx="12118206" cy="1983428"/>
          </a:xfrm>
          <a:prstGeom prst="rect">
            <a:avLst/>
          </a:prstGeom>
          <a:noFill/>
        </p:spPr>
        <p:txBody>
          <a:bodyPr wrap="square">
            <a:spAutoFit/>
          </a:bodyPr>
          <a:lstStyle/>
          <a:p>
            <a:pPr>
              <a:lnSpc>
                <a:spcPct val="115000"/>
              </a:lnSpc>
              <a:spcAft>
                <a:spcPts val="1000"/>
              </a:spcAft>
            </a:pP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36</a:t>
            </a:r>
            <a:r>
              <a:rPr lang="fr-FR" dirty="0">
                <a:effectLst/>
                <a:latin typeface="Times New Roman" panose="02020603050405020304" pitchFamily="18" charset="0"/>
                <a:ea typeface="Calibri" panose="020F0502020204030204" pitchFamily="34" charset="0"/>
                <a:cs typeface="Times New Roman" panose="02020603050405020304" pitchFamily="18" charset="0"/>
              </a:rPr>
              <a:t> Que toute la maison d’Israël le sache donc avec certitude : </a:t>
            </a:r>
            <a:r>
              <a:rPr lang="fr-F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Dieu l’a fait Seigneur et Christ</a:t>
            </a:r>
            <a:r>
              <a:rPr lang="fr-FR" dirty="0">
                <a:effectLst/>
                <a:latin typeface="Times New Roman" panose="02020603050405020304" pitchFamily="18" charset="0"/>
                <a:ea typeface="Calibri" panose="020F0502020204030204" pitchFamily="34" charset="0"/>
                <a:cs typeface="Times New Roman" panose="02020603050405020304" pitchFamily="18" charset="0"/>
              </a:rPr>
              <a:t>, ce Jésus que vous aviez crucifié. »</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37 </a:t>
            </a:r>
            <a:r>
              <a:rPr lang="fr-FR" dirty="0">
                <a:effectLst/>
                <a:latin typeface="Times New Roman" panose="02020603050405020304" pitchFamily="18" charset="0"/>
                <a:ea typeface="Calibri" panose="020F0502020204030204" pitchFamily="34" charset="0"/>
                <a:cs typeface="Times New Roman" panose="02020603050405020304" pitchFamily="18" charset="0"/>
              </a:rPr>
              <a:t>Les auditeurs furent touchés au cœur ; ils dirent à Pierre et aux autres Apôtres : « Frères, que devons-nous faire ? »</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38</a:t>
            </a:r>
            <a:r>
              <a:rPr lang="fr-FR" dirty="0">
                <a:effectLst/>
                <a:latin typeface="Times New Roman" panose="02020603050405020304" pitchFamily="18" charset="0"/>
                <a:ea typeface="Calibri" panose="020F0502020204030204" pitchFamily="34" charset="0"/>
                <a:cs typeface="Times New Roman" panose="02020603050405020304" pitchFamily="18" charset="0"/>
              </a:rPr>
              <a:t> Pierre leur répondit : « </a:t>
            </a:r>
            <a:r>
              <a:rPr lang="fr-F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Convertissez-vous</a:t>
            </a:r>
            <a:r>
              <a:rPr lang="fr-FR" dirty="0">
                <a:effectLst/>
                <a:latin typeface="Times New Roman" panose="02020603050405020304" pitchFamily="18" charset="0"/>
                <a:ea typeface="Calibri" panose="020F0502020204030204" pitchFamily="34" charset="0"/>
                <a:cs typeface="Times New Roman" panose="02020603050405020304" pitchFamily="18" charset="0"/>
              </a:rPr>
              <a:t>, et que chacun de vous soit baptisé au nom de Jésus Christ pour le pardon de ses péchés ; vous recevrez alors le don du Saint-Esprit.</a:t>
            </a:r>
            <a:br>
              <a:rPr lang="fr-FR" dirty="0">
                <a:latin typeface="Calibri" panose="020F0502020204030204" pitchFamily="34" charset="0"/>
                <a:ea typeface="Calibri" panose="020F0502020204030204" pitchFamily="34" charset="0"/>
                <a:cs typeface="Times New Roman" panose="02020603050405020304" pitchFamily="18" charset="0"/>
              </a:rPr>
            </a:br>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39</a:t>
            </a:r>
            <a:r>
              <a:rPr lang="fr-FR" dirty="0">
                <a:effectLst/>
                <a:latin typeface="Times New Roman" panose="02020603050405020304" pitchFamily="18" charset="0"/>
                <a:ea typeface="Calibri" panose="020F0502020204030204" pitchFamily="34" charset="0"/>
                <a:cs typeface="Times New Roman" panose="02020603050405020304" pitchFamily="18" charset="0"/>
              </a:rPr>
              <a:t> Car la promesse est pour vous, pour vos enfants et pour tous ceux qui sont loin, aussi nombreux que le Seigneur notre Dieu les appellera.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63387ADA-0048-905A-6410-0583C9D57744}"/>
              </a:ext>
            </a:extLst>
          </p:cNvPr>
          <p:cNvSpPr txBox="1"/>
          <p:nvPr/>
        </p:nvSpPr>
        <p:spPr>
          <a:xfrm>
            <a:off x="0" y="2351005"/>
            <a:ext cx="11391090" cy="3724096"/>
          </a:xfrm>
          <a:prstGeom prst="rect">
            <a:avLst/>
          </a:prstGeom>
          <a:noFill/>
        </p:spPr>
        <p:txBody>
          <a:bodyPr wrap="square">
            <a:spAutoFit/>
          </a:bodyPr>
          <a:lstStyle/>
          <a:p>
            <a:r>
              <a:rPr lang="fr-FR"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40</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dirty="0">
                <a:effectLst/>
                <a:latin typeface="Times New Roman" panose="02020603050405020304" pitchFamily="18" charset="0"/>
                <a:ea typeface="Calibri" panose="020F0502020204030204" pitchFamily="34" charset="0"/>
                <a:cs typeface="Times New Roman" panose="02020603050405020304" pitchFamily="18" charset="0"/>
              </a:rPr>
              <a:t>Par bien d’autres paroles encore, Pierre les adjurait et les exhortait en disant : « Détournez-vous de cette génération tortueuse, et vous serez sauvés.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b="1" i="0" dirty="0">
                <a:solidFill>
                  <a:srgbClr val="BF2329"/>
                </a:solidFill>
                <a:effectLst/>
                <a:latin typeface="Times New Roman" panose="02020603050405020304" pitchFamily="18" charset="0"/>
                <a:cs typeface="Times New Roman" panose="02020603050405020304" pitchFamily="18" charset="0"/>
              </a:rPr>
              <a:t>41</a:t>
            </a:r>
            <a:r>
              <a:rPr lang="fr-FR" b="0" i="0" dirty="0">
                <a:solidFill>
                  <a:srgbClr val="333333"/>
                </a:solidFill>
                <a:effectLst/>
                <a:latin typeface="Times New Roman" panose="02020603050405020304" pitchFamily="18" charset="0"/>
                <a:cs typeface="Times New Roman" panose="02020603050405020304" pitchFamily="18" charset="0"/>
              </a:rPr>
              <a:t> Alors, ceux qui avaient accueilli la parole de Pierre furent baptisés. Ce jour-là, environ trois mille personnes se joignirent à eux.</a:t>
            </a:r>
          </a:p>
          <a:p>
            <a:pPr algn="l"/>
            <a:r>
              <a:rPr lang="fr-FR" b="1" i="0" dirty="0">
                <a:solidFill>
                  <a:srgbClr val="BF2329"/>
                </a:solidFill>
                <a:effectLst/>
                <a:latin typeface="Times New Roman" panose="02020603050405020304" pitchFamily="18" charset="0"/>
                <a:cs typeface="Times New Roman" panose="02020603050405020304" pitchFamily="18" charset="0"/>
              </a:rPr>
              <a:t>42</a:t>
            </a:r>
            <a:r>
              <a:rPr lang="fr-FR" b="0" i="0" dirty="0">
                <a:solidFill>
                  <a:srgbClr val="333333"/>
                </a:solidFill>
                <a:effectLst/>
                <a:latin typeface="Times New Roman" panose="02020603050405020304" pitchFamily="18" charset="0"/>
                <a:cs typeface="Times New Roman" panose="02020603050405020304" pitchFamily="18" charset="0"/>
              </a:rPr>
              <a:t> Ils étaient assidus à l’enseignement des Apôtres et à la communion fraternelle, à la fraction du pain et aux prières.</a:t>
            </a:r>
          </a:p>
          <a:p>
            <a:pPr algn="l"/>
            <a:r>
              <a:rPr lang="fr-FR" b="1" i="0" dirty="0">
                <a:solidFill>
                  <a:srgbClr val="BF2329"/>
                </a:solidFill>
                <a:effectLst/>
                <a:latin typeface="Times New Roman" panose="02020603050405020304" pitchFamily="18" charset="0"/>
                <a:cs typeface="Times New Roman" panose="02020603050405020304" pitchFamily="18" charset="0"/>
              </a:rPr>
              <a:t>43</a:t>
            </a:r>
            <a:r>
              <a:rPr lang="fr-FR" b="0" i="0" dirty="0">
                <a:solidFill>
                  <a:srgbClr val="333333"/>
                </a:solidFill>
                <a:effectLst/>
                <a:latin typeface="Times New Roman" panose="02020603050405020304" pitchFamily="18" charset="0"/>
                <a:cs typeface="Times New Roman" panose="02020603050405020304" pitchFamily="18" charset="0"/>
              </a:rPr>
              <a:t> La crainte de Dieu était dans tous les cœurs à la vue des nombreux prodiges et signes accomplis par les Apôtres.</a:t>
            </a:r>
          </a:p>
          <a:p>
            <a:pPr algn="l"/>
            <a:r>
              <a:rPr lang="fr-FR" b="1" i="0" dirty="0">
                <a:solidFill>
                  <a:srgbClr val="BF2329"/>
                </a:solidFill>
                <a:effectLst/>
                <a:latin typeface="Times New Roman" panose="02020603050405020304" pitchFamily="18" charset="0"/>
                <a:cs typeface="Times New Roman" panose="02020603050405020304" pitchFamily="18" charset="0"/>
              </a:rPr>
              <a:t>44</a:t>
            </a:r>
            <a:r>
              <a:rPr lang="fr-FR" b="0" i="0" dirty="0">
                <a:solidFill>
                  <a:srgbClr val="333333"/>
                </a:solidFill>
                <a:effectLst/>
                <a:latin typeface="Times New Roman" panose="02020603050405020304" pitchFamily="18" charset="0"/>
                <a:cs typeface="Times New Roman" panose="02020603050405020304" pitchFamily="18" charset="0"/>
              </a:rPr>
              <a:t> Tous les croyants vivaient ensemble, et ils avaient tout en commun ;</a:t>
            </a:r>
          </a:p>
          <a:p>
            <a:pPr algn="l"/>
            <a:r>
              <a:rPr lang="fr-FR" b="1" i="0" dirty="0">
                <a:solidFill>
                  <a:srgbClr val="BF2329"/>
                </a:solidFill>
                <a:effectLst/>
                <a:latin typeface="Times New Roman" panose="02020603050405020304" pitchFamily="18" charset="0"/>
                <a:cs typeface="Times New Roman" panose="02020603050405020304" pitchFamily="18" charset="0"/>
              </a:rPr>
              <a:t>45</a:t>
            </a:r>
            <a:r>
              <a:rPr lang="fr-FR" b="0" i="0" dirty="0">
                <a:solidFill>
                  <a:srgbClr val="333333"/>
                </a:solidFill>
                <a:effectLst/>
                <a:latin typeface="Times New Roman" panose="02020603050405020304" pitchFamily="18" charset="0"/>
                <a:cs typeface="Times New Roman" panose="02020603050405020304" pitchFamily="18" charset="0"/>
              </a:rPr>
              <a:t> ils vendaient leurs biens et leurs possessions, et ils en partageaient le produit entre tous en fonction des besoins de chacun.</a:t>
            </a:r>
          </a:p>
          <a:p>
            <a:pPr algn="l"/>
            <a:r>
              <a:rPr lang="fr-FR" b="1" i="0" dirty="0">
                <a:solidFill>
                  <a:srgbClr val="BF2329"/>
                </a:solidFill>
                <a:effectLst/>
                <a:latin typeface="Times New Roman" panose="02020603050405020304" pitchFamily="18" charset="0"/>
                <a:cs typeface="Times New Roman" panose="02020603050405020304" pitchFamily="18" charset="0"/>
              </a:rPr>
              <a:t>46</a:t>
            </a:r>
            <a:r>
              <a:rPr lang="fr-FR" b="0" i="0" dirty="0">
                <a:solidFill>
                  <a:srgbClr val="333333"/>
                </a:solidFill>
                <a:effectLst/>
                <a:latin typeface="Times New Roman" panose="02020603050405020304" pitchFamily="18" charset="0"/>
                <a:cs typeface="Times New Roman" panose="02020603050405020304" pitchFamily="18" charset="0"/>
              </a:rPr>
              <a:t> Chaque jour, d’un même cœur, ils fréquentaient assidûment le Temple, ils rompaient le pain dans les maisons, ils prenaient leurs repas avec allégresse et simplicité de cœur ;</a:t>
            </a:r>
          </a:p>
          <a:p>
            <a:pPr algn="l"/>
            <a:r>
              <a:rPr lang="fr-FR" b="1" i="0" dirty="0">
                <a:solidFill>
                  <a:srgbClr val="C00000"/>
                </a:solidFill>
                <a:effectLst/>
                <a:latin typeface="Times New Roman" panose="02020603050405020304" pitchFamily="18" charset="0"/>
                <a:cs typeface="Times New Roman" panose="02020603050405020304" pitchFamily="18" charset="0"/>
              </a:rPr>
              <a:t>47</a:t>
            </a:r>
            <a:r>
              <a:rPr lang="fr-FR" b="0" i="0" dirty="0">
                <a:solidFill>
                  <a:srgbClr val="333333"/>
                </a:solidFill>
                <a:effectLst/>
                <a:latin typeface="Times New Roman" panose="02020603050405020304" pitchFamily="18" charset="0"/>
                <a:cs typeface="Times New Roman" panose="02020603050405020304" pitchFamily="18" charset="0"/>
              </a:rPr>
              <a:t> ils louaient Dieu et avaient la faveur du peuple tout entier. Chaque jour, le Seigneur leur adjoignait ceux qui allaient être sauvés.</a:t>
            </a:r>
          </a:p>
        </p:txBody>
      </p:sp>
    </p:spTree>
    <p:extLst>
      <p:ext uri="{BB962C8B-B14F-4D97-AF65-F5344CB8AC3E}">
        <p14:creationId xmlns:p14="http://schemas.microsoft.com/office/powerpoint/2010/main" val="413475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14D8CD9-EE29-4E1C-A910-904BBD671C5E}"/>
              </a:ext>
            </a:extLst>
          </p:cNvPr>
          <p:cNvSpPr txBox="1"/>
          <p:nvPr/>
        </p:nvSpPr>
        <p:spPr>
          <a:xfrm>
            <a:off x="80010" y="43362"/>
            <a:ext cx="1953087" cy="369332"/>
          </a:xfrm>
          <a:prstGeom prst="rect">
            <a:avLst/>
          </a:prstGeom>
          <a:noFill/>
        </p:spPr>
        <p:txBody>
          <a:bodyPr wrap="square">
            <a:spAutoFit/>
          </a:bodyPr>
          <a:lstStyle/>
          <a:p>
            <a:pPr lvl="0" eaLnBrk="1" fontAlgn="auto" hangingPunct="1">
              <a:spcAft>
                <a:spcPts val="0"/>
              </a:spcAft>
              <a:defRPr/>
            </a:pPr>
            <a:r>
              <a:rPr lang="fr-FR" dirty="0">
                <a:solidFill>
                  <a:srgbClr val="FF0000"/>
                </a:solidFill>
                <a:latin typeface="Times New Roman" panose="02020603050405020304" pitchFamily="18" charset="0"/>
                <a:cs typeface="Times New Roman" panose="02020603050405020304" pitchFamily="18" charset="0"/>
              </a:rPr>
              <a:t>d’autres langues</a:t>
            </a:r>
          </a:p>
        </p:txBody>
      </p:sp>
      <p:sp>
        <p:nvSpPr>
          <p:cNvPr id="6" name="Titre 1">
            <a:extLst>
              <a:ext uri="{FF2B5EF4-FFF2-40B4-BE49-F238E27FC236}">
                <a16:creationId xmlns:a16="http://schemas.microsoft.com/office/drawing/2014/main" id="{0C8C5C8F-0FDD-44BF-B30B-19DFE02619F5}"/>
              </a:ext>
            </a:extLst>
          </p:cNvPr>
          <p:cNvSpPr txBox="1">
            <a:spLocks/>
          </p:cNvSpPr>
          <p:nvPr/>
        </p:nvSpPr>
        <p:spPr bwMode="auto">
          <a:xfrm>
            <a:off x="361888" y="1131570"/>
            <a:ext cx="11468223" cy="1103630"/>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Matthieu 10, 20 :</a:t>
            </a:r>
            <a:r>
              <a:rPr lang="fr-FR" sz="2400" dirty="0">
                <a:latin typeface="Times New Roman" panose="02020603050405020304" pitchFamily="18" charset="0"/>
                <a:cs typeface="Times New Roman" panose="02020603050405020304" pitchFamily="18" charset="0"/>
              </a:rPr>
              <a:t> Quand Jésus envoie ses disciples en mission, il leur dit :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Car ce n’est pas vous qui parlerez, c’est l’Esprit de votre Père qui parlera en vous</a:t>
            </a:r>
            <a:r>
              <a:rPr lang="fr-FR" sz="2400" dirty="0">
                <a:latin typeface="Times New Roman" panose="02020603050405020304" pitchFamily="18" charset="0"/>
                <a:cs typeface="Times New Roman" panose="02020603050405020304" pitchFamily="18" charset="0"/>
              </a:rPr>
              <a:t>.» </a:t>
            </a:r>
          </a:p>
        </p:txBody>
      </p:sp>
      <p:sp>
        <p:nvSpPr>
          <p:cNvPr id="3" name="Titre 1">
            <a:extLst>
              <a:ext uri="{FF2B5EF4-FFF2-40B4-BE49-F238E27FC236}">
                <a16:creationId xmlns:a16="http://schemas.microsoft.com/office/drawing/2014/main" id="{C15F069C-3CF3-5B8A-327B-DD9016AC83EE}"/>
              </a:ext>
            </a:extLst>
          </p:cNvPr>
          <p:cNvSpPr txBox="1">
            <a:spLocks/>
          </p:cNvSpPr>
          <p:nvPr/>
        </p:nvSpPr>
        <p:spPr bwMode="auto">
          <a:xfrm>
            <a:off x="361887" y="3066322"/>
            <a:ext cx="11468224" cy="2660108"/>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1 Corinthiens 14, 21-22 </a:t>
            </a:r>
            <a:r>
              <a:rPr lang="fr-FR" sz="2400" i="1" dirty="0">
                <a:latin typeface="Times New Roman" panose="02020603050405020304" pitchFamily="18" charset="0"/>
                <a:cs typeface="Times New Roman" panose="02020603050405020304" pitchFamily="18" charset="0"/>
              </a:rPr>
              <a:t>Dans la Loi, il est écrit ceci : C’est par des gens de langue étrangère, par des lèvres d’étrangers, que je parlerai à ce peuple ; et même ainsi ils ne m’écouteront pas, dit le Seigneur. Cela veut dire que parler en langues est un signe non pour les croyants, mais pour ceux qui ne croient pas, alors que la prophétie est un signe non pour ceux qui ne croient pas, mais pour les croyants.</a:t>
            </a:r>
          </a:p>
        </p:txBody>
      </p:sp>
    </p:spTree>
    <p:extLst>
      <p:ext uri="{BB962C8B-B14F-4D97-AF65-F5344CB8AC3E}">
        <p14:creationId xmlns:p14="http://schemas.microsoft.com/office/powerpoint/2010/main" val="39540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08C66-CD5A-4ACD-885E-920888710646}"/>
              </a:ext>
            </a:extLst>
          </p:cNvPr>
          <p:cNvSpPr>
            <a:spLocks noGrp="1"/>
          </p:cNvSpPr>
          <p:nvPr>
            <p:ph type="title"/>
          </p:nvPr>
        </p:nvSpPr>
        <p:spPr>
          <a:xfrm>
            <a:off x="838200" y="251720"/>
            <a:ext cx="10515600" cy="1325563"/>
          </a:xfrm>
        </p:spPr>
        <p:txBody>
          <a:bodyPr/>
          <a:lstStyle/>
          <a:p>
            <a:r>
              <a:rPr lang="fr-FR" b="1" dirty="0"/>
              <a:t>Contexte du récit  </a:t>
            </a:r>
          </a:p>
        </p:txBody>
      </p:sp>
      <p:sp>
        <p:nvSpPr>
          <p:cNvPr id="3" name="Espace réservé du contenu 2">
            <a:extLst>
              <a:ext uri="{FF2B5EF4-FFF2-40B4-BE49-F238E27FC236}">
                <a16:creationId xmlns:a16="http://schemas.microsoft.com/office/drawing/2014/main" id="{4C9F6912-3BF1-481A-A00B-C0A7358B386C}"/>
              </a:ext>
            </a:extLst>
          </p:cNvPr>
          <p:cNvSpPr>
            <a:spLocks noGrp="1"/>
          </p:cNvSpPr>
          <p:nvPr>
            <p:ph idx="1"/>
          </p:nvPr>
        </p:nvSpPr>
        <p:spPr>
          <a:xfrm>
            <a:off x="698417" y="1544427"/>
            <a:ext cx="10515600" cy="4470710"/>
          </a:xfrm>
        </p:spPr>
        <p:txBody>
          <a:bodyPr>
            <a:noAutofit/>
          </a:bodyPr>
          <a:lstStyle/>
          <a:p>
            <a:pPr marL="0" indent="0">
              <a:lnSpc>
                <a:spcPct val="115000"/>
              </a:lnSpc>
              <a:spcAft>
                <a:spcPts val="1000"/>
              </a:spcAft>
              <a:buNone/>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Parler en langue.</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C'est une manifestation particulièrement prisée dans l’église de Corinthe (1 Corinthiens 14). C'est une langue étrange, extatique, par laquelle le croyant possédé par l'Esprit, loue Dieu en un langage que les autres ne comprennent pas et qui a donc besoin d'être interprété. On l’appelle la glossolalie. </a:t>
            </a:r>
            <a:b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Ici, Luc dit : “parler en d'autres langues”, c'est-à-dire en langues étrangères identifiables. Pour lui, le miracle de Pentecôte est un signe de l'universalité de l'Évangile que des gens de toute langue peuvent recevoir et les comprendre.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fr-FR" sz="2400" dirty="0">
                <a:effectLst/>
                <a:latin typeface="Times New Roman" panose="02020603050405020304" pitchFamily="18" charset="0"/>
                <a:ea typeface="Times New Roman" panose="02020603050405020304" pitchFamily="18" charset="0"/>
              </a:rPr>
              <a:t>D’après </a:t>
            </a:r>
            <a:r>
              <a:rPr lang="fr-FR" sz="2400" dirty="0">
                <a:effectLst/>
                <a:latin typeface="Times New Roman" panose="02020603050405020304" pitchFamily="18" charset="0"/>
                <a:ea typeface="Calibri" panose="020F0502020204030204" pitchFamily="34" charset="0"/>
              </a:rPr>
              <a:t>Charles L’</a:t>
            </a:r>
            <a:r>
              <a:rPr lang="fr-FR" sz="2400" dirty="0" err="1">
                <a:effectLst/>
                <a:latin typeface="Times New Roman" panose="02020603050405020304" pitchFamily="18" charset="0"/>
                <a:ea typeface="Calibri" panose="020F0502020204030204" pitchFamily="34" charset="0"/>
              </a:rPr>
              <a:t>Eplattenier</a:t>
            </a:r>
            <a:r>
              <a:rPr lang="fr-FR" sz="2400" dirty="0">
                <a:effectLst/>
                <a:latin typeface="Times New Roman" panose="02020603050405020304" pitchFamily="18" charset="0"/>
                <a:ea typeface="Calibri" panose="020F0502020204030204" pitchFamily="34" charset="0"/>
              </a:rPr>
              <a:t>, </a:t>
            </a:r>
          </a:p>
          <a:p>
            <a:pPr marL="0" indent="0" algn="r">
              <a:buNone/>
            </a:pPr>
            <a:r>
              <a:rPr lang="fr-FR" sz="2400" dirty="0">
                <a:effectLst/>
                <a:latin typeface="Times New Roman" panose="02020603050405020304" pitchFamily="18" charset="0"/>
                <a:ea typeface="Calibri" panose="020F0502020204030204" pitchFamily="34" charset="0"/>
              </a:rPr>
              <a:t>Le livre des Actes, Bayard Editions/centurion, 1994</a:t>
            </a:r>
            <a:r>
              <a:rPr lang="fr-FR" sz="2400" dirty="0">
                <a:effectLst/>
                <a:latin typeface="Times New Roman" panose="02020603050405020304" pitchFamily="18" charset="0"/>
                <a:ea typeface="Times New Roman" panose="02020603050405020304" pitchFamily="18" charset="0"/>
              </a:rPr>
              <a:t>, p 30.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40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10CB-99DA-4256-8DE9-D323BCF51B86}"/>
              </a:ext>
            </a:extLst>
          </p:cNvPr>
          <p:cNvSpPr txBox="1">
            <a:spLocks/>
          </p:cNvSpPr>
          <p:nvPr/>
        </p:nvSpPr>
        <p:spPr bwMode="auto">
          <a:xfrm>
            <a:off x="881039" y="1733310"/>
            <a:ext cx="10572190" cy="2450069"/>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S’agirait-il d’un signe donné à tous ? S’agirait-il d’une autre langue ? </a:t>
            </a:r>
          </a:p>
          <a:p>
            <a:r>
              <a:rPr lang="fr-FR" sz="2400" dirty="0">
                <a:latin typeface="Times New Roman" panose="02020603050405020304" pitchFamily="18" charset="0"/>
                <a:cs typeface="Times New Roman" panose="02020603050405020304" pitchFamily="18" charset="0"/>
              </a:rPr>
              <a:t>Serait-ce la langue de Dieu, c'est-à-dire la langue universelle des hommes,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la langue de l'Amour, la langue du cœur, </a:t>
            </a:r>
          </a:p>
          <a:p>
            <a:r>
              <a:rPr lang="fr-FR" sz="2400" dirty="0">
                <a:latin typeface="Times New Roman" panose="02020603050405020304" pitchFamily="18" charset="0"/>
                <a:cs typeface="Times New Roman" panose="02020603050405020304" pitchFamily="18" charset="0"/>
              </a:rPr>
              <a:t>celle que tous cherchent, celle que tous espèrent, </a:t>
            </a:r>
          </a:p>
          <a:p>
            <a:r>
              <a:rPr lang="fr-FR" sz="2400" dirty="0">
                <a:latin typeface="Times New Roman" panose="02020603050405020304" pitchFamily="18" charset="0"/>
                <a:cs typeface="Times New Roman" panose="02020603050405020304" pitchFamily="18" charset="0"/>
              </a:rPr>
              <a:t>celle que tous peuvent comprendre, celle qui rassemble dans la diversité...</a:t>
            </a:r>
          </a:p>
        </p:txBody>
      </p:sp>
      <p:sp>
        <p:nvSpPr>
          <p:cNvPr id="4" name="ZoneTexte 3">
            <a:extLst>
              <a:ext uri="{FF2B5EF4-FFF2-40B4-BE49-F238E27FC236}">
                <a16:creationId xmlns:a16="http://schemas.microsoft.com/office/drawing/2014/main" id="{D2ACFCF9-0222-4AFA-86A8-0240EF90F3BE}"/>
              </a:ext>
            </a:extLst>
          </p:cNvPr>
          <p:cNvSpPr txBox="1"/>
          <p:nvPr/>
        </p:nvSpPr>
        <p:spPr>
          <a:xfrm>
            <a:off x="0" y="0"/>
            <a:ext cx="1935332"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d’autres langues</a:t>
            </a:r>
          </a:p>
        </p:txBody>
      </p:sp>
      <p:sp>
        <p:nvSpPr>
          <p:cNvPr id="8" name="Titre 1">
            <a:extLst>
              <a:ext uri="{FF2B5EF4-FFF2-40B4-BE49-F238E27FC236}">
                <a16:creationId xmlns:a16="http://schemas.microsoft.com/office/drawing/2014/main" id="{75F67C29-B27A-40B9-B6A4-024D3D05985F}"/>
              </a:ext>
            </a:extLst>
          </p:cNvPr>
          <p:cNvSpPr txBox="1">
            <a:spLocks/>
          </p:cNvSpPr>
          <p:nvPr/>
        </p:nvSpPr>
        <p:spPr bwMode="auto">
          <a:xfrm>
            <a:off x="881039" y="4359026"/>
            <a:ext cx="10572190" cy="1504564"/>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fontAlgn="auto" hangingPunct="1">
              <a:spcAft>
                <a:spcPts val="0"/>
              </a:spcAft>
              <a:defRPr/>
            </a:pPr>
            <a:r>
              <a:rPr lang="fr-FR" sz="2400" dirty="0">
                <a:latin typeface="Times New Roman" panose="02020603050405020304" pitchFamily="18" charset="0"/>
                <a:cs typeface="Times New Roman" panose="02020603050405020304" pitchFamily="18" charset="0"/>
              </a:rPr>
              <a:t>Le don de l’Esprit Saint nous ouvre à la compréhension du mystère de Dieu </a:t>
            </a:r>
          </a:p>
          <a:p>
            <a:pPr lvl="0" eaLnBrk="1" fontAlgn="auto" hangingPunct="1">
              <a:spcAft>
                <a:spcPts val="0"/>
              </a:spcAft>
              <a:defRPr/>
            </a:pPr>
            <a:r>
              <a:rPr lang="fr-FR" sz="2400" dirty="0">
                <a:latin typeface="Times New Roman" panose="02020603050405020304" pitchFamily="18" charset="0"/>
                <a:cs typeface="Times New Roman" panose="02020603050405020304" pitchFamily="18" charset="0"/>
              </a:rPr>
              <a:t>et nous donne l’audace de le proclamer.</a:t>
            </a:r>
            <a:endParaRPr kumimoji="0" lang="fr-FR" sz="240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30A4EACA-66FE-D874-E1D4-051614ED56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3922" y="184666"/>
            <a:ext cx="1926423" cy="1399936"/>
          </a:xfrm>
          <a:prstGeom prst="rect">
            <a:avLst/>
          </a:prstGeom>
        </p:spPr>
      </p:pic>
    </p:spTree>
    <p:extLst>
      <p:ext uri="{BB962C8B-B14F-4D97-AF65-F5344CB8AC3E}">
        <p14:creationId xmlns:p14="http://schemas.microsoft.com/office/powerpoint/2010/main" val="41293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317F7-EC36-436B-8770-1B96C19E7EB4}"/>
              </a:ext>
            </a:extLst>
          </p:cNvPr>
          <p:cNvSpPr txBox="1">
            <a:spLocks/>
          </p:cNvSpPr>
          <p:nvPr/>
        </p:nvSpPr>
        <p:spPr bwMode="auto">
          <a:xfrm>
            <a:off x="830378" y="2776287"/>
            <a:ext cx="10828421" cy="2271562"/>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dirty="0">
                <a:solidFill>
                  <a:srgbClr val="FF0000"/>
                </a:solidFill>
                <a:latin typeface="Times New Roman" panose="02020603050405020304" pitchFamily="18" charset="0"/>
                <a:ea typeface="Calibri" panose="020F0502020204030204" pitchFamily="34" charset="0"/>
              </a:rPr>
              <a:t>05</a:t>
            </a:r>
            <a:r>
              <a:rPr lang="fr-FR" sz="2400" dirty="0">
                <a:latin typeface="Times New Roman" panose="02020603050405020304" pitchFamily="18" charset="0"/>
                <a:ea typeface="Calibri" panose="020F0502020204030204" pitchFamily="34" charset="0"/>
              </a:rPr>
              <a:t> Or, il y avait, résidant à Jérusalem, des Juifs religieux, venant de toutes les nations sous le ciel.</a:t>
            </a:r>
            <a:br>
              <a:rPr lang="fr-FR" sz="2400" dirty="0">
                <a:latin typeface="Times New Roman" panose="02020603050405020304" pitchFamily="18" charset="0"/>
                <a:ea typeface="Calibri" panose="020F0502020204030204" pitchFamily="34" charset="0"/>
              </a:rPr>
            </a:br>
            <a:r>
              <a:rPr lang="fr-FR" sz="2400" dirty="0">
                <a:solidFill>
                  <a:srgbClr val="FF0000"/>
                </a:solidFill>
                <a:latin typeface="Times New Roman" panose="02020603050405020304" pitchFamily="18" charset="0"/>
                <a:ea typeface="Calibri" panose="020F0502020204030204" pitchFamily="34" charset="0"/>
              </a:rPr>
              <a:t>06</a:t>
            </a:r>
            <a:r>
              <a:rPr lang="fr-FR" sz="2400" dirty="0">
                <a:latin typeface="Times New Roman" panose="02020603050405020304" pitchFamily="18" charset="0"/>
                <a:ea typeface="Calibri" panose="020F0502020204030204" pitchFamily="34" charset="0"/>
              </a:rPr>
              <a:t> Lorsque ceux-ci entendirent la voix qui retentissait, ils se rassemblèrent en </a:t>
            </a:r>
            <a:r>
              <a:rPr lang="fr-FR" sz="2400" dirty="0">
                <a:solidFill>
                  <a:srgbClr val="FF0000"/>
                </a:solidFill>
                <a:latin typeface="Times New Roman" panose="02020603050405020304" pitchFamily="18" charset="0"/>
                <a:ea typeface="Calibri" panose="020F0502020204030204" pitchFamily="34" charset="0"/>
              </a:rPr>
              <a:t>foule</a:t>
            </a:r>
            <a:r>
              <a:rPr lang="fr-FR" sz="2400" dirty="0">
                <a:latin typeface="Times New Roman" panose="02020603050405020304" pitchFamily="18" charset="0"/>
                <a:ea typeface="Calibri" panose="020F0502020204030204" pitchFamily="34" charset="0"/>
              </a:rPr>
              <a:t>. Ils étaient en pleine confusion parce que chacun d’eux entendait dans son propre dialecte ceux qui parlaient</a:t>
            </a:r>
            <a:endParaRPr lang="fr-FR" sz="2400" dirty="0">
              <a:latin typeface="Times New Roman" panose="02020603050405020304" pitchFamily="18" charset="0"/>
              <a:ea typeface="+mn-ea"/>
              <a:cs typeface="Times New Roman" panose="02020603050405020304" pitchFamily="18" charset="0"/>
            </a:endParaRPr>
          </a:p>
        </p:txBody>
      </p:sp>
      <p:pic>
        <p:nvPicPr>
          <p:cNvPr id="3" name="Image 2">
            <a:extLst>
              <a:ext uri="{FF2B5EF4-FFF2-40B4-BE49-F238E27FC236}">
                <a16:creationId xmlns:a16="http://schemas.microsoft.com/office/drawing/2014/main" id="{90E2E6B7-121F-6C90-B1F7-2CBAC27E65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0943" y="360199"/>
            <a:ext cx="2710113" cy="1969446"/>
          </a:xfrm>
          <a:prstGeom prst="rect">
            <a:avLst/>
          </a:prstGeom>
        </p:spPr>
      </p:pic>
    </p:spTree>
    <p:extLst>
      <p:ext uri="{BB962C8B-B14F-4D97-AF65-F5344CB8AC3E}">
        <p14:creationId xmlns:p14="http://schemas.microsoft.com/office/powerpoint/2010/main" val="2913727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C8078-D9D8-4FF3-AD4F-F1659F6C3982}"/>
              </a:ext>
            </a:extLst>
          </p:cNvPr>
          <p:cNvSpPr txBox="1">
            <a:spLocks/>
          </p:cNvSpPr>
          <p:nvPr/>
        </p:nvSpPr>
        <p:spPr>
          <a:xfrm>
            <a:off x="2333101" y="3860800"/>
            <a:ext cx="7712555" cy="977900"/>
          </a:xfrm>
          <a:prstGeom prst="roundRect">
            <a:avLst>
              <a:gd name="adj" fmla="val 16667"/>
            </a:avLst>
          </a:prstGeom>
          <a:ln w="76200">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Quelle est cette foule composée de personnes </a:t>
            </a:r>
          </a:p>
          <a:p>
            <a:pPr>
              <a:lnSpc>
                <a:spcPct val="10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qui entendent chacun différemment ? </a:t>
            </a:r>
          </a:p>
        </p:txBody>
      </p:sp>
      <p:pic>
        <p:nvPicPr>
          <p:cNvPr id="7" name="Image 6">
            <a:extLst>
              <a:ext uri="{FF2B5EF4-FFF2-40B4-BE49-F238E27FC236}">
                <a16:creationId xmlns:a16="http://schemas.microsoft.com/office/drawing/2014/main" id="{28AFEB26-059F-4024-8856-5514AB2FEA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7401" y="553413"/>
            <a:ext cx="3877198" cy="2817570"/>
          </a:xfrm>
          <a:prstGeom prst="rect">
            <a:avLst/>
          </a:prstGeom>
        </p:spPr>
      </p:pic>
      <p:sp>
        <p:nvSpPr>
          <p:cNvPr id="8" name="ZoneTexte 7">
            <a:extLst>
              <a:ext uri="{FF2B5EF4-FFF2-40B4-BE49-F238E27FC236}">
                <a16:creationId xmlns:a16="http://schemas.microsoft.com/office/drawing/2014/main" id="{35C0038D-AE37-4F22-9612-E9528275055D}"/>
              </a:ext>
            </a:extLst>
          </p:cNvPr>
          <p:cNvSpPr txBox="1"/>
          <p:nvPr/>
        </p:nvSpPr>
        <p:spPr>
          <a:xfrm>
            <a:off x="362355" y="184081"/>
            <a:ext cx="882245"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foule</a:t>
            </a:r>
            <a:endParaRPr lang="fr-FR" dirty="0"/>
          </a:p>
        </p:txBody>
      </p:sp>
    </p:spTree>
    <p:extLst>
      <p:ext uri="{BB962C8B-B14F-4D97-AF65-F5344CB8AC3E}">
        <p14:creationId xmlns:p14="http://schemas.microsoft.com/office/powerpoint/2010/main" val="316118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C8C5C8F-0FDD-44BF-B30B-19DFE02619F5}"/>
              </a:ext>
            </a:extLst>
          </p:cNvPr>
          <p:cNvSpPr txBox="1">
            <a:spLocks/>
          </p:cNvSpPr>
          <p:nvPr/>
        </p:nvSpPr>
        <p:spPr bwMode="auto">
          <a:xfrm>
            <a:off x="1910505" y="3582874"/>
            <a:ext cx="8856556" cy="1587095"/>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Dans le Premier Testament, il est aussi question d’un peuple, </a:t>
            </a:r>
          </a:p>
          <a:p>
            <a:r>
              <a:rPr lang="fr-FR" sz="2400" dirty="0">
                <a:latin typeface="Times New Roman" panose="02020603050405020304" pitchFamily="18" charset="0"/>
                <a:cs typeface="Times New Roman" panose="02020603050405020304" pitchFamily="18" charset="0"/>
              </a:rPr>
              <a:t>peuple choisi, peuple de croyants au Dieu unique. </a:t>
            </a:r>
          </a:p>
        </p:txBody>
      </p:sp>
      <p:sp>
        <p:nvSpPr>
          <p:cNvPr id="5" name="ZoneTexte 4">
            <a:extLst>
              <a:ext uri="{FF2B5EF4-FFF2-40B4-BE49-F238E27FC236}">
                <a16:creationId xmlns:a16="http://schemas.microsoft.com/office/drawing/2014/main" id="{A3E30E25-6FCA-4623-B5AA-9211A90E6EA3}"/>
              </a:ext>
            </a:extLst>
          </p:cNvPr>
          <p:cNvSpPr txBox="1"/>
          <p:nvPr/>
        </p:nvSpPr>
        <p:spPr>
          <a:xfrm>
            <a:off x="362355" y="184081"/>
            <a:ext cx="1768002"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foule</a:t>
            </a:r>
            <a:endParaRPr lang="fr-FR" dirty="0"/>
          </a:p>
        </p:txBody>
      </p:sp>
      <p:pic>
        <p:nvPicPr>
          <p:cNvPr id="2" name="Image 1">
            <a:extLst>
              <a:ext uri="{FF2B5EF4-FFF2-40B4-BE49-F238E27FC236}">
                <a16:creationId xmlns:a16="http://schemas.microsoft.com/office/drawing/2014/main" id="{4C222874-4544-CABB-BC71-A2C9F492B5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3215" y="457556"/>
            <a:ext cx="3877198" cy="2817570"/>
          </a:xfrm>
          <a:prstGeom prst="rect">
            <a:avLst/>
          </a:prstGeom>
        </p:spPr>
      </p:pic>
    </p:spTree>
    <p:extLst>
      <p:ext uri="{BB962C8B-B14F-4D97-AF65-F5344CB8AC3E}">
        <p14:creationId xmlns:p14="http://schemas.microsoft.com/office/powerpoint/2010/main" val="1465923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10CB-99DA-4256-8DE9-D323BCF51B86}"/>
              </a:ext>
            </a:extLst>
          </p:cNvPr>
          <p:cNvSpPr txBox="1">
            <a:spLocks/>
          </p:cNvSpPr>
          <p:nvPr/>
        </p:nvSpPr>
        <p:spPr bwMode="auto">
          <a:xfrm>
            <a:off x="1363350" y="3066903"/>
            <a:ext cx="9465300" cy="1026921"/>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2400" dirty="0">
                <a:latin typeface="Times New Roman" panose="02020603050405020304" pitchFamily="18" charset="0"/>
                <a:cs typeface="Times New Roman" panose="02020603050405020304" pitchFamily="18" charset="0"/>
              </a:rPr>
              <a:t>La foule représente tous ceux qui sont témoins et reçoivent l’annonce.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Image 6">
            <a:extLst>
              <a:ext uri="{FF2B5EF4-FFF2-40B4-BE49-F238E27FC236}">
                <a16:creationId xmlns:a16="http://schemas.microsoft.com/office/drawing/2014/main" id="{4E6EAF80-F7F5-4327-8F71-5ABAB40BF8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2320" y="243044"/>
            <a:ext cx="3449793" cy="2506973"/>
          </a:xfrm>
          <a:prstGeom prst="rect">
            <a:avLst/>
          </a:prstGeom>
        </p:spPr>
      </p:pic>
      <p:sp>
        <p:nvSpPr>
          <p:cNvPr id="6" name="ZoneTexte 5">
            <a:extLst>
              <a:ext uri="{FF2B5EF4-FFF2-40B4-BE49-F238E27FC236}">
                <a16:creationId xmlns:a16="http://schemas.microsoft.com/office/drawing/2014/main" id="{A759DBFA-057D-47B7-8C9F-DB9EBADC2AE7}"/>
              </a:ext>
            </a:extLst>
          </p:cNvPr>
          <p:cNvSpPr txBox="1"/>
          <p:nvPr/>
        </p:nvSpPr>
        <p:spPr>
          <a:xfrm>
            <a:off x="206712" y="124589"/>
            <a:ext cx="1768002"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foule</a:t>
            </a:r>
            <a:endParaRPr lang="fr-FR" dirty="0"/>
          </a:p>
        </p:txBody>
      </p:sp>
      <p:sp>
        <p:nvSpPr>
          <p:cNvPr id="3" name="Titre 1">
            <a:extLst>
              <a:ext uri="{FF2B5EF4-FFF2-40B4-BE49-F238E27FC236}">
                <a16:creationId xmlns:a16="http://schemas.microsoft.com/office/drawing/2014/main" id="{27C27669-2014-6B3F-01D3-E5E200CECB7F}"/>
              </a:ext>
            </a:extLst>
          </p:cNvPr>
          <p:cNvSpPr txBox="1">
            <a:spLocks/>
          </p:cNvSpPr>
          <p:nvPr/>
        </p:nvSpPr>
        <p:spPr bwMode="auto">
          <a:xfrm>
            <a:off x="3169357" y="4587743"/>
            <a:ext cx="5504744" cy="1026921"/>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Qui sommes-nous dans cette foule ? </a:t>
            </a:r>
          </a:p>
        </p:txBody>
      </p:sp>
    </p:spTree>
    <p:extLst>
      <p:ext uri="{BB962C8B-B14F-4D97-AF65-F5344CB8AC3E}">
        <p14:creationId xmlns:p14="http://schemas.microsoft.com/office/powerpoint/2010/main" val="12146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E5920-3029-465C-8F39-F55A0F45149E}"/>
              </a:ext>
            </a:extLst>
          </p:cNvPr>
          <p:cNvSpPr txBox="1">
            <a:spLocks/>
          </p:cNvSpPr>
          <p:nvPr/>
        </p:nvSpPr>
        <p:spPr bwMode="auto">
          <a:xfrm>
            <a:off x="2527569" y="3134493"/>
            <a:ext cx="7136862" cy="1686941"/>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eaLnBrk="1" fontAlgn="auto" hangingPunct="1">
              <a:spcBef>
                <a:spcPts val="0"/>
              </a:spcBef>
              <a:spcAft>
                <a:spcPts val="0"/>
              </a:spcAft>
              <a:defRPr/>
            </a:pPr>
            <a:r>
              <a:rPr lang="fr-FR" sz="2400" dirty="0">
                <a:solidFill>
                  <a:srgbClr val="FF0000"/>
                </a:solidFill>
                <a:latin typeface="Times New Roman" panose="02020603050405020304" pitchFamily="18" charset="0"/>
                <a:ea typeface="+mn-ea"/>
                <a:cs typeface="Times New Roman" panose="02020603050405020304" pitchFamily="18" charset="0"/>
              </a:rPr>
              <a:t>07</a:t>
            </a:r>
            <a:r>
              <a:rPr lang="fr-FR" sz="2400" dirty="0">
                <a:solidFill>
                  <a:prstClr val="black"/>
                </a:solidFill>
                <a:latin typeface="Times New Roman" panose="02020603050405020304" pitchFamily="18" charset="0"/>
                <a:ea typeface="+mn-ea"/>
                <a:cs typeface="Times New Roman" panose="02020603050405020304" pitchFamily="18" charset="0"/>
              </a:rPr>
              <a:t> Dans la stupéfaction et l’émerveillement, ils disaient : </a:t>
            </a:r>
          </a:p>
          <a:p>
            <a:pPr lvl="0" algn="l" eaLnBrk="1" fontAlgn="auto" hangingPunct="1">
              <a:spcBef>
                <a:spcPts val="0"/>
              </a:spcBef>
              <a:spcAft>
                <a:spcPts val="0"/>
              </a:spcAft>
              <a:defRPr/>
            </a:pPr>
            <a:r>
              <a:rPr lang="fr-FR" sz="2400" dirty="0">
                <a:solidFill>
                  <a:prstClr val="black"/>
                </a:solidFill>
                <a:latin typeface="Times New Roman" panose="02020603050405020304" pitchFamily="18" charset="0"/>
                <a:ea typeface="+mn-ea"/>
                <a:cs typeface="Times New Roman" panose="02020603050405020304" pitchFamily="18" charset="0"/>
              </a:rPr>
              <a:t>« Ces gens qui parlent ne sont-ils pas tous Galiléens ?</a:t>
            </a:r>
          </a:p>
          <a:p>
            <a:pPr lvl="0" algn="l" eaLnBrk="1" fontAlgn="auto" hangingPunct="1">
              <a:spcBef>
                <a:spcPts val="0"/>
              </a:spcBef>
              <a:spcAft>
                <a:spcPts val="0"/>
              </a:spcAft>
              <a:defRPr/>
            </a:pPr>
            <a:r>
              <a:rPr lang="fr-FR" sz="2400" dirty="0">
                <a:solidFill>
                  <a:srgbClr val="FF0000"/>
                </a:solidFill>
                <a:latin typeface="Times New Roman" panose="02020603050405020304" pitchFamily="18" charset="0"/>
                <a:ea typeface="+mn-ea"/>
                <a:cs typeface="Times New Roman" panose="02020603050405020304" pitchFamily="18" charset="0"/>
              </a:rPr>
              <a:t>08</a:t>
            </a:r>
            <a:r>
              <a:rPr lang="fr-FR" sz="2400" dirty="0">
                <a:solidFill>
                  <a:prstClr val="black"/>
                </a:solidFill>
                <a:latin typeface="Times New Roman" panose="02020603050405020304" pitchFamily="18" charset="0"/>
                <a:ea typeface="+mn-ea"/>
                <a:cs typeface="Times New Roman" panose="02020603050405020304" pitchFamily="18" charset="0"/>
              </a:rPr>
              <a:t> Comment se fait-il que chacun de nous les entende </a:t>
            </a:r>
          </a:p>
          <a:p>
            <a:pPr lvl="0" algn="l" eaLnBrk="1" fontAlgn="auto" hangingPunct="1">
              <a:spcBef>
                <a:spcPts val="0"/>
              </a:spcBef>
              <a:spcAft>
                <a:spcPts val="0"/>
              </a:spcAft>
              <a:defRPr/>
            </a:pPr>
            <a:r>
              <a:rPr lang="fr-FR" sz="2400" dirty="0">
                <a:solidFill>
                  <a:prstClr val="black"/>
                </a:solidFill>
                <a:latin typeface="Times New Roman" panose="02020603050405020304" pitchFamily="18" charset="0"/>
                <a:ea typeface="+mn-ea"/>
                <a:cs typeface="Times New Roman" panose="02020603050405020304" pitchFamily="18" charset="0"/>
              </a:rPr>
              <a:t>dans </a:t>
            </a:r>
            <a:r>
              <a:rPr lang="fr-FR" sz="2400" dirty="0">
                <a:solidFill>
                  <a:srgbClr val="FF0000"/>
                </a:solidFill>
                <a:latin typeface="Times New Roman" panose="02020603050405020304" pitchFamily="18" charset="0"/>
                <a:ea typeface="+mn-ea"/>
                <a:cs typeface="Times New Roman" panose="02020603050405020304" pitchFamily="18" charset="0"/>
              </a:rPr>
              <a:t>son propre dialecte, sa langue maternelle </a:t>
            </a:r>
            <a:r>
              <a:rPr lang="fr-FR" sz="2400" dirty="0">
                <a:solidFill>
                  <a:prstClr val="black"/>
                </a:solidFill>
                <a:latin typeface="Times New Roman" panose="02020603050405020304" pitchFamily="18" charset="0"/>
                <a:ea typeface="+mn-ea"/>
                <a:cs typeface="Times New Roman" panose="02020603050405020304" pitchFamily="18" charset="0"/>
              </a:rPr>
              <a:t>?</a:t>
            </a:r>
          </a:p>
        </p:txBody>
      </p:sp>
      <p:pic>
        <p:nvPicPr>
          <p:cNvPr id="3" name="Image 2">
            <a:extLst>
              <a:ext uri="{FF2B5EF4-FFF2-40B4-BE49-F238E27FC236}">
                <a16:creationId xmlns:a16="http://schemas.microsoft.com/office/drawing/2014/main" id="{9F29A737-F0FE-4472-9BD0-23A04561F0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54606" y="495476"/>
            <a:ext cx="2005896" cy="2041864"/>
          </a:xfrm>
          <a:prstGeom prst="rect">
            <a:avLst/>
          </a:prstGeom>
        </p:spPr>
      </p:pic>
    </p:spTree>
    <p:extLst>
      <p:ext uri="{BB962C8B-B14F-4D97-AF65-F5344CB8AC3E}">
        <p14:creationId xmlns:p14="http://schemas.microsoft.com/office/powerpoint/2010/main" val="270644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8E60-E226-40C6-9726-43722E963DB8}"/>
              </a:ext>
            </a:extLst>
          </p:cNvPr>
          <p:cNvSpPr txBox="1">
            <a:spLocks/>
          </p:cNvSpPr>
          <p:nvPr/>
        </p:nvSpPr>
        <p:spPr>
          <a:xfrm>
            <a:off x="477918" y="2518061"/>
            <a:ext cx="8792899" cy="1210725"/>
          </a:xfrm>
          <a:prstGeom prst="roundRect">
            <a:avLst>
              <a:gd name="adj" fmla="val 16667"/>
            </a:avLst>
          </a:prstGeom>
          <a:ln w="76200">
            <a:solidFill>
              <a:schemeClr val="accent1"/>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Le dialecte est la langue particulière d’une région.</a:t>
            </a:r>
          </a:p>
          <a:p>
            <a:r>
              <a:rPr lang="fr-FR" altLang="fr-FR" sz="2400" dirty="0">
                <a:latin typeface="Times New Roman" panose="02020603050405020304" pitchFamily="18" charset="0"/>
                <a:cs typeface="Times New Roman" panose="02020603050405020304" pitchFamily="18" charset="0"/>
              </a:rPr>
              <a:t>La langue maternelle est la langue que l’on entend et que l’on apprend dès la naissance, celle de ses parents, de son pays.</a:t>
            </a:r>
          </a:p>
        </p:txBody>
      </p:sp>
      <p:sp>
        <p:nvSpPr>
          <p:cNvPr id="4" name="ZoneTexte 3">
            <a:extLst>
              <a:ext uri="{FF2B5EF4-FFF2-40B4-BE49-F238E27FC236}">
                <a16:creationId xmlns:a16="http://schemas.microsoft.com/office/drawing/2014/main" id="{CAFF04C9-CB9B-4C8C-BC50-6EFF17B8B303}"/>
              </a:ext>
            </a:extLst>
          </p:cNvPr>
          <p:cNvSpPr txBox="1"/>
          <p:nvPr/>
        </p:nvSpPr>
        <p:spPr>
          <a:xfrm>
            <a:off x="0" y="150910"/>
            <a:ext cx="3693111" cy="369332"/>
          </a:xfrm>
          <a:prstGeom prst="rect">
            <a:avLst/>
          </a:prstGeom>
          <a:noFill/>
        </p:spPr>
        <p:txBody>
          <a:bodyPr wrap="square">
            <a:spAutoFit/>
          </a:bodyPr>
          <a:lstStyle/>
          <a:p>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propre dialecte, sa langue maternelle </a:t>
            </a:r>
            <a:endParaRPr lang="fr-FR" dirty="0"/>
          </a:p>
        </p:txBody>
      </p:sp>
      <p:sp>
        <p:nvSpPr>
          <p:cNvPr id="12" name="ZoneTexte 11">
            <a:extLst>
              <a:ext uri="{FF2B5EF4-FFF2-40B4-BE49-F238E27FC236}">
                <a16:creationId xmlns:a16="http://schemas.microsoft.com/office/drawing/2014/main" id="{426E82ED-2726-4A3C-B1C8-35D4B1EB6B37}"/>
              </a:ext>
            </a:extLst>
          </p:cNvPr>
          <p:cNvSpPr txBox="1"/>
          <p:nvPr/>
        </p:nvSpPr>
        <p:spPr>
          <a:xfrm>
            <a:off x="1765246" y="4625690"/>
            <a:ext cx="9027268" cy="783193"/>
          </a:xfrm>
          <a:prstGeom prst="roundRect">
            <a:avLst/>
          </a:prstGeom>
          <a:noFill/>
          <a:ln w="57150">
            <a:solidFill>
              <a:srgbClr val="FF0000"/>
            </a:solidFill>
          </a:ln>
        </p:spPr>
        <p:txBody>
          <a:bodyPr wrap="square">
            <a:spAutoFit/>
          </a:bodyPr>
          <a:lstStyle/>
          <a:p>
            <a:pPr marL="0" marR="0" indent="0" algn="ctr">
              <a:spcBef>
                <a:spcPts val="0"/>
              </a:spcBef>
              <a:spcAft>
                <a:spcPts val="0"/>
              </a:spcAft>
            </a:pPr>
            <a:r>
              <a:rPr lang="fr-FR" sz="2400" kern="1400" dirty="0">
                <a:ln>
                  <a:noFill/>
                </a:ln>
                <a:solidFill>
                  <a:srgbClr val="000000"/>
                </a:solidFill>
                <a:effectLst/>
                <a:latin typeface="Times New Roman" panose="02020603050405020304" pitchFamily="18" charset="0"/>
              </a:rPr>
              <a:t>Comment se fait-il que chacun entende dans sa propre langue ? </a:t>
            </a:r>
          </a:p>
          <a:p>
            <a:pPr marL="0" marR="0" indent="0" algn="l">
              <a:spcBef>
                <a:spcPts val="0"/>
              </a:spcBef>
              <a:spcAft>
                <a:spcPts val="0"/>
              </a:spcAft>
            </a:pPr>
            <a:r>
              <a:rPr lang="fr-FR" sz="1600" kern="1400" dirty="0">
                <a:ln>
                  <a:noFill/>
                </a:ln>
                <a:solidFill>
                  <a:srgbClr val="000000"/>
                </a:solidFill>
                <a:effectLst/>
                <a:latin typeface="Times New Roman" panose="02020603050405020304" pitchFamily="18" charset="0"/>
              </a:rPr>
              <a:t> </a:t>
            </a:r>
          </a:p>
        </p:txBody>
      </p:sp>
      <p:pic>
        <p:nvPicPr>
          <p:cNvPr id="7" name="Image 6">
            <a:extLst>
              <a:ext uri="{FF2B5EF4-FFF2-40B4-BE49-F238E27FC236}">
                <a16:creationId xmlns:a16="http://schemas.microsoft.com/office/drawing/2014/main" id="{65682976-2D62-45F6-8D16-4FC0D632D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89566" y="335576"/>
            <a:ext cx="2005896" cy="2041864"/>
          </a:xfrm>
          <a:prstGeom prst="rect">
            <a:avLst/>
          </a:prstGeom>
        </p:spPr>
      </p:pic>
    </p:spTree>
    <p:extLst>
      <p:ext uri="{BB962C8B-B14F-4D97-AF65-F5344CB8AC3E}">
        <p14:creationId xmlns:p14="http://schemas.microsoft.com/office/powerpoint/2010/main" val="36878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263FC-E9ED-4927-A808-FFF2FE135098}"/>
              </a:ext>
            </a:extLst>
          </p:cNvPr>
          <p:cNvSpPr txBox="1">
            <a:spLocks/>
          </p:cNvSpPr>
          <p:nvPr/>
        </p:nvSpPr>
        <p:spPr bwMode="auto">
          <a:xfrm>
            <a:off x="367982" y="2846671"/>
            <a:ext cx="11257280" cy="2463879"/>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Genèse 11 Babel </a:t>
            </a:r>
          </a:p>
          <a:p>
            <a:pPr algn="l"/>
            <a:r>
              <a:rPr lang="fr-FR" sz="2400" b="1" dirty="0">
                <a:latin typeface="Times New Roman" panose="02020603050405020304" pitchFamily="18" charset="0"/>
                <a:cs typeface="Times New Roman" panose="02020603050405020304" pitchFamily="18" charset="0"/>
              </a:rPr>
              <a:t>06</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Et le Seigneur dit : Ils sont un seul peuple, ils ont tous la même langue : s’ils commencent ainsi, rien ne les empêchera désormais de faire tout ce qu’ils décideront…..</a:t>
            </a:r>
            <a:endParaRPr lang="fr-FR" sz="2400" dirty="0">
              <a:latin typeface="Times New Roman" panose="02020603050405020304" pitchFamily="18" charset="0"/>
              <a:cs typeface="Times New Roman" panose="02020603050405020304" pitchFamily="18" charset="0"/>
            </a:endParaRPr>
          </a:p>
          <a:p>
            <a:pPr algn="l"/>
            <a:r>
              <a:rPr lang="fr-FR" sz="2400" b="1" i="1" dirty="0">
                <a:latin typeface="Times New Roman" panose="02020603050405020304" pitchFamily="18" charset="0"/>
                <a:cs typeface="Times New Roman" panose="02020603050405020304" pitchFamily="18" charset="0"/>
              </a:rPr>
              <a:t>07</a:t>
            </a:r>
            <a:r>
              <a:rPr lang="fr-FR" sz="2400" i="1" dirty="0">
                <a:latin typeface="Times New Roman" panose="02020603050405020304" pitchFamily="18" charset="0"/>
                <a:cs typeface="Times New Roman" panose="02020603050405020304" pitchFamily="18" charset="0"/>
              </a:rPr>
              <a:t> C’est pourquoi on l’appela Babel, car c’est là que le Seigneur embrouilla la langue des habitants de toute la terre ; et c’est de là qu’il les dispersa sur toute la surface de la terre</a:t>
            </a:r>
            <a:r>
              <a:rPr lang="fr-FR" sz="2400" dirty="0">
                <a:latin typeface="Times New Roman" panose="02020603050405020304" pitchFamily="18" charset="0"/>
                <a:cs typeface="Times New Roman" panose="02020603050405020304" pitchFamily="18" charset="0"/>
              </a:rPr>
              <a:t>. </a:t>
            </a:r>
          </a:p>
        </p:txBody>
      </p:sp>
      <p:sp>
        <p:nvSpPr>
          <p:cNvPr id="10" name="ZoneTexte 9">
            <a:extLst>
              <a:ext uri="{FF2B5EF4-FFF2-40B4-BE49-F238E27FC236}">
                <a16:creationId xmlns:a16="http://schemas.microsoft.com/office/drawing/2014/main" id="{0DC9F024-96FF-4381-8BF8-EA6534C32A77}"/>
              </a:ext>
            </a:extLst>
          </p:cNvPr>
          <p:cNvSpPr txBox="1"/>
          <p:nvPr/>
        </p:nvSpPr>
        <p:spPr>
          <a:xfrm>
            <a:off x="1480" y="2685"/>
            <a:ext cx="3549588" cy="369332"/>
          </a:xfrm>
          <a:prstGeom prst="rect">
            <a:avLst/>
          </a:prstGeom>
          <a:noFill/>
        </p:spPr>
        <p:txBody>
          <a:bodyPr wrap="square">
            <a:spAutoFit/>
          </a:bodyPr>
          <a:lstStyle/>
          <a:p>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propre dialecte, sa langue maternelle </a:t>
            </a:r>
            <a:endParaRPr lang="fr-FR" dirty="0"/>
          </a:p>
        </p:txBody>
      </p:sp>
      <p:pic>
        <p:nvPicPr>
          <p:cNvPr id="11" name="Image 10">
            <a:extLst>
              <a:ext uri="{FF2B5EF4-FFF2-40B4-BE49-F238E27FC236}">
                <a16:creationId xmlns:a16="http://schemas.microsoft.com/office/drawing/2014/main" id="{B28F2037-76F0-4049-A0EC-F613103EC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9366" y="372017"/>
            <a:ext cx="2005896" cy="2041864"/>
          </a:xfrm>
          <a:prstGeom prst="rect">
            <a:avLst/>
          </a:prstGeom>
        </p:spPr>
      </p:pic>
    </p:spTree>
    <p:extLst>
      <p:ext uri="{BB962C8B-B14F-4D97-AF65-F5344CB8AC3E}">
        <p14:creationId xmlns:p14="http://schemas.microsoft.com/office/powerpoint/2010/main" val="16465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4161B29-1976-4715-963C-E4F2809BE070}"/>
              </a:ext>
            </a:extLst>
          </p:cNvPr>
          <p:cNvSpPr txBox="1"/>
          <p:nvPr/>
        </p:nvSpPr>
        <p:spPr>
          <a:xfrm>
            <a:off x="145915" y="111409"/>
            <a:ext cx="11391090" cy="3693319"/>
          </a:xfrm>
          <a:prstGeom prst="rect">
            <a:avLst/>
          </a:prstGeom>
          <a:noFill/>
        </p:spPr>
        <p:txBody>
          <a:bodyPr wrap="square">
            <a:spAutoFit/>
          </a:bodyPr>
          <a:lstStyle/>
          <a:p>
            <a:r>
              <a:rPr lang="fr-FR"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40</a:t>
            </a:r>
            <a:r>
              <a:rPr lang="fr-FR" dirty="0">
                <a:effectLst/>
                <a:latin typeface="Times New Roman" panose="02020603050405020304" pitchFamily="18" charset="0"/>
                <a:ea typeface="Calibri" panose="020F0502020204030204" pitchFamily="34" charset="0"/>
                <a:cs typeface="Times New Roman" panose="02020603050405020304" pitchFamily="18" charset="0"/>
              </a:rPr>
              <a:t> Par bien d’autres paroles encore, Pierre les adjurait et les exhortait en disant : « Détournez-vous de cette génération tortueuse, et vous serez sauvés.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b="1" i="0" dirty="0">
                <a:solidFill>
                  <a:srgbClr val="BF2329"/>
                </a:solidFill>
                <a:effectLst/>
                <a:latin typeface="Times New Roman" panose="02020603050405020304" pitchFamily="18" charset="0"/>
                <a:cs typeface="Times New Roman" panose="02020603050405020304" pitchFamily="18" charset="0"/>
              </a:rPr>
              <a:t>41</a:t>
            </a:r>
            <a:r>
              <a:rPr lang="fr-FR" b="0" i="0" dirty="0">
                <a:solidFill>
                  <a:srgbClr val="333333"/>
                </a:solidFill>
                <a:effectLst/>
                <a:latin typeface="Times New Roman" panose="02020603050405020304" pitchFamily="18" charset="0"/>
                <a:cs typeface="Times New Roman" panose="02020603050405020304" pitchFamily="18" charset="0"/>
              </a:rPr>
              <a:t> Alors, ceux qui avaient accueilli la parole de Pierre furent baptisés. Ce jour-là, environ trois mille personnes se joignirent à eux.</a:t>
            </a:r>
          </a:p>
          <a:p>
            <a:pPr algn="l"/>
            <a:r>
              <a:rPr lang="fr-FR" b="1" i="0" dirty="0">
                <a:solidFill>
                  <a:srgbClr val="BF2329"/>
                </a:solidFill>
                <a:effectLst/>
                <a:latin typeface="Times New Roman" panose="02020603050405020304" pitchFamily="18" charset="0"/>
                <a:cs typeface="Times New Roman" panose="02020603050405020304" pitchFamily="18" charset="0"/>
              </a:rPr>
              <a:t>42</a:t>
            </a:r>
            <a:r>
              <a:rPr lang="fr-FR" b="0" i="0" dirty="0">
                <a:solidFill>
                  <a:srgbClr val="333333"/>
                </a:solidFill>
                <a:effectLst/>
                <a:latin typeface="Times New Roman" panose="02020603050405020304" pitchFamily="18" charset="0"/>
                <a:cs typeface="Times New Roman" panose="02020603050405020304" pitchFamily="18" charset="0"/>
              </a:rPr>
              <a:t> Ils étaient assidus à l’enseignement des Apôtres et à la communion fraternelle, à la fraction du pain et aux prières.</a:t>
            </a:r>
          </a:p>
          <a:p>
            <a:pPr algn="l"/>
            <a:r>
              <a:rPr lang="fr-FR" b="1" i="0" dirty="0">
                <a:solidFill>
                  <a:srgbClr val="BF2329"/>
                </a:solidFill>
                <a:effectLst/>
                <a:latin typeface="Times New Roman" panose="02020603050405020304" pitchFamily="18" charset="0"/>
                <a:cs typeface="Times New Roman" panose="02020603050405020304" pitchFamily="18" charset="0"/>
              </a:rPr>
              <a:t>43</a:t>
            </a:r>
            <a:r>
              <a:rPr lang="fr-FR" b="0" i="0" dirty="0">
                <a:solidFill>
                  <a:srgbClr val="333333"/>
                </a:solidFill>
                <a:effectLst/>
                <a:latin typeface="Times New Roman" panose="02020603050405020304" pitchFamily="18" charset="0"/>
                <a:cs typeface="Times New Roman" panose="02020603050405020304" pitchFamily="18" charset="0"/>
              </a:rPr>
              <a:t> La crainte de Dieu était dans tous les cœurs à la vue des nombreux prodiges et signes accomplis par les Apôtres.</a:t>
            </a:r>
          </a:p>
          <a:p>
            <a:pPr algn="l"/>
            <a:r>
              <a:rPr lang="fr-FR" b="1" i="0" dirty="0">
                <a:solidFill>
                  <a:srgbClr val="BF2329"/>
                </a:solidFill>
                <a:effectLst/>
                <a:latin typeface="Times New Roman" panose="02020603050405020304" pitchFamily="18" charset="0"/>
                <a:cs typeface="Times New Roman" panose="02020603050405020304" pitchFamily="18" charset="0"/>
              </a:rPr>
              <a:t>44</a:t>
            </a:r>
            <a:r>
              <a:rPr lang="fr-FR" b="0" i="0" dirty="0">
                <a:solidFill>
                  <a:srgbClr val="333333"/>
                </a:solidFill>
                <a:effectLst/>
                <a:latin typeface="Times New Roman" panose="02020603050405020304" pitchFamily="18" charset="0"/>
                <a:cs typeface="Times New Roman" panose="02020603050405020304" pitchFamily="18" charset="0"/>
              </a:rPr>
              <a:t> Tous les croyants vivaient ensemble, et ils avaient tout en commun ;</a:t>
            </a:r>
          </a:p>
          <a:p>
            <a:pPr algn="l"/>
            <a:r>
              <a:rPr lang="fr-FR" b="1" i="0" dirty="0">
                <a:solidFill>
                  <a:srgbClr val="BF2329"/>
                </a:solidFill>
                <a:effectLst/>
                <a:latin typeface="Times New Roman" panose="02020603050405020304" pitchFamily="18" charset="0"/>
                <a:cs typeface="Times New Roman" panose="02020603050405020304" pitchFamily="18" charset="0"/>
              </a:rPr>
              <a:t>45</a:t>
            </a:r>
            <a:r>
              <a:rPr lang="fr-FR" b="0" i="0" dirty="0">
                <a:solidFill>
                  <a:srgbClr val="333333"/>
                </a:solidFill>
                <a:effectLst/>
                <a:latin typeface="Times New Roman" panose="02020603050405020304" pitchFamily="18" charset="0"/>
                <a:cs typeface="Times New Roman" panose="02020603050405020304" pitchFamily="18" charset="0"/>
              </a:rPr>
              <a:t> ils vendaient leurs biens et leurs possessions, et ils en partageaient le produit entre tous en fonction des besoins de chacun.</a:t>
            </a:r>
          </a:p>
          <a:p>
            <a:pPr algn="l"/>
            <a:r>
              <a:rPr lang="fr-FR" b="1" i="0" dirty="0">
                <a:solidFill>
                  <a:srgbClr val="BF2329"/>
                </a:solidFill>
                <a:effectLst/>
                <a:latin typeface="Times New Roman" panose="02020603050405020304" pitchFamily="18" charset="0"/>
                <a:cs typeface="Times New Roman" panose="02020603050405020304" pitchFamily="18" charset="0"/>
              </a:rPr>
              <a:t>46</a:t>
            </a:r>
            <a:r>
              <a:rPr lang="fr-FR" b="0" i="0" dirty="0">
                <a:solidFill>
                  <a:srgbClr val="333333"/>
                </a:solidFill>
                <a:effectLst/>
                <a:latin typeface="Times New Roman" panose="02020603050405020304" pitchFamily="18" charset="0"/>
                <a:cs typeface="Times New Roman" panose="02020603050405020304" pitchFamily="18" charset="0"/>
              </a:rPr>
              <a:t> Chaque jour, d’un même cœur, ils fréquentaient assidûment le Temple, ils rompaient le pain dans les maisons, ils prenaient leurs repas avec allégresse et simplicité de cœur ;</a:t>
            </a:r>
          </a:p>
          <a:p>
            <a:pPr algn="l"/>
            <a:r>
              <a:rPr lang="fr-FR" b="1" i="0" dirty="0">
                <a:solidFill>
                  <a:srgbClr val="C00000"/>
                </a:solidFill>
                <a:effectLst/>
                <a:latin typeface="Times New Roman" panose="02020603050405020304" pitchFamily="18" charset="0"/>
                <a:cs typeface="Times New Roman" panose="02020603050405020304" pitchFamily="18" charset="0"/>
              </a:rPr>
              <a:t>47</a:t>
            </a:r>
            <a:r>
              <a:rPr lang="fr-FR" b="0" i="0" dirty="0">
                <a:solidFill>
                  <a:srgbClr val="333333"/>
                </a:solidFill>
                <a:effectLst/>
                <a:latin typeface="Times New Roman" panose="02020603050405020304" pitchFamily="18" charset="0"/>
                <a:cs typeface="Times New Roman" panose="02020603050405020304" pitchFamily="18" charset="0"/>
              </a:rPr>
              <a:t> ils louaient Dieu et avaient la faveur du peuple tout entier. Chaque jour, le Seigneur leur adjoignait ceux qui allaient être sauvés.</a:t>
            </a:r>
          </a:p>
        </p:txBody>
      </p:sp>
    </p:spTree>
    <p:extLst>
      <p:ext uri="{BB962C8B-B14F-4D97-AF65-F5344CB8AC3E}">
        <p14:creationId xmlns:p14="http://schemas.microsoft.com/office/powerpoint/2010/main" val="1790971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A1BC8-5E8D-439D-8AEC-A6AED831E2C9}"/>
              </a:ext>
            </a:extLst>
          </p:cNvPr>
          <p:cNvSpPr txBox="1">
            <a:spLocks/>
          </p:cNvSpPr>
          <p:nvPr/>
        </p:nvSpPr>
        <p:spPr bwMode="auto">
          <a:xfrm>
            <a:off x="583013" y="1501542"/>
            <a:ext cx="9966877" cy="1264518"/>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Le récit de Babel nous dit que Dieu descend </a:t>
            </a:r>
          </a:p>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et brouille les langues car il ne veut pas l’uniformité. </a:t>
            </a:r>
          </a:p>
        </p:txBody>
      </p:sp>
      <p:sp>
        <p:nvSpPr>
          <p:cNvPr id="5" name="Titre 1">
            <a:extLst>
              <a:ext uri="{FF2B5EF4-FFF2-40B4-BE49-F238E27FC236}">
                <a16:creationId xmlns:a16="http://schemas.microsoft.com/office/drawing/2014/main" id="{9EA9946B-BA9A-476B-8E57-82B3B5842BCC}"/>
              </a:ext>
            </a:extLst>
          </p:cNvPr>
          <p:cNvSpPr txBox="1">
            <a:spLocks/>
          </p:cNvSpPr>
          <p:nvPr/>
        </p:nvSpPr>
        <p:spPr bwMode="auto">
          <a:xfrm>
            <a:off x="583013" y="4960603"/>
            <a:ext cx="9966877" cy="936287"/>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Sommes-nous “porte-parole” de Dieu dans ta vie de tous les jours ? </a:t>
            </a:r>
          </a:p>
        </p:txBody>
      </p:sp>
      <p:sp>
        <p:nvSpPr>
          <p:cNvPr id="6" name="ZoneTexte 5">
            <a:extLst>
              <a:ext uri="{FF2B5EF4-FFF2-40B4-BE49-F238E27FC236}">
                <a16:creationId xmlns:a16="http://schemas.microsoft.com/office/drawing/2014/main" id="{9CD192BB-991D-401E-8772-AD8C696F09B8}"/>
              </a:ext>
            </a:extLst>
          </p:cNvPr>
          <p:cNvSpPr txBox="1"/>
          <p:nvPr/>
        </p:nvSpPr>
        <p:spPr>
          <a:xfrm>
            <a:off x="1480" y="2685"/>
            <a:ext cx="3549588" cy="369332"/>
          </a:xfrm>
          <a:prstGeom prst="rect">
            <a:avLst/>
          </a:prstGeom>
          <a:noFill/>
        </p:spPr>
        <p:txBody>
          <a:bodyPr wrap="square">
            <a:spAutoFit/>
          </a:bodyPr>
          <a:lstStyle/>
          <a:p>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propre dialecte, sa langue maternelle </a:t>
            </a:r>
            <a:endParaRPr lang="fr-FR" dirty="0"/>
          </a:p>
        </p:txBody>
      </p:sp>
      <p:pic>
        <p:nvPicPr>
          <p:cNvPr id="8" name="Image 7">
            <a:extLst>
              <a:ext uri="{FF2B5EF4-FFF2-40B4-BE49-F238E27FC236}">
                <a16:creationId xmlns:a16="http://schemas.microsoft.com/office/drawing/2014/main" id="{F8658BC9-1905-4C47-B7E5-6B1E31E971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30434" y="187351"/>
            <a:ext cx="1578553" cy="1606858"/>
          </a:xfrm>
          <a:prstGeom prst="rect">
            <a:avLst/>
          </a:prstGeom>
        </p:spPr>
      </p:pic>
      <p:sp>
        <p:nvSpPr>
          <p:cNvPr id="3" name="Titre 1">
            <a:extLst>
              <a:ext uri="{FF2B5EF4-FFF2-40B4-BE49-F238E27FC236}">
                <a16:creationId xmlns:a16="http://schemas.microsoft.com/office/drawing/2014/main" id="{7A32111B-1020-0425-9385-EB52F87CDB59}"/>
              </a:ext>
            </a:extLst>
          </p:cNvPr>
          <p:cNvSpPr txBox="1">
            <a:spLocks/>
          </p:cNvSpPr>
          <p:nvPr/>
        </p:nvSpPr>
        <p:spPr bwMode="auto">
          <a:xfrm>
            <a:off x="583013" y="3163090"/>
            <a:ext cx="9966877" cy="1400483"/>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Dans ce récit de Pentecôte, Dieu se donne à comprendre à chacun selon ses propres capacités, ses propres dons, sa propre langue. </a:t>
            </a:r>
          </a:p>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Il nous rejoint dans notre vie. </a:t>
            </a:r>
          </a:p>
        </p:txBody>
      </p:sp>
    </p:spTree>
    <p:extLst>
      <p:ext uri="{BB962C8B-B14F-4D97-AF65-F5344CB8AC3E}">
        <p14:creationId xmlns:p14="http://schemas.microsoft.com/office/powerpoint/2010/main" val="269645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E5920-3029-465C-8F39-F55A0F45149E}"/>
              </a:ext>
            </a:extLst>
          </p:cNvPr>
          <p:cNvSpPr txBox="1">
            <a:spLocks/>
          </p:cNvSpPr>
          <p:nvPr/>
        </p:nvSpPr>
        <p:spPr bwMode="auto">
          <a:xfrm>
            <a:off x="618226" y="2616763"/>
            <a:ext cx="10955547" cy="2829828"/>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eaLnBrk="1" fontAlgn="auto" hangingPunct="1">
              <a:spcBef>
                <a:spcPts val="0"/>
              </a:spcBef>
              <a:spcAft>
                <a:spcPts val="0"/>
              </a:spcAft>
              <a:defRPr/>
            </a:pPr>
            <a:r>
              <a:rPr lang="fr-FR" sz="2400" dirty="0">
                <a:solidFill>
                  <a:srgbClr val="FF0000"/>
                </a:solidFill>
                <a:latin typeface="Times New Roman" panose="02020603050405020304" pitchFamily="18" charset="0"/>
                <a:ea typeface="+mn-ea"/>
                <a:cs typeface="Times New Roman" panose="02020603050405020304" pitchFamily="18" charset="0"/>
              </a:rPr>
              <a:t>09 </a:t>
            </a:r>
            <a:r>
              <a:rPr lang="fr-FR" sz="2400" dirty="0">
                <a:latin typeface="Times New Roman" panose="02020603050405020304" pitchFamily="18" charset="0"/>
                <a:ea typeface="+mn-ea"/>
                <a:cs typeface="Times New Roman" panose="02020603050405020304" pitchFamily="18" charset="0"/>
              </a:rPr>
              <a:t>« </a:t>
            </a:r>
            <a:r>
              <a:rPr lang="fr-FR" sz="2400" dirty="0">
                <a:solidFill>
                  <a:srgbClr val="FF0000"/>
                </a:solidFill>
                <a:latin typeface="Times New Roman" panose="02020603050405020304" pitchFamily="18" charset="0"/>
                <a:ea typeface="+mn-ea"/>
                <a:cs typeface="Times New Roman" panose="02020603050405020304" pitchFamily="18" charset="0"/>
              </a:rPr>
              <a:t>Parthes,</a:t>
            </a:r>
            <a:r>
              <a:rPr lang="fr-FR" sz="2400" dirty="0">
                <a:latin typeface="Times New Roman" panose="02020603050405020304" pitchFamily="18" charset="0"/>
                <a:ea typeface="+mn-ea"/>
                <a:cs typeface="Times New Roman" panose="02020603050405020304" pitchFamily="18" charset="0"/>
              </a:rPr>
              <a:t> Mèdes et Élamites, habitants de la Mésopotamie, de la Judée et de la Cappadoce, de la province du Pont et de celle d’Asie,</a:t>
            </a:r>
          </a:p>
          <a:p>
            <a:pPr lvl="0" algn="l" eaLnBrk="1" fontAlgn="auto" hangingPunct="1">
              <a:spcBef>
                <a:spcPts val="0"/>
              </a:spcBef>
              <a:spcAft>
                <a:spcPts val="0"/>
              </a:spcAft>
              <a:defRPr/>
            </a:pPr>
            <a:r>
              <a:rPr lang="fr-FR" sz="2400" dirty="0">
                <a:solidFill>
                  <a:srgbClr val="FF0000"/>
                </a:solidFill>
                <a:latin typeface="Times New Roman" panose="02020603050405020304" pitchFamily="18" charset="0"/>
                <a:ea typeface="+mn-ea"/>
                <a:cs typeface="Times New Roman" panose="02020603050405020304" pitchFamily="18" charset="0"/>
              </a:rPr>
              <a:t>10</a:t>
            </a:r>
            <a:r>
              <a:rPr lang="fr-FR" sz="2400" dirty="0">
                <a:latin typeface="Times New Roman" panose="02020603050405020304" pitchFamily="18" charset="0"/>
                <a:ea typeface="+mn-ea"/>
                <a:cs typeface="Times New Roman" panose="02020603050405020304" pitchFamily="18" charset="0"/>
              </a:rPr>
              <a:t> de la Phrygie et de la Pamphylie, de l’Égypte et des contrées de Libye proches de Cyrène, Romains de passage,</a:t>
            </a:r>
          </a:p>
          <a:p>
            <a:pPr lvl="0" algn="l" eaLnBrk="1" fontAlgn="auto" hangingPunct="1">
              <a:spcBef>
                <a:spcPts val="0"/>
              </a:spcBef>
              <a:spcAft>
                <a:spcPts val="0"/>
              </a:spcAft>
              <a:defRPr/>
            </a:pPr>
            <a:r>
              <a:rPr lang="fr-FR" sz="2400" dirty="0">
                <a:solidFill>
                  <a:srgbClr val="FF0000"/>
                </a:solidFill>
                <a:latin typeface="Times New Roman" panose="02020603050405020304" pitchFamily="18" charset="0"/>
                <a:ea typeface="+mn-ea"/>
                <a:cs typeface="Times New Roman" panose="02020603050405020304" pitchFamily="18" charset="0"/>
              </a:rPr>
              <a:t>11</a:t>
            </a:r>
            <a:r>
              <a:rPr lang="fr-FR" sz="2400" dirty="0">
                <a:latin typeface="Times New Roman" panose="02020603050405020304" pitchFamily="18" charset="0"/>
                <a:ea typeface="+mn-ea"/>
                <a:cs typeface="Times New Roman" panose="02020603050405020304" pitchFamily="18" charset="0"/>
              </a:rPr>
              <a:t> Juifs de naissance et convertis, Crétois et Arabes, tous nous les entendons parler dans nos langues des merveilles de Dieu. »</a:t>
            </a:r>
          </a:p>
        </p:txBody>
      </p:sp>
      <p:pic>
        <p:nvPicPr>
          <p:cNvPr id="3" name="Image 2">
            <a:extLst>
              <a:ext uri="{FF2B5EF4-FFF2-40B4-BE49-F238E27FC236}">
                <a16:creationId xmlns:a16="http://schemas.microsoft.com/office/drawing/2014/main" id="{9F29A737-F0FE-4472-9BD0-23A04561F0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9573" y="390477"/>
            <a:ext cx="2005896" cy="2041864"/>
          </a:xfrm>
          <a:prstGeom prst="rect">
            <a:avLst/>
          </a:prstGeom>
        </p:spPr>
      </p:pic>
    </p:spTree>
    <p:extLst>
      <p:ext uri="{BB962C8B-B14F-4D97-AF65-F5344CB8AC3E}">
        <p14:creationId xmlns:p14="http://schemas.microsoft.com/office/powerpoint/2010/main" val="2054704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8E60-E226-40C6-9726-43722E963DB8}"/>
              </a:ext>
            </a:extLst>
          </p:cNvPr>
          <p:cNvSpPr txBox="1">
            <a:spLocks/>
          </p:cNvSpPr>
          <p:nvPr/>
        </p:nvSpPr>
        <p:spPr>
          <a:xfrm>
            <a:off x="1699550" y="3234913"/>
            <a:ext cx="8792899" cy="1257300"/>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Pourquoi cette longue liste de pays différents ?</a:t>
            </a:r>
          </a:p>
          <a:p>
            <a:r>
              <a:rPr lang="fr-FR" altLang="fr-FR" sz="2400" dirty="0">
                <a:latin typeface="Times New Roman" panose="02020603050405020304" pitchFamily="18" charset="0"/>
                <a:cs typeface="Times New Roman" panose="02020603050405020304" pitchFamily="18" charset="0"/>
              </a:rPr>
              <a:t>Le texte d’Actes 2 présente un large éventail </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qui va de l’extrémité de l’empire romain à Rome même. </a:t>
            </a:r>
          </a:p>
        </p:txBody>
      </p:sp>
      <p:sp>
        <p:nvSpPr>
          <p:cNvPr id="4" name="ZoneTexte 3">
            <a:extLst>
              <a:ext uri="{FF2B5EF4-FFF2-40B4-BE49-F238E27FC236}">
                <a16:creationId xmlns:a16="http://schemas.microsoft.com/office/drawing/2014/main" id="{CAFF04C9-CB9B-4C8C-BC50-6EFF17B8B303}"/>
              </a:ext>
            </a:extLst>
          </p:cNvPr>
          <p:cNvSpPr txBox="1"/>
          <p:nvPr/>
        </p:nvSpPr>
        <p:spPr>
          <a:xfrm>
            <a:off x="760395" y="362322"/>
            <a:ext cx="1119205" cy="369332"/>
          </a:xfrm>
          <a:prstGeom prst="rect">
            <a:avLst/>
          </a:prstGeom>
          <a:noFill/>
        </p:spPr>
        <p:txBody>
          <a:bodyPr wrap="square">
            <a:spAutoFit/>
          </a:bodyPr>
          <a:lstStyle/>
          <a:p>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Parthes</a:t>
            </a:r>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fr-FR" dirty="0"/>
          </a:p>
        </p:txBody>
      </p:sp>
      <p:pic>
        <p:nvPicPr>
          <p:cNvPr id="7" name="Image 6">
            <a:extLst>
              <a:ext uri="{FF2B5EF4-FFF2-40B4-BE49-F238E27FC236}">
                <a16:creationId xmlns:a16="http://schemas.microsoft.com/office/drawing/2014/main" id="{65682976-2D62-45F6-8D16-4FC0D632D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63176" y="283046"/>
            <a:ext cx="2005896" cy="2041864"/>
          </a:xfrm>
          <a:prstGeom prst="rect">
            <a:avLst/>
          </a:prstGeom>
        </p:spPr>
      </p:pic>
      <p:sp>
        <p:nvSpPr>
          <p:cNvPr id="5" name="ZoneTexte 4">
            <a:extLst>
              <a:ext uri="{FF2B5EF4-FFF2-40B4-BE49-F238E27FC236}">
                <a16:creationId xmlns:a16="http://schemas.microsoft.com/office/drawing/2014/main" id="{30A56214-1DF6-593C-00A0-3F8EA39CBB50}"/>
              </a:ext>
            </a:extLst>
          </p:cNvPr>
          <p:cNvSpPr txBox="1"/>
          <p:nvPr/>
        </p:nvSpPr>
        <p:spPr>
          <a:xfrm>
            <a:off x="7861300" y="5822434"/>
            <a:ext cx="6096000" cy="369332"/>
          </a:xfrm>
          <a:prstGeom prst="rect">
            <a:avLst/>
          </a:prstGeom>
          <a:noFill/>
        </p:spPr>
        <p:txBody>
          <a:bodyPr wrap="square">
            <a:spAutoFit/>
          </a:bodyPr>
          <a:lstStyle/>
          <a:p>
            <a:r>
              <a:rPr lang="fr-FR"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Voir la carte animée de la diaspora</a:t>
            </a:r>
            <a:endParaRPr lang="fr-FR" dirty="0"/>
          </a:p>
        </p:txBody>
      </p:sp>
    </p:spTree>
    <p:extLst>
      <p:ext uri="{BB962C8B-B14F-4D97-AF65-F5344CB8AC3E}">
        <p14:creationId xmlns:p14="http://schemas.microsoft.com/office/powerpoint/2010/main" val="3269100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263FC-E9ED-4927-A808-FFF2FE135098}"/>
              </a:ext>
            </a:extLst>
          </p:cNvPr>
          <p:cNvSpPr txBox="1">
            <a:spLocks/>
          </p:cNvSpPr>
          <p:nvPr/>
        </p:nvSpPr>
        <p:spPr bwMode="auto">
          <a:xfrm>
            <a:off x="467360" y="2954945"/>
            <a:ext cx="9298940" cy="1174283"/>
          </a:xfrm>
          <a:prstGeom prst="roundRect">
            <a:avLst/>
          </a:prstGeom>
          <a:noFill/>
          <a:ln w="76200">
            <a:solidFill>
              <a:srgbClr val="00B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Matthieu 28, 19 </a:t>
            </a:r>
            <a:r>
              <a:rPr lang="fr-FR" sz="2400" i="1" dirty="0">
                <a:latin typeface="Times New Roman" panose="02020603050405020304" pitchFamily="18" charset="0"/>
                <a:cs typeface="Times New Roman" panose="02020603050405020304" pitchFamily="18" charset="0"/>
              </a:rPr>
              <a:t>Jésus dit : Allez de tous les nations, faites des disciples !</a:t>
            </a:r>
            <a:br>
              <a:rPr lang="fr-FR" sz="2400" i="1" dirty="0">
                <a:latin typeface="Times New Roman" panose="02020603050405020304" pitchFamily="18" charset="0"/>
                <a:cs typeface="Times New Roman" panose="02020603050405020304" pitchFamily="18" charset="0"/>
              </a:rPr>
            </a:br>
            <a:r>
              <a:rPr lang="fr-FR" sz="2400" i="1" dirty="0">
                <a:latin typeface="Times New Roman" panose="02020603050405020304" pitchFamily="18" charset="0"/>
                <a:cs typeface="Times New Roman" panose="02020603050405020304" pitchFamily="18" charset="0"/>
              </a:rPr>
              <a:t>Baptisez-les au nom du Père, du fils et du Saint Esprit… </a:t>
            </a:r>
            <a:endParaRPr lang="fr-FR" sz="2400" i="1" dirty="0"/>
          </a:p>
        </p:txBody>
      </p:sp>
      <p:pic>
        <p:nvPicPr>
          <p:cNvPr id="11" name="Image 10">
            <a:extLst>
              <a:ext uri="{FF2B5EF4-FFF2-40B4-BE49-F238E27FC236}">
                <a16:creationId xmlns:a16="http://schemas.microsoft.com/office/drawing/2014/main" id="{B28F2037-76F0-4049-A0EC-F613103EC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0154" y="455548"/>
            <a:ext cx="2005896" cy="2041864"/>
          </a:xfrm>
          <a:prstGeom prst="rect">
            <a:avLst/>
          </a:prstGeom>
        </p:spPr>
      </p:pic>
      <p:sp>
        <p:nvSpPr>
          <p:cNvPr id="3" name="ZoneTexte 2">
            <a:extLst>
              <a:ext uri="{FF2B5EF4-FFF2-40B4-BE49-F238E27FC236}">
                <a16:creationId xmlns:a16="http://schemas.microsoft.com/office/drawing/2014/main" id="{8CE6462B-B189-BE8F-9881-64C663C1CA1B}"/>
              </a:ext>
            </a:extLst>
          </p:cNvPr>
          <p:cNvSpPr txBox="1"/>
          <p:nvPr/>
        </p:nvSpPr>
        <p:spPr>
          <a:xfrm>
            <a:off x="760395" y="362322"/>
            <a:ext cx="3693111" cy="369332"/>
          </a:xfrm>
          <a:prstGeom prst="rect">
            <a:avLst/>
          </a:prstGeom>
          <a:noFill/>
        </p:spPr>
        <p:txBody>
          <a:bodyPr wrap="square">
            <a:spAutoFit/>
          </a:bodyPr>
          <a:lstStyle/>
          <a:p>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Parthes</a:t>
            </a:r>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fr-FR" dirty="0"/>
          </a:p>
        </p:txBody>
      </p:sp>
      <p:sp>
        <p:nvSpPr>
          <p:cNvPr id="4" name="Titre 1">
            <a:extLst>
              <a:ext uri="{FF2B5EF4-FFF2-40B4-BE49-F238E27FC236}">
                <a16:creationId xmlns:a16="http://schemas.microsoft.com/office/drawing/2014/main" id="{2B3C2004-6DA5-4829-F68A-5B93B263B4E8}"/>
              </a:ext>
            </a:extLst>
          </p:cNvPr>
          <p:cNvSpPr txBox="1">
            <a:spLocks/>
          </p:cNvSpPr>
          <p:nvPr/>
        </p:nvSpPr>
        <p:spPr bwMode="auto">
          <a:xfrm>
            <a:off x="467360" y="4495321"/>
            <a:ext cx="11257280" cy="1695566"/>
          </a:xfrm>
          <a:prstGeom prst="roundRect">
            <a:avLst/>
          </a:prstGeom>
          <a:noFill/>
          <a:ln w="76200">
            <a:solidFill>
              <a:srgbClr val="00B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latin typeface="Times New Roman" panose="02020603050405020304" pitchFamily="18" charset="0"/>
                <a:cs typeface="Times New Roman" panose="02020603050405020304" pitchFamily="18" charset="0"/>
              </a:rPr>
              <a:t>Les premiers chrétiens vont vite commencer à se disperser dans tout l’empire romain pour évangéliser et créer des communautés. </a:t>
            </a:r>
          </a:p>
          <a:p>
            <a:pPr algn="l"/>
            <a:r>
              <a:rPr lang="fr-FR" sz="2400" dirty="0">
                <a:latin typeface="Times New Roman" panose="02020603050405020304" pitchFamily="18" charset="0"/>
                <a:cs typeface="Times New Roman" panose="02020603050405020304" pitchFamily="18" charset="0"/>
              </a:rPr>
              <a:t>La liste donnée dans Actes 2 ressemble sans correspondre complètement à celle des premières communautés. </a:t>
            </a:r>
          </a:p>
        </p:txBody>
      </p:sp>
    </p:spTree>
    <p:extLst>
      <p:ext uri="{BB962C8B-B14F-4D97-AF65-F5344CB8AC3E}">
        <p14:creationId xmlns:p14="http://schemas.microsoft.com/office/powerpoint/2010/main" val="115718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A1BC8-5E8D-439D-8AEC-A6AED831E2C9}"/>
              </a:ext>
            </a:extLst>
          </p:cNvPr>
          <p:cNvSpPr txBox="1">
            <a:spLocks/>
          </p:cNvSpPr>
          <p:nvPr/>
        </p:nvSpPr>
        <p:spPr bwMode="auto">
          <a:xfrm>
            <a:off x="583013" y="1501542"/>
            <a:ext cx="9966877" cy="1357162"/>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500" dirty="0">
                <a:latin typeface="Times New Roman" panose="02020603050405020304" pitchFamily="18" charset="0"/>
                <a:ea typeface="Calibri" panose="020F0502020204030204" pitchFamily="34" charset="0"/>
                <a:cs typeface="Times New Roman" panose="02020603050405020304" pitchFamily="18" charset="0"/>
              </a:rPr>
              <a:t>Cette liste des pays préfigure la large expansion de l’évangélisation qui va suivre. Le message de Pentecôte est universel, </a:t>
            </a:r>
          </a:p>
          <a:p>
            <a:pPr>
              <a:lnSpc>
                <a:spcPct val="110000"/>
              </a:lnSpc>
              <a:spcAft>
                <a:spcPts val="0"/>
              </a:spcAft>
            </a:pPr>
            <a:r>
              <a:rPr lang="fr-FR" sz="2500" dirty="0">
                <a:latin typeface="Times New Roman" panose="02020603050405020304" pitchFamily="18" charset="0"/>
                <a:ea typeface="Calibri" panose="020F0502020204030204" pitchFamily="34" charset="0"/>
                <a:cs typeface="Times New Roman" panose="02020603050405020304" pitchFamily="18" charset="0"/>
              </a:rPr>
              <a:t>il s’adresse à tous les hommes de toutes les nations</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itre 1">
            <a:extLst>
              <a:ext uri="{FF2B5EF4-FFF2-40B4-BE49-F238E27FC236}">
                <a16:creationId xmlns:a16="http://schemas.microsoft.com/office/drawing/2014/main" id="{9EA9946B-BA9A-476B-8E57-82B3B5842BCC}"/>
              </a:ext>
            </a:extLst>
          </p:cNvPr>
          <p:cNvSpPr txBox="1">
            <a:spLocks/>
          </p:cNvSpPr>
          <p:nvPr/>
        </p:nvSpPr>
        <p:spPr bwMode="auto">
          <a:xfrm>
            <a:off x="583014" y="5084775"/>
            <a:ext cx="9966877" cy="936287"/>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Avons-nous conscience d’appartenir à une famille ou fraternité sans frontière ? </a:t>
            </a:r>
          </a:p>
        </p:txBody>
      </p:sp>
      <p:pic>
        <p:nvPicPr>
          <p:cNvPr id="8" name="Image 7">
            <a:extLst>
              <a:ext uri="{FF2B5EF4-FFF2-40B4-BE49-F238E27FC236}">
                <a16:creationId xmlns:a16="http://schemas.microsoft.com/office/drawing/2014/main" id="{F8658BC9-1905-4C47-B7E5-6B1E31E971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0585" y="146017"/>
            <a:ext cx="1578553" cy="1606858"/>
          </a:xfrm>
          <a:prstGeom prst="rect">
            <a:avLst/>
          </a:prstGeom>
        </p:spPr>
      </p:pic>
      <p:sp>
        <p:nvSpPr>
          <p:cNvPr id="3" name="Titre 1">
            <a:extLst>
              <a:ext uri="{FF2B5EF4-FFF2-40B4-BE49-F238E27FC236}">
                <a16:creationId xmlns:a16="http://schemas.microsoft.com/office/drawing/2014/main" id="{7A32111B-1020-0425-9385-EB52F87CDB59}"/>
              </a:ext>
            </a:extLst>
          </p:cNvPr>
          <p:cNvSpPr txBox="1">
            <a:spLocks/>
          </p:cNvSpPr>
          <p:nvPr/>
        </p:nvSpPr>
        <p:spPr bwMode="auto">
          <a:xfrm>
            <a:off x="583013" y="3278704"/>
            <a:ext cx="9966877" cy="1400483"/>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N’est-ce pas là, la raison d’être du petit peuple que Dieu s’est choisi, la raison d’être de l’Église : un petit nombre appelé à faire signe au milieu des nations, à manifester la tendresse de Dieu pour tous ? </a:t>
            </a:r>
          </a:p>
        </p:txBody>
      </p:sp>
      <p:sp>
        <p:nvSpPr>
          <p:cNvPr id="4" name="ZoneTexte 3">
            <a:extLst>
              <a:ext uri="{FF2B5EF4-FFF2-40B4-BE49-F238E27FC236}">
                <a16:creationId xmlns:a16="http://schemas.microsoft.com/office/drawing/2014/main" id="{D38D0B63-9EB0-8843-BBC7-3586A2912ADD}"/>
              </a:ext>
            </a:extLst>
          </p:cNvPr>
          <p:cNvSpPr txBox="1"/>
          <p:nvPr/>
        </p:nvSpPr>
        <p:spPr>
          <a:xfrm>
            <a:off x="760395" y="362322"/>
            <a:ext cx="3693111" cy="369332"/>
          </a:xfrm>
          <a:prstGeom prst="rect">
            <a:avLst/>
          </a:prstGeom>
          <a:noFill/>
        </p:spPr>
        <p:txBody>
          <a:bodyPr wrap="square">
            <a:spAutoFit/>
          </a:bodyPr>
          <a:lstStyle/>
          <a:p>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Parthes</a:t>
            </a:r>
            <a:r>
              <a:rPr kumimoji="0" lang="fr-FR"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8463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E267D-8277-40F5-9F4B-1D8CB11C23E1}"/>
              </a:ext>
            </a:extLst>
          </p:cNvPr>
          <p:cNvSpPr txBox="1">
            <a:spLocks/>
          </p:cNvSpPr>
          <p:nvPr/>
        </p:nvSpPr>
        <p:spPr bwMode="auto">
          <a:xfrm>
            <a:off x="1751435" y="3468757"/>
            <a:ext cx="8913253" cy="1221543"/>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solidFill>
                  <a:srgbClr val="FF0000"/>
                </a:solidFill>
                <a:latin typeface="Times New Roman" panose="02020603050405020304" pitchFamily="18" charset="0"/>
                <a:ea typeface="Calibri" panose="020F0502020204030204" pitchFamily="34" charset="0"/>
              </a:rPr>
              <a:t>12</a:t>
            </a:r>
            <a:r>
              <a:rPr lang="fr-FR" sz="2400" dirty="0">
                <a:latin typeface="Times New Roman" panose="02020603050405020304" pitchFamily="18" charset="0"/>
                <a:ea typeface="Calibri" panose="020F0502020204030204" pitchFamily="34" charset="0"/>
              </a:rPr>
              <a:t> Ils étaient tous dans la stupéfaction et la perplexité, </a:t>
            </a:r>
          </a:p>
          <a:p>
            <a:pPr algn="l"/>
            <a:r>
              <a:rPr lang="fr-FR" sz="2400" dirty="0">
                <a:latin typeface="Times New Roman" panose="02020603050405020304" pitchFamily="18" charset="0"/>
                <a:ea typeface="Calibri" panose="020F0502020204030204" pitchFamily="34" charset="0"/>
              </a:rPr>
              <a:t>se disant l’un à l’autre : « Qu’est-ce que cela signifie ? »</a:t>
            </a:r>
            <a:br>
              <a:rPr lang="fr-FR" sz="2400" dirty="0">
                <a:latin typeface="Times New Roman" panose="02020603050405020304" pitchFamily="18" charset="0"/>
                <a:ea typeface="Calibri" panose="020F0502020204030204" pitchFamily="34" charset="0"/>
              </a:rPr>
            </a:br>
            <a:r>
              <a:rPr lang="fr-FR" sz="2400" dirty="0">
                <a:solidFill>
                  <a:srgbClr val="FF0000"/>
                </a:solidFill>
                <a:latin typeface="Times New Roman" panose="02020603050405020304" pitchFamily="18" charset="0"/>
                <a:ea typeface="Calibri" panose="020F0502020204030204" pitchFamily="34" charset="0"/>
              </a:rPr>
              <a:t>13 </a:t>
            </a:r>
            <a:r>
              <a:rPr lang="fr-FR" sz="2400" dirty="0">
                <a:latin typeface="Times New Roman" panose="02020603050405020304" pitchFamily="18" charset="0"/>
                <a:ea typeface="Calibri" panose="020F0502020204030204" pitchFamily="34" charset="0"/>
              </a:rPr>
              <a:t>D’autres se moquaient et disaient : « Ils sont </a:t>
            </a:r>
            <a:r>
              <a:rPr lang="fr-FR" sz="2400" dirty="0">
                <a:solidFill>
                  <a:srgbClr val="FF0000"/>
                </a:solidFill>
                <a:latin typeface="Times New Roman" panose="02020603050405020304" pitchFamily="18" charset="0"/>
                <a:ea typeface="Calibri" panose="020F0502020204030204" pitchFamily="34" charset="0"/>
              </a:rPr>
              <a:t>pleins de vin doux</a:t>
            </a:r>
            <a:r>
              <a:rPr lang="fr-FR" sz="2400" dirty="0">
                <a:latin typeface="Times New Roman" panose="02020603050405020304" pitchFamily="18" charset="0"/>
                <a:ea typeface="Calibri" panose="020F0502020204030204" pitchFamily="34" charset="0"/>
              </a:rPr>
              <a:t> ! »</a:t>
            </a:r>
            <a:endParaRPr lang="fr-FR" sz="24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DBF7B4E4-F337-42D1-9309-B5D2298682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841" y="861210"/>
            <a:ext cx="2675138" cy="1893997"/>
          </a:xfrm>
          <a:prstGeom prst="rect">
            <a:avLst/>
          </a:prstGeom>
        </p:spPr>
      </p:pic>
    </p:spTree>
    <p:extLst>
      <p:ext uri="{BB962C8B-B14F-4D97-AF65-F5344CB8AC3E}">
        <p14:creationId xmlns:p14="http://schemas.microsoft.com/office/powerpoint/2010/main" val="4182739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D0F16-21AC-4C4C-8DE4-703EFCBDD39F}"/>
              </a:ext>
            </a:extLst>
          </p:cNvPr>
          <p:cNvSpPr txBox="1">
            <a:spLocks/>
          </p:cNvSpPr>
          <p:nvPr/>
        </p:nvSpPr>
        <p:spPr>
          <a:xfrm>
            <a:off x="1291015" y="2392974"/>
            <a:ext cx="8796315" cy="1544025"/>
          </a:xfrm>
          <a:prstGeom prst="roundRect">
            <a:avLst>
              <a:gd name="adj" fmla="val 16667"/>
            </a:avLst>
          </a:prstGeom>
          <a:ln w="76200">
            <a:solidFill>
              <a:schemeClr val="accent1"/>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Littéralement : le moût, le vin nouveau.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On sait que du vin était consommé à la Pentecôte.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L’antiquité rapprochait extase et ivresse.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31783695-6169-4372-BCF4-6C589B7C86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85358" y="331395"/>
            <a:ext cx="1429305" cy="1893997"/>
          </a:xfrm>
          <a:prstGeom prst="rect">
            <a:avLst/>
          </a:prstGeom>
        </p:spPr>
      </p:pic>
      <p:sp>
        <p:nvSpPr>
          <p:cNvPr id="9" name="ZoneTexte 8">
            <a:extLst>
              <a:ext uri="{FF2B5EF4-FFF2-40B4-BE49-F238E27FC236}">
                <a16:creationId xmlns:a16="http://schemas.microsoft.com/office/drawing/2014/main" id="{461B7BA3-7F04-4787-B68C-FFAE6CCB7B75}"/>
              </a:ext>
            </a:extLst>
          </p:cNvPr>
          <p:cNvSpPr txBox="1"/>
          <p:nvPr/>
        </p:nvSpPr>
        <p:spPr>
          <a:xfrm>
            <a:off x="576363" y="146728"/>
            <a:ext cx="1150837"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vin doux </a:t>
            </a:r>
            <a:endParaRPr lang="fr-FR" dirty="0"/>
          </a:p>
        </p:txBody>
      </p:sp>
      <p:sp>
        <p:nvSpPr>
          <p:cNvPr id="3" name="Titre 1">
            <a:extLst>
              <a:ext uri="{FF2B5EF4-FFF2-40B4-BE49-F238E27FC236}">
                <a16:creationId xmlns:a16="http://schemas.microsoft.com/office/drawing/2014/main" id="{B34C2AD6-A1EC-FC28-2492-DCC83561ED2B}"/>
              </a:ext>
            </a:extLst>
          </p:cNvPr>
          <p:cNvSpPr txBox="1">
            <a:spLocks/>
          </p:cNvSpPr>
          <p:nvPr/>
        </p:nvSpPr>
        <p:spPr>
          <a:xfrm>
            <a:off x="278971" y="4322959"/>
            <a:ext cx="11133544" cy="893585"/>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Les apôtres ont-ils bu ? Ont-ils bu du vin nouveau ? </a:t>
            </a:r>
          </a:p>
          <a:p>
            <a:r>
              <a:rPr lang="fr-FR" altLang="fr-FR" sz="2400" dirty="0">
                <a:latin typeface="Times New Roman" panose="02020603050405020304" pitchFamily="18" charset="0"/>
                <a:cs typeface="Times New Roman" panose="02020603050405020304" pitchFamily="18" charset="0"/>
              </a:rPr>
              <a:t>Quel est ce « vin nouveau » qui fait croire que les apôtres sont ivres ?</a:t>
            </a:r>
          </a:p>
        </p:txBody>
      </p:sp>
    </p:spTree>
    <p:extLst>
      <p:ext uri="{BB962C8B-B14F-4D97-AF65-F5344CB8AC3E}">
        <p14:creationId xmlns:p14="http://schemas.microsoft.com/office/powerpoint/2010/main" val="39540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F5296-1E25-4A7F-AE1D-232A523EF752}"/>
              </a:ext>
            </a:extLst>
          </p:cNvPr>
          <p:cNvSpPr txBox="1">
            <a:spLocks/>
          </p:cNvSpPr>
          <p:nvPr/>
        </p:nvSpPr>
        <p:spPr bwMode="auto">
          <a:xfrm>
            <a:off x="566084" y="919985"/>
            <a:ext cx="8719380" cy="2509015"/>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Au cours de la veillée pascale,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Chrétiens lisent le cantique d’Isaïe 12 et chantent ce refrain :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Ivres de joie, vous puiserez les eaux aux sources du Salut »</a:t>
            </a:r>
          </a:p>
          <a:p>
            <a:pPr algn="l">
              <a:lnSpc>
                <a:spcPct val="115000"/>
              </a:lnSpc>
              <a:spcAft>
                <a:spcPts val="1000"/>
              </a:spcAft>
            </a:pPr>
            <a:r>
              <a:rPr lang="fr-FR" sz="1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Voir et écouter le cantique chanté au cours de la veillée pascale Paroisse de Martigues</a:t>
            </a:r>
            <a:endParaRPr lang="fr-F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C809C11B-B659-4587-B3D8-1121A1A109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21272" y="973532"/>
            <a:ext cx="1429305" cy="1893997"/>
          </a:xfrm>
          <a:prstGeom prst="rect">
            <a:avLst/>
          </a:prstGeom>
        </p:spPr>
      </p:pic>
      <p:sp>
        <p:nvSpPr>
          <p:cNvPr id="5" name="ZoneTexte 4">
            <a:extLst>
              <a:ext uri="{FF2B5EF4-FFF2-40B4-BE49-F238E27FC236}">
                <a16:creationId xmlns:a16="http://schemas.microsoft.com/office/drawing/2014/main" id="{6A7FA748-345B-4165-845B-D74F6B569518}"/>
              </a:ext>
            </a:extLst>
          </p:cNvPr>
          <p:cNvSpPr txBox="1"/>
          <p:nvPr/>
        </p:nvSpPr>
        <p:spPr>
          <a:xfrm>
            <a:off x="576363" y="146729"/>
            <a:ext cx="1429305"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vin doux </a:t>
            </a:r>
            <a:endParaRPr lang="fr-FR" dirty="0"/>
          </a:p>
        </p:txBody>
      </p:sp>
      <p:sp>
        <p:nvSpPr>
          <p:cNvPr id="3" name="Titre 1">
            <a:extLst>
              <a:ext uri="{FF2B5EF4-FFF2-40B4-BE49-F238E27FC236}">
                <a16:creationId xmlns:a16="http://schemas.microsoft.com/office/drawing/2014/main" id="{0D5F65AD-7646-E4AE-E944-66F2C1A1820E}"/>
              </a:ext>
            </a:extLst>
          </p:cNvPr>
          <p:cNvSpPr txBox="1">
            <a:spLocks/>
          </p:cNvSpPr>
          <p:nvPr/>
        </p:nvSpPr>
        <p:spPr bwMode="auto">
          <a:xfrm>
            <a:off x="576363" y="4200055"/>
            <a:ext cx="10241560" cy="1372909"/>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Luc 22, 18 Lors de la Cène, Jésus dit : «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Car je vous le déclare : désormais, jamais plus je ne boirai du fruit de la vigne jusqu’à ce que le royaume de Dieu soit venu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8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EA9946B-BA9A-476B-8E57-82B3B5842BCC}"/>
              </a:ext>
            </a:extLst>
          </p:cNvPr>
          <p:cNvSpPr txBox="1">
            <a:spLocks/>
          </p:cNvSpPr>
          <p:nvPr/>
        </p:nvSpPr>
        <p:spPr bwMode="auto">
          <a:xfrm>
            <a:off x="3375564" y="5522722"/>
            <a:ext cx="4979543" cy="924130"/>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0000"/>
              </a:lnSpc>
              <a:spcAft>
                <a:spcPts val="0"/>
              </a:spcAft>
            </a:pPr>
            <a:r>
              <a:rPr lang="fr-FR" sz="2800" dirty="0">
                <a:latin typeface="Times New Roman" panose="02020603050405020304" pitchFamily="18" charset="0"/>
                <a:ea typeface="Calibri" panose="020F0502020204030204" pitchFamily="34" charset="0"/>
              </a:rPr>
              <a:t>Sommes-nous ivres de joie ?  </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52108EC3-AE1A-4F5F-8411-49264756A4D6}"/>
              </a:ext>
            </a:extLst>
          </p:cNvPr>
          <p:cNvSpPr txBox="1"/>
          <p:nvPr/>
        </p:nvSpPr>
        <p:spPr>
          <a:xfrm>
            <a:off x="226167" y="19080"/>
            <a:ext cx="1429305"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vin doux </a:t>
            </a:r>
            <a:endParaRPr lang="fr-FR" dirty="0"/>
          </a:p>
        </p:txBody>
      </p:sp>
      <p:sp>
        <p:nvSpPr>
          <p:cNvPr id="3" name="Titre 1">
            <a:extLst>
              <a:ext uri="{FF2B5EF4-FFF2-40B4-BE49-F238E27FC236}">
                <a16:creationId xmlns:a16="http://schemas.microsoft.com/office/drawing/2014/main" id="{84F3A6B0-FBDF-53D2-56CF-15A90E77A40F}"/>
              </a:ext>
            </a:extLst>
          </p:cNvPr>
          <p:cNvSpPr txBox="1">
            <a:spLocks/>
          </p:cNvSpPr>
          <p:nvPr/>
        </p:nvSpPr>
        <p:spPr bwMode="auto">
          <a:xfrm>
            <a:off x="417957" y="873213"/>
            <a:ext cx="10747348" cy="2264253"/>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Certains se moquent en disant : ils sont plein de « vin nouveau ».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Ce qui parait moquerie a peut-être du sens.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Ivres de joie ?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Ivres de la joie de l’évangile,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la joie et l’excitation de ceux qui ont « vu » le Ressuscité ?  </a:t>
            </a:r>
            <a:endParaRPr lang="fr-FR" sz="2400"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040EFAA6-C74F-F667-744E-47149FF720F1}"/>
              </a:ext>
            </a:extLst>
          </p:cNvPr>
          <p:cNvSpPr txBox="1">
            <a:spLocks/>
          </p:cNvSpPr>
          <p:nvPr/>
        </p:nvSpPr>
        <p:spPr bwMode="auto">
          <a:xfrm>
            <a:off x="417957" y="3720534"/>
            <a:ext cx="10894759" cy="135666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6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4000" dirty="0">
                <a:latin typeface="Times New Roman" panose="02020603050405020304" pitchFamily="18" charset="0"/>
                <a:ea typeface="Calibri" panose="020F0502020204030204" pitchFamily="34" charset="0"/>
                <a:cs typeface="Times New Roman" panose="02020603050405020304" pitchFamily="18" charset="0"/>
              </a:rPr>
              <a:t>Les apôtres seraient-ils ivres du vin nouveau, du sang versé, de l’alliance nouvelle, </a:t>
            </a:r>
            <a:br>
              <a:rPr lang="fr-FR" sz="4000" dirty="0">
                <a:latin typeface="Times New Roman" panose="02020603050405020304" pitchFamily="18" charset="0"/>
                <a:ea typeface="Calibri" panose="020F0502020204030204" pitchFamily="34" charset="0"/>
                <a:cs typeface="Times New Roman" panose="02020603050405020304" pitchFamily="18" charset="0"/>
              </a:rPr>
            </a:br>
            <a:r>
              <a:rPr lang="fr-FR" sz="4000" dirty="0">
                <a:latin typeface="Times New Roman" panose="02020603050405020304" pitchFamily="18" charset="0"/>
                <a:ea typeface="Calibri" panose="020F0502020204030204" pitchFamily="34" charset="0"/>
                <a:cs typeface="Times New Roman" panose="02020603050405020304" pitchFamily="18" charset="0"/>
              </a:rPr>
              <a:t>de l’attente du retour du Christ dans la gloire, de l’irruption de l’Esprit de Jésus ? </a:t>
            </a:r>
            <a:br>
              <a:rPr lang="fr-FR" sz="4000" dirty="0">
                <a:latin typeface="Times New Roman" panose="02020603050405020304" pitchFamily="18" charset="0"/>
                <a:ea typeface="Calibri" panose="020F0502020204030204" pitchFamily="34" charset="0"/>
                <a:cs typeface="Times New Roman" panose="02020603050405020304" pitchFamily="18" charset="0"/>
              </a:rPr>
            </a:br>
            <a:r>
              <a:rPr lang="fr-FR" sz="4000" dirty="0">
                <a:latin typeface="Times New Roman" panose="02020603050405020304" pitchFamily="18" charset="0"/>
                <a:ea typeface="Calibri" panose="020F0502020204030204" pitchFamily="34" charset="0"/>
              </a:rPr>
              <a:t>Le royaume s’approcherait-il ?</a:t>
            </a:r>
          </a:p>
        </p:txBody>
      </p:sp>
      <p:pic>
        <p:nvPicPr>
          <p:cNvPr id="2" name="Image 1">
            <a:extLst>
              <a:ext uri="{FF2B5EF4-FFF2-40B4-BE49-F238E27FC236}">
                <a16:creationId xmlns:a16="http://schemas.microsoft.com/office/drawing/2014/main" id="{F6D3E0F6-EDAF-7C09-9AF5-3F89D05E00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94710" y="656778"/>
            <a:ext cx="1429305" cy="1893997"/>
          </a:xfrm>
          <a:prstGeom prst="rect">
            <a:avLst/>
          </a:prstGeom>
        </p:spPr>
      </p:pic>
    </p:spTree>
    <p:extLst>
      <p:ext uri="{BB962C8B-B14F-4D97-AF65-F5344CB8AC3E}">
        <p14:creationId xmlns:p14="http://schemas.microsoft.com/office/powerpoint/2010/main" val="39557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E267D-8277-40F5-9F4B-1D8CB11C23E1}"/>
              </a:ext>
            </a:extLst>
          </p:cNvPr>
          <p:cNvSpPr txBox="1">
            <a:spLocks/>
          </p:cNvSpPr>
          <p:nvPr/>
        </p:nvSpPr>
        <p:spPr bwMode="auto">
          <a:xfrm>
            <a:off x="2159156" y="3344778"/>
            <a:ext cx="7681732" cy="1416967"/>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500" dirty="0">
                <a:solidFill>
                  <a:srgbClr val="FF0000"/>
                </a:solidFill>
                <a:latin typeface="Times New Roman" panose="02020603050405020304" pitchFamily="18" charset="0"/>
                <a:cs typeface="Times New Roman" panose="02020603050405020304" pitchFamily="18" charset="0"/>
              </a:rPr>
              <a:t>14</a:t>
            </a:r>
            <a:r>
              <a:rPr lang="fr-FR" sz="2500" dirty="0">
                <a:latin typeface="Times New Roman" panose="02020603050405020304" pitchFamily="18" charset="0"/>
                <a:cs typeface="Times New Roman" panose="02020603050405020304" pitchFamily="18" charset="0"/>
              </a:rPr>
              <a:t> Alors Pierre, debout … fit cette déclaration : …</a:t>
            </a:r>
          </a:p>
          <a:p>
            <a:pPr algn="l">
              <a:lnSpc>
                <a:spcPct val="115000"/>
              </a:lnSpc>
              <a:spcAft>
                <a:spcPts val="1000"/>
              </a:spcAft>
            </a:pP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fr-FR" sz="2500" dirty="0">
                <a:effectLst/>
                <a:latin typeface="Times New Roman" panose="02020603050405020304" pitchFamily="18" charset="0"/>
                <a:ea typeface="Calibri" panose="020F0502020204030204" pitchFamily="34" charset="0"/>
                <a:cs typeface="Times New Roman" panose="02020603050405020304" pitchFamily="18" charset="0"/>
              </a:rPr>
              <a:t>Mais ce qui arrive a été annoncé par le </a:t>
            </a: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prophète Joël</a:t>
            </a:r>
            <a:r>
              <a:rPr lang="fr-FR" sz="2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Description de cette image, également commentée ci-après">
            <a:extLst>
              <a:ext uri="{FF2B5EF4-FFF2-40B4-BE49-F238E27FC236}">
                <a16:creationId xmlns:a16="http://schemas.microsoft.com/office/drawing/2014/main" id="{1A7E3923-555A-94EC-3834-2B9D28FBAD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84" y="367458"/>
            <a:ext cx="1883701" cy="2247804"/>
          </a:xfrm>
          <a:prstGeom prst="rect">
            <a:avLst/>
          </a:prstGeom>
          <a:noFill/>
          <a:ln>
            <a:noFill/>
          </a:ln>
        </p:spPr>
      </p:pic>
    </p:spTree>
    <p:extLst>
      <p:ext uri="{BB962C8B-B14F-4D97-AF65-F5344CB8AC3E}">
        <p14:creationId xmlns:p14="http://schemas.microsoft.com/office/powerpoint/2010/main" val="366432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72E6DA4-87E1-4B81-89BB-CF2FED9AE509}"/>
              </a:ext>
            </a:extLst>
          </p:cNvPr>
          <p:cNvSpPr txBox="1">
            <a:spLocks/>
          </p:cNvSpPr>
          <p:nvPr/>
        </p:nvSpPr>
        <p:spPr bwMode="auto">
          <a:xfrm>
            <a:off x="2284653" y="3028666"/>
            <a:ext cx="7622692" cy="1094996"/>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b="1" dirty="0">
                <a:solidFill>
                  <a:srgbClr val="FF0000"/>
                </a:solidFill>
                <a:latin typeface="Times New Roman" panose="02020603050405020304" pitchFamily="18" charset="0"/>
                <a:cs typeface="Times New Roman" panose="02020603050405020304" pitchFamily="18" charset="0"/>
              </a:rPr>
              <a:t>01 </a:t>
            </a:r>
            <a:r>
              <a:rPr lang="fr-FR" sz="2700" i="1" dirty="0">
                <a:latin typeface="Times New Roman" panose="02020603050405020304" pitchFamily="18" charset="0"/>
                <a:cs typeface="Times New Roman" panose="02020603050405020304" pitchFamily="18" charset="0"/>
              </a:rPr>
              <a:t>Quand arriva le jour de la </a:t>
            </a:r>
            <a:r>
              <a:rPr lang="fr-FR" sz="2700" i="1" dirty="0">
                <a:solidFill>
                  <a:srgbClr val="FF0000"/>
                </a:solidFill>
                <a:latin typeface="Times New Roman" panose="02020603050405020304" pitchFamily="18" charset="0"/>
                <a:cs typeface="Times New Roman" panose="02020603050405020304" pitchFamily="18" charset="0"/>
              </a:rPr>
              <a:t>Pentecôte</a:t>
            </a:r>
            <a:r>
              <a:rPr lang="fr-FR" sz="2700" i="1" dirty="0">
                <a:latin typeface="Times New Roman" panose="02020603050405020304" pitchFamily="18" charset="0"/>
                <a:cs typeface="Times New Roman" panose="02020603050405020304" pitchFamily="18" charset="0"/>
              </a:rPr>
              <a:t>, </a:t>
            </a:r>
            <a:r>
              <a:rPr lang="fr-FR" sz="2700" i="1" dirty="0">
                <a:effectLst/>
                <a:latin typeface="Times New Roman" panose="02020603050405020304" pitchFamily="18" charset="0"/>
                <a:ea typeface="Calibri" panose="020F0502020204030204" pitchFamily="34" charset="0"/>
              </a:rPr>
              <a:t>au terme</a:t>
            </a:r>
            <a:r>
              <a:rPr lang="fr-FR" sz="2700" i="1" baseline="30000" dirty="0">
                <a:effectLst/>
                <a:latin typeface="Times New Roman" panose="02020603050405020304" pitchFamily="18" charset="0"/>
                <a:ea typeface="Calibri" panose="020F0502020204030204" pitchFamily="34" charset="0"/>
              </a:rPr>
              <a:t>1 s’accomplir </a:t>
            </a:r>
            <a:r>
              <a:rPr lang="fr-FR" sz="2700" i="1" dirty="0">
                <a:latin typeface="Times New Roman" panose="02020603050405020304" pitchFamily="18" charset="0"/>
                <a:cs typeface="Times New Roman" panose="02020603050405020304" pitchFamily="18" charset="0"/>
              </a:rPr>
              <a:t>des </a:t>
            </a:r>
            <a:r>
              <a:rPr lang="fr-FR" sz="2700" i="1" dirty="0">
                <a:solidFill>
                  <a:srgbClr val="FF0000"/>
                </a:solidFill>
                <a:latin typeface="Times New Roman" panose="02020603050405020304" pitchFamily="18" charset="0"/>
                <a:cs typeface="Times New Roman" panose="02020603050405020304" pitchFamily="18" charset="0"/>
              </a:rPr>
              <a:t>cinquante jours</a:t>
            </a:r>
            <a:r>
              <a:rPr lang="fr-FR" sz="2700" i="1" dirty="0">
                <a:latin typeface="Times New Roman" panose="02020603050405020304" pitchFamily="18" charset="0"/>
                <a:cs typeface="Times New Roman" panose="02020603050405020304" pitchFamily="18" charset="0"/>
              </a:rPr>
              <a:t>, ils se trouvaient réunis tous ensemble.</a:t>
            </a:r>
          </a:p>
        </p:txBody>
      </p:sp>
      <p:pic>
        <p:nvPicPr>
          <p:cNvPr id="2" name="Espace réservé du contenu 3" descr="14 Les disciples parlaient la Parole1.jpg">
            <a:extLst>
              <a:ext uri="{FF2B5EF4-FFF2-40B4-BE49-F238E27FC236}">
                <a16:creationId xmlns:a16="http://schemas.microsoft.com/office/drawing/2014/main" id="{66BD999C-3848-D080-05C0-58F41F0B39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83102" y="988787"/>
            <a:ext cx="4761391" cy="1563211"/>
          </a:xfrm>
          <a:prstGeom prst="ellipse">
            <a:avLst/>
          </a:prstGeom>
          <a:ln>
            <a:noFill/>
          </a:ln>
          <a:effectLst>
            <a:softEdge rad="112500"/>
          </a:effectLst>
        </p:spPr>
      </p:pic>
    </p:spTree>
    <p:extLst>
      <p:ext uri="{BB962C8B-B14F-4D97-AF65-F5344CB8AC3E}">
        <p14:creationId xmlns:p14="http://schemas.microsoft.com/office/powerpoint/2010/main" val="4154465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D0F16-21AC-4C4C-8DE4-703EFCBDD39F}"/>
              </a:ext>
            </a:extLst>
          </p:cNvPr>
          <p:cNvSpPr txBox="1">
            <a:spLocks/>
          </p:cNvSpPr>
          <p:nvPr/>
        </p:nvSpPr>
        <p:spPr>
          <a:xfrm>
            <a:off x="1068220" y="3409071"/>
            <a:ext cx="10055560" cy="1239757"/>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Qui est le prophète Joël ?</a:t>
            </a:r>
          </a:p>
          <a:p>
            <a:r>
              <a:rPr lang="fr-FR" altLang="fr-FR" sz="2400" dirty="0">
                <a:latin typeface="Times New Roman" panose="02020603050405020304" pitchFamily="18" charset="0"/>
                <a:cs typeface="Times New Roman" panose="02020603050405020304" pitchFamily="18" charset="0"/>
              </a:rPr>
              <a:t>Un prophète est un homme qui parle au nom de Dieu. </a:t>
            </a:r>
          </a:p>
          <a:p>
            <a:r>
              <a:rPr lang="fr-FR" altLang="fr-FR" sz="2400" dirty="0">
                <a:latin typeface="Times New Roman" panose="02020603050405020304" pitchFamily="18" charset="0"/>
                <a:cs typeface="Times New Roman" panose="02020603050405020304" pitchFamily="18" charset="0"/>
              </a:rPr>
              <a:t>Joël signifie “Yahweh est Dieu”. </a:t>
            </a:r>
          </a:p>
        </p:txBody>
      </p:sp>
      <p:sp>
        <p:nvSpPr>
          <p:cNvPr id="8" name="ZoneTexte 7">
            <a:extLst>
              <a:ext uri="{FF2B5EF4-FFF2-40B4-BE49-F238E27FC236}">
                <a16:creationId xmlns:a16="http://schemas.microsoft.com/office/drawing/2014/main" id="{E668C338-D5DF-43CD-A231-8EFE63C89383}"/>
              </a:ext>
            </a:extLst>
          </p:cNvPr>
          <p:cNvSpPr txBox="1"/>
          <p:nvPr/>
        </p:nvSpPr>
        <p:spPr>
          <a:xfrm>
            <a:off x="636833" y="257863"/>
            <a:ext cx="2029363" cy="369332"/>
          </a:xfrm>
          <a:prstGeom prst="rect">
            <a:avLst/>
          </a:prstGeom>
          <a:noFill/>
        </p:spPr>
        <p:txBody>
          <a:bodyPr wrap="square">
            <a:spAutoFit/>
          </a:bodyPr>
          <a:lstStyle/>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Prophète Joël </a:t>
            </a:r>
            <a:endParaRPr lang="fr-FR" dirty="0"/>
          </a:p>
        </p:txBody>
      </p:sp>
      <p:sp>
        <p:nvSpPr>
          <p:cNvPr id="3" name="Titre 1">
            <a:extLst>
              <a:ext uri="{FF2B5EF4-FFF2-40B4-BE49-F238E27FC236}">
                <a16:creationId xmlns:a16="http://schemas.microsoft.com/office/drawing/2014/main" id="{ECDE3F2B-89F1-8956-6D0F-9E3DAB3FE96A}"/>
              </a:ext>
            </a:extLst>
          </p:cNvPr>
          <p:cNvSpPr txBox="1">
            <a:spLocks/>
          </p:cNvSpPr>
          <p:nvPr/>
        </p:nvSpPr>
        <p:spPr>
          <a:xfrm>
            <a:off x="1153199" y="5159980"/>
            <a:ext cx="10055560" cy="957168"/>
          </a:xfrm>
          <a:prstGeom prst="roundRect">
            <a:avLst>
              <a:gd name="adj" fmla="val 16667"/>
            </a:avLst>
          </a:prstGeom>
          <a:ln w="76200">
            <a:solidFill>
              <a:schemeClr val="accent1"/>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Le livre de Joël est le 2ème des 12 petits prophètes du Premier Testament. </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Il annonce essentiellement l’irruption de l’Esprit.</a:t>
            </a:r>
          </a:p>
        </p:txBody>
      </p:sp>
      <p:pic>
        <p:nvPicPr>
          <p:cNvPr id="4" name="Image 3" descr="Description de cette image, également commentée ci-après">
            <a:extLst>
              <a:ext uri="{FF2B5EF4-FFF2-40B4-BE49-F238E27FC236}">
                <a16:creationId xmlns:a16="http://schemas.microsoft.com/office/drawing/2014/main" id="{EE260CCC-C5D4-7A56-BE77-97F1CBEFB9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63" y="831668"/>
            <a:ext cx="1883701" cy="2247804"/>
          </a:xfrm>
          <a:prstGeom prst="rect">
            <a:avLst/>
          </a:prstGeom>
          <a:noFill/>
          <a:ln>
            <a:noFill/>
          </a:ln>
        </p:spPr>
      </p:pic>
      <p:sp>
        <p:nvSpPr>
          <p:cNvPr id="9" name="ZoneTexte 8">
            <a:extLst>
              <a:ext uri="{FF2B5EF4-FFF2-40B4-BE49-F238E27FC236}">
                <a16:creationId xmlns:a16="http://schemas.microsoft.com/office/drawing/2014/main" id="{537EA67F-C5FA-79D9-E901-13F4EB6584BD}"/>
              </a:ext>
            </a:extLst>
          </p:cNvPr>
          <p:cNvSpPr txBox="1"/>
          <p:nvPr/>
        </p:nvSpPr>
        <p:spPr>
          <a:xfrm>
            <a:off x="3047198" y="2710140"/>
            <a:ext cx="6097604" cy="369332"/>
          </a:xfrm>
          <a:prstGeom prst="rect">
            <a:avLst/>
          </a:prstGeom>
          <a:noFill/>
        </p:spPr>
        <p:txBody>
          <a:bodyPr wrap="square">
            <a:spAutoFit/>
          </a:bodyPr>
          <a:lstStyle/>
          <a:p>
            <a:r>
              <a:rPr lang="fr-FR" sz="1800" dirty="0">
                <a:effectLst/>
                <a:latin typeface="Times New Roman" panose="02020603050405020304" pitchFamily="18" charset="0"/>
                <a:ea typeface="Calibri" panose="020F0502020204030204" pitchFamily="34" charset="0"/>
              </a:rPr>
              <a:t>Joël par Michel Ange Chapelle sixtine</a:t>
            </a:r>
            <a:endParaRPr lang="fr-FR" dirty="0"/>
          </a:p>
        </p:txBody>
      </p:sp>
    </p:spTree>
    <p:extLst>
      <p:ext uri="{BB962C8B-B14F-4D97-AF65-F5344CB8AC3E}">
        <p14:creationId xmlns:p14="http://schemas.microsoft.com/office/powerpoint/2010/main" val="25051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F5296-1E25-4A7F-AE1D-232A523EF752}"/>
              </a:ext>
            </a:extLst>
          </p:cNvPr>
          <p:cNvSpPr txBox="1">
            <a:spLocks/>
          </p:cNvSpPr>
          <p:nvPr/>
        </p:nvSpPr>
        <p:spPr bwMode="auto">
          <a:xfrm>
            <a:off x="636833" y="3114859"/>
            <a:ext cx="10241560" cy="1343787"/>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Luc 24, 44</a:t>
            </a:r>
            <a:r>
              <a:rPr lang="fr-FR" sz="2400" dirty="0">
                <a:latin typeface="Times New Roman" panose="02020603050405020304" pitchFamily="18" charset="0"/>
                <a:cs typeface="Times New Roman" panose="02020603050405020304" pitchFamily="18" charset="0"/>
              </a:rPr>
              <a:t> Jésus dit à ses disciples : </a:t>
            </a:r>
            <a:r>
              <a:rPr lang="fr-FR" sz="2400" i="1" dirty="0">
                <a:latin typeface="Times New Roman" panose="02020603050405020304" pitchFamily="18" charset="0"/>
                <a:cs typeface="Times New Roman" panose="02020603050405020304" pitchFamily="18" charset="0"/>
              </a:rPr>
              <a:t>Il faut que s’accomplisse tout ce qui a été écrit à mon sujet dans la loi de Moïse, des prophètes et les Psaumes.</a:t>
            </a:r>
          </a:p>
        </p:txBody>
      </p:sp>
      <p:sp>
        <p:nvSpPr>
          <p:cNvPr id="5" name="ZoneTexte 4">
            <a:extLst>
              <a:ext uri="{FF2B5EF4-FFF2-40B4-BE49-F238E27FC236}">
                <a16:creationId xmlns:a16="http://schemas.microsoft.com/office/drawing/2014/main" id="{F8CC86D0-61E8-C992-B6AA-5D9B7E069B70}"/>
              </a:ext>
            </a:extLst>
          </p:cNvPr>
          <p:cNvSpPr txBox="1"/>
          <p:nvPr/>
        </p:nvSpPr>
        <p:spPr>
          <a:xfrm>
            <a:off x="636833" y="257863"/>
            <a:ext cx="2029363" cy="369332"/>
          </a:xfrm>
          <a:prstGeom prst="rect">
            <a:avLst/>
          </a:prstGeom>
          <a:noFill/>
        </p:spPr>
        <p:txBody>
          <a:bodyPr wrap="square">
            <a:spAutoFit/>
          </a:bodyPr>
          <a:lstStyle/>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Prophète Joël </a:t>
            </a:r>
            <a:endParaRPr lang="fr-FR" dirty="0"/>
          </a:p>
        </p:txBody>
      </p:sp>
      <p:sp>
        <p:nvSpPr>
          <p:cNvPr id="6" name="Titre 1">
            <a:extLst>
              <a:ext uri="{FF2B5EF4-FFF2-40B4-BE49-F238E27FC236}">
                <a16:creationId xmlns:a16="http://schemas.microsoft.com/office/drawing/2014/main" id="{7E198F03-2016-21B1-C258-208331E6306C}"/>
              </a:ext>
            </a:extLst>
          </p:cNvPr>
          <p:cNvSpPr txBox="1">
            <a:spLocks/>
          </p:cNvSpPr>
          <p:nvPr/>
        </p:nvSpPr>
        <p:spPr bwMode="auto">
          <a:xfrm>
            <a:off x="636833" y="4885555"/>
            <a:ext cx="10241560" cy="948715"/>
          </a:xfrm>
          <a:prstGeom prst="roundRect">
            <a:avLst/>
          </a:prstGeom>
          <a:noFill/>
          <a:ln w="76200">
            <a:solidFill>
              <a:srgbClr val="FF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Tout ce qui a été dit par les prophètes doit-il arriver ?</a:t>
            </a:r>
          </a:p>
        </p:txBody>
      </p:sp>
      <p:pic>
        <p:nvPicPr>
          <p:cNvPr id="3" name="Image 2" descr="Description de cette image, également commentée ci-après">
            <a:extLst>
              <a:ext uri="{FF2B5EF4-FFF2-40B4-BE49-F238E27FC236}">
                <a16:creationId xmlns:a16="http://schemas.microsoft.com/office/drawing/2014/main" id="{E9A23EEA-9339-3303-98BF-45040DA100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63" y="736208"/>
            <a:ext cx="1883701" cy="2247804"/>
          </a:xfrm>
          <a:prstGeom prst="rect">
            <a:avLst/>
          </a:prstGeom>
          <a:noFill/>
          <a:ln>
            <a:noFill/>
          </a:ln>
        </p:spPr>
      </p:pic>
    </p:spTree>
    <p:extLst>
      <p:ext uri="{BB962C8B-B14F-4D97-AF65-F5344CB8AC3E}">
        <p14:creationId xmlns:p14="http://schemas.microsoft.com/office/powerpoint/2010/main" val="12864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EA8F4-5095-4470-974E-BC5F13E814EC}"/>
              </a:ext>
            </a:extLst>
          </p:cNvPr>
          <p:cNvSpPr txBox="1">
            <a:spLocks/>
          </p:cNvSpPr>
          <p:nvPr/>
        </p:nvSpPr>
        <p:spPr bwMode="auto">
          <a:xfrm>
            <a:off x="1205946" y="3855089"/>
            <a:ext cx="9780107" cy="1688958"/>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Jésus nous a envoyé son Esprit comme le prophète Joël l’avait annoncé. </a:t>
            </a:r>
          </a:p>
          <a:p>
            <a:r>
              <a:rPr lang="fr-FR" sz="2400" dirty="0">
                <a:latin typeface="Times New Roman" panose="02020603050405020304" pitchFamily="18" charset="0"/>
                <a:cs typeface="Times New Roman" panose="02020603050405020304" pitchFamily="18" charset="0"/>
              </a:rPr>
              <a:t>Jésus accomplirait-il ce qui a été annoncé par les prophètes </a:t>
            </a:r>
          </a:p>
          <a:p>
            <a:r>
              <a:rPr lang="fr-FR" sz="2400" dirty="0">
                <a:latin typeface="Times New Roman" panose="02020603050405020304" pitchFamily="18" charset="0"/>
                <a:cs typeface="Times New Roman" panose="02020603050405020304" pitchFamily="18" charset="0"/>
              </a:rPr>
              <a:t>dans le Premier Testament ?</a:t>
            </a:r>
          </a:p>
        </p:txBody>
      </p:sp>
      <p:sp>
        <p:nvSpPr>
          <p:cNvPr id="6" name="ZoneTexte 5">
            <a:extLst>
              <a:ext uri="{FF2B5EF4-FFF2-40B4-BE49-F238E27FC236}">
                <a16:creationId xmlns:a16="http://schemas.microsoft.com/office/drawing/2014/main" id="{8D1CA1D3-EE24-F48A-3FD0-49BD33FC9CC9}"/>
              </a:ext>
            </a:extLst>
          </p:cNvPr>
          <p:cNvSpPr txBox="1"/>
          <p:nvPr/>
        </p:nvSpPr>
        <p:spPr>
          <a:xfrm>
            <a:off x="636833" y="257863"/>
            <a:ext cx="2029363" cy="369332"/>
          </a:xfrm>
          <a:prstGeom prst="rect">
            <a:avLst/>
          </a:prstGeom>
          <a:noFill/>
        </p:spPr>
        <p:txBody>
          <a:bodyPr wrap="square">
            <a:spAutoFit/>
          </a:bodyPr>
          <a:lstStyle/>
          <a:p>
            <a:r>
              <a:rPr kumimoji="0" lang="fr-FR" sz="18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Prophète Joël </a:t>
            </a:r>
            <a:endParaRPr lang="fr-FR" dirty="0"/>
          </a:p>
        </p:txBody>
      </p:sp>
      <p:pic>
        <p:nvPicPr>
          <p:cNvPr id="3" name="Image 2" descr="Description de cette image, également commentée ci-après">
            <a:extLst>
              <a:ext uri="{FF2B5EF4-FFF2-40B4-BE49-F238E27FC236}">
                <a16:creationId xmlns:a16="http://schemas.microsoft.com/office/drawing/2014/main" id="{9A665DE9-6773-FD88-5340-9BACB33E62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95" y="904195"/>
            <a:ext cx="1883701" cy="2247804"/>
          </a:xfrm>
          <a:prstGeom prst="rect">
            <a:avLst/>
          </a:prstGeom>
          <a:noFill/>
          <a:ln>
            <a:noFill/>
          </a:ln>
        </p:spPr>
      </p:pic>
    </p:spTree>
    <p:extLst>
      <p:ext uri="{BB962C8B-B14F-4D97-AF65-F5344CB8AC3E}">
        <p14:creationId xmlns:p14="http://schemas.microsoft.com/office/powerpoint/2010/main" val="2927052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E267D-8277-40F5-9F4B-1D8CB11C23E1}"/>
              </a:ext>
            </a:extLst>
          </p:cNvPr>
          <p:cNvSpPr txBox="1">
            <a:spLocks/>
          </p:cNvSpPr>
          <p:nvPr/>
        </p:nvSpPr>
        <p:spPr bwMode="auto">
          <a:xfrm>
            <a:off x="1319625" y="2920692"/>
            <a:ext cx="9261445" cy="1970773"/>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500" dirty="0">
                <a:solidFill>
                  <a:srgbClr val="FF0000"/>
                </a:solidFill>
                <a:latin typeface="Times New Roman" panose="02020603050405020304" pitchFamily="18" charset="0"/>
                <a:cs typeface="Times New Roman" panose="02020603050405020304" pitchFamily="18" charset="0"/>
              </a:rPr>
              <a:t>14</a:t>
            </a:r>
            <a:r>
              <a:rPr lang="fr-FR" sz="2500" dirty="0">
                <a:latin typeface="Times New Roman" panose="02020603050405020304" pitchFamily="18" charset="0"/>
                <a:cs typeface="Times New Roman" panose="02020603050405020304" pitchFamily="18" charset="0"/>
              </a:rPr>
              <a:t> Alors Pierre, debout … fit cette déclaration : …</a:t>
            </a:r>
          </a:p>
          <a:p>
            <a:pPr algn="l">
              <a:lnSpc>
                <a:spcPct val="115000"/>
              </a:lnSpc>
              <a:spcAft>
                <a:spcPts val="1000"/>
              </a:spcAft>
            </a:pP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fr-FR" sz="2500" dirty="0">
                <a:effectLst/>
                <a:latin typeface="Times New Roman" panose="02020603050405020304" pitchFamily="18" charset="0"/>
                <a:ea typeface="Calibri" panose="020F0502020204030204" pitchFamily="34" charset="0"/>
                <a:cs typeface="Times New Roman" panose="02020603050405020304" pitchFamily="18" charset="0"/>
              </a:rPr>
              <a:t>Il arrivera</a:t>
            </a:r>
            <a:r>
              <a:rPr lang="fr-FR" sz="2500" dirty="0">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 </a:t>
            </a: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dans</a:t>
            </a:r>
            <a:r>
              <a:rPr lang="fr-FR" sz="2500" dirty="0">
                <a:solidFill>
                  <a:srgbClr val="FF0000"/>
                </a:solidFill>
                <a:effectLst/>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 </a:t>
            </a: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les</a:t>
            </a:r>
            <a:r>
              <a:rPr lang="fr-FR" sz="2500" dirty="0">
                <a:solidFill>
                  <a:srgbClr val="FF0000"/>
                </a:solidFill>
                <a:effectLst/>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 </a:t>
            </a: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derniers</a:t>
            </a:r>
            <a:r>
              <a:rPr lang="fr-FR" sz="2500" dirty="0">
                <a:solidFill>
                  <a:srgbClr val="FF0000"/>
                </a:solidFill>
                <a:effectLst/>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 </a:t>
            </a:r>
            <a:r>
              <a:rPr lang="fr-FR"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jours</a:t>
            </a:r>
            <a:r>
              <a:rPr lang="fr-FR" sz="2500" dirty="0">
                <a:effectLst/>
                <a:uFill>
                  <a:solidFill>
                    <a:srgbClr val="FF0000"/>
                  </a:solidFill>
                </a:uFill>
                <a:latin typeface="Times New Roman" panose="02020603050405020304" pitchFamily="18" charset="0"/>
                <a:ea typeface="Calibri" panose="020F0502020204030204" pitchFamily="34" charset="0"/>
                <a:cs typeface="Times New Roman" panose="02020603050405020304" pitchFamily="18" charset="0"/>
              </a:rPr>
              <a:t>,</a:t>
            </a:r>
            <a:r>
              <a:rPr lang="fr-FR" sz="2500" dirty="0">
                <a:effectLst/>
                <a:latin typeface="Times New Roman" panose="02020603050405020304" pitchFamily="18" charset="0"/>
                <a:ea typeface="Calibri" panose="020F0502020204030204" pitchFamily="34" charset="0"/>
                <a:cs typeface="Times New Roman" panose="02020603050405020304" pitchFamily="18" charset="0"/>
              </a:rPr>
              <a:t> dit Dieu, que je répandrai mon Esprit sur toute créature : vos fils et vos filles prophétiseront, vos jeunes gens auront des visions, et vos anciens auront des songes.</a:t>
            </a:r>
          </a:p>
        </p:txBody>
      </p:sp>
      <p:pic>
        <p:nvPicPr>
          <p:cNvPr id="3" name="Image 2">
            <a:extLst>
              <a:ext uri="{FF2B5EF4-FFF2-40B4-BE49-F238E27FC236}">
                <a16:creationId xmlns:a16="http://schemas.microsoft.com/office/drawing/2014/main" id="{A7A85420-8591-D35B-BC02-8BAE618CB5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03175" y="579081"/>
            <a:ext cx="1429305" cy="1893997"/>
          </a:xfrm>
          <a:prstGeom prst="rect">
            <a:avLst/>
          </a:prstGeom>
        </p:spPr>
      </p:pic>
    </p:spTree>
    <p:extLst>
      <p:ext uri="{BB962C8B-B14F-4D97-AF65-F5344CB8AC3E}">
        <p14:creationId xmlns:p14="http://schemas.microsoft.com/office/powerpoint/2010/main" val="1252911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D0F16-21AC-4C4C-8DE4-703EFCBDD39F}"/>
              </a:ext>
            </a:extLst>
          </p:cNvPr>
          <p:cNvSpPr txBox="1">
            <a:spLocks/>
          </p:cNvSpPr>
          <p:nvPr/>
        </p:nvSpPr>
        <p:spPr>
          <a:xfrm>
            <a:off x="1068220" y="3367413"/>
            <a:ext cx="10055560" cy="950587"/>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effectLst/>
                <a:latin typeface="Times New Roman" panose="02020603050405020304" pitchFamily="18" charset="0"/>
                <a:ea typeface="Calibri" panose="020F0502020204030204" pitchFamily="34" charset="0"/>
              </a:rPr>
              <a:t>Cette prophétie reprend les termes de Joël 3, 1-5 avec 4 petites différences.  Repérez-les dans le </a:t>
            </a:r>
            <a:r>
              <a:rPr lang="fr-FR"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fichier joint Actes 2 Joël 3</a:t>
            </a:r>
            <a:endParaRPr lang="fr-FR" altLang="fr-FR" sz="24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E668C338-D5DF-43CD-A231-8EFE63C89383}"/>
              </a:ext>
            </a:extLst>
          </p:cNvPr>
          <p:cNvSpPr txBox="1"/>
          <p:nvPr/>
        </p:nvSpPr>
        <p:spPr>
          <a:xfrm>
            <a:off x="636833" y="257863"/>
            <a:ext cx="2366249" cy="646331"/>
          </a:xfrm>
          <a:prstGeom prst="rect">
            <a:avLst/>
          </a:prstGeom>
          <a:noFill/>
        </p:spPr>
        <p:txBody>
          <a:bodyPr wrap="square">
            <a:spAutoFit/>
          </a:bodyPr>
          <a:lstStyle/>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dans les derniers jours </a:t>
            </a:r>
          </a:p>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 name="Image 4">
            <a:extLst>
              <a:ext uri="{FF2B5EF4-FFF2-40B4-BE49-F238E27FC236}">
                <a16:creationId xmlns:a16="http://schemas.microsoft.com/office/drawing/2014/main" id="{31783695-6169-4372-BCF4-6C589B7C8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63117" y="818933"/>
            <a:ext cx="1429305" cy="1893997"/>
          </a:xfrm>
          <a:prstGeom prst="rect">
            <a:avLst/>
          </a:prstGeom>
        </p:spPr>
      </p:pic>
    </p:spTree>
    <p:extLst>
      <p:ext uri="{BB962C8B-B14F-4D97-AF65-F5344CB8AC3E}">
        <p14:creationId xmlns:p14="http://schemas.microsoft.com/office/powerpoint/2010/main" val="2525778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F47EA7A-5574-B735-CB8A-1F2EFB5986B3}"/>
              </a:ext>
            </a:extLst>
          </p:cNvPr>
          <p:cNvSpPr txBox="1"/>
          <p:nvPr/>
        </p:nvSpPr>
        <p:spPr>
          <a:xfrm>
            <a:off x="335445" y="248774"/>
            <a:ext cx="6097656" cy="6740307"/>
          </a:xfrm>
          <a:prstGeom prst="rect">
            <a:avLst/>
          </a:prstGeom>
          <a:noFill/>
        </p:spPr>
        <p:txBody>
          <a:bodyPr wrap="square">
            <a:spAutoFit/>
          </a:bodyPr>
          <a:lstStyle/>
          <a:p>
            <a:r>
              <a:rPr lang="fr-FR" dirty="0"/>
              <a:t>Comparaison Joël 3,1-5/Actes 2 , 17- 21</a:t>
            </a:r>
          </a:p>
          <a:p>
            <a:r>
              <a:rPr lang="fr-FR" dirty="0"/>
              <a:t>En fluo jaune, ce que Luc a rajouté</a:t>
            </a:r>
          </a:p>
          <a:p>
            <a:endParaRPr lang="fr-FR" dirty="0"/>
          </a:p>
          <a:p>
            <a:r>
              <a:rPr lang="fr-FR" dirty="0"/>
              <a:t>Joël 3</a:t>
            </a:r>
          </a:p>
          <a:p>
            <a:r>
              <a:rPr lang="fr-FR" dirty="0"/>
              <a:t>01 Alors, après cela, je répandrai mon</a:t>
            </a:r>
          </a:p>
          <a:p>
            <a:r>
              <a:rPr lang="fr-FR" dirty="0"/>
              <a:t>esprit sur tout être de chair, vos fils et vos</a:t>
            </a:r>
          </a:p>
          <a:p>
            <a:r>
              <a:rPr lang="fr-FR" dirty="0"/>
              <a:t>filles prophétiseront, vos anciens seront</a:t>
            </a:r>
          </a:p>
          <a:p>
            <a:r>
              <a:rPr lang="fr-FR" dirty="0"/>
              <a:t>instruits par des songes, et vos jeunes gens</a:t>
            </a:r>
          </a:p>
          <a:p>
            <a:r>
              <a:rPr lang="fr-FR" dirty="0"/>
              <a:t>par des visions.</a:t>
            </a:r>
          </a:p>
          <a:p>
            <a:endParaRPr lang="fr-FR" dirty="0"/>
          </a:p>
          <a:p>
            <a:r>
              <a:rPr lang="fr-FR" dirty="0"/>
              <a:t>02 Même sur les serviteurs et sur les</a:t>
            </a:r>
          </a:p>
          <a:p>
            <a:r>
              <a:rPr lang="fr-FR" dirty="0"/>
              <a:t>servantes je répandrai mon esprit en ces</a:t>
            </a:r>
          </a:p>
          <a:p>
            <a:r>
              <a:rPr lang="fr-FR" dirty="0"/>
              <a:t>jours-là.</a:t>
            </a:r>
          </a:p>
          <a:p>
            <a:r>
              <a:rPr lang="fr-FR" dirty="0"/>
              <a:t>03 Je ferai des prodiges au ciel et sur la</a:t>
            </a:r>
          </a:p>
          <a:p>
            <a:r>
              <a:rPr lang="fr-FR" dirty="0"/>
              <a:t>terre : du sang, du feu, des nuages de</a:t>
            </a:r>
          </a:p>
          <a:p>
            <a:r>
              <a:rPr lang="fr-FR" dirty="0"/>
              <a:t>fumée.</a:t>
            </a:r>
          </a:p>
          <a:p>
            <a:r>
              <a:rPr lang="fr-FR" dirty="0"/>
              <a:t>04 Le soleil sera changé en ténèbres, et la</a:t>
            </a:r>
          </a:p>
          <a:p>
            <a:r>
              <a:rPr lang="fr-FR" dirty="0"/>
              <a:t>lune sera changée en sang, avant que</a:t>
            </a:r>
          </a:p>
          <a:p>
            <a:r>
              <a:rPr lang="fr-FR" dirty="0"/>
              <a:t>vienne le jour du Seigneur, jour grand et</a:t>
            </a:r>
          </a:p>
          <a:p>
            <a:r>
              <a:rPr lang="fr-FR" dirty="0"/>
              <a:t>redoutable.</a:t>
            </a:r>
          </a:p>
          <a:p>
            <a:r>
              <a:rPr lang="fr-FR" dirty="0"/>
              <a:t>05 Alors, quiconque invoquera le nom du</a:t>
            </a:r>
          </a:p>
          <a:p>
            <a:r>
              <a:rPr lang="fr-FR" dirty="0"/>
              <a:t>Seigneur sera sauvé.</a:t>
            </a:r>
          </a:p>
          <a:p>
            <a:endParaRPr lang="fr-FR" dirty="0"/>
          </a:p>
          <a:p>
            <a:endParaRPr lang="fr-FR" dirty="0"/>
          </a:p>
        </p:txBody>
      </p:sp>
      <p:sp>
        <p:nvSpPr>
          <p:cNvPr id="7" name="ZoneTexte 6">
            <a:extLst>
              <a:ext uri="{FF2B5EF4-FFF2-40B4-BE49-F238E27FC236}">
                <a16:creationId xmlns:a16="http://schemas.microsoft.com/office/drawing/2014/main" id="{3932AEFF-FB06-848E-1D42-031DA1A8792E}"/>
              </a:ext>
            </a:extLst>
          </p:cNvPr>
          <p:cNvSpPr txBox="1"/>
          <p:nvPr/>
        </p:nvSpPr>
        <p:spPr>
          <a:xfrm>
            <a:off x="4907444" y="1049953"/>
            <a:ext cx="5250346" cy="5355312"/>
          </a:xfrm>
          <a:prstGeom prst="rect">
            <a:avLst/>
          </a:prstGeom>
          <a:noFill/>
        </p:spPr>
        <p:txBody>
          <a:bodyPr wrap="square">
            <a:spAutoFit/>
          </a:bodyPr>
          <a:lstStyle/>
          <a:p>
            <a:r>
              <a:rPr lang="fr-FR" dirty="0"/>
              <a:t>Actes 2</a:t>
            </a:r>
          </a:p>
          <a:p>
            <a:r>
              <a:rPr lang="fr-FR" dirty="0"/>
              <a:t>17 Il arrivera </a:t>
            </a:r>
            <a:r>
              <a:rPr lang="fr-FR" dirty="0">
                <a:highlight>
                  <a:srgbClr val="FFFF00"/>
                </a:highlight>
              </a:rPr>
              <a:t>dans les derniers jours, dit</a:t>
            </a:r>
          </a:p>
          <a:p>
            <a:r>
              <a:rPr lang="fr-FR" dirty="0">
                <a:highlight>
                  <a:srgbClr val="FFFF00"/>
                </a:highlight>
              </a:rPr>
              <a:t>Dieu</a:t>
            </a:r>
            <a:r>
              <a:rPr lang="fr-FR" dirty="0"/>
              <a:t>, que je répandrai mon Esprit sur toute</a:t>
            </a:r>
          </a:p>
          <a:p>
            <a:r>
              <a:rPr lang="fr-FR" dirty="0"/>
              <a:t>créature : vos fils et vos filles</a:t>
            </a:r>
          </a:p>
          <a:p>
            <a:r>
              <a:rPr lang="fr-FR" dirty="0"/>
              <a:t>prophétiseront, vos jeunes gens auront des</a:t>
            </a:r>
          </a:p>
          <a:p>
            <a:r>
              <a:rPr lang="fr-FR" dirty="0"/>
              <a:t>visions, et vos anciens auront des songes.</a:t>
            </a:r>
          </a:p>
          <a:p>
            <a:endParaRPr lang="fr-FR" dirty="0"/>
          </a:p>
          <a:p>
            <a:r>
              <a:rPr lang="fr-FR" dirty="0"/>
              <a:t>18 Même sur </a:t>
            </a:r>
            <a:r>
              <a:rPr lang="fr-FR" dirty="0">
                <a:highlight>
                  <a:srgbClr val="FFFF00"/>
                </a:highlight>
              </a:rPr>
              <a:t>mes</a:t>
            </a:r>
            <a:r>
              <a:rPr lang="fr-FR" dirty="0"/>
              <a:t> serviteurs et sur mes</a:t>
            </a:r>
          </a:p>
          <a:p>
            <a:r>
              <a:rPr lang="fr-FR" dirty="0"/>
              <a:t>servantes, je répandrai mon Esprit en ces</a:t>
            </a:r>
          </a:p>
          <a:p>
            <a:r>
              <a:rPr lang="fr-FR" dirty="0"/>
              <a:t>jours-là, </a:t>
            </a:r>
            <a:r>
              <a:rPr lang="fr-FR" dirty="0">
                <a:highlight>
                  <a:srgbClr val="FFFF00"/>
                </a:highlight>
              </a:rPr>
              <a:t>et ils prophétiseront</a:t>
            </a:r>
            <a:r>
              <a:rPr lang="fr-FR" dirty="0"/>
              <a:t>.</a:t>
            </a:r>
          </a:p>
          <a:p>
            <a:r>
              <a:rPr lang="fr-FR" dirty="0"/>
              <a:t>19 Je ferai des prodiges en haut dans le</a:t>
            </a:r>
          </a:p>
          <a:p>
            <a:r>
              <a:rPr lang="fr-FR" dirty="0"/>
              <a:t>ciel, et des signes en bas sur la terre : du</a:t>
            </a:r>
          </a:p>
          <a:p>
            <a:r>
              <a:rPr lang="fr-FR" dirty="0"/>
              <a:t>sang, du feu, un nuage de fumée.</a:t>
            </a:r>
          </a:p>
          <a:p>
            <a:r>
              <a:rPr lang="fr-FR" dirty="0"/>
              <a:t>20 Le soleil sera changé en ténèbres, et la</a:t>
            </a:r>
          </a:p>
          <a:p>
            <a:r>
              <a:rPr lang="fr-FR" dirty="0"/>
              <a:t>lune sera changée en sang, avant que</a:t>
            </a:r>
          </a:p>
          <a:p>
            <a:r>
              <a:rPr lang="fr-FR" dirty="0"/>
              <a:t>vienne le jour du Seigneur, jour grand et</a:t>
            </a:r>
          </a:p>
          <a:p>
            <a:r>
              <a:rPr lang="fr-FR" dirty="0"/>
              <a:t>manifeste.</a:t>
            </a:r>
          </a:p>
          <a:p>
            <a:r>
              <a:rPr lang="fr-FR" dirty="0"/>
              <a:t>21 Alors, quiconque invoquera le nom du</a:t>
            </a:r>
          </a:p>
          <a:p>
            <a:r>
              <a:rPr lang="fr-FR" dirty="0"/>
              <a:t>Seigneur sera sauvé.</a:t>
            </a:r>
          </a:p>
        </p:txBody>
      </p:sp>
    </p:spTree>
    <p:extLst>
      <p:ext uri="{BB962C8B-B14F-4D97-AF65-F5344CB8AC3E}">
        <p14:creationId xmlns:p14="http://schemas.microsoft.com/office/powerpoint/2010/main" val="3571675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F5296-1E25-4A7F-AE1D-232A523EF752}"/>
              </a:ext>
            </a:extLst>
          </p:cNvPr>
          <p:cNvSpPr txBox="1">
            <a:spLocks/>
          </p:cNvSpPr>
          <p:nvPr/>
        </p:nvSpPr>
        <p:spPr bwMode="auto">
          <a:xfrm>
            <a:off x="409821" y="950788"/>
            <a:ext cx="10241560" cy="5459816"/>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latin typeface="Times New Roman" panose="02020603050405020304" pitchFamily="18" charset="0"/>
                <a:cs typeface="Times New Roman" panose="02020603050405020304" pitchFamily="18" charset="0"/>
              </a:rPr>
              <a:t>4 différences entre le texte de Luc et le texte de Joël :</a:t>
            </a:r>
          </a:p>
          <a:p>
            <a:pPr algn="l"/>
            <a:endParaRPr lang="fr-FR" sz="2400" dirty="0">
              <a:latin typeface="Times New Roman" panose="02020603050405020304" pitchFamily="18" charset="0"/>
              <a:cs typeface="Times New Roman" panose="02020603050405020304" pitchFamily="18" charset="0"/>
            </a:endParaRPr>
          </a:p>
          <a:p>
            <a:pPr marL="457200" indent="-457200" algn="l">
              <a:buAutoNum type="arabicParenR"/>
            </a:pPr>
            <a:r>
              <a:rPr lang="fr-FR" sz="2400" dirty="0">
                <a:latin typeface="Times New Roman" panose="02020603050405020304" pitchFamily="18" charset="0"/>
                <a:cs typeface="Times New Roman" panose="02020603050405020304" pitchFamily="18" charset="0"/>
              </a:rPr>
              <a:t>Luc ajoute “dit Dieu”. Il insiste ainsi sur le fait que c’est Dieu qui envoie. </a:t>
            </a:r>
          </a:p>
          <a:p>
            <a:pPr algn="l"/>
            <a:endParaRPr lang="fr-FR" sz="2400" dirty="0">
              <a:latin typeface="Times New Roman" panose="02020603050405020304" pitchFamily="18" charset="0"/>
              <a:cs typeface="Times New Roman" panose="02020603050405020304" pitchFamily="18" charset="0"/>
            </a:endParaRPr>
          </a:p>
          <a:p>
            <a:pPr algn="l"/>
            <a:r>
              <a:rPr lang="fr-FR" sz="2400" dirty="0">
                <a:latin typeface="Times New Roman" panose="02020603050405020304" pitchFamily="18" charset="0"/>
                <a:cs typeface="Times New Roman" panose="02020603050405020304" pitchFamily="18" charset="0"/>
              </a:rPr>
              <a:t>2)   Il parle des derniers jours : cela inaugure une période qui conduit au royaume. </a:t>
            </a:r>
          </a:p>
          <a:p>
            <a:pPr algn="l"/>
            <a:endParaRPr lang="fr-FR" sz="2400" dirty="0">
              <a:latin typeface="Times New Roman" panose="02020603050405020304" pitchFamily="18" charset="0"/>
              <a:cs typeface="Times New Roman" panose="02020603050405020304" pitchFamily="18" charset="0"/>
            </a:endParaRPr>
          </a:p>
          <a:p>
            <a:pPr algn="l"/>
            <a:r>
              <a:rPr lang="fr-FR" sz="2400" dirty="0">
                <a:latin typeface="Times New Roman" panose="02020603050405020304" pitchFamily="18" charset="0"/>
                <a:cs typeface="Times New Roman" panose="02020603050405020304" pitchFamily="18" charset="0"/>
              </a:rPr>
              <a:t>3)   Il répète : “ils prophétiseront ”. Cela conforte les disciples qui doivent assurer cette annonce. </a:t>
            </a:r>
          </a:p>
          <a:p>
            <a:pPr algn="l"/>
            <a:endParaRPr lang="fr-FR" sz="2400" dirty="0">
              <a:latin typeface="Times New Roman" panose="02020603050405020304" pitchFamily="18" charset="0"/>
              <a:cs typeface="Times New Roman" panose="02020603050405020304" pitchFamily="18" charset="0"/>
            </a:endParaRPr>
          </a:p>
          <a:p>
            <a:pPr algn="l"/>
            <a:r>
              <a:rPr lang="fr-FR" sz="2400" dirty="0">
                <a:latin typeface="Times New Roman" panose="02020603050405020304" pitchFamily="18" charset="0"/>
                <a:cs typeface="Times New Roman" panose="02020603050405020304" pitchFamily="18" charset="0"/>
              </a:rPr>
              <a:t>4)    Il parle de </a:t>
            </a:r>
            <a:r>
              <a:rPr lang="fr-FR" sz="2400" u="sng" dirty="0">
                <a:latin typeface="Times New Roman" panose="02020603050405020304" pitchFamily="18" charset="0"/>
                <a:cs typeface="Times New Roman" panose="02020603050405020304" pitchFamily="18" charset="0"/>
              </a:rPr>
              <a:t>mes</a:t>
            </a:r>
            <a:r>
              <a:rPr lang="fr-FR" sz="2400" dirty="0">
                <a:latin typeface="Times New Roman" panose="02020603050405020304" pitchFamily="18" charset="0"/>
                <a:cs typeface="Times New Roman" panose="02020603050405020304" pitchFamily="18" charset="0"/>
              </a:rPr>
              <a:t> serviteurs, donc des fidèles du Seigneur.</a:t>
            </a:r>
          </a:p>
        </p:txBody>
      </p:sp>
      <p:pic>
        <p:nvPicPr>
          <p:cNvPr id="4" name="Image 3">
            <a:extLst>
              <a:ext uri="{FF2B5EF4-FFF2-40B4-BE49-F238E27FC236}">
                <a16:creationId xmlns:a16="http://schemas.microsoft.com/office/drawing/2014/main" id="{C809C11B-B659-4587-B3D8-1121A1A10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69228" y="146728"/>
            <a:ext cx="1429305" cy="1893997"/>
          </a:xfrm>
          <a:prstGeom prst="rect">
            <a:avLst/>
          </a:prstGeom>
        </p:spPr>
      </p:pic>
      <p:sp>
        <p:nvSpPr>
          <p:cNvPr id="3" name="ZoneTexte 2">
            <a:extLst>
              <a:ext uri="{FF2B5EF4-FFF2-40B4-BE49-F238E27FC236}">
                <a16:creationId xmlns:a16="http://schemas.microsoft.com/office/drawing/2014/main" id="{78DC865A-FA0C-DAF4-A156-DA95C0C3EB61}"/>
              </a:ext>
            </a:extLst>
          </p:cNvPr>
          <p:cNvSpPr txBox="1"/>
          <p:nvPr/>
        </p:nvSpPr>
        <p:spPr>
          <a:xfrm>
            <a:off x="566084" y="447396"/>
            <a:ext cx="2366249" cy="646331"/>
          </a:xfrm>
          <a:prstGeom prst="rect">
            <a:avLst/>
          </a:prstGeom>
          <a:noFill/>
        </p:spPr>
        <p:txBody>
          <a:bodyPr wrap="square">
            <a:spAutoFit/>
          </a:bodyPr>
          <a:lstStyle/>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dans les derniers jours </a:t>
            </a:r>
          </a:p>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9687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60835">
              <a:schemeClr val="accent1">
                <a:lumMod val="60000"/>
                <a:lumOff val="40000"/>
              </a:schemeClr>
            </a:gs>
            <a:gs pos="38670">
              <a:schemeClr val="accent1">
                <a:lumMod val="60000"/>
                <a:lumOff val="40000"/>
              </a:schemeClr>
            </a:gs>
            <a:gs pos="18000">
              <a:schemeClr val="accent1">
                <a:lumMod val="40000"/>
                <a:lumOff val="60000"/>
              </a:schemeClr>
            </a:gs>
            <a:gs pos="83000">
              <a:schemeClr val="accent1">
                <a:lumMod val="20000"/>
                <a:lumOff val="80000"/>
              </a:schemeClr>
            </a:gs>
          </a:gsLst>
          <a:lin ang="135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EA8F4-5095-4470-974E-BC5F13E814EC}"/>
              </a:ext>
            </a:extLst>
          </p:cNvPr>
          <p:cNvSpPr txBox="1">
            <a:spLocks/>
          </p:cNvSpPr>
          <p:nvPr/>
        </p:nvSpPr>
        <p:spPr bwMode="auto">
          <a:xfrm>
            <a:off x="964093" y="3429000"/>
            <a:ext cx="9594822" cy="1874520"/>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ea typeface="Calibri" panose="020F0502020204030204" pitchFamily="34" charset="0"/>
              </a:rPr>
              <a:t>Cette citation ainsi adaptée à l’évènement de Pentecôte nous montre </a:t>
            </a:r>
          </a:p>
          <a:p>
            <a:r>
              <a:rPr lang="fr-FR" sz="2400" dirty="0">
                <a:latin typeface="Times New Roman" panose="02020603050405020304" pitchFamily="18" charset="0"/>
                <a:ea typeface="Calibri" panose="020F0502020204030204" pitchFamily="34" charset="0"/>
              </a:rPr>
              <a:t>que nous sommes bien dans une théologie de la fin des temps : </a:t>
            </a:r>
          </a:p>
          <a:p>
            <a:r>
              <a:rPr lang="fr-FR" sz="2400" dirty="0">
                <a:latin typeface="Times New Roman" panose="02020603050405020304" pitchFamily="18" charset="0"/>
                <a:ea typeface="Calibri" panose="020F0502020204030204" pitchFamily="34" charset="0"/>
              </a:rPr>
              <a:t>l’oracle s‘accomplit, l’espérance du peuple est comblée, </a:t>
            </a:r>
            <a:br>
              <a:rPr lang="fr-FR" sz="2400" dirty="0">
                <a:latin typeface="Times New Roman" panose="02020603050405020304" pitchFamily="18" charset="0"/>
                <a:ea typeface="Calibri" panose="020F0502020204030204" pitchFamily="34" charset="0"/>
              </a:rPr>
            </a:br>
            <a:r>
              <a:rPr lang="fr-FR" sz="2400" dirty="0">
                <a:latin typeface="Times New Roman" panose="02020603050405020304" pitchFamily="18" charset="0"/>
                <a:ea typeface="Calibri" panose="020F0502020204030204" pitchFamily="34" charset="0"/>
              </a:rPr>
              <a:t>tout être bénéficie de l’Esprit de Dieu.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885589C2-255B-4352-A74C-13733C104B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80519" y="752957"/>
            <a:ext cx="1622459" cy="2149949"/>
          </a:xfrm>
          <a:prstGeom prst="rect">
            <a:avLst/>
          </a:prstGeom>
        </p:spPr>
      </p:pic>
      <p:sp>
        <p:nvSpPr>
          <p:cNvPr id="3" name="ZoneTexte 2">
            <a:extLst>
              <a:ext uri="{FF2B5EF4-FFF2-40B4-BE49-F238E27FC236}">
                <a16:creationId xmlns:a16="http://schemas.microsoft.com/office/drawing/2014/main" id="{380C7B90-18A7-AD11-ACE0-3599F9623A99}"/>
              </a:ext>
            </a:extLst>
          </p:cNvPr>
          <p:cNvSpPr txBox="1"/>
          <p:nvPr/>
        </p:nvSpPr>
        <p:spPr>
          <a:xfrm>
            <a:off x="772616" y="429792"/>
            <a:ext cx="2366249" cy="646331"/>
          </a:xfrm>
          <a:prstGeom prst="rect">
            <a:avLst/>
          </a:prstGeom>
          <a:noFill/>
        </p:spPr>
        <p:txBody>
          <a:bodyPr wrap="square">
            <a:spAutoFit/>
          </a:bodyPr>
          <a:lstStyle/>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dans les derniers jours </a:t>
            </a:r>
          </a:p>
          <a:p>
            <a:r>
              <a:rPr kumimoji="0" lang="fr-F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15443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52CE6E-7166-4CDF-B80C-FB8D47F0D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2756" y="672408"/>
            <a:ext cx="3349592" cy="2512194"/>
          </a:xfrm>
          <a:prstGeom prst="rect">
            <a:avLst/>
          </a:prstGeom>
        </p:spPr>
      </p:pic>
      <p:sp>
        <p:nvSpPr>
          <p:cNvPr id="5" name="Titre 1">
            <a:extLst>
              <a:ext uri="{FF2B5EF4-FFF2-40B4-BE49-F238E27FC236}">
                <a16:creationId xmlns:a16="http://schemas.microsoft.com/office/drawing/2014/main" id="{BB8F0513-B7C2-BB74-2DCF-51AE8BF25C36}"/>
              </a:ext>
            </a:extLst>
          </p:cNvPr>
          <p:cNvSpPr txBox="1">
            <a:spLocks/>
          </p:cNvSpPr>
          <p:nvPr/>
        </p:nvSpPr>
        <p:spPr bwMode="auto">
          <a:xfrm>
            <a:off x="1301323" y="3284360"/>
            <a:ext cx="9741050" cy="2299235"/>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solidFill>
                  <a:srgbClr val="FF0000"/>
                </a:solidFill>
                <a:latin typeface="Times New Roman" panose="02020603050405020304" pitchFamily="18" charset="0"/>
                <a:cs typeface="Times New Roman" panose="02020603050405020304" pitchFamily="18" charset="0"/>
              </a:rPr>
              <a:t>14</a:t>
            </a:r>
            <a:r>
              <a:rPr lang="fr-FR" sz="2400" dirty="0">
                <a:latin typeface="Times New Roman" panose="02020603050405020304" pitchFamily="18" charset="0"/>
                <a:cs typeface="Times New Roman" panose="02020603050405020304" pitchFamily="18" charset="0"/>
              </a:rPr>
              <a:t> Alors Pierre, debout … fit cette déclaration : …</a:t>
            </a:r>
          </a:p>
          <a:p>
            <a:pPr algn="l">
              <a:lnSpc>
                <a:spcPct val="115000"/>
              </a:lnSpc>
              <a:spcAft>
                <a:spcPts val="1000"/>
              </a:spcAft>
            </a:pP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a:t>
            </a:r>
            <a:r>
              <a:rPr lang="fr-F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Hommes d’Israël, écoutez les paroles que voici.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s’agit de </a:t>
            </a:r>
            <a:r>
              <a:rPr lang="fr-F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Jésus le Nazaréen</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homme que Dieu a accrédité auprès de vous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en accomplissant par lui des miracles, des prodiges et des signes </a:t>
            </a:r>
            <a:br>
              <a:rPr lang="fr-FR" sz="2400" dirty="0">
                <a:effectLst/>
                <a:latin typeface="Times New Roman" panose="02020603050405020304" pitchFamily="18" charset="0"/>
                <a:ea typeface="Calibri" panose="020F0502020204030204" pitchFamily="34" charset="0"/>
                <a:cs typeface="Times New Roman" panose="02020603050405020304" pitchFamily="18" charset="0"/>
              </a:rPr>
            </a:b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au milieu de vous, comme vous le savez vous mêmes. </a:t>
            </a:r>
          </a:p>
        </p:txBody>
      </p:sp>
    </p:spTree>
    <p:extLst>
      <p:ext uri="{BB962C8B-B14F-4D97-AF65-F5344CB8AC3E}">
        <p14:creationId xmlns:p14="http://schemas.microsoft.com/office/powerpoint/2010/main" val="2257615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7CE5B00-4424-43F7-B9FF-02FA16C145C4}"/>
              </a:ext>
            </a:extLst>
          </p:cNvPr>
          <p:cNvSpPr txBox="1"/>
          <p:nvPr/>
        </p:nvSpPr>
        <p:spPr>
          <a:xfrm>
            <a:off x="563112" y="776245"/>
            <a:ext cx="3723662" cy="678327"/>
          </a:xfrm>
          <a:prstGeom prst="rect">
            <a:avLst/>
          </a:prstGeom>
          <a:noFill/>
        </p:spPr>
        <p:txBody>
          <a:bodyPr wrap="square">
            <a:spAutoFit/>
          </a:bodyPr>
          <a:lstStyle/>
          <a:p>
            <a:pPr algn="ctr">
              <a:lnSpc>
                <a:spcPct val="115000"/>
              </a:lnSpc>
              <a:spcAft>
                <a:spcPts val="1000"/>
              </a:spcAft>
            </a:pP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2CF2D87-51BA-4B04-8BDE-AEEA2B20F318}"/>
              </a:ext>
            </a:extLst>
          </p:cNvPr>
          <p:cNvSpPr txBox="1"/>
          <p:nvPr/>
        </p:nvSpPr>
        <p:spPr>
          <a:xfrm>
            <a:off x="1335946" y="3960261"/>
            <a:ext cx="8948956" cy="1191816"/>
          </a:xfrm>
          <a:prstGeom prst="roundRect">
            <a:avLst/>
          </a:prstGeom>
          <a:noFill/>
          <a:ln w="57150">
            <a:solidFill>
              <a:srgbClr val="FF0000"/>
            </a:solidFill>
          </a:ln>
        </p:spPr>
        <p:txBody>
          <a:bodyPr wrap="square">
            <a:spAutoFit/>
          </a:bodyPr>
          <a:lstStyle/>
          <a:p>
            <a:pPr algn="ctr"/>
            <a:r>
              <a:rPr lang="fr-FR" sz="3200" dirty="0">
                <a:latin typeface="Times New Roman" panose="02020603050405020304" pitchFamily="18" charset="0"/>
                <a:cs typeface="Times New Roman" panose="02020603050405020304" pitchFamily="18" charset="0"/>
              </a:rPr>
              <a:t>Pourquoi Pierre se met-il à parler de Jésus </a:t>
            </a:r>
          </a:p>
          <a:p>
            <a:pPr algn="ctr"/>
            <a:r>
              <a:rPr lang="fr-FR" sz="3200" dirty="0">
                <a:latin typeface="Times New Roman" panose="02020603050405020304" pitchFamily="18" charset="0"/>
                <a:cs typeface="Times New Roman" panose="02020603050405020304" pitchFamily="18" charset="0"/>
              </a:rPr>
              <a:t>et l’appelle-t-il le Nazaréen ?   </a:t>
            </a:r>
          </a:p>
        </p:txBody>
      </p:sp>
      <p:pic>
        <p:nvPicPr>
          <p:cNvPr id="4" name="Image 3">
            <a:extLst>
              <a:ext uri="{FF2B5EF4-FFF2-40B4-BE49-F238E27FC236}">
                <a16:creationId xmlns:a16="http://schemas.microsoft.com/office/drawing/2014/main" id="{25B66B00-2DB9-4BE7-ACAD-A26A1DC63D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67170" y="630348"/>
            <a:ext cx="4439884" cy="3329913"/>
          </a:xfrm>
          <a:prstGeom prst="rect">
            <a:avLst/>
          </a:prstGeom>
        </p:spPr>
      </p:pic>
      <p:sp>
        <p:nvSpPr>
          <p:cNvPr id="8" name="ZoneTexte 7">
            <a:extLst>
              <a:ext uri="{FF2B5EF4-FFF2-40B4-BE49-F238E27FC236}">
                <a16:creationId xmlns:a16="http://schemas.microsoft.com/office/drawing/2014/main" id="{0922E688-B385-443A-A62B-D6B58CCEA61C}"/>
              </a:ext>
            </a:extLst>
          </p:cNvPr>
          <p:cNvSpPr txBox="1"/>
          <p:nvPr/>
        </p:nvSpPr>
        <p:spPr>
          <a:xfrm>
            <a:off x="151598" y="126239"/>
            <a:ext cx="1869707"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Jésus le Nazaréen</a:t>
            </a:r>
            <a:endParaRPr lang="fr-FR" dirty="0"/>
          </a:p>
        </p:txBody>
      </p:sp>
    </p:spTree>
    <p:extLst>
      <p:ext uri="{BB962C8B-B14F-4D97-AF65-F5344CB8AC3E}">
        <p14:creationId xmlns:p14="http://schemas.microsoft.com/office/powerpoint/2010/main" val="417369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609768F-E639-44BE-A8EA-164AD82320ED}"/>
              </a:ext>
            </a:extLst>
          </p:cNvPr>
          <p:cNvSpPr txBox="1"/>
          <p:nvPr/>
        </p:nvSpPr>
        <p:spPr>
          <a:xfrm>
            <a:off x="0" y="148464"/>
            <a:ext cx="1701800" cy="369332"/>
          </a:xfrm>
          <a:prstGeom prst="rect">
            <a:avLst/>
          </a:prstGeom>
          <a:noFill/>
        </p:spPr>
        <p:txBody>
          <a:bodyPr wrap="square">
            <a:spAutoFit/>
          </a:bodyPr>
          <a:lstStyle/>
          <a:p>
            <a:r>
              <a:rPr lang="fr-FR" dirty="0">
                <a:solidFill>
                  <a:srgbClr val="FF0000"/>
                </a:solidFill>
              </a:rPr>
              <a:t>Pentecôte</a:t>
            </a:r>
          </a:p>
        </p:txBody>
      </p:sp>
      <p:sp>
        <p:nvSpPr>
          <p:cNvPr id="9" name="ZoneTexte 8">
            <a:extLst>
              <a:ext uri="{FF2B5EF4-FFF2-40B4-BE49-F238E27FC236}">
                <a16:creationId xmlns:a16="http://schemas.microsoft.com/office/drawing/2014/main" id="{B375F917-0497-4498-A11A-4F597B08EF04}"/>
              </a:ext>
            </a:extLst>
          </p:cNvPr>
          <p:cNvSpPr txBox="1"/>
          <p:nvPr/>
        </p:nvSpPr>
        <p:spPr>
          <a:xfrm>
            <a:off x="1798367" y="1451262"/>
            <a:ext cx="3399275" cy="510778"/>
          </a:xfrm>
          <a:prstGeom prst="roundRect">
            <a:avLst/>
          </a:prstGeom>
          <a:noFill/>
          <a:ln w="57150">
            <a:solidFill>
              <a:srgbClr val="FF0000"/>
            </a:solidFill>
          </a:ln>
        </p:spPr>
        <p:txBody>
          <a:bodyPr wrap="square">
            <a:spAutoFit/>
          </a:bodyPr>
          <a:lstStyle/>
          <a:p>
            <a:pPr algn="ctr"/>
            <a:r>
              <a:rPr lang="fr-FR" sz="2400" dirty="0">
                <a:latin typeface="Times New Roman" panose="02020603050405020304" pitchFamily="18" charset="0"/>
                <a:cs typeface="Times New Roman" panose="02020603050405020304" pitchFamily="18" charset="0"/>
              </a:rPr>
              <a:t>Que signifie ce mot ?</a:t>
            </a:r>
          </a:p>
        </p:txBody>
      </p:sp>
      <p:sp>
        <p:nvSpPr>
          <p:cNvPr id="10" name="ZoneTexte 9">
            <a:extLst>
              <a:ext uri="{FF2B5EF4-FFF2-40B4-BE49-F238E27FC236}">
                <a16:creationId xmlns:a16="http://schemas.microsoft.com/office/drawing/2014/main" id="{76B91A7A-6714-48A3-B543-31ECA9D6AB2F}"/>
              </a:ext>
            </a:extLst>
          </p:cNvPr>
          <p:cNvSpPr txBox="1"/>
          <p:nvPr/>
        </p:nvSpPr>
        <p:spPr>
          <a:xfrm>
            <a:off x="2569733" y="3429000"/>
            <a:ext cx="7279945" cy="919401"/>
          </a:xfrm>
          <a:prstGeom prst="roundRect">
            <a:avLst/>
          </a:prstGeom>
          <a:noFill/>
          <a:ln w="76200">
            <a:solidFill>
              <a:srgbClr val="FF0000"/>
            </a:solidFill>
          </a:ln>
        </p:spPr>
        <p:txBody>
          <a:bodyPr wrap="square">
            <a:spAutoFit/>
          </a:bodyPr>
          <a:lstStyle/>
          <a:p>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 grec : </a:t>
            </a:r>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pentêkostê</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cinquante. </a:t>
            </a:r>
          </a:p>
          <a:p>
            <a:pPr algn="ct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pentêkostê</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hêméra</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cinquantième jour.</a:t>
            </a:r>
          </a:p>
        </p:txBody>
      </p:sp>
      <p:pic>
        <p:nvPicPr>
          <p:cNvPr id="11" name="Espace réservé du contenu 3" descr="14 Les disciples parlaient la Parole1.jpg">
            <a:extLst>
              <a:ext uri="{FF2B5EF4-FFF2-40B4-BE49-F238E27FC236}">
                <a16:creationId xmlns:a16="http://schemas.microsoft.com/office/drawing/2014/main" id="{6F9E01A5-F53F-4034-B708-84CC99E64C8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48507" y="669657"/>
            <a:ext cx="4761391" cy="1563211"/>
          </a:xfrm>
          <a:prstGeom prst="ellipse">
            <a:avLst/>
          </a:prstGeom>
          <a:ln>
            <a:noFill/>
          </a:ln>
          <a:effectLst>
            <a:softEdge rad="112500"/>
          </a:effectLst>
        </p:spPr>
      </p:pic>
      <p:sp>
        <p:nvSpPr>
          <p:cNvPr id="4" name="ZoneTexte 3">
            <a:extLst>
              <a:ext uri="{FF2B5EF4-FFF2-40B4-BE49-F238E27FC236}">
                <a16:creationId xmlns:a16="http://schemas.microsoft.com/office/drawing/2014/main" id="{7C66E4C5-3DD3-59E6-91FA-1B6AC1B8AA1A}"/>
              </a:ext>
            </a:extLst>
          </p:cNvPr>
          <p:cNvSpPr txBox="1"/>
          <p:nvPr/>
        </p:nvSpPr>
        <p:spPr>
          <a:xfrm>
            <a:off x="2569733" y="5620019"/>
            <a:ext cx="7404652" cy="390684"/>
          </a:xfrm>
          <a:prstGeom prst="rect">
            <a:avLst/>
          </a:prstGeom>
          <a:noFill/>
        </p:spPr>
        <p:txBody>
          <a:bodyPr wrap="square">
            <a:spAutoFit/>
          </a:bodyPr>
          <a:lstStyle/>
          <a:p>
            <a:pPr>
              <a:lnSpc>
                <a:spcPct val="115000"/>
              </a:lnSpc>
              <a:spcAft>
                <a:spcPts val="10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Voir le contexte des fêtes de Pentecôte sur page </a:t>
            </a:r>
            <a:r>
              <a:rPr lang="fr-FR" dirty="0">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abel ou Sortir Adultes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908F1-8A62-4A04-AE33-DB20A6C29EB3}"/>
              </a:ext>
            </a:extLst>
          </p:cNvPr>
          <p:cNvSpPr txBox="1">
            <a:spLocks/>
          </p:cNvSpPr>
          <p:nvPr/>
        </p:nvSpPr>
        <p:spPr bwMode="auto">
          <a:xfrm>
            <a:off x="1580322" y="3551722"/>
            <a:ext cx="9636458" cy="1308513"/>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cs typeface="Times New Roman" panose="02020603050405020304" pitchFamily="18" charset="0"/>
              </a:rPr>
              <a:t>Par cette expression, le nazaréen,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Pierre met en avant l’humanité juive de Jésus, </a:t>
            </a:r>
          </a:p>
          <a:p>
            <a:r>
              <a:rPr lang="fr-FR" sz="2400" dirty="0">
                <a:latin typeface="Times New Roman" panose="02020603050405020304" pitchFamily="18" charset="0"/>
                <a:cs typeface="Times New Roman" panose="02020603050405020304" pitchFamily="18" charset="0"/>
              </a:rPr>
              <a:t>celui qui a souffert, est mort. </a:t>
            </a:r>
          </a:p>
        </p:txBody>
      </p:sp>
      <p:pic>
        <p:nvPicPr>
          <p:cNvPr id="4" name="Image 3">
            <a:extLst>
              <a:ext uri="{FF2B5EF4-FFF2-40B4-BE49-F238E27FC236}">
                <a16:creationId xmlns:a16="http://schemas.microsoft.com/office/drawing/2014/main" id="{5D66E05C-EA29-467F-BFC8-83A4411624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4126" y="1051989"/>
            <a:ext cx="3169348" cy="2377011"/>
          </a:xfrm>
          <a:prstGeom prst="rect">
            <a:avLst/>
          </a:prstGeom>
        </p:spPr>
      </p:pic>
      <p:sp>
        <p:nvSpPr>
          <p:cNvPr id="6" name="ZoneTexte 5">
            <a:extLst>
              <a:ext uri="{FF2B5EF4-FFF2-40B4-BE49-F238E27FC236}">
                <a16:creationId xmlns:a16="http://schemas.microsoft.com/office/drawing/2014/main" id="{02069145-4695-4AF8-AD98-F4B69921B1CC}"/>
              </a:ext>
            </a:extLst>
          </p:cNvPr>
          <p:cNvSpPr txBox="1"/>
          <p:nvPr/>
        </p:nvSpPr>
        <p:spPr>
          <a:xfrm>
            <a:off x="0" y="57752"/>
            <a:ext cx="1848051"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Jésus le Nazaréen</a:t>
            </a:r>
            <a:endParaRPr lang="fr-FR" dirty="0"/>
          </a:p>
        </p:txBody>
      </p:sp>
    </p:spTree>
    <p:extLst>
      <p:ext uri="{BB962C8B-B14F-4D97-AF65-F5344CB8AC3E}">
        <p14:creationId xmlns:p14="http://schemas.microsoft.com/office/powerpoint/2010/main" val="2980378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3BBDE61-58C2-423D-B987-C8AF803D3D46}"/>
              </a:ext>
            </a:extLst>
          </p:cNvPr>
          <p:cNvSpPr txBox="1"/>
          <p:nvPr/>
        </p:nvSpPr>
        <p:spPr>
          <a:xfrm>
            <a:off x="0" y="13362"/>
            <a:ext cx="1840832"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Jésus le Nazaréen</a:t>
            </a:r>
            <a:endParaRPr lang="fr-FR" dirty="0"/>
          </a:p>
        </p:txBody>
      </p:sp>
      <p:sp>
        <p:nvSpPr>
          <p:cNvPr id="7" name="Titre 1">
            <a:extLst>
              <a:ext uri="{FF2B5EF4-FFF2-40B4-BE49-F238E27FC236}">
                <a16:creationId xmlns:a16="http://schemas.microsoft.com/office/drawing/2014/main" id="{C33B3B9B-5DD5-42E4-A46C-4AD699CA35F8}"/>
              </a:ext>
            </a:extLst>
          </p:cNvPr>
          <p:cNvSpPr txBox="1">
            <a:spLocks/>
          </p:cNvSpPr>
          <p:nvPr/>
        </p:nvSpPr>
        <p:spPr bwMode="auto">
          <a:xfrm>
            <a:off x="358760" y="3108960"/>
            <a:ext cx="11474479" cy="1185019"/>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fr-FR" sz="9600" dirty="0">
              <a:latin typeface="Times New Roman" panose="02020603050405020304" pitchFamily="18" charset="0"/>
              <a:cs typeface="Times New Roman" panose="02020603050405020304" pitchFamily="18" charset="0"/>
            </a:endParaRPr>
          </a:p>
          <a:p>
            <a:r>
              <a:rPr lang="fr-FR" sz="9600" dirty="0">
                <a:latin typeface="Times New Roman" panose="02020603050405020304" pitchFamily="18" charset="0"/>
                <a:cs typeface="Times New Roman" panose="02020603050405020304" pitchFamily="18" charset="0"/>
              </a:rPr>
              <a:t>A la Pentecôte, l’annonce se réalise. </a:t>
            </a:r>
          </a:p>
          <a:p>
            <a:r>
              <a:rPr lang="fr-FR" sz="9600" dirty="0">
                <a:latin typeface="Times New Roman" panose="02020603050405020304" pitchFamily="18" charset="0"/>
                <a:cs typeface="Times New Roman" panose="02020603050405020304" pitchFamily="18" charset="0"/>
              </a:rPr>
              <a:t>Jésus n’est plus visible sur terre mais il envoie son Esprit pour être présent parmi nous. </a:t>
            </a:r>
          </a:p>
          <a:p>
            <a:r>
              <a:rPr lang="fr-FR" sz="9600" b="1" dirty="0">
                <a:latin typeface="Times New Roman" panose="02020603050405020304" pitchFamily="18" charset="0"/>
                <a:cs typeface="Times New Roman" panose="02020603050405020304" pitchFamily="18" charset="0"/>
              </a:rPr>
              <a:t> </a:t>
            </a:r>
            <a:endParaRPr lang="fr-FR" sz="96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ECF40D2-7651-40B8-86F2-7415DEA6A4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1774" y="749535"/>
            <a:ext cx="3051618" cy="2288713"/>
          </a:xfrm>
          <a:prstGeom prst="rect">
            <a:avLst/>
          </a:prstGeom>
        </p:spPr>
      </p:pic>
    </p:spTree>
    <p:extLst>
      <p:ext uri="{BB962C8B-B14F-4D97-AF65-F5344CB8AC3E}">
        <p14:creationId xmlns:p14="http://schemas.microsoft.com/office/powerpoint/2010/main" val="741938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79AEB26-1117-47C8-AE37-70E055A712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6686" y="1215026"/>
            <a:ext cx="3448499" cy="2586374"/>
          </a:xfrm>
          <a:prstGeom prst="rect">
            <a:avLst/>
          </a:prstGeom>
        </p:spPr>
      </p:pic>
      <p:sp>
        <p:nvSpPr>
          <p:cNvPr id="2" name="Titre 1">
            <a:extLst>
              <a:ext uri="{FF2B5EF4-FFF2-40B4-BE49-F238E27FC236}">
                <a16:creationId xmlns:a16="http://schemas.microsoft.com/office/drawing/2014/main" id="{FAF5C813-069D-321E-4EE1-AE7F7C64C11E}"/>
              </a:ext>
            </a:extLst>
          </p:cNvPr>
          <p:cNvSpPr txBox="1">
            <a:spLocks/>
          </p:cNvSpPr>
          <p:nvPr/>
        </p:nvSpPr>
        <p:spPr bwMode="auto">
          <a:xfrm>
            <a:off x="1047983" y="3871609"/>
            <a:ext cx="10096034" cy="1085402"/>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solidFill>
                  <a:srgbClr val="FF0000"/>
                </a:solidFill>
                <a:latin typeface="Times New Roman" panose="02020603050405020304" pitchFamily="18" charset="0"/>
                <a:ea typeface="Calibri" panose="020F0502020204030204" pitchFamily="34" charset="0"/>
              </a:rPr>
              <a:t>24</a:t>
            </a:r>
            <a:r>
              <a:rPr lang="fr-FR" sz="2400" dirty="0">
                <a:latin typeface="Times New Roman" panose="02020603050405020304" pitchFamily="18" charset="0"/>
                <a:ea typeface="Calibri" panose="020F0502020204030204" pitchFamily="34" charset="0"/>
              </a:rPr>
              <a:t> Mais </a:t>
            </a:r>
            <a:r>
              <a:rPr lang="fr-FR" sz="2400" dirty="0">
                <a:solidFill>
                  <a:srgbClr val="FF0000"/>
                </a:solidFill>
                <a:latin typeface="Times New Roman" panose="02020603050405020304" pitchFamily="18" charset="0"/>
                <a:ea typeface="Calibri" panose="020F0502020204030204" pitchFamily="34" charset="0"/>
              </a:rPr>
              <a:t>Dieu l’a ressuscité </a:t>
            </a:r>
            <a:r>
              <a:rPr lang="fr-FR" sz="2400" baseline="30000" dirty="0">
                <a:latin typeface="Times New Roman" panose="02020603050405020304" pitchFamily="18" charset="0"/>
                <a:ea typeface="Calibri" panose="020F0502020204030204" pitchFamily="34" charset="0"/>
              </a:rPr>
              <a:t>relevé</a:t>
            </a:r>
            <a:r>
              <a:rPr lang="fr-FR" sz="2400" dirty="0">
                <a:latin typeface="Times New Roman" panose="02020603050405020304" pitchFamily="18" charset="0"/>
                <a:ea typeface="Calibri" panose="020F0502020204030204" pitchFamily="34" charset="0"/>
              </a:rPr>
              <a:t> en le délivrant </a:t>
            </a:r>
            <a:r>
              <a:rPr lang="fr-FR" sz="2400" baseline="30000" dirty="0">
                <a:latin typeface="Times New Roman" panose="02020603050405020304" pitchFamily="18" charset="0"/>
                <a:ea typeface="Calibri" panose="020F0502020204030204" pitchFamily="34" charset="0"/>
              </a:rPr>
              <a:t>ayant délié</a:t>
            </a:r>
            <a:r>
              <a:rPr lang="fr-FR" sz="2400" dirty="0">
                <a:latin typeface="Times New Roman" panose="02020603050405020304" pitchFamily="18" charset="0"/>
                <a:ea typeface="Calibri" panose="020F0502020204030204" pitchFamily="34" charset="0"/>
              </a:rPr>
              <a:t> des douleurs de la mort, car il n’était pas possible qu’elle le retienne en son pouvoir.</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292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B16F6-CC2A-401D-9EAA-13FEED7FDAF6}"/>
              </a:ext>
            </a:extLst>
          </p:cNvPr>
          <p:cNvSpPr txBox="1">
            <a:spLocks/>
          </p:cNvSpPr>
          <p:nvPr/>
        </p:nvSpPr>
        <p:spPr>
          <a:xfrm>
            <a:off x="1063691" y="2296380"/>
            <a:ext cx="8826367" cy="539015"/>
          </a:xfrm>
          <a:prstGeom prst="roundRect">
            <a:avLst>
              <a:gd name="adj" fmla="val 16667"/>
            </a:avLst>
          </a:prstGeom>
          <a:ln w="76200">
            <a:solidFill>
              <a:schemeClr val="accent1"/>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Littéralement :  Dieu l’a relevé, ayant délié des douleurs de la mort. </a:t>
            </a:r>
          </a:p>
        </p:txBody>
      </p:sp>
      <p:sp>
        <p:nvSpPr>
          <p:cNvPr id="4" name="ZoneTexte 3">
            <a:extLst>
              <a:ext uri="{FF2B5EF4-FFF2-40B4-BE49-F238E27FC236}">
                <a16:creationId xmlns:a16="http://schemas.microsoft.com/office/drawing/2014/main" id="{9D10151F-7967-402A-8C53-BCC8B85A6377}"/>
              </a:ext>
            </a:extLst>
          </p:cNvPr>
          <p:cNvSpPr txBox="1"/>
          <p:nvPr/>
        </p:nvSpPr>
        <p:spPr>
          <a:xfrm>
            <a:off x="161529" y="458382"/>
            <a:ext cx="2251471"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Dieu l’a ressuscité</a:t>
            </a:r>
            <a:endParaRPr lang="fr-FR" dirty="0">
              <a:solidFill>
                <a:srgbClr val="FF0000"/>
              </a:solidFill>
            </a:endParaRPr>
          </a:p>
        </p:txBody>
      </p:sp>
      <p:pic>
        <p:nvPicPr>
          <p:cNvPr id="6" name="Image 5">
            <a:extLst>
              <a:ext uri="{FF2B5EF4-FFF2-40B4-BE49-F238E27FC236}">
                <a16:creationId xmlns:a16="http://schemas.microsoft.com/office/drawing/2014/main" id="{0C74296A-43E8-42C9-87E8-9432E4F557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1544" y="433064"/>
            <a:ext cx="2450663" cy="1837997"/>
          </a:xfrm>
          <a:prstGeom prst="rect">
            <a:avLst/>
          </a:prstGeom>
        </p:spPr>
      </p:pic>
      <p:sp>
        <p:nvSpPr>
          <p:cNvPr id="5" name="Titre 1">
            <a:extLst>
              <a:ext uri="{FF2B5EF4-FFF2-40B4-BE49-F238E27FC236}">
                <a16:creationId xmlns:a16="http://schemas.microsoft.com/office/drawing/2014/main" id="{A4C1456D-DACD-A211-2578-1DBEA537666C}"/>
              </a:ext>
            </a:extLst>
          </p:cNvPr>
          <p:cNvSpPr txBox="1">
            <a:spLocks/>
          </p:cNvSpPr>
          <p:nvPr/>
        </p:nvSpPr>
        <p:spPr>
          <a:xfrm>
            <a:off x="755580" y="4303556"/>
            <a:ext cx="9909212" cy="2011680"/>
          </a:xfrm>
          <a:prstGeom prst="roundRect">
            <a:avLst>
              <a:gd name="adj" fmla="val 16667"/>
            </a:avLst>
          </a:prstGeom>
          <a:ln w="76200">
            <a:solidFill>
              <a:schemeClr val="accent1"/>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Pierre démontre que tout était annoncé dans les Ecritures (Premier Testament) ; en conséquence, Jésus ne pouvait rester dans le séjour des morts car Il est le Messie annoncé.</a:t>
            </a:r>
          </a:p>
          <a:p>
            <a:r>
              <a:rPr lang="fr-FR"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Croire en la résurrection Site Croire</a:t>
            </a:r>
            <a:endParaRPr lang="fr-FR" altLang="fr-FR" sz="2400" dirty="0">
              <a:latin typeface="Times New Roman" panose="02020603050405020304" pitchFamily="18" charset="0"/>
              <a:cs typeface="Times New Roman" panose="02020603050405020304" pitchFamily="18" charset="0"/>
            </a:endParaRPr>
          </a:p>
        </p:txBody>
      </p:sp>
      <p:sp>
        <p:nvSpPr>
          <p:cNvPr id="7" name="Titre 1">
            <a:extLst>
              <a:ext uri="{FF2B5EF4-FFF2-40B4-BE49-F238E27FC236}">
                <a16:creationId xmlns:a16="http://schemas.microsoft.com/office/drawing/2014/main" id="{C6DBBF12-5513-32FF-5F26-403BF728D73F}"/>
              </a:ext>
            </a:extLst>
          </p:cNvPr>
          <p:cNvSpPr txBox="1">
            <a:spLocks/>
          </p:cNvSpPr>
          <p:nvPr/>
        </p:nvSpPr>
        <p:spPr>
          <a:xfrm>
            <a:off x="755580" y="3299968"/>
            <a:ext cx="9745582" cy="539015"/>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Pourquoi n’était-il pas possible que la mort le retienne en son pouvoir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3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F0923-8522-4546-BAAB-49F648B00054}"/>
              </a:ext>
            </a:extLst>
          </p:cNvPr>
          <p:cNvSpPr txBox="1">
            <a:spLocks/>
          </p:cNvSpPr>
          <p:nvPr/>
        </p:nvSpPr>
        <p:spPr bwMode="auto">
          <a:xfrm>
            <a:off x="1243731" y="3263567"/>
            <a:ext cx="9946239" cy="2108534"/>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Jésus avait annoncé que l’Esprit Saint viendrait sur eux.</a:t>
            </a:r>
          </a:p>
          <a:p>
            <a:pPr algn="l">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Actes 1, 8</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Mais vous allez recevoir une force quand le Saint Esprit viendra sur vous… </a:t>
            </a:r>
            <a:br>
              <a:rPr lang="fr-FR" sz="2400" i="1" dirty="0">
                <a:latin typeface="Times New Roman" panose="02020603050405020304" pitchFamily="18" charset="0"/>
                <a:ea typeface="Calibri" panose="020F0502020204030204" pitchFamily="34" charset="0"/>
                <a:cs typeface="Times New Roman" panose="02020603050405020304" pitchFamily="18" charset="0"/>
              </a:rPr>
            </a:b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Luc 24, 49</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et Moi je vais envoyer sur vous ce que mon père a promis.</a:t>
            </a:r>
            <a:endParaRPr lang="fr-FR" sz="2400" i="1"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B12C47AB-8ED8-43B9-BE3A-5C72672E4EED}"/>
              </a:ext>
            </a:extLst>
          </p:cNvPr>
          <p:cNvSpPr txBox="1"/>
          <p:nvPr/>
        </p:nvSpPr>
        <p:spPr>
          <a:xfrm>
            <a:off x="132347" y="176281"/>
            <a:ext cx="2033337"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Dieu l’a ressuscité</a:t>
            </a:r>
            <a:endParaRPr lang="fr-FR" dirty="0"/>
          </a:p>
        </p:txBody>
      </p:sp>
      <p:pic>
        <p:nvPicPr>
          <p:cNvPr id="4" name="Image 3">
            <a:extLst>
              <a:ext uri="{FF2B5EF4-FFF2-40B4-BE49-F238E27FC236}">
                <a16:creationId xmlns:a16="http://schemas.microsoft.com/office/drawing/2014/main" id="{1E5B299C-38B0-42B5-B19F-F723F5C8B6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9721" y="1006750"/>
            <a:ext cx="3009090" cy="2256817"/>
          </a:xfrm>
          <a:prstGeom prst="rect">
            <a:avLst/>
          </a:prstGeom>
        </p:spPr>
      </p:pic>
    </p:spTree>
    <p:extLst>
      <p:ext uri="{BB962C8B-B14F-4D97-AF65-F5344CB8AC3E}">
        <p14:creationId xmlns:p14="http://schemas.microsoft.com/office/powerpoint/2010/main" val="4064561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52790-760F-481C-AD52-7C95872687C0}"/>
              </a:ext>
            </a:extLst>
          </p:cNvPr>
          <p:cNvSpPr txBox="1">
            <a:spLocks/>
          </p:cNvSpPr>
          <p:nvPr/>
        </p:nvSpPr>
        <p:spPr bwMode="auto">
          <a:xfrm>
            <a:off x="980050" y="3076004"/>
            <a:ext cx="9830207" cy="1580636"/>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mystère pascal est le centre de la Foi chrétienne.  </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Pierre va démontrer que l’effusion de l’Esprit est l’effet de la résurrection. </a:t>
            </a:r>
            <a:r>
              <a:rPr lang="fr-FR" sz="2400" dirty="0">
                <a:latin typeface="Times New Roman" panose="02020603050405020304" pitchFamily="18" charset="0"/>
                <a:cs typeface="Times New Roman" panose="02020603050405020304" pitchFamily="18" charset="0"/>
              </a:rPr>
              <a:t> </a:t>
            </a:r>
          </a:p>
        </p:txBody>
      </p:sp>
      <p:sp>
        <p:nvSpPr>
          <p:cNvPr id="6" name="ZoneTexte 5">
            <a:extLst>
              <a:ext uri="{FF2B5EF4-FFF2-40B4-BE49-F238E27FC236}">
                <a16:creationId xmlns:a16="http://schemas.microsoft.com/office/drawing/2014/main" id="{F8D49BF0-42B7-43E4-A88D-D3EB61877C42}"/>
              </a:ext>
            </a:extLst>
          </p:cNvPr>
          <p:cNvSpPr txBox="1"/>
          <p:nvPr/>
        </p:nvSpPr>
        <p:spPr>
          <a:xfrm>
            <a:off x="132347" y="176281"/>
            <a:ext cx="2033337"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Dieu l’a ressuscité</a:t>
            </a:r>
            <a:endParaRPr lang="fr-FR" dirty="0"/>
          </a:p>
        </p:txBody>
      </p:sp>
      <p:pic>
        <p:nvPicPr>
          <p:cNvPr id="7" name="Image 6">
            <a:extLst>
              <a:ext uri="{FF2B5EF4-FFF2-40B4-BE49-F238E27FC236}">
                <a16:creationId xmlns:a16="http://schemas.microsoft.com/office/drawing/2014/main" id="{84834C6D-5A24-4348-8A18-C72B40F894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9045" y="1355312"/>
            <a:ext cx="2294256" cy="1720692"/>
          </a:xfrm>
          <a:prstGeom prst="rect">
            <a:avLst/>
          </a:prstGeom>
        </p:spPr>
      </p:pic>
    </p:spTree>
    <p:extLst>
      <p:ext uri="{BB962C8B-B14F-4D97-AF65-F5344CB8AC3E}">
        <p14:creationId xmlns:p14="http://schemas.microsoft.com/office/powerpoint/2010/main" val="1790644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B8F0513-B7C2-BB74-2DCF-51AE8BF25C36}"/>
              </a:ext>
            </a:extLst>
          </p:cNvPr>
          <p:cNvSpPr txBox="1">
            <a:spLocks/>
          </p:cNvSpPr>
          <p:nvPr/>
        </p:nvSpPr>
        <p:spPr bwMode="auto">
          <a:xfrm>
            <a:off x="968470" y="3913663"/>
            <a:ext cx="10096034" cy="1490713"/>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solidFill>
                  <a:srgbClr val="FF0000"/>
                </a:solidFill>
                <a:latin typeface="Times New Roman" panose="02020603050405020304" pitchFamily="18" charset="0"/>
                <a:cs typeface="Times New Roman" panose="02020603050405020304" pitchFamily="18" charset="0"/>
              </a:rPr>
              <a:t>14</a:t>
            </a:r>
            <a:r>
              <a:rPr lang="fr-FR" sz="2400" dirty="0">
                <a:latin typeface="Times New Roman" panose="02020603050405020304" pitchFamily="18" charset="0"/>
                <a:cs typeface="Times New Roman" panose="02020603050405020304" pitchFamily="18" charset="0"/>
              </a:rPr>
              <a:t> Alors Pierre, debout … fit cette déclaration : …</a:t>
            </a:r>
          </a:p>
          <a:p>
            <a:pPr algn="l">
              <a:lnSpc>
                <a:spcPct val="115000"/>
              </a:lnSpc>
              <a:spcAft>
                <a:spcPts val="1000"/>
              </a:spcAft>
            </a:pPr>
            <a:r>
              <a:rPr lang="fr-F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25</a:t>
            </a:r>
            <a:r>
              <a:rPr lang="fr-FR"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effet, c’est de lui que parle </a:t>
            </a:r>
            <a:r>
              <a:rPr lang="fr-FR"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David</a:t>
            </a:r>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dans le psaume : Je voyais le Seigneur devant moi sans relâche : il est à ma droite, je suis inébranlable.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Une image contenant sculpture, art, Sculpture sur pierre, monument&#10;&#10;Description générée automatiquement">
            <a:extLst>
              <a:ext uri="{FF2B5EF4-FFF2-40B4-BE49-F238E27FC236}">
                <a16:creationId xmlns:a16="http://schemas.microsoft.com/office/drawing/2014/main" id="{6F8FCC00-07A9-E253-4D74-5F7FC2652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319" y="753019"/>
            <a:ext cx="2009394" cy="3033790"/>
          </a:xfrm>
          <a:prstGeom prst="rect">
            <a:avLst/>
          </a:prstGeom>
        </p:spPr>
      </p:pic>
    </p:spTree>
    <p:extLst>
      <p:ext uri="{BB962C8B-B14F-4D97-AF65-F5344CB8AC3E}">
        <p14:creationId xmlns:p14="http://schemas.microsoft.com/office/powerpoint/2010/main" val="3737820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7CE5B00-4424-43F7-B9FF-02FA16C145C4}"/>
              </a:ext>
            </a:extLst>
          </p:cNvPr>
          <p:cNvSpPr txBox="1"/>
          <p:nvPr/>
        </p:nvSpPr>
        <p:spPr>
          <a:xfrm>
            <a:off x="563112" y="776245"/>
            <a:ext cx="3723662" cy="678327"/>
          </a:xfrm>
          <a:prstGeom prst="rect">
            <a:avLst/>
          </a:prstGeom>
          <a:noFill/>
        </p:spPr>
        <p:txBody>
          <a:bodyPr wrap="square">
            <a:spAutoFit/>
          </a:bodyPr>
          <a:lstStyle/>
          <a:p>
            <a:pPr algn="ctr">
              <a:lnSpc>
                <a:spcPct val="115000"/>
              </a:lnSpc>
              <a:spcAft>
                <a:spcPts val="1000"/>
              </a:spcAft>
            </a:pP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2CF2D87-51BA-4B04-8BDE-AEEA2B20F318}"/>
              </a:ext>
            </a:extLst>
          </p:cNvPr>
          <p:cNvSpPr txBox="1"/>
          <p:nvPr/>
        </p:nvSpPr>
        <p:spPr>
          <a:xfrm>
            <a:off x="1306129" y="3814422"/>
            <a:ext cx="8948956" cy="646986"/>
          </a:xfrm>
          <a:prstGeom prst="roundRect">
            <a:avLst/>
          </a:prstGeom>
          <a:noFill/>
          <a:ln w="57150">
            <a:solidFill>
              <a:srgbClr val="FF0000"/>
            </a:solidFill>
          </a:ln>
        </p:spPr>
        <p:txBody>
          <a:bodyPr wrap="square">
            <a:spAutoFit/>
          </a:bodyPr>
          <a:lstStyle/>
          <a:p>
            <a:pPr algn="ctr"/>
            <a:r>
              <a:rPr lang="fr-FR" sz="3200">
                <a:latin typeface="Times New Roman" panose="02020603050405020304" pitchFamily="18" charset="0"/>
                <a:cs typeface="Times New Roman" panose="02020603050405020304" pitchFamily="18" charset="0"/>
              </a:rPr>
              <a:t>Pourquoi citer David à ce moment-là du discours ?</a:t>
            </a:r>
            <a:endParaRPr lang="fr-FR" sz="3200"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80084095-A9CD-5D31-F9E6-405F0AF4D1C7}"/>
              </a:ext>
            </a:extLst>
          </p:cNvPr>
          <p:cNvSpPr txBox="1"/>
          <p:nvPr/>
        </p:nvSpPr>
        <p:spPr>
          <a:xfrm>
            <a:off x="895151" y="275478"/>
            <a:ext cx="99715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David</a:t>
            </a:r>
            <a:endParaRPr lang="fr-FR" dirty="0"/>
          </a:p>
        </p:txBody>
      </p:sp>
      <p:pic>
        <p:nvPicPr>
          <p:cNvPr id="2" name="Image 1" descr="Une image contenant sculpture, art, Sculpture sur pierre, monument&#10;&#10;Description générée automatiquement">
            <a:extLst>
              <a:ext uri="{FF2B5EF4-FFF2-40B4-BE49-F238E27FC236}">
                <a16:creationId xmlns:a16="http://schemas.microsoft.com/office/drawing/2014/main" id="{D469934B-0E9F-E1A0-6E58-6A57D7020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291" y="776245"/>
            <a:ext cx="2009394" cy="3033790"/>
          </a:xfrm>
          <a:prstGeom prst="rect">
            <a:avLst/>
          </a:prstGeom>
        </p:spPr>
      </p:pic>
    </p:spTree>
    <p:extLst>
      <p:ext uri="{BB962C8B-B14F-4D97-AF65-F5344CB8AC3E}">
        <p14:creationId xmlns:p14="http://schemas.microsoft.com/office/powerpoint/2010/main" val="618989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908F1-8A62-4A04-AE33-DB20A6C29EB3}"/>
              </a:ext>
            </a:extLst>
          </p:cNvPr>
          <p:cNvSpPr txBox="1">
            <a:spLocks/>
          </p:cNvSpPr>
          <p:nvPr/>
        </p:nvSpPr>
        <p:spPr bwMode="auto">
          <a:xfrm>
            <a:off x="746620" y="3856383"/>
            <a:ext cx="10241560" cy="1694047"/>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latin typeface="Times New Roman" panose="02020603050405020304" pitchFamily="18" charset="0"/>
                <a:cs typeface="Times New Roman" panose="02020603050405020304" pitchFamily="18" charset="0"/>
              </a:rPr>
              <a:t>Luc cite David comme auteur des psaumes. Il fait allusion au psaume 16 qui dit la confiance en un Dieu qui n’abandonne pas l’homme dans la mort. </a:t>
            </a:r>
          </a:p>
          <a:p>
            <a:pPr algn="l"/>
            <a:r>
              <a:rPr lang="fr-FR" sz="2400" dirty="0">
                <a:latin typeface="Times New Roman" panose="02020603050405020304" pitchFamily="18" charset="0"/>
                <a:cs typeface="Times New Roman" panose="02020603050405020304" pitchFamily="18" charset="0"/>
              </a:rPr>
              <a:t>Jésus présenté par Luc au moment de sa mort est dans une totale confiance dans son Père.</a:t>
            </a:r>
          </a:p>
        </p:txBody>
      </p:sp>
      <p:sp>
        <p:nvSpPr>
          <p:cNvPr id="6" name="ZoneTexte 5">
            <a:extLst>
              <a:ext uri="{FF2B5EF4-FFF2-40B4-BE49-F238E27FC236}">
                <a16:creationId xmlns:a16="http://schemas.microsoft.com/office/drawing/2014/main" id="{02069145-4695-4AF8-AD98-F4B69921B1CC}"/>
              </a:ext>
            </a:extLst>
          </p:cNvPr>
          <p:cNvSpPr txBox="1"/>
          <p:nvPr/>
        </p:nvSpPr>
        <p:spPr>
          <a:xfrm>
            <a:off x="895150" y="275478"/>
            <a:ext cx="1848051"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David</a:t>
            </a:r>
            <a:endParaRPr lang="fr-FR" dirty="0"/>
          </a:p>
        </p:txBody>
      </p:sp>
      <p:pic>
        <p:nvPicPr>
          <p:cNvPr id="3" name="Image 2" descr="Une image contenant sculpture, art, Sculpture sur pierre, monument&#10;&#10;Description générée automatiquement">
            <a:extLst>
              <a:ext uri="{FF2B5EF4-FFF2-40B4-BE49-F238E27FC236}">
                <a16:creationId xmlns:a16="http://schemas.microsoft.com/office/drawing/2014/main" id="{B61A2B36-266B-7E5B-D3DF-DE091FA8F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370" y="822593"/>
            <a:ext cx="2009394" cy="3033790"/>
          </a:xfrm>
          <a:prstGeom prst="rect">
            <a:avLst/>
          </a:prstGeom>
        </p:spPr>
      </p:pic>
    </p:spTree>
    <p:extLst>
      <p:ext uri="{BB962C8B-B14F-4D97-AF65-F5344CB8AC3E}">
        <p14:creationId xmlns:p14="http://schemas.microsoft.com/office/powerpoint/2010/main" val="2524376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33B3B9B-5DD5-42E4-A46C-4AD699CA35F8}"/>
              </a:ext>
            </a:extLst>
          </p:cNvPr>
          <p:cNvSpPr txBox="1">
            <a:spLocks/>
          </p:cNvSpPr>
          <p:nvPr/>
        </p:nvSpPr>
        <p:spPr bwMode="auto">
          <a:xfrm>
            <a:off x="1247648" y="3877292"/>
            <a:ext cx="9696704" cy="98177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ea typeface="Calibri" panose="020F0502020204030204" pitchFamily="34" charset="0"/>
              </a:rPr>
              <a:t>Jésus est celui qui accomplit la promesse : Dieu n’abandonne pas l’homme.</a:t>
            </a:r>
            <a:endParaRPr lang="fr-FR" sz="24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E1B88E86-092E-FF56-8F10-1768AABAEC43}"/>
              </a:ext>
            </a:extLst>
          </p:cNvPr>
          <p:cNvSpPr txBox="1"/>
          <p:nvPr/>
        </p:nvSpPr>
        <p:spPr>
          <a:xfrm>
            <a:off x="895150" y="275478"/>
            <a:ext cx="1848051"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David</a:t>
            </a:r>
            <a:endParaRPr lang="fr-FR" dirty="0"/>
          </a:p>
        </p:txBody>
      </p:sp>
      <p:pic>
        <p:nvPicPr>
          <p:cNvPr id="3" name="Image 2" descr="Une image contenant sculpture, art, Sculpture sur pierre, monument&#10;&#10;Description générée automatiquement">
            <a:extLst>
              <a:ext uri="{FF2B5EF4-FFF2-40B4-BE49-F238E27FC236}">
                <a16:creationId xmlns:a16="http://schemas.microsoft.com/office/drawing/2014/main" id="{8A5D852F-09A0-2710-9057-1EC04B0E8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052" y="843502"/>
            <a:ext cx="2009394" cy="3033790"/>
          </a:xfrm>
          <a:prstGeom prst="rect">
            <a:avLst/>
          </a:prstGeom>
        </p:spPr>
      </p:pic>
    </p:spTree>
    <p:extLst>
      <p:ext uri="{BB962C8B-B14F-4D97-AF65-F5344CB8AC3E}">
        <p14:creationId xmlns:p14="http://schemas.microsoft.com/office/powerpoint/2010/main" val="291034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34086CE0-D125-4E0C-9580-E12ADC9B9D08}"/>
              </a:ext>
            </a:extLst>
          </p:cNvPr>
          <p:cNvSpPr txBox="1"/>
          <p:nvPr/>
        </p:nvSpPr>
        <p:spPr>
          <a:xfrm>
            <a:off x="75501" y="148465"/>
            <a:ext cx="2407640" cy="369332"/>
          </a:xfrm>
          <a:prstGeom prst="rect">
            <a:avLst/>
          </a:prstGeom>
          <a:noFill/>
        </p:spPr>
        <p:txBody>
          <a:bodyPr wrap="square">
            <a:spAutoFit/>
          </a:bodyPr>
          <a:lstStyle/>
          <a:p>
            <a:r>
              <a:rPr lang="fr-FR" dirty="0">
                <a:solidFill>
                  <a:srgbClr val="FF0000"/>
                </a:solidFill>
              </a:rPr>
              <a:t>Pentecôte</a:t>
            </a:r>
          </a:p>
        </p:txBody>
      </p:sp>
      <p:sp>
        <p:nvSpPr>
          <p:cNvPr id="5" name="Titre 1">
            <a:extLst>
              <a:ext uri="{FF2B5EF4-FFF2-40B4-BE49-F238E27FC236}">
                <a16:creationId xmlns:a16="http://schemas.microsoft.com/office/drawing/2014/main" id="{8D7EC970-416E-4976-BCD0-383D886CFA82}"/>
              </a:ext>
            </a:extLst>
          </p:cNvPr>
          <p:cNvSpPr txBox="1">
            <a:spLocks/>
          </p:cNvSpPr>
          <p:nvPr/>
        </p:nvSpPr>
        <p:spPr bwMode="auto">
          <a:xfrm>
            <a:off x="238994" y="3122089"/>
            <a:ext cx="11484527" cy="1399591"/>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500" b="1" dirty="0">
                <a:effectLst/>
                <a:latin typeface="Times New Roman" panose="02020603050405020304" pitchFamily="18" charset="0"/>
                <a:ea typeface="Calibri" panose="020F0502020204030204" pitchFamily="34" charset="0"/>
                <a:cs typeface="Times New Roman" panose="02020603050405020304" pitchFamily="18" charset="0"/>
              </a:rPr>
              <a:t>Exode 23, </a:t>
            </a:r>
            <a:r>
              <a:rPr lang="fr-FR" sz="2500" b="1" i="1" dirty="0">
                <a:effectLst/>
                <a:latin typeface="Times New Roman" panose="02020603050405020304" pitchFamily="18" charset="0"/>
                <a:ea typeface="Calibri" panose="020F0502020204030204" pitchFamily="34" charset="0"/>
                <a:cs typeface="Times New Roman" panose="02020603050405020304" pitchFamily="18" charset="0"/>
              </a:rPr>
              <a:t>16 </a:t>
            </a:r>
            <a:r>
              <a:rPr lang="fr-FR" sz="2500" i="1" dirty="0">
                <a:effectLst/>
                <a:latin typeface="Times New Roman" panose="02020603050405020304" pitchFamily="18" charset="0"/>
                <a:ea typeface="Calibri" panose="020F0502020204030204" pitchFamily="34" charset="0"/>
                <a:cs typeface="Times New Roman" panose="02020603050405020304" pitchFamily="18" charset="0"/>
              </a:rPr>
              <a:t>Tu observeras aussi la fête de la Moisson, celle des premiers fruits de ton travail, de ce que tu auras semé dans les champs. Et tu observeras la fête de la Récolte en fin d’année, quand</a:t>
            </a:r>
            <a:r>
              <a:rPr lang="fr-FR" sz="25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500" i="1" dirty="0">
                <a:effectLst/>
                <a:latin typeface="Times New Roman" panose="02020603050405020304" pitchFamily="18" charset="0"/>
                <a:ea typeface="Calibri" panose="020F0502020204030204" pitchFamily="34" charset="0"/>
                <a:cs typeface="Times New Roman" panose="02020603050405020304" pitchFamily="18" charset="0"/>
              </a:rPr>
              <a:t>tu récoltes dans les champs le fruit de ton travail.</a:t>
            </a:r>
            <a:endParaRPr lang="fr-FR"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re 1">
            <a:extLst>
              <a:ext uri="{FF2B5EF4-FFF2-40B4-BE49-F238E27FC236}">
                <a16:creationId xmlns:a16="http://schemas.microsoft.com/office/drawing/2014/main" id="{7EBAC28F-0597-12CA-157A-F974A491AB02}"/>
              </a:ext>
            </a:extLst>
          </p:cNvPr>
          <p:cNvSpPr txBox="1">
            <a:spLocks/>
          </p:cNvSpPr>
          <p:nvPr/>
        </p:nvSpPr>
        <p:spPr bwMode="auto">
          <a:xfrm>
            <a:off x="238995" y="1388236"/>
            <a:ext cx="11484527" cy="1563210"/>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i="1" dirty="0">
                <a:solidFill>
                  <a:sysClr val="windowText" lastClr="000000"/>
                </a:solidFill>
                <a:latin typeface="Times New Roman" panose="02020603050405020304" pitchFamily="18" charset="0"/>
                <a:cs typeface="Times New Roman" panose="02020603050405020304" pitchFamily="18" charset="0"/>
              </a:rPr>
              <a:t>Exode 20 Sur le Sinaï, Moïse reçoit les tables de la loi, les 10 Paroles.</a:t>
            </a:r>
          </a:p>
          <a:p>
            <a:pPr algn="l"/>
            <a:r>
              <a:rPr lang="fr-FR" sz="2400" i="1" dirty="0">
                <a:solidFill>
                  <a:sysClr val="windowText" lastClr="000000"/>
                </a:solidFill>
                <a:latin typeface="Times New Roman" panose="02020603050405020304" pitchFamily="18" charset="0"/>
                <a:cs typeface="Times New Roman" panose="02020603050405020304" pitchFamily="18" charset="0"/>
              </a:rPr>
              <a:t>« Je suis le Seigneur ton Dieu, qui t’ai fait sortir du pays d’Égypte, de la maison d’esclavage. Tu n’auras pas d’autres dieux en face de moi...» </a:t>
            </a:r>
          </a:p>
        </p:txBody>
      </p:sp>
      <p:sp>
        <p:nvSpPr>
          <p:cNvPr id="8" name="Titre 1">
            <a:extLst>
              <a:ext uri="{FF2B5EF4-FFF2-40B4-BE49-F238E27FC236}">
                <a16:creationId xmlns:a16="http://schemas.microsoft.com/office/drawing/2014/main" id="{CAC7874F-0F42-976D-AE6E-649E77E6EAC2}"/>
              </a:ext>
            </a:extLst>
          </p:cNvPr>
          <p:cNvSpPr txBox="1">
            <a:spLocks/>
          </p:cNvSpPr>
          <p:nvPr/>
        </p:nvSpPr>
        <p:spPr bwMode="auto">
          <a:xfrm>
            <a:off x="238994" y="4692323"/>
            <a:ext cx="11484527" cy="2017212"/>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Deutéronome 16, 08-10 </a:t>
            </a:r>
            <a:r>
              <a:rPr lang="fr-FR" sz="2400" i="1" dirty="0">
                <a:latin typeface="Times New Roman" panose="02020603050405020304" pitchFamily="18" charset="0"/>
                <a:cs typeface="Times New Roman" panose="02020603050405020304" pitchFamily="18" charset="0"/>
              </a:rPr>
              <a:t>Pendant six jours, tu mangeras des pains sans levain ; le septième jour, ce sera la clôture de la fête pour le Seigneur ton Dieu, et tu ne feras aucun travail.</a:t>
            </a:r>
            <a:endParaRPr lang="fr-FR" sz="2400" dirty="0">
              <a:latin typeface="Times New Roman" panose="02020603050405020304" pitchFamily="18" charset="0"/>
              <a:cs typeface="Times New Roman" panose="02020603050405020304" pitchFamily="18" charset="0"/>
            </a:endParaRPr>
          </a:p>
          <a:p>
            <a:pPr algn="l"/>
            <a:r>
              <a:rPr lang="fr-FR" sz="2400" i="1" dirty="0">
                <a:latin typeface="Times New Roman" panose="02020603050405020304" pitchFamily="18" charset="0"/>
                <a:cs typeface="Times New Roman" panose="02020603050405020304" pitchFamily="18" charset="0"/>
              </a:rPr>
              <a:t>Tu compteras sept semaines : dès que la faucille commence à couper les épis, tu commenceras à compter les sept semaines.</a:t>
            </a:r>
            <a:endParaRPr lang="fr-FR" sz="2400" dirty="0">
              <a:latin typeface="Times New Roman" panose="02020603050405020304" pitchFamily="18" charset="0"/>
              <a:cs typeface="Times New Roman" panose="02020603050405020304" pitchFamily="18" charset="0"/>
            </a:endParaRPr>
          </a:p>
        </p:txBody>
      </p:sp>
      <p:pic>
        <p:nvPicPr>
          <p:cNvPr id="4" name="Espace réservé du contenu 3" descr="14 Les disciples parlaient la Parole1.jpg">
            <a:extLst>
              <a:ext uri="{FF2B5EF4-FFF2-40B4-BE49-F238E27FC236}">
                <a16:creationId xmlns:a16="http://schemas.microsoft.com/office/drawing/2014/main" id="{3B2F5DF9-6B80-4C4C-1F8D-B1B1EFF516E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13541" y="-174975"/>
            <a:ext cx="4761391" cy="1563211"/>
          </a:xfrm>
          <a:prstGeom prst="ellipse">
            <a:avLst/>
          </a:prstGeom>
          <a:ln>
            <a:noFill/>
          </a:ln>
          <a:effectLst>
            <a:softEdge rad="112500"/>
          </a:effectLst>
        </p:spPr>
      </p:pic>
    </p:spTree>
    <p:extLst>
      <p:ext uri="{BB962C8B-B14F-4D97-AF65-F5344CB8AC3E}">
        <p14:creationId xmlns:p14="http://schemas.microsoft.com/office/powerpoint/2010/main" val="31362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52CE6E-7166-4CDF-B80C-FB8D47F0D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1355" y="1139548"/>
            <a:ext cx="3349592" cy="2512194"/>
          </a:xfrm>
          <a:prstGeom prst="rect">
            <a:avLst/>
          </a:prstGeom>
        </p:spPr>
      </p:pic>
      <p:sp>
        <p:nvSpPr>
          <p:cNvPr id="5" name="Titre 1">
            <a:extLst>
              <a:ext uri="{FF2B5EF4-FFF2-40B4-BE49-F238E27FC236}">
                <a16:creationId xmlns:a16="http://schemas.microsoft.com/office/drawing/2014/main" id="{BB8F0513-B7C2-BB74-2DCF-51AE8BF25C36}"/>
              </a:ext>
            </a:extLst>
          </p:cNvPr>
          <p:cNvSpPr txBox="1">
            <a:spLocks/>
          </p:cNvSpPr>
          <p:nvPr/>
        </p:nvSpPr>
        <p:spPr bwMode="auto">
          <a:xfrm>
            <a:off x="1047983" y="3651742"/>
            <a:ext cx="10096034" cy="1490713"/>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dirty="0">
                <a:solidFill>
                  <a:srgbClr val="FF0000"/>
                </a:solidFill>
                <a:latin typeface="Times New Roman" panose="02020603050405020304" pitchFamily="18" charset="0"/>
                <a:cs typeface="Times New Roman" panose="02020603050405020304" pitchFamily="18" charset="0"/>
              </a:rPr>
              <a:t>30</a:t>
            </a:r>
            <a:r>
              <a:rPr lang="fr-FR" sz="2400" dirty="0">
                <a:latin typeface="Times New Roman" panose="02020603050405020304" pitchFamily="18" charset="0"/>
                <a:cs typeface="Times New Roman" panose="02020603050405020304" pitchFamily="18" charset="0"/>
              </a:rPr>
              <a:t> Comme il était prophète, il savait que Dieu lui avait juré de faire asseoir sur son trône </a:t>
            </a:r>
            <a:r>
              <a:rPr lang="fr-FR" sz="2400" dirty="0">
                <a:solidFill>
                  <a:srgbClr val="FF0000"/>
                </a:solidFill>
                <a:latin typeface="Times New Roman" panose="02020603050405020304" pitchFamily="18" charset="0"/>
                <a:cs typeface="Times New Roman" panose="02020603050405020304" pitchFamily="18" charset="0"/>
              </a:rPr>
              <a:t>un homme issu de lui.</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1103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7CE5B00-4424-43F7-B9FF-02FA16C145C4}"/>
              </a:ext>
            </a:extLst>
          </p:cNvPr>
          <p:cNvSpPr txBox="1"/>
          <p:nvPr/>
        </p:nvSpPr>
        <p:spPr>
          <a:xfrm>
            <a:off x="563112" y="776245"/>
            <a:ext cx="3723662" cy="678327"/>
          </a:xfrm>
          <a:prstGeom prst="rect">
            <a:avLst/>
          </a:prstGeom>
          <a:noFill/>
        </p:spPr>
        <p:txBody>
          <a:bodyPr wrap="square">
            <a:spAutoFit/>
          </a:bodyPr>
          <a:lstStyle/>
          <a:p>
            <a:pPr algn="ctr">
              <a:lnSpc>
                <a:spcPct val="115000"/>
              </a:lnSpc>
              <a:spcAft>
                <a:spcPts val="1000"/>
              </a:spcAft>
            </a:pP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2CF2D87-51BA-4B04-8BDE-AEEA2B20F318}"/>
              </a:ext>
            </a:extLst>
          </p:cNvPr>
          <p:cNvSpPr txBox="1"/>
          <p:nvPr/>
        </p:nvSpPr>
        <p:spPr>
          <a:xfrm>
            <a:off x="2811360" y="4239394"/>
            <a:ext cx="5998128" cy="646986"/>
          </a:xfrm>
          <a:prstGeom prst="roundRect">
            <a:avLst/>
          </a:prstGeom>
          <a:noFill/>
          <a:ln w="57150">
            <a:solidFill>
              <a:srgbClr val="FF0000"/>
            </a:solidFill>
          </a:ln>
        </p:spPr>
        <p:txBody>
          <a:bodyPr wrap="square">
            <a:spAutoFit/>
          </a:bodyPr>
          <a:lstStyle/>
          <a:p>
            <a:pPr algn="ctr"/>
            <a:r>
              <a:rPr lang="fr-FR" sz="3200">
                <a:latin typeface="Times New Roman" panose="02020603050405020304" pitchFamily="18" charset="0"/>
                <a:cs typeface="Times New Roman" panose="02020603050405020304" pitchFamily="18" charset="0"/>
              </a:rPr>
              <a:t>Pourquoi cette affirmation ici ? </a:t>
            </a:r>
            <a:endParaRPr lang="fr-FR" sz="32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5B66B00-2DB9-4BE7-ACAD-A26A1DC63D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65344" y="909481"/>
            <a:ext cx="4439884" cy="3329913"/>
          </a:xfrm>
          <a:prstGeom prst="rect">
            <a:avLst/>
          </a:prstGeom>
        </p:spPr>
      </p:pic>
      <p:sp>
        <p:nvSpPr>
          <p:cNvPr id="3" name="ZoneTexte 2">
            <a:extLst>
              <a:ext uri="{FF2B5EF4-FFF2-40B4-BE49-F238E27FC236}">
                <a16:creationId xmlns:a16="http://schemas.microsoft.com/office/drawing/2014/main" id="{80084095-A9CD-5D31-F9E6-405F0AF4D1C7}"/>
              </a:ext>
            </a:extLst>
          </p:cNvPr>
          <p:cNvSpPr txBox="1"/>
          <p:nvPr/>
        </p:nvSpPr>
        <p:spPr>
          <a:xfrm>
            <a:off x="895150" y="275478"/>
            <a:ext cx="194430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homme issu de lui.</a:t>
            </a:r>
            <a:endParaRPr lang="fr-FR" dirty="0"/>
          </a:p>
        </p:txBody>
      </p:sp>
    </p:spTree>
    <p:extLst>
      <p:ext uri="{BB962C8B-B14F-4D97-AF65-F5344CB8AC3E}">
        <p14:creationId xmlns:p14="http://schemas.microsoft.com/office/powerpoint/2010/main" val="2904029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908F1-8A62-4A04-AE33-DB20A6C29EB3}"/>
              </a:ext>
            </a:extLst>
          </p:cNvPr>
          <p:cNvSpPr txBox="1">
            <a:spLocks/>
          </p:cNvSpPr>
          <p:nvPr/>
        </p:nvSpPr>
        <p:spPr bwMode="auto">
          <a:xfrm>
            <a:off x="1171604" y="3845185"/>
            <a:ext cx="9516317" cy="1049155"/>
          </a:xfrm>
          <a:prstGeom prst="round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2 Samuel 7, 5-16 </a:t>
            </a:r>
            <a:r>
              <a:rPr lang="fr-FR" sz="2400" dirty="0">
                <a:latin typeface="Times New Roman" panose="02020603050405020304" pitchFamily="18" charset="0"/>
                <a:cs typeface="Times New Roman" panose="02020603050405020304" pitchFamily="18" charset="0"/>
              </a:rPr>
              <a:t>Le prophète Nathan avait assuré à David que le messie serait dans sa descendance. </a:t>
            </a:r>
          </a:p>
        </p:txBody>
      </p:sp>
      <p:pic>
        <p:nvPicPr>
          <p:cNvPr id="4" name="Image 3">
            <a:extLst>
              <a:ext uri="{FF2B5EF4-FFF2-40B4-BE49-F238E27FC236}">
                <a16:creationId xmlns:a16="http://schemas.microsoft.com/office/drawing/2014/main" id="{5D66E05C-EA29-467F-BFC8-83A4411624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3639" y="1468174"/>
            <a:ext cx="3169348" cy="2377011"/>
          </a:xfrm>
          <a:prstGeom prst="rect">
            <a:avLst/>
          </a:prstGeom>
        </p:spPr>
      </p:pic>
      <p:sp>
        <p:nvSpPr>
          <p:cNvPr id="3" name="ZoneTexte 2">
            <a:extLst>
              <a:ext uri="{FF2B5EF4-FFF2-40B4-BE49-F238E27FC236}">
                <a16:creationId xmlns:a16="http://schemas.microsoft.com/office/drawing/2014/main" id="{268AF02F-D198-00A5-3E17-3501C3CB6AFA}"/>
              </a:ext>
            </a:extLst>
          </p:cNvPr>
          <p:cNvSpPr txBox="1"/>
          <p:nvPr/>
        </p:nvSpPr>
        <p:spPr>
          <a:xfrm>
            <a:off x="548640" y="275478"/>
            <a:ext cx="194430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homme issu de lui.</a:t>
            </a:r>
            <a:endParaRPr lang="fr-FR" dirty="0"/>
          </a:p>
        </p:txBody>
      </p:sp>
    </p:spTree>
    <p:extLst>
      <p:ext uri="{BB962C8B-B14F-4D97-AF65-F5344CB8AC3E}">
        <p14:creationId xmlns:p14="http://schemas.microsoft.com/office/powerpoint/2010/main" val="2054634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33B3B9B-5DD5-42E4-A46C-4AD699CA35F8}"/>
              </a:ext>
            </a:extLst>
          </p:cNvPr>
          <p:cNvSpPr txBox="1">
            <a:spLocks/>
          </p:cNvSpPr>
          <p:nvPr/>
        </p:nvSpPr>
        <p:spPr bwMode="auto">
          <a:xfrm>
            <a:off x="1247648" y="3782886"/>
            <a:ext cx="9696704" cy="98177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ea typeface="Calibri" panose="020F0502020204030204" pitchFamily="34" charset="0"/>
              </a:rPr>
              <a:t>Luc montre que la promesse s’accomplit dans la résurrection de Jésus. </a:t>
            </a:r>
            <a:br>
              <a:rPr lang="fr-FR" sz="2400" dirty="0">
                <a:latin typeface="Times New Roman" panose="02020603050405020304" pitchFamily="18" charset="0"/>
                <a:ea typeface="Calibri" panose="020F0502020204030204" pitchFamily="34" charset="0"/>
              </a:rPr>
            </a:br>
            <a:r>
              <a:rPr lang="fr-FR" sz="2400" dirty="0">
                <a:latin typeface="Times New Roman" panose="02020603050405020304" pitchFamily="18" charset="0"/>
                <a:ea typeface="Calibri" panose="020F0502020204030204" pitchFamily="34" charset="0"/>
              </a:rPr>
              <a:t>David est mort mais Jésus est vivant.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ECF40D2-7651-40B8-86F2-7415DEA6A4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0025" y="2117401"/>
            <a:ext cx="2220647" cy="1665485"/>
          </a:xfrm>
          <a:prstGeom prst="rect">
            <a:avLst/>
          </a:prstGeom>
        </p:spPr>
      </p:pic>
      <p:sp>
        <p:nvSpPr>
          <p:cNvPr id="3" name="ZoneTexte 2">
            <a:extLst>
              <a:ext uri="{FF2B5EF4-FFF2-40B4-BE49-F238E27FC236}">
                <a16:creationId xmlns:a16="http://schemas.microsoft.com/office/drawing/2014/main" id="{22A0DD48-E82D-B251-5D18-D431B70973E7}"/>
              </a:ext>
            </a:extLst>
          </p:cNvPr>
          <p:cNvSpPr txBox="1"/>
          <p:nvPr/>
        </p:nvSpPr>
        <p:spPr>
          <a:xfrm>
            <a:off x="625642" y="263721"/>
            <a:ext cx="194430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homme issu de lui.</a:t>
            </a:r>
            <a:endParaRPr lang="fr-FR" dirty="0"/>
          </a:p>
        </p:txBody>
      </p:sp>
    </p:spTree>
    <p:extLst>
      <p:ext uri="{BB962C8B-B14F-4D97-AF65-F5344CB8AC3E}">
        <p14:creationId xmlns:p14="http://schemas.microsoft.com/office/powerpoint/2010/main" val="38957378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B6048-0D72-4F6F-9522-2395F0286839}"/>
              </a:ext>
            </a:extLst>
          </p:cNvPr>
          <p:cNvSpPr txBox="1">
            <a:spLocks/>
          </p:cNvSpPr>
          <p:nvPr/>
        </p:nvSpPr>
        <p:spPr bwMode="auto">
          <a:xfrm>
            <a:off x="1117134" y="3429000"/>
            <a:ext cx="9957731" cy="1209758"/>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dirty="0">
                <a:solidFill>
                  <a:srgbClr val="FF0000"/>
                </a:solidFill>
                <a:latin typeface="Times New Roman" panose="02020603050405020304" pitchFamily="18" charset="0"/>
                <a:ea typeface="Calibri" panose="020F0502020204030204" pitchFamily="34" charset="0"/>
              </a:rPr>
              <a:t>33</a:t>
            </a:r>
            <a:r>
              <a:rPr lang="fr-FR" sz="2400" dirty="0">
                <a:latin typeface="Times New Roman" panose="02020603050405020304" pitchFamily="18" charset="0"/>
                <a:ea typeface="Calibri" panose="020F0502020204030204" pitchFamily="34" charset="0"/>
              </a:rPr>
              <a:t> </a:t>
            </a:r>
            <a:r>
              <a:rPr lang="fr-FR" sz="2400" dirty="0">
                <a:solidFill>
                  <a:srgbClr val="FF0000"/>
                </a:solidFill>
                <a:latin typeface="Times New Roman" panose="02020603050405020304" pitchFamily="18" charset="0"/>
                <a:ea typeface="Calibri" panose="020F0502020204030204" pitchFamily="34" charset="0"/>
              </a:rPr>
              <a:t>Élevé</a:t>
            </a:r>
            <a:r>
              <a:rPr lang="fr-FR" sz="2400" dirty="0">
                <a:latin typeface="Times New Roman" panose="02020603050405020304" pitchFamily="18" charset="0"/>
                <a:ea typeface="Calibri" panose="020F0502020204030204" pitchFamily="34" charset="0"/>
              </a:rPr>
              <a:t> par la droite de Dieu, il a reçu du Père l’Esprit Saint qui était promis, et il l’a répandu sur nous, ainsi que vous le voyez et l’entendez.</a:t>
            </a:r>
            <a:endParaRPr lang="fr-FR" sz="2400" b="1"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177CA219-2EE5-FDEC-BADE-D1E68ED711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7281" y="1367826"/>
            <a:ext cx="2597438" cy="1948078"/>
          </a:xfrm>
          <a:prstGeom prst="rect">
            <a:avLst/>
          </a:prstGeom>
        </p:spPr>
      </p:pic>
    </p:spTree>
    <p:extLst>
      <p:ext uri="{BB962C8B-B14F-4D97-AF65-F5344CB8AC3E}">
        <p14:creationId xmlns:p14="http://schemas.microsoft.com/office/powerpoint/2010/main" val="1413053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DFD08-0BD8-49A3-AF01-1A046413510C}"/>
              </a:ext>
            </a:extLst>
          </p:cNvPr>
          <p:cNvSpPr txBox="1">
            <a:spLocks/>
          </p:cNvSpPr>
          <p:nvPr/>
        </p:nvSpPr>
        <p:spPr>
          <a:xfrm>
            <a:off x="900399" y="3499846"/>
            <a:ext cx="10192418" cy="1098608"/>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5000"/>
              </a:lnSpc>
              <a:spcAft>
                <a:spcPts val="1000"/>
              </a:spcAft>
            </a:pP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Littéralement : exalté.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dirty="0">
                <a:effectLst/>
                <a:latin typeface="Times New Roman" panose="02020603050405020304" pitchFamily="18" charset="0"/>
                <a:ea typeface="Calibri" panose="020F0502020204030204" pitchFamily="34" charset="0"/>
              </a:rPr>
              <a:t>Repérer les 3 arguments dans ce verset 33 pour dire que Jésus est Christ. </a:t>
            </a:r>
            <a:endParaRPr lang="fr-FR" altLang="fr-FR" sz="2400" b="1" dirty="0"/>
          </a:p>
        </p:txBody>
      </p:sp>
      <p:sp>
        <p:nvSpPr>
          <p:cNvPr id="4" name="ZoneTexte 3">
            <a:extLst>
              <a:ext uri="{FF2B5EF4-FFF2-40B4-BE49-F238E27FC236}">
                <a16:creationId xmlns:a16="http://schemas.microsoft.com/office/drawing/2014/main" id="{3ECC62CF-97CD-4666-9B5D-B1F2D013F0B4}"/>
              </a:ext>
            </a:extLst>
          </p:cNvPr>
          <p:cNvSpPr txBox="1"/>
          <p:nvPr/>
        </p:nvSpPr>
        <p:spPr>
          <a:xfrm>
            <a:off x="719227" y="203514"/>
            <a:ext cx="1138187"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Elevé</a:t>
            </a:r>
            <a:endParaRPr lang="fr-FR" dirty="0"/>
          </a:p>
        </p:txBody>
      </p:sp>
      <p:pic>
        <p:nvPicPr>
          <p:cNvPr id="10" name="Image 9">
            <a:extLst>
              <a:ext uri="{FF2B5EF4-FFF2-40B4-BE49-F238E27FC236}">
                <a16:creationId xmlns:a16="http://schemas.microsoft.com/office/drawing/2014/main" id="{0ABFF895-F933-BE52-2AC2-4F1B470546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8707" y="1434122"/>
            <a:ext cx="2659838" cy="1994878"/>
          </a:xfrm>
          <a:prstGeom prst="rect">
            <a:avLst/>
          </a:prstGeom>
        </p:spPr>
      </p:pic>
    </p:spTree>
    <p:extLst>
      <p:ext uri="{BB962C8B-B14F-4D97-AF65-F5344CB8AC3E}">
        <p14:creationId xmlns:p14="http://schemas.microsoft.com/office/powerpoint/2010/main" val="25226242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00624-2677-4983-953B-A6736603AD28}"/>
              </a:ext>
            </a:extLst>
          </p:cNvPr>
          <p:cNvSpPr txBox="1">
            <a:spLocks/>
          </p:cNvSpPr>
          <p:nvPr/>
        </p:nvSpPr>
        <p:spPr bwMode="auto">
          <a:xfrm>
            <a:off x="1898108" y="3678982"/>
            <a:ext cx="7618152" cy="2146171"/>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Jésus a été élevé (ou exalté) par Dieu. </a:t>
            </a:r>
            <a:b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a reçu l’esprit. </a:t>
            </a:r>
            <a:b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Il l’a répandu</a:t>
            </a:r>
            <a:r>
              <a:rPr lang="fr-FR" sz="3200" dirty="0">
                <a:latin typeface="Times New Roman" panose="02020603050405020304" pitchFamily="18" charset="0"/>
                <a:ea typeface="Calibri" panose="020F0502020204030204" pitchFamily="34" charset="0"/>
                <a:cs typeface="Times New Roman" panose="02020603050405020304" pitchFamily="18" charset="0"/>
              </a:rPr>
              <a:t>. </a:t>
            </a:r>
            <a:endParaRPr lang="fr-FR" sz="3200"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196D16A0-EE1F-579D-962C-4F118A9071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2639" y="1422165"/>
            <a:ext cx="3009090" cy="2256817"/>
          </a:xfrm>
          <a:prstGeom prst="rect">
            <a:avLst/>
          </a:prstGeom>
        </p:spPr>
      </p:pic>
      <p:sp>
        <p:nvSpPr>
          <p:cNvPr id="7" name="ZoneTexte 6">
            <a:extLst>
              <a:ext uri="{FF2B5EF4-FFF2-40B4-BE49-F238E27FC236}">
                <a16:creationId xmlns:a16="http://schemas.microsoft.com/office/drawing/2014/main" id="{F7A4F438-BCAA-0B61-AD70-E1A3279C22DD}"/>
              </a:ext>
            </a:extLst>
          </p:cNvPr>
          <p:cNvSpPr txBox="1"/>
          <p:nvPr/>
        </p:nvSpPr>
        <p:spPr>
          <a:xfrm>
            <a:off x="719227" y="203514"/>
            <a:ext cx="1138187"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Elevé</a:t>
            </a:r>
            <a:endParaRPr lang="fr-FR" dirty="0"/>
          </a:p>
        </p:txBody>
      </p:sp>
    </p:spTree>
    <p:extLst>
      <p:ext uri="{BB962C8B-B14F-4D97-AF65-F5344CB8AC3E}">
        <p14:creationId xmlns:p14="http://schemas.microsoft.com/office/powerpoint/2010/main" val="27085530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5035AF-17EC-4EE7-A9D4-60ABEF91C04A}"/>
              </a:ext>
            </a:extLst>
          </p:cNvPr>
          <p:cNvSpPr txBox="1">
            <a:spLocks/>
          </p:cNvSpPr>
          <p:nvPr/>
        </p:nvSpPr>
        <p:spPr bwMode="auto">
          <a:xfrm>
            <a:off x="977367" y="2082459"/>
            <a:ext cx="10237265" cy="1323950"/>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fontAlgn="auto" hangingPunct="1">
              <a:spcAft>
                <a:spcPts val="0"/>
              </a:spcAft>
              <a:defRPr/>
            </a:pPr>
            <a:r>
              <a:rPr lang="fr-FR" sz="2400" dirty="0">
                <a:latin typeface="Times New Roman" panose="02020603050405020304" pitchFamily="18" charset="0"/>
                <a:ea typeface="Calibri" panose="020F0502020204030204" pitchFamily="34" charset="0"/>
              </a:rPr>
              <a:t>Nous sommes ici au point culminant du discours de Pierre. </a:t>
            </a:r>
            <a:br>
              <a:rPr lang="fr-FR" sz="2400" dirty="0">
                <a:latin typeface="Times New Roman" panose="02020603050405020304" pitchFamily="18" charset="0"/>
                <a:ea typeface="Calibri" panose="020F0502020204030204" pitchFamily="34" charset="0"/>
              </a:rPr>
            </a:br>
            <a:r>
              <a:rPr lang="fr-FR" sz="2400" dirty="0">
                <a:latin typeface="Times New Roman" panose="02020603050405020304" pitchFamily="18" charset="0"/>
                <a:ea typeface="Calibri" panose="020F0502020204030204" pitchFamily="34" charset="0"/>
              </a:rPr>
              <a:t>L’effusion de l’Esprit est un effet de la résurrection. </a:t>
            </a:r>
            <a:endParaRPr lang="fr-FR" sz="2400" dirty="0">
              <a:latin typeface="Times New Roman" pitchFamily="18" charset="0"/>
              <a:cs typeface="Times New Roman" pitchFamily="18" charset="0"/>
            </a:endParaRPr>
          </a:p>
        </p:txBody>
      </p:sp>
      <p:pic>
        <p:nvPicPr>
          <p:cNvPr id="3" name="Image 2">
            <a:extLst>
              <a:ext uri="{FF2B5EF4-FFF2-40B4-BE49-F238E27FC236}">
                <a16:creationId xmlns:a16="http://schemas.microsoft.com/office/drawing/2014/main" id="{A8BDFC52-8ECE-4872-998D-25C4C7AB6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7330" y="388180"/>
            <a:ext cx="2198427" cy="1597603"/>
          </a:xfrm>
          <a:prstGeom prst="rect">
            <a:avLst/>
          </a:prstGeom>
        </p:spPr>
      </p:pic>
      <p:pic>
        <p:nvPicPr>
          <p:cNvPr id="7" name="Image 6">
            <a:extLst>
              <a:ext uri="{FF2B5EF4-FFF2-40B4-BE49-F238E27FC236}">
                <a16:creationId xmlns:a16="http://schemas.microsoft.com/office/drawing/2014/main" id="{6FB4C856-5A4C-C1E7-81DC-4A6B248C5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227" y="3608238"/>
            <a:ext cx="3009090" cy="2256817"/>
          </a:xfrm>
          <a:prstGeom prst="rect">
            <a:avLst/>
          </a:prstGeom>
        </p:spPr>
      </p:pic>
      <p:sp>
        <p:nvSpPr>
          <p:cNvPr id="8" name="ZoneTexte 7">
            <a:extLst>
              <a:ext uri="{FF2B5EF4-FFF2-40B4-BE49-F238E27FC236}">
                <a16:creationId xmlns:a16="http://schemas.microsoft.com/office/drawing/2014/main" id="{DF13F61C-C9F3-71CF-4CDB-84DF6275DD81}"/>
              </a:ext>
            </a:extLst>
          </p:cNvPr>
          <p:cNvSpPr txBox="1"/>
          <p:nvPr/>
        </p:nvSpPr>
        <p:spPr>
          <a:xfrm>
            <a:off x="719227" y="203514"/>
            <a:ext cx="1138187"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Elevé</a:t>
            </a:r>
            <a:endParaRPr lang="fr-FR" dirty="0"/>
          </a:p>
        </p:txBody>
      </p:sp>
    </p:spTree>
    <p:extLst>
      <p:ext uri="{BB962C8B-B14F-4D97-AF65-F5344CB8AC3E}">
        <p14:creationId xmlns:p14="http://schemas.microsoft.com/office/powerpoint/2010/main" val="216939502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941A979-63A1-497B-ADC0-FD23EEA83C12}"/>
              </a:ext>
            </a:extLst>
          </p:cNvPr>
          <p:cNvSpPr txBox="1">
            <a:spLocks/>
          </p:cNvSpPr>
          <p:nvPr/>
        </p:nvSpPr>
        <p:spPr bwMode="auto">
          <a:xfrm>
            <a:off x="2209292" y="3429000"/>
            <a:ext cx="8137866" cy="1318661"/>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fr-FR" sz="2400" dirty="0">
                <a:solidFill>
                  <a:srgbClr val="FF0000"/>
                </a:solidFill>
                <a:latin typeface="Times New Roman" panose="02020603050405020304" pitchFamily="18" charset="0"/>
                <a:ea typeface="Calibri" panose="020F0502020204030204" pitchFamily="34" charset="0"/>
              </a:rPr>
              <a:t>36</a:t>
            </a:r>
            <a:r>
              <a:rPr lang="fr-FR" sz="2400" dirty="0">
                <a:solidFill>
                  <a:srgbClr val="444444"/>
                </a:solidFill>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Que toute la maison d’Israël le sache donc avec certitude : </a:t>
            </a:r>
            <a:r>
              <a:rPr lang="fr-FR" sz="2400" dirty="0">
                <a:solidFill>
                  <a:srgbClr val="FF0000"/>
                </a:solidFill>
                <a:latin typeface="Times New Roman" panose="02020603050405020304" pitchFamily="18" charset="0"/>
                <a:ea typeface="Times New Roman" panose="02020603050405020304" pitchFamily="18" charset="0"/>
              </a:rPr>
              <a:t>Dieu l’a fait Seigneur et Christ,</a:t>
            </a:r>
            <a:r>
              <a:rPr lang="fr-FR" sz="2400" u="sng" dirty="0">
                <a:solidFill>
                  <a:srgbClr val="FF0000"/>
                </a:solidFill>
                <a:uFill>
                  <a:solidFill>
                    <a:srgbClr val="FF0000"/>
                  </a:solidFill>
                </a:uFill>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ce Jésus que vous aviez crucifié. </a:t>
            </a:r>
            <a:endParaRPr lang="fr-FR" sz="2400" b="1"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68470F14-5FBB-4CA6-9B02-B81B36AD2F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0161" y="1442685"/>
            <a:ext cx="2450663" cy="1837997"/>
          </a:xfrm>
          <a:prstGeom prst="rect">
            <a:avLst/>
          </a:prstGeom>
        </p:spPr>
      </p:pic>
    </p:spTree>
    <p:extLst>
      <p:ext uri="{BB962C8B-B14F-4D97-AF65-F5344CB8AC3E}">
        <p14:creationId xmlns:p14="http://schemas.microsoft.com/office/powerpoint/2010/main" val="37546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C5642-D574-4DD6-9432-A7498F7FBD00}"/>
              </a:ext>
            </a:extLst>
          </p:cNvPr>
          <p:cNvSpPr txBox="1">
            <a:spLocks/>
          </p:cNvSpPr>
          <p:nvPr/>
        </p:nvSpPr>
        <p:spPr>
          <a:xfrm>
            <a:off x="2482876" y="3120391"/>
            <a:ext cx="6846570" cy="1304820"/>
          </a:xfrm>
          <a:prstGeom prst="roundRect">
            <a:avLst>
              <a:gd name="adj" fmla="val 16667"/>
            </a:avLst>
          </a:prstGeom>
          <a:ln w="76200">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400" dirty="0">
                <a:latin typeface="Times New Roman" panose="02020603050405020304" pitchFamily="18" charset="0"/>
                <a:cs typeface="Times New Roman" panose="02020603050405020304" pitchFamily="18" charset="0"/>
              </a:rPr>
              <a:t>Que veut dire Pierre par cette expression </a:t>
            </a:r>
          </a:p>
          <a:p>
            <a:r>
              <a:rPr lang="fr-FR" altLang="fr-FR" sz="2400" dirty="0">
                <a:latin typeface="Times New Roman" panose="02020603050405020304" pitchFamily="18" charset="0"/>
                <a:cs typeface="Times New Roman" panose="02020603050405020304" pitchFamily="18" charset="0"/>
              </a:rPr>
              <a:t>par laquelle il affirme que </a:t>
            </a:r>
          </a:p>
          <a:p>
            <a:r>
              <a:rPr lang="fr-FR" altLang="fr-FR" sz="2400" dirty="0">
                <a:latin typeface="Times New Roman" panose="02020603050405020304" pitchFamily="18" charset="0"/>
                <a:cs typeface="Times New Roman" panose="02020603050405020304" pitchFamily="18" charset="0"/>
              </a:rPr>
              <a:t>Jésus, homme, est bien le Fils de Dieu.</a:t>
            </a:r>
          </a:p>
        </p:txBody>
      </p:sp>
      <p:sp>
        <p:nvSpPr>
          <p:cNvPr id="4" name="ZoneTexte 3">
            <a:extLst>
              <a:ext uri="{FF2B5EF4-FFF2-40B4-BE49-F238E27FC236}">
                <a16:creationId xmlns:a16="http://schemas.microsoft.com/office/drawing/2014/main" id="{F7456A87-D45A-4EB6-B0AF-A11D9E580D2D}"/>
              </a:ext>
            </a:extLst>
          </p:cNvPr>
          <p:cNvSpPr txBox="1"/>
          <p:nvPr/>
        </p:nvSpPr>
        <p:spPr>
          <a:xfrm>
            <a:off x="0" y="99279"/>
            <a:ext cx="1965960"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Seigneur et Christ </a:t>
            </a:r>
            <a:endParaRPr lang="fr-FR" dirty="0"/>
          </a:p>
        </p:txBody>
      </p:sp>
      <p:pic>
        <p:nvPicPr>
          <p:cNvPr id="7" name="Image 6">
            <a:extLst>
              <a:ext uri="{FF2B5EF4-FFF2-40B4-BE49-F238E27FC236}">
                <a16:creationId xmlns:a16="http://schemas.microsoft.com/office/drawing/2014/main" id="{590B09AB-037C-4465-B2B2-659B47E0B3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0830" y="1281616"/>
            <a:ext cx="2450663" cy="1837997"/>
          </a:xfrm>
          <a:prstGeom prst="rect">
            <a:avLst/>
          </a:prstGeom>
        </p:spPr>
      </p:pic>
    </p:spTree>
    <p:extLst>
      <p:ext uri="{BB962C8B-B14F-4D97-AF65-F5344CB8AC3E}">
        <p14:creationId xmlns:p14="http://schemas.microsoft.com/office/powerpoint/2010/main" val="359199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0835">
              <a:schemeClr val="accent1">
                <a:lumMod val="60000"/>
                <a:lumOff val="40000"/>
              </a:schemeClr>
            </a:gs>
            <a:gs pos="38670">
              <a:schemeClr val="accent1">
                <a:lumMod val="60000"/>
                <a:lumOff val="40000"/>
              </a:schemeClr>
            </a:gs>
            <a:gs pos="18000">
              <a:schemeClr val="accent1">
                <a:lumMod val="40000"/>
                <a:lumOff val="60000"/>
              </a:schemeClr>
            </a:gs>
            <a:gs pos="83000">
              <a:schemeClr val="accent1">
                <a:lumMod val="20000"/>
                <a:lumOff val="80000"/>
              </a:schemeClr>
            </a:gs>
          </a:gsLst>
          <a:lin ang="13500000" scaled="1"/>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9EFE80-2BFD-4CE2-ABB6-3F968F80FACB}"/>
              </a:ext>
            </a:extLst>
          </p:cNvPr>
          <p:cNvSpPr txBox="1"/>
          <p:nvPr/>
        </p:nvSpPr>
        <p:spPr>
          <a:xfrm>
            <a:off x="198798" y="165183"/>
            <a:ext cx="2407640" cy="369332"/>
          </a:xfrm>
          <a:prstGeom prst="rect">
            <a:avLst/>
          </a:prstGeom>
          <a:noFill/>
        </p:spPr>
        <p:txBody>
          <a:bodyPr wrap="square">
            <a:spAutoFit/>
          </a:bodyPr>
          <a:lstStyle/>
          <a:p>
            <a:r>
              <a:rPr lang="fr-FR" dirty="0">
                <a:solidFill>
                  <a:srgbClr val="FF0000"/>
                </a:solidFill>
              </a:rPr>
              <a:t>Pentecôte</a:t>
            </a:r>
          </a:p>
        </p:txBody>
      </p:sp>
      <p:sp>
        <p:nvSpPr>
          <p:cNvPr id="5" name="Titre 1">
            <a:extLst>
              <a:ext uri="{FF2B5EF4-FFF2-40B4-BE49-F238E27FC236}">
                <a16:creationId xmlns:a16="http://schemas.microsoft.com/office/drawing/2014/main" id="{949FAB0A-4487-4B6D-B085-04C52EE7427E}"/>
              </a:ext>
            </a:extLst>
          </p:cNvPr>
          <p:cNvSpPr txBox="1">
            <a:spLocks/>
          </p:cNvSpPr>
          <p:nvPr/>
        </p:nvSpPr>
        <p:spPr bwMode="auto">
          <a:xfrm>
            <a:off x="1402618" y="2086790"/>
            <a:ext cx="9726930" cy="1217638"/>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fr-FR" sz="2400" b="1"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A Pentecôte, les Juifs font mémoire de la réception </a:t>
            </a:r>
          </a:p>
          <a:p>
            <a:r>
              <a:rPr lang="fr-FR" sz="2400" dirty="0">
                <a:latin typeface="Times New Roman" panose="02020603050405020304" pitchFamily="18" charset="0"/>
                <a:cs typeface="Times New Roman" panose="02020603050405020304" pitchFamily="18" charset="0"/>
              </a:rPr>
              <a:t>des 10 paroles de vie par Moïse, et fêtent la récolte des fruits de leur travail. </a:t>
            </a:r>
          </a:p>
          <a:p>
            <a:endParaRPr lang="fr-FR" sz="18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1C932D8C-3BE8-4586-9666-D49DA6420723}"/>
              </a:ext>
            </a:extLst>
          </p:cNvPr>
          <p:cNvSpPr txBox="1"/>
          <p:nvPr/>
        </p:nvSpPr>
        <p:spPr>
          <a:xfrm>
            <a:off x="1402618" y="5228590"/>
            <a:ext cx="9726930" cy="1004318"/>
          </a:xfrm>
          <a:prstGeom prst="roundRect">
            <a:avLst/>
          </a:prstGeom>
          <a:noFill/>
          <a:ln w="57150">
            <a:solidFill>
              <a:srgbClr val="FFC000"/>
            </a:solidFill>
          </a:ln>
        </p:spPr>
        <p:txBody>
          <a:bodyPr wrap="square">
            <a:spAutoFit/>
          </a:bodyPr>
          <a:lstStyle/>
          <a:p>
            <a:pPr>
              <a:lnSpc>
                <a:spcPct val="115000"/>
              </a:lnSpc>
              <a:spcAft>
                <a:spcPts val="1000"/>
              </a:spcAft>
            </a:pPr>
            <a:r>
              <a:rPr lang="fr-FR" sz="2400" dirty="0">
                <a:latin typeface="Times New Roman" panose="02020603050405020304" pitchFamily="18" charset="0"/>
                <a:cs typeface="Times New Roman" panose="02020603050405020304" pitchFamily="18" charset="0"/>
              </a:rPr>
              <a:t>Quels liens peut-on faire entre les deux fêtes de Pentecôte ?</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Le travail verset par verset sur le texte permettra d’éclairer cette question. </a:t>
            </a:r>
            <a:r>
              <a:rPr lang="fr-FR" sz="2400" dirty="0">
                <a:latin typeface="Times New Roman" panose="02020603050405020304" pitchFamily="18" charset="0"/>
                <a:cs typeface="Times New Roman" panose="02020603050405020304" pitchFamily="18" charset="0"/>
              </a:rPr>
              <a:t> </a:t>
            </a:r>
          </a:p>
        </p:txBody>
      </p:sp>
      <p:sp>
        <p:nvSpPr>
          <p:cNvPr id="2" name="Titre 1">
            <a:extLst>
              <a:ext uri="{FF2B5EF4-FFF2-40B4-BE49-F238E27FC236}">
                <a16:creationId xmlns:a16="http://schemas.microsoft.com/office/drawing/2014/main" id="{76336875-147A-F972-D7E5-333E711CD8AD}"/>
              </a:ext>
            </a:extLst>
          </p:cNvPr>
          <p:cNvSpPr txBox="1">
            <a:spLocks/>
          </p:cNvSpPr>
          <p:nvPr/>
        </p:nvSpPr>
        <p:spPr bwMode="auto">
          <a:xfrm>
            <a:off x="1402618" y="3719976"/>
            <a:ext cx="9726930" cy="1093066"/>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fr-FR" sz="2400" b="1"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Après la mort et la résurrection de Jésus, les disciples rassemblés fêtent la Pentecôte et reçoivent l’Esprit pour une nouvelle Pentecôte.</a:t>
            </a:r>
          </a:p>
          <a:p>
            <a:endParaRPr lang="fr-FR" sz="2400" b="1" dirty="0">
              <a:latin typeface="Times New Roman" panose="02020603050405020304" pitchFamily="18" charset="0"/>
              <a:cs typeface="Times New Roman" panose="02020603050405020304" pitchFamily="18" charset="0"/>
            </a:endParaRPr>
          </a:p>
          <a:p>
            <a:endParaRPr lang="fr-FR" sz="1800" dirty="0">
              <a:latin typeface="Times New Roman" panose="02020603050405020304" pitchFamily="18" charset="0"/>
              <a:cs typeface="Times New Roman" panose="02020603050405020304" pitchFamily="18" charset="0"/>
            </a:endParaRPr>
          </a:p>
        </p:txBody>
      </p:sp>
      <p:pic>
        <p:nvPicPr>
          <p:cNvPr id="4" name="Espace réservé du contenu 3" descr="14 Les disciples parlaient la Parole1.jpg">
            <a:extLst>
              <a:ext uri="{FF2B5EF4-FFF2-40B4-BE49-F238E27FC236}">
                <a16:creationId xmlns:a16="http://schemas.microsoft.com/office/drawing/2014/main" id="{DDFF5CB6-6AFE-8C40-1816-083CBA9CD0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58046" y="349849"/>
            <a:ext cx="4761391" cy="1563211"/>
          </a:xfrm>
          <a:prstGeom prst="ellipse">
            <a:avLst/>
          </a:prstGeom>
          <a:ln>
            <a:noFill/>
          </a:ln>
          <a:effectLst>
            <a:softEdge rad="112500"/>
          </a:effectLst>
        </p:spPr>
      </p:pic>
    </p:spTree>
    <p:extLst>
      <p:ext uri="{BB962C8B-B14F-4D97-AF65-F5344CB8AC3E}">
        <p14:creationId xmlns:p14="http://schemas.microsoft.com/office/powerpoint/2010/main" val="307490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D8EE1-0212-447F-86E1-58D503DF08A1}"/>
              </a:ext>
            </a:extLst>
          </p:cNvPr>
          <p:cNvSpPr txBox="1">
            <a:spLocks/>
          </p:cNvSpPr>
          <p:nvPr/>
        </p:nvSpPr>
        <p:spPr bwMode="auto">
          <a:xfrm>
            <a:off x="2114149" y="3429000"/>
            <a:ext cx="8184281" cy="1650304"/>
          </a:xfrm>
          <a:prstGeom prst="roundRect">
            <a:avLst/>
          </a:prstGeom>
          <a:noFill/>
          <a:ln w="76200">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400" b="1" dirty="0">
                <a:latin typeface="Times New Roman" panose="02020603050405020304" pitchFamily="18" charset="0"/>
                <a:cs typeface="Times New Roman" panose="02020603050405020304" pitchFamily="18" charset="0"/>
              </a:rPr>
              <a:t>Annonciation</a:t>
            </a:r>
            <a:br>
              <a:rPr lang="fr-FR" sz="24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Luc 1, 35 </a:t>
            </a:r>
            <a:r>
              <a:rPr lang="fr-FR" sz="2400" i="1" dirty="0">
                <a:latin typeface="Times New Roman" panose="02020603050405020304" pitchFamily="18" charset="0"/>
                <a:cs typeface="Times New Roman" panose="02020603050405020304" pitchFamily="18" charset="0"/>
              </a:rPr>
              <a:t>L’ange dit à Marie : « l’Esprit Saint viendra sur toi…</a:t>
            </a:r>
          </a:p>
          <a:p>
            <a:pPr algn="l"/>
            <a:r>
              <a:rPr lang="fr-FR" sz="2400" i="1" dirty="0">
                <a:latin typeface="Times New Roman" panose="02020603050405020304" pitchFamily="18" charset="0"/>
                <a:cs typeface="Times New Roman" panose="02020603050405020304" pitchFamily="18" charset="0"/>
              </a:rPr>
              <a:t>Celui qui va naître sera appelé Fils de Dieu ».</a:t>
            </a:r>
          </a:p>
        </p:txBody>
      </p:sp>
      <p:sp>
        <p:nvSpPr>
          <p:cNvPr id="4" name="ZoneTexte 3">
            <a:extLst>
              <a:ext uri="{FF2B5EF4-FFF2-40B4-BE49-F238E27FC236}">
                <a16:creationId xmlns:a16="http://schemas.microsoft.com/office/drawing/2014/main" id="{4602DD20-512C-4178-A79B-B85CDFC0A498}"/>
              </a:ext>
            </a:extLst>
          </p:cNvPr>
          <p:cNvSpPr txBox="1"/>
          <p:nvPr/>
        </p:nvSpPr>
        <p:spPr>
          <a:xfrm>
            <a:off x="0" y="99279"/>
            <a:ext cx="1965960"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Seigneur et Christ </a:t>
            </a:r>
            <a:endParaRPr lang="fr-FR" dirty="0"/>
          </a:p>
        </p:txBody>
      </p:sp>
      <p:pic>
        <p:nvPicPr>
          <p:cNvPr id="6" name="Image 5">
            <a:extLst>
              <a:ext uri="{FF2B5EF4-FFF2-40B4-BE49-F238E27FC236}">
                <a16:creationId xmlns:a16="http://schemas.microsoft.com/office/drawing/2014/main" id="{1E00DAE8-A405-46B5-A1E9-0DDDB74349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7684" y="1530626"/>
            <a:ext cx="2200406" cy="1650304"/>
          </a:xfrm>
          <a:prstGeom prst="rect">
            <a:avLst/>
          </a:prstGeom>
        </p:spPr>
      </p:pic>
    </p:spTree>
    <p:extLst>
      <p:ext uri="{BB962C8B-B14F-4D97-AF65-F5344CB8AC3E}">
        <p14:creationId xmlns:p14="http://schemas.microsoft.com/office/powerpoint/2010/main" val="3568216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55A22-7085-4395-811C-49270AF2E50A}"/>
              </a:ext>
            </a:extLst>
          </p:cNvPr>
          <p:cNvSpPr txBox="1">
            <a:spLocks/>
          </p:cNvSpPr>
          <p:nvPr/>
        </p:nvSpPr>
        <p:spPr bwMode="auto">
          <a:xfrm>
            <a:off x="2225722" y="2950142"/>
            <a:ext cx="8323566" cy="1431358"/>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endParaRPr lang="fr-FR" b="1" dirty="0">
              <a:solidFill>
                <a:sysClr val="windowText" lastClr="000000"/>
              </a:solidFill>
              <a:latin typeface="Times New Roman" panose="02020603050405020304" pitchFamily="18" charset="0"/>
              <a:cs typeface="Times New Roman" panose="02020603050405020304" pitchFamily="18" charset="0"/>
            </a:endParaRPr>
          </a:p>
          <a:p>
            <a:pPr>
              <a:lnSpc>
                <a:spcPct val="120000"/>
              </a:lnSpc>
              <a:spcAft>
                <a:spcPts val="0"/>
              </a:spcAft>
            </a:pPr>
            <a:r>
              <a:rPr lang="fr-FR" sz="9600" dirty="0">
                <a:solidFill>
                  <a:sysClr val="windowText" lastClr="000000"/>
                </a:solidFill>
                <a:latin typeface="Times New Roman" panose="02020603050405020304" pitchFamily="18" charset="0"/>
                <a:cs typeface="Times New Roman" panose="02020603050405020304" pitchFamily="18" charset="0"/>
              </a:rPr>
              <a:t>Pierre affirme que Jésus, homme, celui qui a été promis à Marie, </a:t>
            </a:r>
          </a:p>
          <a:p>
            <a:pPr>
              <a:lnSpc>
                <a:spcPct val="120000"/>
              </a:lnSpc>
              <a:spcAft>
                <a:spcPts val="0"/>
              </a:spcAft>
            </a:pPr>
            <a:r>
              <a:rPr lang="fr-FR" sz="9600" dirty="0">
                <a:solidFill>
                  <a:sysClr val="windowText" lastClr="000000"/>
                </a:solidFill>
                <a:latin typeface="Times New Roman" panose="02020603050405020304" pitchFamily="18" charset="0"/>
                <a:cs typeface="Times New Roman" panose="02020603050405020304" pitchFamily="18" charset="0"/>
              </a:rPr>
              <a:t>est bien venu par l’Esprit Saint. </a:t>
            </a:r>
          </a:p>
          <a:p>
            <a:pPr>
              <a:lnSpc>
                <a:spcPct val="120000"/>
              </a:lnSpc>
              <a:spcAft>
                <a:spcPts val="0"/>
              </a:spcAft>
            </a:pPr>
            <a:r>
              <a:rPr lang="fr-FR" sz="9600" dirty="0">
                <a:solidFill>
                  <a:sysClr val="windowText" lastClr="000000"/>
                </a:solidFill>
                <a:latin typeface="Times New Roman" panose="02020603050405020304" pitchFamily="18" charset="0"/>
                <a:cs typeface="Times New Roman" panose="02020603050405020304" pitchFamily="18" charset="0"/>
              </a:rPr>
              <a:t>Il est bien le Fils de Dieu, le messie promis. </a:t>
            </a:r>
          </a:p>
          <a:p>
            <a:pPr>
              <a:lnSpc>
                <a:spcPct val="115000"/>
              </a:lnSpc>
              <a:spcAft>
                <a:spcPts val="1000"/>
              </a:spcAft>
            </a:pPr>
            <a:endParaRPr lang="fr-FR" b="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67482201-CCD5-4CB7-A1E2-F79FD027DE6C}"/>
              </a:ext>
            </a:extLst>
          </p:cNvPr>
          <p:cNvSpPr txBox="1"/>
          <p:nvPr/>
        </p:nvSpPr>
        <p:spPr>
          <a:xfrm>
            <a:off x="0" y="99279"/>
            <a:ext cx="1965960" cy="369332"/>
          </a:xfrm>
          <a:prstGeom prst="rect">
            <a:avLst/>
          </a:prstGeom>
          <a:noFill/>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Seigneur et Christ </a:t>
            </a:r>
            <a:endParaRPr lang="fr-FR" dirty="0"/>
          </a:p>
        </p:txBody>
      </p:sp>
      <p:sp>
        <p:nvSpPr>
          <p:cNvPr id="4" name="Titre 1">
            <a:extLst>
              <a:ext uri="{FF2B5EF4-FFF2-40B4-BE49-F238E27FC236}">
                <a16:creationId xmlns:a16="http://schemas.microsoft.com/office/drawing/2014/main" id="{8FFCFE20-7A80-454D-BE7E-CDFC8FDE825C}"/>
              </a:ext>
            </a:extLst>
          </p:cNvPr>
          <p:cNvSpPr txBox="1">
            <a:spLocks/>
          </p:cNvSpPr>
          <p:nvPr/>
        </p:nvSpPr>
        <p:spPr bwMode="auto">
          <a:xfrm>
            <a:off x="2225722" y="5038827"/>
            <a:ext cx="8419819" cy="813334"/>
          </a:xfrm>
          <a:prstGeom prst="roundRect">
            <a:avLst/>
          </a:prstGeom>
          <a:noFill/>
          <a:ln w="76200">
            <a:solidFill>
              <a:srgbClr val="FFC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fontScale="3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spcAft>
                <a:spcPts val="0"/>
              </a:spcAft>
            </a:pPr>
            <a:endParaRPr lang="fr-FR" sz="4000" b="1" dirty="0">
              <a:solidFill>
                <a:sysClr val="windowText" lastClr="000000"/>
              </a:solidFill>
              <a:latin typeface="Times New Roman" panose="02020603050405020304" pitchFamily="18" charset="0"/>
              <a:cs typeface="Times New Roman" panose="02020603050405020304" pitchFamily="18" charset="0"/>
            </a:endParaRPr>
          </a:p>
          <a:p>
            <a:pPr>
              <a:lnSpc>
                <a:spcPct val="120000"/>
              </a:lnSpc>
              <a:spcAft>
                <a:spcPts val="0"/>
              </a:spcAft>
            </a:pPr>
            <a:r>
              <a:rPr lang="fr-FR" sz="7400" dirty="0">
                <a:solidFill>
                  <a:sysClr val="windowText" lastClr="000000"/>
                </a:solidFill>
                <a:latin typeface="Times New Roman" panose="02020603050405020304" pitchFamily="18" charset="0"/>
                <a:cs typeface="Times New Roman" panose="02020603050405020304" pitchFamily="18" charset="0"/>
              </a:rPr>
              <a:t>Croyez-vous que ce Jésus soit le Fils de Dieu ?   </a:t>
            </a:r>
          </a:p>
          <a:p>
            <a:pPr>
              <a:lnSpc>
                <a:spcPct val="115000"/>
              </a:lnSpc>
              <a:spcAft>
                <a:spcPts val="1000"/>
              </a:spcAft>
            </a:pPr>
            <a:endParaRPr kumimoji="0" lang="fr-FR" sz="44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5EFBD9E2-8078-4F52-AF30-B0CB6805CD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2819" y="1057397"/>
            <a:ext cx="2450663" cy="1837997"/>
          </a:xfrm>
          <a:prstGeom prst="rect">
            <a:avLst/>
          </a:prstGeom>
        </p:spPr>
      </p:pic>
    </p:spTree>
    <p:extLst>
      <p:ext uri="{BB962C8B-B14F-4D97-AF65-F5344CB8AC3E}">
        <p14:creationId xmlns:p14="http://schemas.microsoft.com/office/powerpoint/2010/main" val="259435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52CE6E-7166-4CDF-B80C-FB8D47F0D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1234" y="1149487"/>
            <a:ext cx="3349592" cy="2512194"/>
          </a:xfrm>
          <a:prstGeom prst="rect">
            <a:avLst/>
          </a:prstGeom>
        </p:spPr>
      </p:pic>
      <p:sp>
        <p:nvSpPr>
          <p:cNvPr id="5" name="Titre 1">
            <a:extLst>
              <a:ext uri="{FF2B5EF4-FFF2-40B4-BE49-F238E27FC236}">
                <a16:creationId xmlns:a16="http://schemas.microsoft.com/office/drawing/2014/main" id="{BB8F0513-B7C2-BB74-2DCF-51AE8BF25C36}"/>
              </a:ext>
            </a:extLst>
          </p:cNvPr>
          <p:cNvSpPr txBox="1">
            <a:spLocks/>
          </p:cNvSpPr>
          <p:nvPr/>
        </p:nvSpPr>
        <p:spPr bwMode="auto">
          <a:xfrm>
            <a:off x="2477949" y="3661681"/>
            <a:ext cx="7466151" cy="1963083"/>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1000"/>
              </a:spcAft>
            </a:pP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38</a:t>
            </a:r>
            <a:r>
              <a:rPr lang="fr-FR" sz="2400" dirty="0">
                <a:latin typeface="Times New Roman" panose="02020603050405020304" pitchFamily="18" charset="0"/>
                <a:ea typeface="Calibri" panose="020F0502020204030204" pitchFamily="34" charset="0"/>
                <a:cs typeface="Times New Roman" panose="02020603050405020304" pitchFamily="18" charset="0"/>
              </a:rPr>
              <a:t> Pierre leur répondit : « </a:t>
            </a: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Convertissez-vous</a:t>
            </a:r>
            <a:r>
              <a:rPr lang="fr-FR" sz="2400" dirty="0">
                <a:latin typeface="Times New Roman" panose="02020603050405020304" pitchFamily="18" charset="0"/>
                <a:ea typeface="Calibri" panose="020F0502020204030204" pitchFamily="34" charset="0"/>
                <a:cs typeface="Times New Roman" panose="02020603050405020304" pitchFamily="18" charset="0"/>
              </a:rPr>
              <a:t>,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et que chacun de vous soit baptisé au nom de Jésus Christ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pour le pardon de ses péchés ;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vous recevrez alors le don du Saint-Esprit.</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457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7CE5B00-4424-43F7-B9FF-02FA16C145C4}"/>
              </a:ext>
            </a:extLst>
          </p:cNvPr>
          <p:cNvSpPr txBox="1"/>
          <p:nvPr/>
        </p:nvSpPr>
        <p:spPr>
          <a:xfrm>
            <a:off x="222420" y="208354"/>
            <a:ext cx="2495380" cy="385362"/>
          </a:xfrm>
          <a:prstGeom prst="rect">
            <a:avLst/>
          </a:prstGeom>
          <a:noFill/>
        </p:spPr>
        <p:txBody>
          <a:bodyPr wrap="square">
            <a:spAutoFit/>
          </a:bodyPr>
          <a:lstStyle/>
          <a:p>
            <a:pPr algn="ctr">
              <a:lnSpc>
                <a:spcPct val="115000"/>
              </a:lnSpc>
              <a:spcAft>
                <a:spcPts val="1000"/>
              </a:spcAft>
            </a:pPr>
            <a:r>
              <a:rPr lang="fr-FR" sz="1800" dirty="0">
                <a:solidFill>
                  <a:srgbClr val="FF0000"/>
                </a:solidFill>
                <a:effectLst/>
                <a:latin typeface="Times New Roman" panose="02020603050405020304" pitchFamily="18" charset="0"/>
                <a:ea typeface="Calibri" panose="020F0502020204030204" pitchFamily="34" charset="0"/>
              </a:rPr>
              <a:t>Convertissez-vous,</a:t>
            </a: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2CF2D87-51BA-4B04-8BDE-AEEA2B20F318}"/>
              </a:ext>
            </a:extLst>
          </p:cNvPr>
          <p:cNvSpPr txBox="1"/>
          <p:nvPr/>
        </p:nvSpPr>
        <p:spPr>
          <a:xfrm>
            <a:off x="3096936" y="2969299"/>
            <a:ext cx="5998128" cy="919401"/>
          </a:xfrm>
          <a:prstGeom prst="roundRect">
            <a:avLst/>
          </a:prstGeom>
          <a:noFill/>
          <a:ln w="57150">
            <a:solidFill>
              <a:srgbClr val="FF0000"/>
            </a:solidFill>
          </a:ln>
        </p:spPr>
        <p:txBody>
          <a:bodyPr wrap="square">
            <a:spAutoFit/>
          </a:bodyPr>
          <a:lstStyle/>
          <a:p>
            <a:pPr algn="ctr"/>
            <a:r>
              <a:rPr lang="fr-FR" sz="2400" dirty="0">
                <a:effectLst/>
                <a:latin typeface="Times New Roman" panose="02020603050405020304" pitchFamily="18" charset="0"/>
                <a:ea typeface="Calibri" panose="020F0502020204030204" pitchFamily="34" charset="0"/>
              </a:rPr>
              <a:t>Repérer dans ce verset 38 </a:t>
            </a:r>
            <a:br>
              <a:rPr lang="fr-FR" sz="2400" dirty="0">
                <a:effectLst/>
                <a:latin typeface="Times New Roman" panose="02020603050405020304" pitchFamily="18" charset="0"/>
                <a:ea typeface="Calibri" panose="020F0502020204030204" pitchFamily="34" charset="0"/>
              </a:rPr>
            </a:br>
            <a:r>
              <a:rPr lang="fr-FR" sz="2400" dirty="0">
                <a:effectLst/>
                <a:latin typeface="Times New Roman" panose="02020603050405020304" pitchFamily="18" charset="0"/>
                <a:ea typeface="Calibri" panose="020F0502020204030204" pitchFamily="34" charset="0"/>
              </a:rPr>
              <a:t>les conditions pour recevoir l’Esprit saint.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5B66B00-2DB9-4BE7-ACAD-A26A1DC63D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4943" y="782152"/>
            <a:ext cx="2916196" cy="2187147"/>
          </a:xfrm>
          <a:prstGeom prst="rect">
            <a:avLst/>
          </a:prstGeom>
        </p:spPr>
      </p:pic>
    </p:spTree>
    <p:extLst>
      <p:ext uri="{BB962C8B-B14F-4D97-AF65-F5344CB8AC3E}">
        <p14:creationId xmlns:p14="http://schemas.microsoft.com/office/powerpoint/2010/main" val="27426486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908F1-8A62-4A04-AE33-DB20A6C29EB3}"/>
              </a:ext>
            </a:extLst>
          </p:cNvPr>
          <p:cNvSpPr txBox="1">
            <a:spLocks/>
          </p:cNvSpPr>
          <p:nvPr/>
        </p:nvSpPr>
        <p:spPr bwMode="auto">
          <a:xfrm>
            <a:off x="986902" y="2589860"/>
            <a:ext cx="9516317" cy="2860489"/>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Conditions pour recevoir l’Esprit :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-la conversion</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-le baptême</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rPr>
              <a:t>-le pardon des péchés. </a:t>
            </a:r>
            <a:br>
              <a:rPr lang="fr-FR" sz="2400" dirty="0">
                <a:latin typeface="Times New Roman" panose="02020603050405020304" pitchFamily="18" charset="0"/>
                <a:ea typeface="Calibri" panose="020F0502020204030204" pitchFamily="34" charset="0"/>
              </a:rPr>
            </a:br>
            <a:r>
              <a:rPr lang="fr-FR" sz="2400" dirty="0">
                <a:latin typeface="Times New Roman" panose="02020603050405020304" pitchFamily="18" charset="0"/>
                <a:ea typeface="Calibri" panose="020F0502020204030204" pitchFamily="34" charset="0"/>
              </a:rPr>
              <a:t>Ces conditions ouvrent le don de l’Esprit.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D66E05C-EA29-467F-BFC8-83A4411624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0387" y="212849"/>
            <a:ext cx="3169348" cy="2377011"/>
          </a:xfrm>
          <a:prstGeom prst="rect">
            <a:avLst/>
          </a:prstGeom>
        </p:spPr>
      </p:pic>
      <p:sp>
        <p:nvSpPr>
          <p:cNvPr id="6" name="ZoneTexte 5">
            <a:extLst>
              <a:ext uri="{FF2B5EF4-FFF2-40B4-BE49-F238E27FC236}">
                <a16:creationId xmlns:a16="http://schemas.microsoft.com/office/drawing/2014/main" id="{4F2528F4-A55E-34A1-C287-8C9A198AE7FC}"/>
              </a:ext>
            </a:extLst>
          </p:cNvPr>
          <p:cNvSpPr txBox="1"/>
          <p:nvPr/>
        </p:nvSpPr>
        <p:spPr>
          <a:xfrm>
            <a:off x="825366" y="388037"/>
            <a:ext cx="6097604"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Convertissez-vous,</a:t>
            </a:r>
            <a:endParaRPr lang="fr-FR" dirty="0"/>
          </a:p>
        </p:txBody>
      </p:sp>
      <p:sp>
        <p:nvSpPr>
          <p:cNvPr id="3" name="ZoneTexte 2">
            <a:extLst>
              <a:ext uri="{FF2B5EF4-FFF2-40B4-BE49-F238E27FC236}">
                <a16:creationId xmlns:a16="http://schemas.microsoft.com/office/drawing/2014/main" id="{A856074A-582F-8A2C-7053-D5CD51749B0E}"/>
              </a:ext>
            </a:extLst>
          </p:cNvPr>
          <p:cNvSpPr txBox="1"/>
          <p:nvPr/>
        </p:nvSpPr>
        <p:spPr>
          <a:xfrm>
            <a:off x="2969936" y="5898436"/>
            <a:ext cx="5998128" cy="510778"/>
          </a:xfrm>
          <a:prstGeom prst="roundRect">
            <a:avLst/>
          </a:prstGeom>
          <a:noFill/>
          <a:ln w="57150">
            <a:solidFill>
              <a:srgbClr val="FF0000"/>
            </a:solidFill>
          </a:ln>
        </p:spPr>
        <p:txBody>
          <a:bodyPr wrap="square">
            <a:spAutoFit/>
          </a:bodyPr>
          <a:lstStyle/>
          <a:p>
            <a:pPr algn="ctr"/>
            <a:r>
              <a:rPr lang="fr-FR" sz="2400">
                <a:effectLst/>
                <a:latin typeface="Times New Roman" panose="02020603050405020304" pitchFamily="18" charset="0"/>
                <a:ea typeface="Calibri" panose="020F0502020204030204" pitchFamily="34" charset="0"/>
              </a:rPr>
              <a:t>Pourquoi des conditions ?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4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33B3B9B-5DD5-42E4-A46C-4AD699CA35F8}"/>
              </a:ext>
            </a:extLst>
          </p:cNvPr>
          <p:cNvSpPr txBox="1">
            <a:spLocks/>
          </p:cNvSpPr>
          <p:nvPr/>
        </p:nvSpPr>
        <p:spPr bwMode="auto">
          <a:xfrm>
            <a:off x="2750994" y="1967717"/>
            <a:ext cx="7030078" cy="1328474"/>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dirty="0">
                <a:latin typeface="Times New Roman" panose="02020603050405020304" pitchFamily="18" charset="0"/>
                <a:ea typeface="Calibri" panose="020F0502020204030204" pitchFamily="34" charset="0"/>
              </a:rPr>
              <a:t>Pierre proclame ainsi l’accès au Salut en Christ. L’initiative vient de Dieu mais la réponse libre et aimante de l’homme est requise.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ECF40D2-7651-40B8-86F2-7415DEA6A4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8928" y="439013"/>
            <a:ext cx="2034139" cy="1525604"/>
          </a:xfrm>
          <a:prstGeom prst="rect">
            <a:avLst/>
          </a:prstGeom>
        </p:spPr>
      </p:pic>
      <p:sp>
        <p:nvSpPr>
          <p:cNvPr id="5" name="ZoneTexte 4">
            <a:extLst>
              <a:ext uri="{FF2B5EF4-FFF2-40B4-BE49-F238E27FC236}">
                <a16:creationId xmlns:a16="http://schemas.microsoft.com/office/drawing/2014/main" id="{B690E4E1-313D-A474-03C2-182FF38DE6C0}"/>
              </a:ext>
            </a:extLst>
          </p:cNvPr>
          <p:cNvSpPr txBox="1"/>
          <p:nvPr/>
        </p:nvSpPr>
        <p:spPr>
          <a:xfrm>
            <a:off x="825366" y="263721"/>
            <a:ext cx="6097604"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Convertissez-vous,</a:t>
            </a:r>
            <a:endParaRPr lang="fr-FR" dirty="0"/>
          </a:p>
        </p:txBody>
      </p:sp>
      <p:sp>
        <p:nvSpPr>
          <p:cNvPr id="6" name="Titre 1">
            <a:extLst>
              <a:ext uri="{FF2B5EF4-FFF2-40B4-BE49-F238E27FC236}">
                <a16:creationId xmlns:a16="http://schemas.microsoft.com/office/drawing/2014/main" id="{6CCA8300-E2C1-7279-311D-34C09BB8CA5C}"/>
              </a:ext>
            </a:extLst>
          </p:cNvPr>
          <p:cNvSpPr txBox="1">
            <a:spLocks/>
          </p:cNvSpPr>
          <p:nvPr/>
        </p:nvSpPr>
        <p:spPr bwMode="auto">
          <a:xfrm>
            <a:off x="1196740" y="4620317"/>
            <a:ext cx="9798519" cy="1973962"/>
          </a:xfrm>
          <a:prstGeom prst="round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La conversion au Christ - mort et ressuscité - restaure en nous la relation à Dieu ; en lui s’initie une relation filiale avec le Père ; celle-ci est activée par le don de l’Esprit qui nous permet de parler comme des fils, de nous reconnaître comme des frères, et de dire ensemble « Abba ».</a:t>
            </a:r>
            <a:r>
              <a:rPr lang="fr-F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itre 1">
            <a:extLst>
              <a:ext uri="{FF2B5EF4-FFF2-40B4-BE49-F238E27FC236}">
                <a16:creationId xmlns:a16="http://schemas.microsoft.com/office/drawing/2014/main" id="{5B9E3FF8-A677-1F88-8699-506D6B972E9E}"/>
              </a:ext>
            </a:extLst>
          </p:cNvPr>
          <p:cNvSpPr txBox="1">
            <a:spLocks/>
          </p:cNvSpPr>
          <p:nvPr/>
        </p:nvSpPr>
        <p:spPr bwMode="auto">
          <a:xfrm>
            <a:off x="1582616" y="3605720"/>
            <a:ext cx="9026761" cy="66423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Il lui est demandé de se convertir.</a:t>
            </a:r>
            <a:r>
              <a:rPr 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Le salut est donné en Christ.</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6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52CE6E-7166-4CDF-B80C-FB8D47F0D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1173" y="811556"/>
            <a:ext cx="3349592" cy="2512194"/>
          </a:xfrm>
          <a:prstGeom prst="rect">
            <a:avLst/>
          </a:prstGeom>
        </p:spPr>
      </p:pic>
      <p:sp>
        <p:nvSpPr>
          <p:cNvPr id="5" name="Titre 1">
            <a:extLst>
              <a:ext uri="{FF2B5EF4-FFF2-40B4-BE49-F238E27FC236}">
                <a16:creationId xmlns:a16="http://schemas.microsoft.com/office/drawing/2014/main" id="{BB8F0513-B7C2-BB74-2DCF-51AE8BF25C36}"/>
              </a:ext>
            </a:extLst>
          </p:cNvPr>
          <p:cNvSpPr txBox="1">
            <a:spLocks/>
          </p:cNvSpPr>
          <p:nvPr/>
        </p:nvSpPr>
        <p:spPr bwMode="auto">
          <a:xfrm>
            <a:off x="1047983" y="3429000"/>
            <a:ext cx="10096034" cy="1203158"/>
          </a:xfrm>
          <a:prstGeom prst="roundRect">
            <a:avLst/>
          </a:prstGeom>
          <a:noFill/>
          <a:ln w="76200">
            <a:solidFill>
              <a:srgbClr val="0070C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41 </a:t>
            </a:r>
            <a:r>
              <a:rPr lang="fr-FR" sz="2400" dirty="0">
                <a:latin typeface="Times New Roman" panose="02020603050405020304" pitchFamily="18" charset="0"/>
                <a:ea typeface="Calibri" panose="020F0502020204030204" pitchFamily="34" charset="0"/>
                <a:cs typeface="Times New Roman" panose="02020603050405020304" pitchFamily="18" charset="0"/>
              </a:rPr>
              <a:t>Alors, ceux qui avaient accueilli la parole de Pierre furent baptisés.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Ce jour-là, environ </a:t>
            </a: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trois mille personnes</a:t>
            </a:r>
            <a:r>
              <a:rPr lang="fr-FR" sz="2400" dirty="0">
                <a:latin typeface="Times New Roman" panose="02020603050405020304" pitchFamily="18" charset="0"/>
                <a:ea typeface="Calibri" panose="020F0502020204030204" pitchFamily="34" charset="0"/>
                <a:cs typeface="Times New Roman" panose="02020603050405020304" pitchFamily="18" charset="0"/>
              </a:rPr>
              <a:t> se joignirent à eux.</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14826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7CE5B00-4424-43F7-B9FF-02FA16C145C4}"/>
              </a:ext>
            </a:extLst>
          </p:cNvPr>
          <p:cNvSpPr txBox="1"/>
          <p:nvPr/>
        </p:nvSpPr>
        <p:spPr>
          <a:xfrm>
            <a:off x="235853" y="246856"/>
            <a:ext cx="3723662" cy="385362"/>
          </a:xfrm>
          <a:prstGeom prst="rect">
            <a:avLst/>
          </a:prstGeom>
          <a:noFill/>
        </p:spPr>
        <p:txBody>
          <a:bodyPr wrap="square">
            <a:spAutoFit/>
          </a:bodyPr>
          <a:lstStyle/>
          <a:p>
            <a:pPr algn="ctr">
              <a:lnSpc>
                <a:spcPct val="115000"/>
              </a:lnSpc>
              <a:spcAft>
                <a:spcPts val="1000"/>
              </a:spcAft>
            </a:pPr>
            <a:r>
              <a:rPr lang="fr-FR" sz="1800" dirty="0">
                <a:solidFill>
                  <a:srgbClr val="FF0000"/>
                </a:solidFill>
                <a:effectLst/>
                <a:latin typeface="Times New Roman" panose="02020603050405020304" pitchFamily="18" charset="0"/>
                <a:ea typeface="Calibri" panose="020F0502020204030204" pitchFamily="34" charset="0"/>
              </a:rPr>
              <a:t>trois mille personnes</a:t>
            </a: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D2CF2D87-51BA-4B04-8BDE-AEEA2B20F318}"/>
              </a:ext>
            </a:extLst>
          </p:cNvPr>
          <p:cNvSpPr txBox="1"/>
          <p:nvPr/>
        </p:nvSpPr>
        <p:spPr>
          <a:xfrm>
            <a:off x="2331109" y="4532548"/>
            <a:ext cx="7190081" cy="510778"/>
          </a:xfrm>
          <a:prstGeom prst="roundRect">
            <a:avLst/>
          </a:prstGeom>
          <a:noFill/>
          <a:ln w="57150">
            <a:solidFill>
              <a:srgbClr val="FF0000"/>
            </a:solidFill>
          </a:ln>
        </p:spPr>
        <p:txBody>
          <a:bodyPr wrap="square">
            <a:spAutoFit/>
          </a:bodyPr>
          <a:lstStyle/>
          <a:p>
            <a:pPr algn="ctr"/>
            <a:r>
              <a:rPr lang="fr-FR" sz="2400" dirty="0">
                <a:effectLst/>
                <a:latin typeface="Times New Roman" panose="02020603050405020304" pitchFamily="18" charset="0"/>
                <a:ea typeface="Calibri" panose="020F0502020204030204" pitchFamily="34" charset="0"/>
              </a:rPr>
              <a:t>Est-ce possible que tant de monde soit baptisé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5B66B00-2DB9-4BE7-ACAD-A26A1DC63D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1151" y="1202635"/>
            <a:ext cx="4439884" cy="3329913"/>
          </a:xfrm>
          <a:prstGeom prst="rect">
            <a:avLst/>
          </a:prstGeom>
        </p:spPr>
      </p:pic>
    </p:spTree>
    <p:extLst>
      <p:ext uri="{BB962C8B-B14F-4D97-AF65-F5344CB8AC3E}">
        <p14:creationId xmlns:p14="http://schemas.microsoft.com/office/powerpoint/2010/main" val="4059003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908F1-8A62-4A04-AE33-DB20A6C29EB3}"/>
              </a:ext>
            </a:extLst>
          </p:cNvPr>
          <p:cNvSpPr txBox="1">
            <a:spLocks/>
          </p:cNvSpPr>
          <p:nvPr/>
        </p:nvSpPr>
        <p:spPr bwMode="auto">
          <a:xfrm>
            <a:off x="2667767" y="3805428"/>
            <a:ext cx="6856465" cy="806719"/>
          </a:xfrm>
          <a:prstGeom prst="roundRect">
            <a:avLst/>
          </a:prstGeom>
          <a:noFill/>
          <a:ln w="76200">
            <a:solidFill>
              <a:srgbClr val="92D05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Trois : symbole trinitaire. Mille </a:t>
            </a:r>
            <a:r>
              <a:rPr lang="fr-FR" sz="2400" dirty="0">
                <a:latin typeface="Times New Roman" panose="02020603050405020304" pitchFamily="18" charset="0"/>
                <a:ea typeface="Calibri" panose="020F0502020204030204" pitchFamily="34" charset="0"/>
              </a:rPr>
              <a:t>: une plénitude.</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D66E05C-EA29-467F-BFC8-83A4411624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4430" y="1428417"/>
            <a:ext cx="3169348" cy="2377011"/>
          </a:xfrm>
          <a:prstGeom prst="rect">
            <a:avLst/>
          </a:prstGeom>
        </p:spPr>
      </p:pic>
      <p:sp>
        <p:nvSpPr>
          <p:cNvPr id="5" name="ZoneTexte 4">
            <a:extLst>
              <a:ext uri="{FF2B5EF4-FFF2-40B4-BE49-F238E27FC236}">
                <a16:creationId xmlns:a16="http://schemas.microsoft.com/office/drawing/2014/main" id="{DB8BB285-EAC2-87F9-F635-2F61B040D53D}"/>
              </a:ext>
            </a:extLst>
          </p:cNvPr>
          <p:cNvSpPr txBox="1"/>
          <p:nvPr/>
        </p:nvSpPr>
        <p:spPr>
          <a:xfrm>
            <a:off x="235853" y="275478"/>
            <a:ext cx="2431914" cy="385362"/>
          </a:xfrm>
          <a:prstGeom prst="rect">
            <a:avLst/>
          </a:prstGeom>
          <a:noFill/>
        </p:spPr>
        <p:txBody>
          <a:bodyPr wrap="square">
            <a:spAutoFit/>
          </a:bodyPr>
          <a:lstStyle/>
          <a:p>
            <a:pPr algn="ctr">
              <a:lnSpc>
                <a:spcPct val="115000"/>
              </a:lnSpc>
              <a:spcAft>
                <a:spcPts val="1000"/>
              </a:spcAft>
            </a:pPr>
            <a:r>
              <a:rPr lang="fr-FR" sz="1800" dirty="0">
                <a:solidFill>
                  <a:srgbClr val="FF0000"/>
                </a:solidFill>
                <a:effectLst/>
                <a:latin typeface="Times New Roman" panose="02020603050405020304" pitchFamily="18" charset="0"/>
                <a:ea typeface="Calibri" panose="020F0502020204030204" pitchFamily="34" charset="0"/>
              </a:rPr>
              <a:t>trois mille personnes</a:t>
            </a: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8425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33B3B9B-5DD5-42E4-A46C-4AD699CA35F8}"/>
              </a:ext>
            </a:extLst>
          </p:cNvPr>
          <p:cNvSpPr txBox="1">
            <a:spLocks/>
          </p:cNvSpPr>
          <p:nvPr/>
        </p:nvSpPr>
        <p:spPr bwMode="auto">
          <a:xfrm>
            <a:off x="1247648" y="2685448"/>
            <a:ext cx="9696704" cy="98177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Cet excès symbolise la bénédiction divine sur l’Eglise. </a:t>
            </a:r>
            <a:br>
              <a:rPr lang="fr-FR" sz="2400" dirty="0">
                <a:latin typeface="Times New Roman" panose="02020603050405020304" pitchFamily="18" charset="0"/>
                <a:ea typeface="Calibri" panose="020F0502020204030204" pitchFamily="34" charset="0"/>
                <a:cs typeface="Times New Roman" panose="02020603050405020304" pitchFamily="18" charset="0"/>
              </a:rPr>
            </a:br>
            <a:r>
              <a:rPr lang="fr-FR" sz="2400" dirty="0">
                <a:latin typeface="Times New Roman" panose="02020603050405020304" pitchFamily="18" charset="0"/>
                <a:ea typeface="Calibri" panose="020F0502020204030204" pitchFamily="34" charset="0"/>
                <a:cs typeface="Times New Roman" panose="02020603050405020304" pitchFamily="18" charset="0"/>
              </a:rPr>
              <a:t>Le temps de l’Esprit a commencé.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ECF40D2-7651-40B8-86F2-7415DEA6A4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1322" y="1159844"/>
            <a:ext cx="2034139" cy="1525604"/>
          </a:xfrm>
          <a:prstGeom prst="rect">
            <a:avLst/>
          </a:prstGeom>
        </p:spPr>
      </p:pic>
      <p:sp>
        <p:nvSpPr>
          <p:cNvPr id="2" name="ZoneTexte 1">
            <a:extLst>
              <a:ext uri="{FF2B5EF4-FFF2-40B4-BE49-F238E27FC236}">
                <a16:creationId xmlns:a16="http://schemas.microsoft.com/office/drawing/2014/main" id="{B4EE2033-D5D0-F2E6-05A9-076BB4F0B41C}"/>
              </a:ext>
            </a:extLst>
          </p:cNvPr>
          <p:cNvSpPr txBox="1"/>
          <p:nvPr/>
        </p:nvSpPr>
        <p:spPr>
          <a:xfrm>
            <a:off x="437983" y="111462"/>
            <a:ext cx="3723662" cy="385362"/>
          </a:xfrm>
          <a:prstGeom prst="rect">
            <a:avLst/>
          </a:prstGeom>
          <a:noFill/>
        </p:spPr>
        <p:txBody>
          <a:bodyPr wrap="square">
            <a:spAutoFit/>
          </a:bodyPr>
          <a:lstStyle/>
          <a:p>
            <a:pPr algn="ctr">
              <a:lnSpc>
                <a:spcPct val="115000"/>
              </a:lnSpc>
              <a:spcAft>
                <a:spcPts val="1000"/>
              </a:spcAft>
            </a:pPr>
            <a:r>
              <a:rPr lang="fr-FR" sz="1800" dirty="0">
                <a:solidFill>
                  <a:srgbClr val="FF0000"/>
                </a:solidFill>
                <a:effectLst/>
                <a:latin typeface="Times New Roman" panose="02020603050405020304" pitchFamily="18" charset="0"/>
                <a:ea typeface="Calibri" panose="020F0502020204030204" pitchFamily="34" charset="0"/>
              </a:rPr>
              <a:t>trois mille personnes</a:t>
            </a:r>
            <a:endParaRPr lang="fr-F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re 1">
            <a:extLst>
              <a:ext uri="{FF2B5EF4-FFF2-40B4-BE49-F238E27FC236}">
                <a16:creationId xmlns:a16="http://schemas.microsoft.com/office/drawing/2014/main" id="{023C26E0-E6DB-F445-C998-49E041BB9975}"/>
              </a:ext>
            </a:extLst>
          </p:cNvPr>
          <p:cNvSpPr txBox="1">
            <a:spLocks/>
          </p:cNvSpPr>
          <p:nvPr/>
        </p:nvSpPr>
        <p:spPr bwMode="auto">
          <a:xfrm>
            <a:off x="1247648" y="4347281"/>
            <a:ext cx="9696704" cy="981777"/>
          </a:xfrm>
          <a:prstGeom prst="roundRect">
            <a:avLst/>
          </a:prstGeom>
          <a:noFill/>
          <a:ln w="76200">
            <a:solidFill>
              <a:srgbClr val="FFFF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fr-FR" sz="2400" dirty="0">
                <a:latin typeface="Times New Roman" panose="02020603050405020304" pitchFamily="18" charset="0"/>
                <a:ea typeface="Calibri" panose="020F0502020204030204" pitchFamily="34" charset="0"/>
              </a:rPr>
              <a:t>Luc finit son texte en présentant une vie dans la communion fraternelle. </a:t>
            </a:r>
            <a:br>
              <a:rPr lang="fr-FR" sz="2400" dirty="0">
                <a:latin typeface="Times New Roman" panose="02020603050405020304" pitchFamily="18" charset="0"/>
                <a:ea typeface="Calibri" panose="020F0502020204030204" pitchFamily="34" charset="0"/>
              </a:rPr>
            </a:br>
            <a:r>
              <a:rPr lang="fr-FR" sz="2400" dirty="0">
                <a:latin typeface="Times New Roman" panose="02020603050405020304" pitchFamily="18" charset="0"/>
                <a:ea typeface="Calibri" panose="020F0502020204030204" pitchFamily="34" charset="0"/>
              </a:rPr>
              <a:t>Il force le trait pour donner un effet d’idéalisation.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7350</Words>
  <Application>Microsoft Office PowerPoint</Application>
  <PresentationFormat>Grand écran</PresentationFormat>
  <Paragraphs>498</Paragraphs>
  <Slides>104</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104</vt:i4>
      </vt:variant>
    </vt:vector>
  </HeadingPairs>
  <TitlesOfParts>
    <vt:vector size="10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Contexte du récit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Réalisation Catéchèse Par la Parole Illustrations Sr Nathalie Carmel St Joseph Marie-Hélène Maffre-Servigne et Averbode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PROPRIETAIRE</dc:creator>
  <cp:lastModifiedBy>odile theiller</cp:lastModifiedBy>
  <cp:revision>355</cp:revision>
  <cp:lastPrinted>2024-01-10T07:32:47Z</cp:lastPrinted>
  <dcterms:created xsi:type="dcterms:W3CDTF">2021-01-25T11:02:17Z</dcterms:created>
  <dcterms:modified xsi:type="dcterms:W3CDTF">2024-01-15T17:32:05Z</dcterms:modified>
</cp:coreProperties>
</file>