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25"/>
  </p:notesMasterIdLst>
  <p:sldIdLst>
    <p:sldId id="278" r:id="rId2"/>
    <p:sldId id="300" r:id="rId3"/>
    <p:sldId id="301" r:id="rId4"/>
    <p:sldId id="403" r:id="rId5"/>
    <p:sldId id="399" r:id="rId6"/>
    <p:sldId id="315" r:id="rId7"/>
    <p:sldId id="404" r:id="rId8"/>
    <p:sldId id="406" r:id="rId9"/>
    <p:sldId id="259" r:id="rId10"/>
    <p:sldId id="390" r:id="rId11"/>
    <p:sldId id="405" r:id="rId12"/>
    <p:sldId id="402" r:id="rId13"/>
    <p:sldId id="391" r:id="rId14"/>
    <p:sldId id="392" r:id="rId15"/>
    <p:sldId id="393" r:id="rId16"/>
    <p:sldId id="394" r:id="rId17"/>
    <p:sldId id="395" r:id="rId18"/>
    <p:sldId id="396" r:id="rId19"/>
    <p:sldId id="397" r:id="rId20"/>
    <p:sldId id="401" r:id="rId21"/>
    <p:sldId id="398" r:id="rId22"/>
    <p:sldId id="400" r:id="rId23"/>
    <p:sldId id="388" r:id="rId2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2" autoAdjust="0"/>
    <p:restoredTop sz="95899" autoAdjust="0"/>
  </p:normalViewPr>
  <p:slideViewPr>
    <p:cSldViewPr>
      <p:cViewPr varScale="1">
        <p:scale>
          <a:sx n="97" d="100"/>
          <a:sy n="97" d="100"/>
        </p:scale>
        <p:origin x="141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8816F-70B5-4602-ADC5-BBC03173DB6D}" type="datetimeFigureOut">
              <a:rPr lang="fr-FR" smtClean="0"/>
              <a:pPr/>
              <a:t>29/05/2026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D0D5F-868B-448F-9CD8-549F133141F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0D5F-868B-448F-9CD8-549F133141F5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D0D5F-868B-448F-9CD8-549F133141F5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524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9FB4B415-6750-41D1-86C9-08681A3CEA4B}" type="datetimeFigureOut">
              <a:rPr lang="en-US"/>
              <a:pPr>
                <a:defRPr/>
              </a:pPr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AA1799DB-E4D2-4C25-BE87-0CEFCDB2E7E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Trascinare l'immagine su un segnaposto o fare clic sull'icona per aggiungerla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Fare clic per modificare stile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catechese-par-la-parole.catholique.fr/07-talents-bienvenu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ctrTitle"/>
          </p:nvPr>
        </p:nvSpPr>
        <p:spPr>
          <a:xfrm>
            <a:off x="539552" y="4509120"/>
            <a:ext cx="7772400" cy="1857388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Diaporama de présentation Module Talents </a:t>
            </a:r>
            <a:br>
              <a:rPr lang="it-IT" alt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456425-90DB-528A-2B31-6BA7E7614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332656"/>
            <a:ext cx="3685324" cy="371972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87824" y="32612"/>
            <a:ext cx="5472122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Intergénérationnel </a:t>
            </a:r>
          </a:p>
        </p:txBody>
      </p:sp>
      <p:pic>
        <p:nvPicPr>
          <p:cNvPr id="7" name="Image 6" descr="Une image contenant Graphique, 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DDB1A5-9921-8354-24B3-C751CB5F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8" y="216650"/>
            <a:ext cx="2458784" cy="18573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8159325-8794-3501-2B48-E7D2BAEE9621}"/>
              </a:ext>
            </a:extLst>
          </p:cNvPr>
          <p:cNvSpPr txBox="1"/>
          <p:nvPr/>
        </p:nvSpPr>
        <p:spPr>
          <a:xfrm>
            <a:off x="235951" y="270892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8975C4-370B-4DE1-4401-484F84E9FD8B}"/>
              </a:ext>
            </a:extLst>
          </p:cNvPr>
          <p:cNvSpPr txBox="1"/>
          <p:nvPr/>
        </p:nvSpPr>
        <p:spPr>
          <a:xfrm>
            <a:off x="2987824" y="1620879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Rassemblement – Une heure</a:t>
            </a:r>
          </a:p>
          <a:p>
            <a:endParaRPr lang="fr-FR" dirty="0">
              <a:solidFill>
                <a:srgbClr val="000000"/>
              </a:solidFill>
              <a:latin typeface="heebo" pitchFamily="2" charset="-79"/>
              <a:cs typeface="heebo" pitchFamily="2" charset="-79"/>
            </a:endParaRPr>
          </a:p>
          <a:p>
            <a:r>
              <a:rPr lang="fr-FR" dirty="0">
                <a:solidFill>
                  <a:srgbClr val="000000"/>
                </a:solidFill>
                <a:latin typeface="heebo" pitchFamily="2" charset="-79"/>
                <a:cs typeface="heebo" pitchFamily="2" charset="-79"/>
              </a:rPr>
              <a:t>Avec le conte et les images de Sr Nathalie et la parabole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BB1877C-07F7-C02F-5335-88E7F3C1FEF8}"/>
              </a:ext>
            </a:extLst>
          </p:cNvPr>
          <p:cNvSpPr txBox="1"/>
          <p:nvPr/>
        </p:nvSpPr>
        <p:spPr>
          <a:xfrm>
            <a:off x="611560" y="3179091"/>
            <a:ext cx="5772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Catéchèse intergénérationnelle - Une journée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2BC839-8F7D-2D1D-7C3C-65B38C392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3953">
            <a:off x="7398477" y="1075272"/>
            <a:ext cx="1315883" cy="9828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397D8CB-9F10-65EB-E493-69ACC13B144A}"/>
              </a:ext>
            </a:extLst>
          </p:cNvPr>
          <p:cNvSpPr txBox="1"/>
          <p:nvPr/>
        </p:nvSpPr>
        <p:spPr>
          <a:xfrm>
            <a:off x="631995" y="3535561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Pour écouter le récit</a:t>
            </a:r>
          </a:p>
          <a:p>
            <a:r>
              <a:rPr lang="fr-FR" dirty="0">
                <a:solidFill>
                  <a:schemeClr val="bg1"/>
                </a:solidFill>
              </a:rPr>
              <a:t>Le conte </a:t>
            </a:r>
          </a:p>
          <a:p>
            <a:r>
              <a:rPr lang="fr-FR" dirty="0">
                <a:solidFill>
                  <a:schemeClr val="bg1"/>
                </a:solidFill>
              </a:rPr>
              <a:t>Vivre des ateliers par âges</a:t>
            </a:r>
          </a:p>
          <a:p>
            <a:r>
              <a:rPr lang="fr-FR" dirty="0">
                <a:solidFill>
                  <a:schemeClr val="bg1"/>
                </a:solidFill>
              </a:rPr>
              <a:t>Pour interpréter</a:t>
            </a: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08276-5223-584D-8752-CFBD3A2F4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3BF085-CC03-D22E-D95B-9D37B459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152155"/>
            <a:ext cx="5472122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Jeux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E60ACA-306F-EF25-65CD-2F12B4C067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5148" y="263060"/>
            <a:ext cx="2458784" cy="176456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0644FDA-23E5-D840-AD22-C5EAA8DCEF1D}"/>
              </a:ext>
            </a:extLst>
          </p:cNvPr>
          <p:cNvSpPr txBox="1"/>
          <p:nvPr/>
        </p:nvSpPr>
        <p:spPr>
          <a:xfrm>
            <a:off x="374345" y="5069059"/>
            <a:ext cx="3909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Objectifs : opérer des rapprochements</a:t>
            </a:r>
          </a:p>
          <a:p>
            <a:r>
              <a:rPr lang="fr-FR" dirty="0">
                <a:solidFill>
                  <a:schemeClr val="bg1"/>
                </a:solidFill>
              </a:rPr>
              <a:t>Pour aller vers du sens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B3B120A-A16F-B9D9-4D96-50DBE09A79EF}"/>
              </a:ext>
            </a:extLst>
          </p:cNvPr>
          <p:cNvSpPr txBox="1"/>
          <p:nvPr/>
        </p:nvSpPr>
        <p:spPr>
          <a:xfrm>
            <a:off x="4139952" y="1433123"/>
            <a:ext cx="255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Jeu interactif en ligne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1EA8DE-ABBB-BCB9-D0F1-39C6E216D0DF}"/>
              </a:ext>
            </a:extLst>
          </p:cNvPr>
          <p:cNvSpPr txBox="1"/>
          <p:nvPr/>
        </p:nvSpPr>
        <p:spPr>
          <a:xfrm>
            <a:off x="503548" y="2706657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Jeu d’équipes : </a:t>
            </a:r>
          </a:p>
          <a:p>
            <a:r>
              <a:rPr lang="fr-FR" dirty="0">
                <a:solidFill>
                  <a:schemeClr val="bg1"/>
                </a:solidFill>
              </a:rPr>
              <a:t>La symbolique des nombres</a:t>
            </a:r>
          </a:p>
          <a:p>
            <a:r>
              <a:rPr lang="fr-FR" dirty="0">
                <a:solidFill>
                  <a:schemeClr val="bg1"/>
                </a:solidFill>
              </a:rPr>
              <a:t>Cartes rapprochements Conte/Parabole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F5FDD27-0C1C-767D-5A5D-A2FD6F07A6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20070" y="1088368"/>
            <a:ext cx="1695552" cy="128083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110D142-63DE-0B68-1530-F50F26085104}"/>
              </a:ext>
            </a:extLst>
          </p:cNvPr>
          <p:cNvSpPr txBox="1"/>
          <p:nvPr/>
        </p:nvSpPr>
        <p:spPr>
          <a:xfrm>
            <a:off x="1187624" y="3959873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Jeu Lecture au plus près de la parabole</a:t>
            </a:r>
          </a:p>
          <a:p>
            <a:r>
              <a:rPr lang="fr-FR" dirty="0">
                <a:solidFill>
                  <a:schemeClr val="bg1"/>
                </a:solidFill>
              </a:rPr>
              <a:t>Avec un diaporama ou des cartes indice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216319-051A-0C75-69CE-9AE2BB9AD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66583">
            <a:off x="5751497" y="2856744"/>
            <a:ext cx="2828018" cy="2016748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F27E6AC-D4DA-A8E4-80C3-F098862849B3}"/>
              </a:ext>
            </a:extLst>
          </p:cNvPr>
          <p:cNvCxnSpPr/>
          <p:nvPr/>
        </p:nvCxnSpPr>
        <p:spPr>
          <a:xfrm flipV="1">
            <a:off x="3275856" y="2996952"/>
            <a:ext cx="2592288" cy="1713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67271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3A8F0-0975-9C30-FA27-DEEA8D733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3AE8D5-459A-E999-C4DE-82410470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237" y="329277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Repères pour adultes</a:t>
            </a:r>
          </a:p>
        </p:txBody>
      </p:sp>
      <p:pic>
        <p:nvPicPr>
          <p:cNvPr id="6" name="Image 5" descr="Une image contenant Graphique, art, illustration&#10;&#10;Le contenu généré par l’IA peut être incorrect.">
            <a:extLst>
              <a:ext uri="{FF2B5EF4-FFF2-40B4-BE49-F238E27FC236}">
                <a16:creationId xmlns:a16="http://schemas.microsoft.com/office/drawing/2014/main" id="{415C789A-BBEB-8145-D096-3C59AED5C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39" y="38211"/>
            <a:ext cx="2284943" cy="17251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B83D70D-EE05-51FF-E3F1-01F6D43A2A55}"/>
              </a:ext>
            </a:extLst>
          </p:cNvPr>
          <p:cNvSpPr txBox="1"/>
          <p:nvPr/>
        </p:nvSpPr>
        <p:spPr>
          <a:xfrm>
            <a:off x="3131840" y="1369898"/>
            <a:ext cx="4686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pour mieux comprendre les textes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A1AA92E-35F6-8BA8-74F0-5EE1F9CFB6A9}"/>
              </a:ext>
            </a:extLst>
          </p:cNvPr>
          <p:cNvSpPr txBox="1">
            <a:spLocks/>
          </p:cNvSpPr>
          <p:nvPr/>
        </p:nvSpPr>
        <p:spPr bwMode="auto">
          <a:xfrm>
            <a:off x="491532" y="4774038"/>
            <a:ext cx="7109738" cy="84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fr-FR" sz="1800" b="1" dirty="0">
                <a:solidFill>
                  <a:schemeClr val="bg1"/>
                </a:solidFill>
              </a:rPr>
              <a:t>Vidéos </a:t>
            </a:r>
          </a:p>
          <a:p>
            <a:pPr>
              <a:buFont typeface="Arial" pitchFamily="34" charset="0"/>
              <a:buNone/>
            </a:pPr>
            <a:r>
              <a:rPr lang="fr-FR" sz="1800" b="1" dirty="0">
                <a:solidFill>
                  <a:schemeClr val="bg1"/>
                </a:solidFill>
              </a:rPr>
              <a:t>Des biblistes commentent les textes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E4C776-3F57-4112-84F4-1DD3142372E1}"/>
              </a:ext>
            </a:extLst>
          </p:cNvPr>
          <p:cNvSpPr txBox="1"/>
          <p:nvPr/>
        </p:nvSpPr>
        <p:spPr>
          <a:xfrm>
            <a:off x="412571" y="2105040"/>
            <a:ext cx="4680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Contexte d’écriture de Mt 25 </a:t>
            </a:r>
          </a:p>
          <a:p>
            <a:r>
              <a:rPr lang="fr-FR" dirty="0">
                <a:solidFill>
                  <a:schemeClr val="bg1"/>
                </a:solidFill>
              </a:rPr>
              <a:t>Jésus en pleine polémique avec les pharisiens…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C23E98A-2A82-A6F6-1B51-4FB752CE4C11}"/>
              </a:ext>
            </a:extLst>
          </p:cNvPr>
          <p:cNvSpPr txBox="1"/>
          <p:nvPr/>
        </p:nvSpPr>
        <p:spPr>
          <a:xfrm>
            <a:off x="437968" y="2902373"/>
            <a:ext cx="567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Qu’est-ce qu’une parabole?</a:t>
            </a:r>
          </a:p>
          <a:p>
            <a:r>
              <a:rPr lang="fr-FR" dirty="0">
                <a:solidFill>
                  <a:schemeClr val="bg1"/>
                </a:solidFill>
              </a:rPr>
              <a:t>Une comparaison pour montrer quelque chose d’invisible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que l’homme ne peut pas dire directement</a:t>
            </a:r>
            <a:r>
              <a:rPr lang="fr-FR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C79BB39-753D-6764-8BA7-40846D6B8988}"/>
              </a:ext>
            </a:extLst>
          </p:cNvPr>
          <p:cNvSpPr txBox="1"/>
          <p:nvPr/>
        </p:nvSpPr>
        <p:spPr>
          <a:xfrm>
            <a:off x="437968" y="3976705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Diverses interprétations au cours des siècles</a:t>
            </a:r>
          </a:p>
          <a:p>
            <a:r>
              <a:rPr lang="fr-FR" dirty="0">
                <a:solidFill>
                  <a:schemeClr val="bg1"/>
                </a:solidFill>
              </a:rPr>
              <a:t>D’Hilaire de Poitiers à … Daniel Marguerat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2FD49B2-0388-24F7-8E4B-72FC99F9B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901294"/>
            <a:ext cx="2620666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1496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Graphique, art, illustration&#10;&#10;Le contenu généré par l’IA peut être incorrect.">
            <a:extLst>
              <a:ext uri="{FF2B5EF4-FFF2-40B4-BE49-F238E27FC236}">
                <a16:creationId xmlns:a16="http://schemas.microsoft.com/office/drawing/2014/main" id="{42603D49-3555-8708-2482-91A77B37D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39" y="38211"/>
            <a:ext cx="2284943" cy="17251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3FB1AEC-82D5-8AE4-49B4-27B85D4845BA}"/>
              </a:ext>
            </a:extLst>
          </p:cNvPr>
          <p:cNvSpPr txBox="1"/>
          <p:nvPr/>
        </p:nvSpPr>
        <p:spPr>
          <a:xfrm>
            <a:off x="683568" y="1980393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Des fiches pédagogiques </a:t>
            </a:r>
          </a:p>
          <a:p>
            <a:r>
              <a:rPr lang="fr-FR" sz="2400" dirty="0">
                <a:solidFill>
                  <a:schemeClr val="bg1"/>
                </a:solidFill>
              </a:rPr>
              <a:t>pour  faire vivre différents temps d’une rencontre :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faire découvrir les textes, donner la parole, se questionner </a:t>
            </a:r>
          </a:p>
          <a:p>
            <a:r>
              <a:rPr lang="fr-FR" sz="2400" dirty="0">
                <a:solidFill>
                  <a:schemeClr val="bg1"/>
                </a:solidFill>
              </a:rPr>
              <a:t>faire des rapprochements, ouvrir du sens</a:t>
            </a:r>
            <a:br>
              <a:rPr lang="fr-FR" sz="2400" dirty="0">
                <a:solidFill>
                  <a:schemeClr val="bg1"/>
                </a:solidFill>
              </a:rPr>
            </a:b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9E41927D-30BC-CA95-063D-48D524AAA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9941"/>
            <a:ext cx="8229600" cy="1558716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Adultes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1C868C8-85D6-5243-5592-E83E20B56156}"/>
              </a:ext>
            </a:extLst>
          </p:cNvPr>
          <p:cNvSpPr txBox="1"/>
          <p:nvPr/>
        </p:nvSpPr>
        <p:spPr>
          <a:xfrm>
            <a:off x="755576" y="3942229"/>
            <a:ext cx="51101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+mj-lt"/>
              </a:rPr>
              <a:t>Des auteurs de référence </a:t>
            </a:r>
          </a:p>
          <a:p>
            <a:r>
              <a:rPr lang="fr-FR" sz="1600" b="1" i="0" dirty="0">
                <a:solidFill>
                  <a:schemeClr val="bg1"/>
                </a:solidFill>
                <a:effectLst/>
                <a:latin typeface="+mj-lt"/>
                <a:cs typeface="heebo" pitchFamily="2" charset="-79"/>
              </a:rPr>
              <a:t>Pour des repères d’</a:t>
            </a:r>
            <a:r>
              <a:rPr lang="fr-FR" sz="1600" b="1" i="0" dirty="0" err="1">
                <a:solidFill>
                  <a:schemeClr val="bg1"/>
                </a:solidFill>
                <a:effectLst/>
                <a:latin typeface="+mj-lt"/>
                <a:cs typeface="heebo" pitchFamily="2" charset="-79"/>
              </a:rPr>
              <a:t>éxégèse</a:t>
            </a:r>
            <a:r>
              <a:rPr lang="fr-FR" sz="1600" b="1" i="0" dirty="0">
                <a:solidFill>
                  <a:schemeClr val="bg1"/>
                </a:solidFill>
                <a:effectLst/>
                <a:latin typeface="+mj-lt"/>
                <a:cs typeface="heebo" pitchFamily="2" charset="-79"/>
              </a:rPr>
              <a:t> narrative et d'interprétation</a:t>
            </a:r>
          </a:p>
          <a:p>
            <a:r>
              <a:rPr lang="fr-FR" sz="1600" dirty="0">
                <a:solidFill>
                  <a:schemeClr val="bg1"/>
                </a:solidFill>
              </a:rPr>
              <a:t>-Jean Delorme et Jean-Yves Thériault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-Institut d'études augustiniennes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-Jean-Louis Ska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-</a:t>
            </a:r>
            <a:r>
              <a:rPr lang="fr-FR" sz="1600" dirty="0" err="1">
                <a:solidFill>
                  <a:schemeClr val="bg1"/>
                </a:solidFill>
              </a:rPr>
              <a:t>Radermakers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-Marie Balmary</a:t>
            </a:r>
            <a:endParaRPr lang="fr-FR" sz="1600" b="1" i="0" dirty="0">
              <a:solidFill>
                <a:schemeClr val="bg1"/>
              </a:solidFill>
              <a:effectLst/>
              <a:latin typeface="+mj-lt"/>
              <a:cs typeface="heebo" pitchFamily="2" charset="-79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DF2075A-0846-6714-E531-C47A0BF45BE5}"/>
              </a:ext>
            </a:extLst>
          </p:cNvPr>
          <p:cNvSpPr txBox="1"/>
          <p:nvPr/>
        </p:nvSpPr>
        <p:spPr>
          <a:xfrm>
            <a:off x="2987824" y="1186257"/>
            <a:ext cx="4809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Avec tous, des paroissiens, des recommençants, des catéchumènes, des parents…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0"/>
            <a:ext cx="8258204" cy="1439850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Lecture au plus près de Mt 25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avec des adultes sur page Adultes, </a:t>
            </a:r>
            <a:br>
              <a:rPr lang="fr-FR" sz="2400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avec des jeunes sur page Spécial Jeunes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51374" y="1664255"/>
            <a:ext cx="3429024" cy="1741726"/>
          </a:xfrm>
        </p:spPr>
        <p:txBody>
          <a:bodyPr/>
          <a:lstStyle/>
          <a:p>
            <a:pPr>
              <a:buNone/>
            </a:pPr>
            <a:r>
              <a:rPr lang="fr-FR" sz="2400" dirty="0">
                <a:solidFill>
                  <a:schemeClr val="bg1"/>
                </a:solidFill>
              </a:rPr>
              <a:t>Une lecture interactive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grâce aux infobulles</a:t>
            </a:r>
          </a:p>
          <a:p>
            <a:pPr>
              <a:buNone/>
            </a:pPr>
            <a:r>
              <a:rPr lang="fr-FR" sz="2400" dirty="0">
                <a:solidFill>
                  <a:schemeClr val="bg1"/>
                </a:solidFill>
              </a:rPr>
              <a:t>Un diaporama </a:t>
            </a:r>
          </a:p>
          <a:p>
            <a:pPr>
              <a:buNone/>
            </a:pPr>
            <a:r>
              <a:rPr lang="fr-FR" sz="2400" dirty="0">
                <a:solidFill>
                  <a:schemeClr val="bg1"/>
                </a:solidFill>
              </a:rPr>
              <a:t>Un jeu de cartes indice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13142" y="1738947"/>
            <a:ext cx="4358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Lire des expressions du texte au plus près</a:t>
            </a:r>
          </a:p>
          <a:p>
            <a:r>
              <a:rPr lang="fr-FR" dirty="0">
                <a:solidFill>
                  <a:schemeClr val="bg1"/>
                </a:solidFill>
              </a:rPr>
              <a:t>Se questionner</a:t>
            </a:r>
          </a:p>
          <a:p>
            <a:r>
              <a:rPr lang="fr-FR" dirty="0">
                <a:solidFill>
                  <a:schemeClr val="bg1"/>
                </a:solidFill>
              </a:rPr>
              <a:t>Rapprocher</a:t>
            </a:r>
          </a:p>
          <a:p>
            <a:r>
              <a:rPr lang="fr-FR" dirty="0">
                <a:solidFill>
                  <a:schemeClr val="bg1"/>
                </a:solidFill>
              </a:rPr>
              <a:t>Chercher du sens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14D6AD3-65BE-5539-3805-5AE8ED8FC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42" y="3768184"/>
            <a:ext cx="2609780" cy="17417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3FB921E-4689-F7A7-2526-910B407E4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5" y="4438196"/>
            <a:ext cx="2609781" cy="21434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992E0CB-6855-2D13-E033-D64A80168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3768184"/>
            <a:ext cx="2543783" cy="186544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EAD1F82-BF0C-46A1-EF63-9FFF9627DA41}"/>
              </a:ext>
            </a:extLst>
          </p:cNvPr>
          <p:cNvSpPr txBox="1"/>
          <p:nvPr/>
        </p:nvSpPr>
        <p:spPr>
          <a:xfrm>
            <a:off x="1240443" y="33194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Exemples de cartes :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Enfance - Ados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34094" y="1689334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Une fiche pédagogique détaillée en 3 ou 5 rencontres </a:t>
            </a:r>
            <a:br>
              <a:rPr lang="fr-FR" sz="2400" dirty="0">
                <a:solidFill>
                  <a:schemeClr val="bg1"/>
                </a:solidFill>
              </a:rPr>
            </a:br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>
                <a:solidFill>
                  <a:schemeClr val="bg1"/>
                </a:solidFill>
              </a:rPr>
              <a:t>Des récits adaptés à l’âge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r>
              <a:rPr lang="fr-FR" sz="2400" dirty="0">
                <a:solidFill>
                  <a:schemeClr val="bg1"/>
                </a:solidFill>
              </a:rPr>
              <a:t>Des outils : images – gestuelles - débats</a:t>
            </a:r>
            <a:br>
              <a:rPr lang="fr-FR" sz="2400" dirty="0">
                <a:solidFill>
                  <a:schemeClr val="bg1"/>
                </a:solidFill>
              </a:rPr>
            </a:br>
            <a:br>
              <a:rPr lang="fr-FR" sz="2400" dirty="0">
                <a:solidFill>
                  <a:schemeClr val="bg1"/>
                </a:solidFill>
              </a:rPr>
            </a:b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4" name="Image 3" descr="Une image contenant Graphique, graphisme, illustration, art&#10;&#10;Le contenu généré par l’IA peut être incorrect.">
            <a:extLst>
              <a:ext uri="{FF2B5EF4-FFF2-40B4-BE49-F238E27FC236}">
                <a16:creationId xmlns:a16="http://schemas.microsoft.com/office/drawing/2014/main" id="{EE0A7563-87C3-6A7F-6D6B-8B850F348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29" y="116632"/>
            <a:ext cx="1872755" cy="1414696"/>
          </a:xfrm>
          <a:prstGeom prst="rect">
            <a:avLst/>
          </a:prstGeom>
        </p:spPr>
      </p:pic>
      <p:pic>
        <p:nvPicPr>
          <p:cNvPr id="9" name="Image 8" descr="Une image contenant Graphique, Police, logo, clipart&#10;&#10;Le contenu généré par l’IA peut être incorrect.">
            <a:extLst>
              <a:ext uri="{FF2B5EF4-FFF2-40B4-BE49-F238E27FC236}">
                <a16:creationId xmlns:a16="http://schemas.microsoft.com/office/drawing/2014/main" id="{5DA36380-2844-F773-328C-A734DA12D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536" y="4836294"/>
            <a:ext cx="1855434" cy="133156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27E7159-F923-4393-B697-F07EFAB55AF8}"/>
              </a:ext>
            </a:extLst>
          </p:cNvPr>
          <p:cNvSpPr txBox="1"/>
          <p:nvPr/>
        </p:nvSpPr>
        <p:spPr>
          <a:xfrm>
            <a:off x="4823909" y="5752365"/>
            <a:ext cx="4028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Des jeux </a:t>
            </a:r>
          </a:p>
          <a:p>
            <a:r>
              <a:rPr lang="fr-FR" sz="2400" dirty="0">
                <a:solidFill>
                  <a:schemeClr val="bg1"/>
                </a:solidFill>
              </a:rPr>
              <a:t>pour faire des rapprochements </a:t>
            </a:r>
            <a:endParaRPr lang="fr-FR" sz="2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CC017A4-88A2-6E91-7093-79B94E835B33}"/>
              </a:ext>
            </a:extLst>
          </p:cNvPr>
          <p:cNvSpPr txBox="1"/>
          <p:nvPr/>
        </p:nvSpPr>
        <p:spPr>
          <a:xfrm>
            <a:off x="353307" y="4439027"/>
            <a:ext cx="3876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Une parole libre </a:t>
            </a:r>
          </a:p>
          <a:p>
            <a:r>
              <a:rPr lang="fr-FR" sz="2400" dirty="0">
                <a:solidFill>
                  <a:schemeClr val="bg1"/>
                </a:solidFill>
              </a:rPr>
              <a:t>pour se questionner</a:t>
            </a:r>
          </a:p>
          <a:p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915F62-5482-CFC9-3570-54EDE96FB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788" y="3673581"/>
            <a:ext cx="1473643" cy="29901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34CACDE-C123-0C0A-62D5-56121A28A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165" y="2299974"/>
            <a:ext cx="3319029" cy="221387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21A58A-4449-1CB3-32DC-B58915BA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3" y="174736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Petite enfance 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C7E68F41-8F7A-D061-399C-D74226CD4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5046" y="1756793"/>
            <a:ext cx="4931050" cy="1972816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Une fiche pédagogique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Des récits adaptés à chaque âge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Des BD 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Des coloriages</a:t>
            </a:r>
          </a:p>
        </p:txBody>
      </p:sp>
      <p:pic>
        <p:nvPicPr>
          <p:cNvPr id="12" name="Image 11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690B14CE-56F1-5218-B34F-095D3037E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32" y="215426"/>
            <a:ext cx="1440160" cy="108791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E0C75D-595F-2152-9653-E075367C1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3868056"/>
            <a:ext cx="4571999" cy="282960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DD81E44-0042-A30D-B562-61237143D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10230">
            <a:off x="5819607" y="1038302"/>
            <a:ext cx="2838390" cy="212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08355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BED31-4026-407E-694C-5B356FF0C4E9}"/>
              </a:ext>
            </a:extLst>
          </p:cNvPr>
          <p:cNvSpPr txBox="1">
            <a:spLocks/>
          </p:cNvSpPr>
          <p:nvPr/>
        </p:nvSpPr>
        <p:spPr>
          <a:xfrm>
            <a:off x="1475656" y="18683"/>
            <a:ext cx="483488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A la maison</a:t>
            </a:r>
          </a:p>
          <a:p>
            <a:r>
              <a:rPr lang="fr-FR" dirty="0">
                <a:solidFill>
                  <a:schemeClr val="bg1"/>
                </a:solidFill>
              </a:rPr>
              <a:t>Et en communauté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2957E7-D872-353A-4EB2-6817FCD27695}"/>
              </a:ext>
            </a:extLst>
          </p:cNvPr>
          <p:cNvSpPr txBox="1"/>
          <p:nvPr/>
        </p:nvSpPr>
        <p:spPr>
          <a:xfrm>
            <a:off x="323528" y="1720840"/>
            <a:ext cx="8229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Une rencontre avec les parents </a:t>
            </a:r>
          </a:p>
          <a:p>
            <a:r>
              <a:rPr lang="fr-FR" sz="2400" dirty="0">
                <a:solidFill>
                  <a:schemeClr val="bg1"/>
                </a:solidFill>
              </a:rPr>
              <a:t>pour travailler le texte de Mt 25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Une page pour des activités simples </a:t>
            </a:r>
          </a:p>
          <a:p>
            <a:r>
              <a:rPr lang="fr-FR" sz="2400" dirty="0">
                <a:solidFill>
                  <a:schemeClr val="bg1"/>
                </a:solidFill>
              </a:rPr>
              <a:t>à réaliser à la maison,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pour se questionner ensemble parent/enfant</a:t>
            </a:r>
          </a:p>
          <a:p>
            <a:r>
              <a:rPr lang="fr-FR" sz="2400" dirty="0">
                <a:solidFill>
                  <a:schemeClr val="bg1"/>
                </a:solidFill>
              </a:rPr>
              <a:t>Une fiche avec des repères </a:t>
            </a:r>
          </a:p>
          <a:p>
            <a:r>
              <a:rPr lang="fr-FR" sz="2400" dirty="0">
                <a:solidFill>
                  <a:schemeClr val="bg1"/>
                </a:solidFill>
              </a:rPr>
              <a:t>pédagogiques </a:t>
            </a:r>
          </a:p>
          <a:p>
            <a:r>
              <a:rPr lang="fr-FR" sz="2400" dirty="0">
                <a:solidFill>
                  <a:schemeClr val="bg1"/>
                </a:solidFill>
              </a:rPr>
              <a:t>Un temps fort </a:t>
            </a:r>
          </a:p>
          <a:p>
            <a:r>
              <a:rPr lang="fr-FR" sz="2400" dirty="0">
                <a:solidFill>
                  <a:schemeClr val="bg1"/>
                </a:solidFill>
              </a:rPr>
              <a:t>pour jouer ensemble parents/enfants, </a:t>
            </a:r>
          </a:p>
          <a:p>
            <a:r>
              <a:rPr lang="fr-FR" sz="2400" dirty="0">
                <a:solidFill>
                  <a:schemeClr val="bg1"/>
                </a:solidFill>
              </a:rPr>
              <a:t>faire des rapprochements, </a:t>
            </a:r>
          </a:p>
          <a:p>
            <a:r>
              <a:rPr lang="fr-FR" sz="2400" dirty="0">
                <a:solidFill>
                  <a:schemeClr val="bg1"/>
                </a:solidFill>
              </a:rPr>
              <a:t>chercher du sens, et célébrer.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8E5E89-B536-64CD-2B05-A9848A876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5999"/>
            <a:ext cx="1152128" cy="11665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22B0EC-5AC6-C7B0-E862-A27A49AA5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303" y="3725528"/>
            <a:ext cx="4029475" cy="2788182"/>
          </a:xfrm>
          <a:prstGeom prst="rect">
            <a:avLst/>
          </a:prstGeom>
        </p:spPr>
      </p:pic>
      <p:sp>
        <p:nvSpPr>
          <p:cNvPr id="6" name="Explosion : 14 points 5">
            <a:extLst>
              <a:ext uri="{FF2B5EF4-FFF2-40B4-BE49-F238E27FC236}">
                <a16:creationId xmlns:a16="http://schemas.microsoft.com/office/drawing/2014/main" id="{19281157-78AD-FB26-0302-F8867CAF3308}"/>
              </a:ext>
            </a:extLst>
          </p:cNvPr>
          <p:cNvSpPr/>
          <p:nvPr/>
        </p:nvSpPr>
        <p:spPr>
          <a:xfrm>
            <a:off x="5364087" y="908719"/>
            <a:ext cx="3669435" cy="2816809"/>
          </a:xfrm>
          <a:prstGeom prst="irregularSeal2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2"/>
                </a:solidFill>
              </a:rPr>
              <a:t>La page </a:t>
            </a:r>
          </a:p>
          <a:p>
            <a:pPr algn="ctr"/>
            <a:r>
              <a:rPr lang="fr-FR" dirty="0">
                <a:solidFill>
                  <a:schemeClr val="accent2"/>
                </a:solidFill>
              </a:rPr>
              <a:t>A la maison</a:t>
            </a:r>
          </a:p>
          <a:p>
            <a:pPr algn="ctr"/>
            <a:r>
              <a:rPr lang="fr-FR" dirty="0">
                <a:solidFill>
                  <a:schemeClr val="accent2"/>
                </a:solidFill>
              </a:rPr>
              <a:t>Simple !</a:t>
            </a:r>
          </a:p>
          <a:p>
            <a:pPr algn="ctr"/>
            <a:r>
              <a:rPr lang="fr-FR" dirty="0">
                <a:solidFill>
                  <a:schemeClr val="accent2"/>
                </a:solidFill>
              </a:rPr>
              <a:t>Claire !</a:t>
            </a:r>
          </a:p>
        </p:txBody>
      </p:sp>
    </p:spTree>
    <p:extLst>
      <p:ext uri="{BB962C8B-B14F-4D97-AF65-F5344CB8AC3E}">
        <p14:creationId xmlns:p14="http://schemas.microsoft.com/office/powerpoint/2010/main" val="106587785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137148-6C81-DAA8-12D2-FBFF41939F97}"/>
              </a:ext>
            </a:extLst>
          </p:cNvPr>
          <p:cNvSpPr txBox="1">
            <a:spLocks/>
          </p:cNvSpPr>
          <p:nvPr/>
        </p:nvSpPr>
        <p:spPr>
          <a:xfrm>
            <a:off x="2757643" y="462398"/>
            <a:ext cx="5915000" cy="1354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Spécial Jeunes</a:t>
            </a:r>
          </a:p>
        </p:txBody>
      </p:sp>
      <p:pic>
        <p:nvPicPr>
          <p:cNvPr id="6" name="Image 5" descr="Une image contenant texte, Graphique, graphisme, affiche&#10;&#10;Le contenu généré par l’IA peut être incorrect.">
            <a:extLst>
              <a:ext uri="{FF2B5EF4-FFF2-40B4-BE49-F238E27FC236}">
                <a16:creationId xmlns:a16="http://schemas.microsoft.com/office/drawing/2014/main" id="{52AAA2DA-6248-C24A-3C69-EDFBFAF4E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8640"/>
            <a:ext cx="2170584" cy="163967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11BA269-EF1A-DD23-92BA-7ECE32B9D703}"/>
              </a:ext>
            </a:extLst>
          </p:cNvPr>
          <p:cNvSpPr txBox="1"/>
          <p:nvPr/>
        </p:nvSpPr>
        <p:spPr>
          <a:xfrm>
            <a:off x="552128" y="1847525"/>
            <a:ext cx="7787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Joue en ligne avec la parabole des talents</a:t>
            </a:r>
            <a:br>
              <a:rPr lang="fr-FR" sz="2800" dirty="0">
                <a:solidFill>
                  <a:schemeClr val="bg1"/>
                </a:solidFill>
              </a:rPr>
            </a:br>
            <a:r>
              <a:rPr lang="fr-FR" sz="2800" dirty="0">
                <a:solidFill>
                  <a:schemeClr val="bg1"/>
                </a:solidFill>
              </a:rPr>
              <a:t>Regarde une vidéo </a:t>
            </a:r>
          </a:p>
          <a:p>
            <a:r>
              <a:rPr lang="fr-FR" sz="2800" dirty="0">
                <a:solidFill>
                  <a:schemeClr val="bg1"/>
                </a:solidFill>
              </a:rPr>
              <a:t>Surfe sur les infobulles pour lire le texte au plus près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B9D184-D7B5-A111-E678-21C81403C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462188"/>
            <a:ext cx="5076056" cy="339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02122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56E51D-A332-EF56-6F3C-C809DC103AB0}"/>
              </a:ext>
            </a:extLst>
          </p:cNvPr>
          <p:cNvSpPr txBox="1">
            <a:spLocks/>
          </p:cNvSpPr>
          <p:nvPr/>
        </p:nvSpPr>
        <p:spPr>
          <a:xfrm>
            <a:off x="2771800" y="394403"/>
            <a:ext cx="5915000" cy="1354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Vidéos des récits</a:t>
            </a:r>
          </a:p>
        </p:txBody>
      </p:sp>
      <p:pic>
        <p:nvPicPr>
          <p:cNvPr id="9" name="Image 8" descr="Une image contenant clipart, Graphique, graphism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7FF8D8E-E63F-1905-55B8-940E3C484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96" y="247735"/>
            <a:ext cx="1798286" cy="129156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3CB7B7-DED3-9878-70C8-DF3716660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276872"/>
            <a:ext cx="6661287" cy="363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171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>
          <a:xfrm>
            <a:off x="251520" y="4986"/>
            <a:ext cx="8229600" cy="1143000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Le module Talents</a:t>
            </a:r>
          </a:p>
        </p:txBody>
      </p:sp>
      <p:sp>
        <p:nvSpPr>
          <p:cNvPr id="14339" name="Segnaposto testo 5"/>
          <p:cNvSpPr>
            <a:spLocks noGrp="1"/>
          </p:cNvSpPr>
          <p:nvPr>
            <p:ph type="body" idx="1"/>
          </p:nvPr>
        </p:nvSpPr>
        <p:spPr>
          <a:xfrm>
            <a:off x="531812" y="1075004"/>
            <a:ext cx="4040188" cy="639762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VISÉES</a:t>
            </a:r>
          </a:p>
        </p:txBody>
      </p:sp>
      <p:sp>
        <p:nvSpPr>
          <p:cNvPr id="14340" name="Segnaposto contenuto 2"/>
          <p:cNvSpPr>
            <a:spLocks noGrp="1"/>
          </p:cNvSpPr>
          <p:nvPr>
            <p:ph sz="half" idx="2"/>
          </p:nvPr>
        </p:nvSpPr>
        <p:spPr>
          <a:xfrm>
            <a:off x="457200" y="1852508"/>
            <a:ext cx="3250704" cy="500050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Découvrir le Royaume de Dieu annoncé par Jésus,</a:t>
            </a:r>
            <a:b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royaume qui se réalise en Lui, </a:t>
            </a:r>
            <a:b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royaume donné ici et maintenant,</a:t>
            </a:r>
            <a:b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royaume </a:t>
            </a:r>
          </a:p>
          <a:p>
            <a:pPr marL="0" indent="0" eaLnBrk="1" hangingPunct="1">
              <a:buNone/>
            </a:pP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désirer activement, à recevoir,</a:t>
            </a:r>
            <a:b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faire fructifier,</a:t>
            </a:r>
            <a:b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  un esprit de service.</a:t>
            </a:r>
          </a:p>
          <a:p>
            <a:pPr marL="0" indent="0" eaLnBrk="1" hangingPunct="1">
              <a:buNone/>
            </a:pP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341" name="Segnaposto testo 6"/>
          <p:cNvSpPr>
            <a:spLocks noGrp="1"/>
          </p:cNvSpPr>
          <p:nvPr>
            <p:ph type="body" sz="quarter" idx="3"/>
          </p:nvPr>
        </p:nvSpPr>
        <p:spPr>
          <a:xfrm>
            <a:off x="4020018" y="1082338"/>
            <a:ext cx="4041775" cy="639762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OBJECTIFS</a:t>
            </a:r>
          </a:p>
        </p:txBody>
      </p:sp>
      <p:sp>
        <p:nvSpPr>
          <p:cNvPr id="14342" name="Segnaposto contenuto 3"/>
          <p:cNvSpPr>
            <a:spLocks noGrp="1"/>
          </p:cNvSpPr>
          <p:nvPr>
            <p:ph sz="quarter" idx="4"/>
          </p:nvPr>
        </p:nvSpPr>
        <p:spPr>
          <a:xfrm>
            <a:off x="3988196" y="1705774"/>
            <a:ext cx="4968552" cy="489157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Découvrir ou redécouvrir le texte de Matthieu 25, 14-30 </a:t>
            </a:r>
            <a:b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parabole des talents.</a:t>
            </a:r>
            <a:b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S’étonner en entrant dans le questionnement.</a:t>
            </a:r>
            <a:b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Faire des liens entre ce récit et d’autres textes des Premier et Nouveau Testaments,</a:t>
            </a:r>
            <a:b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découvrir des interprétations différentes de ces « talents ».</a:t>
            </a:r>
            <a:b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Rechercher le sens et l’écho dans sa propre vie, du don qui nous est fait. </a:t>
            </a:r>
            <a:b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Méditer, prier.</a:t>
            </a:r>
            <a:br>
              <a:rPr lang="fr-FR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  <p:bldP spid="1434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Visage humain, Graphique, clipart, graphisme&#10;&#10;Le contenu généré par l’IA peut être incorrect.">
            <a:extLst>
              <a:ext uri="{FF2B5EF4-FFF2-40B4-BE49-F238E27FC236}">
                <a16:creationId xmlns:a16="http://schemas.microsoft.com/office/drawing/2014/main" id="{E9065CAC-D849-AACB-1E0E-4C052F53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11828">
            <a:off x="611560" y="332656"/>
            <a:ext cx="2232248" cy="1516636"/>
          </a:xfrm>
          <a:prstGeom prst="rect">
            <a:avLst/>
          </a:prstGeom>
        </p:spPr>
      </p:pic>
      <p:pic>
        <p:nvPicPr>
          <p:cNvPr id="7" name="Image 6" descr="Une image contenant clipart, dessin humoristique, Graphique, illustration&#10;&#10;Le contenu généré par l’IA peut être incorrect.">
            <a:extLst>
              <a:ext uri="{FF2B5EF4-FFF2-40B4-BE49-F238E27FC236}">
                <a16:creationId xmlns:a16="http://schemas.microsoft.com/office/drawing/2014/main" id="{CD8C8209-1E15-7986-220D-FD0A20E4E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2784">
            <a:off x="6063678" y="347131"/>
            <a:ext cx="2167080" cy="15552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C59BFD-F04A-4F7C-8ECA-8C5C7DB22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2276872"/>
            <a:ext cx="6660232" cy="427635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55AD3F8-056C-0F94-1C96-984DFE5332F8}"/>
              </a:ext>
            </a:extLst>
          </p:cNvPr>
          <p:cNvSpPr txBox="1"/>
          <p:nvPr/>
        </p:nvSpPr>
        <p:spPr>
          <a:xfrm>
            <a:off x="3137039" y="490809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Un choix de chants</a:t>
            </a:r>
          </a:p>
          <a:p>
            <a:r>
              <a:rPr lang="fr-FR" dirty="0">
                <a:solidFill>
                  <a:schemeClr val="bg1"/>
                </a:solidFill>
              </a:rPr>
              <a:t>Avec liens </a:t>
            </a:r>
          </a:p>
          <a:p>
            <a:r>
              <a:rPr lang="fr-FR" dirty="0">
                <a:solidFill>
                  <a:schemeClr val="bg1"/>
                </a:solidFill>
              </a:rPr>
              <a:t>pour écouter, acheter</a:t>
            </a:r>
          </a:p>
          <a:p>
            <a:r>
              <a:rPr lang="fr-FR" dirty="0">
                <a:solidFill>
                  <a:schemeClr val="bg1"/>
                </a:solidFill>
              </a:rPr>
              <a:t>Des gestuelles en vidéos</a:t>
            </a:r>
          </a:p>
        </p:txBody>
      </p:sp>
    </p:spTree>
    <p:extLst>
      <p:ext uri="{BB962C8B-B14F-4D97-AF65-F5344CB8AC3E}">
        <p14:creationId xmlns:p14="http://schemas.microsoft.com/office/powerpoint/2010/main" val="412108330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1C5339-3157-DD2F-7A4B-A775FEB69107}"/>
              </a:ext>
            </a:extLst>
          </p:cNvPr>
          <p:cNvSpPr txBox="1">
            <a:spLocks/>
          </p:cNvSpPr>
          <p:nvPr/>
        </p:nvSpPr>
        <p:spPr>
          <a:xfrm>
            <a:off x="2339752" y="116632"/>
            <a:ext cx="5915000" cy="23236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Des méditations</a:t>
            </a:r>
          </a:p>
          <a:p>
            <a:r>
              <a:rPr lang="fr-FR" dirty="0">
                <a:solidFill>
                  <a:schemeClr val="bg1"/>
                </a:solidFill>
              </a:rPr>
              <a:t>Pour adultes</a:t>
            </a:r>
          </a:p>
          <a:p>
            <a:r>
              <a:rPr lang="fr-FR" dirty="0">
                <a:solidFill>
                  <a:schemeClr val="bg1"/>
                </a:solidFill>
              </a:rPr>
              <a:t>Pour jeunes</a:t>
            </a:r>
          </a:p>
        </p:txBody>
      </p:sp>
      <p:pic>
        <p:nvPicPr>
          <p:cNvPr id="6" name="Image 5" descr="Une image contenant Visage humain, texte, Graphique, Police&#10;&#10;Le contenu généré par l’IA peut être incorrect.">
            <a:extLst>
              <a:ext uri="{FF2B5EF4-FFF2-40B4-BE49-F238E27FC236}">
                <a16:creationId xmlns:a16="http://schemas.microsoft.com/office/drawing/2014/main" id="{3EC429FD-101C-FC61-6BF3-460518868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1440180" cy="8915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A6E1B95-A5C6-D7C4-6E8F-37B7FFA7A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925" y="2780928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98602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850026-33CE-0B91-BC88-C3CDF769C10F}"/>
              </a:ext>
            </a:extLst>
          </p:cNvPr>
          <p:cNvSpPr txBox="1">
            <a:spLocks/>
          </p:cNvSpPr>
          <p:nvPr/>
        </p:nvSpPr>
        <p:spPr>
          <a:xfrm>
            <a:off x="1403648" y="150030"/>
            <a:ext cx="7441592" cy="15287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fr-FR" dirty="0">
                <a:solidFill>
                  <a:schemeClr val="bg1"/>
                </a:solidFill>
              </a:rPr>
              <a:t>            Fêtes chrétiennes</a:t>
            </a:r>
          </a:p>
          <a:p>
            <a:pPr algn="r"/>
            <a:r>
              <a:rPr lang="fr-FR" dirty="0">
                <a:solidFill>
                  <a:schemeClr val="bg1"/>
                </a:solidFill>
              </a:rPr>
              <a:t>Sacrements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CA6ECA6-7EC3-D202-446E-DAB3AFC7F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17" y="1863408"/>
            <a:ext cx="4500740" cy="232161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5AAC9D3-9CF5-D0E4-7946-D5FE2A574DEC}"/>
              </a:ext>
            </a:extLst>
          </p:cNvPr>
          <p:cNvSpPr txBox="1"/>
          <p:nvPr/>
        </p:nvSpPr>
        <p:spPr>
          <a:xfrm>
            <a:off x="298760" y="140174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Sacrement du pardon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1A8B876-D9C6-9117-0C47-C5E57E7809FF}"/>
              </a:ext>
            </a:extLst>
          </p:cNvPr>
          <p:cNvSpPr txBox="1"/>
          <p:nvPr/>
        </p:nvSpPr>
        <p:spPr>
          <a:xfrm>
            <a:off x="6644893" y="357301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Fête de la Toussaint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202A806-A0C8-26EC-14DC-79A651CA4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861" y="4147438"/>
            <a:ext cx="4060296" cy="251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70422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077945" y="5481305"/>
            <a:ext cx="5138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hlinkClick r:id="rId2"/>
              </a:rPr>
              <a:t>Catéchèse Par la Parole</a:t>
            </a:r>
          </a:p>
          <a:p>
            <a:pPr algn="ctr"/>
            <a:r>
              <a:rPr lang="fr-FR" dirty="0">
                <a:solidFill>
                  <a:schemeClr val="bg1"/>
                </a:solidFill>
                <a:hlinkClick r:id="rId2"/>
              </a:rPr>
              <a:t>Module Talents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 descr="logo PLP P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5286388"/>
            <a:ext cx="1524000" cy="84124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41F006-EECD-70CB-51BC-99DAEF764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5072632"/>
            <a:ext cx="1268760" cy="126876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>
          <a:xfrm>
            <a:off x="2483768" y="592454"/>
            <a:ext cx="6960281" cy="656612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Les textes bibliques</a:t>
            </a:r>
          </a:p>
        </p:txBody>
      </p:sp>
      <p:sp>
        <p:nvSpPr>
          <p:cNvPr id="15363" name="Segnaposto testo 5"/>
          <p:cNvSpPr>
            <a:spLocks noGrp="1"/>
          </p:cNvSpPr>
          <p:nvPr>
            <p:ph type="body" idx="1"/>
          </p:nvPr>
        </p:nvSpPr>
        <p:spPr>
          <a:xfrm>
            <a:off x="339107" y="1844824"/>
            <a:ext cx="4040188" cy="479159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Premier Testament</a:t>
            </a:r>
          </a:p>
        </p:txBody>
      </p:sp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C5EA37B5-0CFC-5D49-1A98-1929E085A3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68846" y="244623"/>
            <a:ext cx="2301652" cy="142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Segnaposto testo 7"/>
          <p:cNvSpPr>
            <a:spLocks noGrp="1"/>
          </p:cNvSpPr>
          <p:nvPr>
            <p:ph type="body" sz="quarter" idx="3"/>
          </p:nvPr>
        </p:nvSpPr>
        <p:spPr>
          <a:xfrm>
            <a:off x="4538178" y="1816409"/>
            <a:ext cx="4041775" cy="479160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Nouveau Testament</a:t>
            </a:r>
          </a:p>
        </p:txBody>
      </p:sp>
      <p:sp>
        <p:nvSpPr>
          <p:cNvPr id="15366" name="Segnaposto contenuto 8"/>
          <p:cNvSpPr>
            <a:spLocks noGrp="1"/>
          </p:cNvSpPr>
          <p:nvPr>
            <p:ph sz="quarter" idx="4"/>
          </p:nvPr>
        </p:nvSpPr>
        <p:spPr>
          <a:xfrm>
            <a:off x="4572000" y="2780928"/>
            <a:ext cx="4320480" cy="1224136"/>
          </a:xfrm>
        </p:spPr>
        <p:txBody>
          <a:bodyPr/>
          <a:lstStyle/>
          <a:p>
            <a:pPr eaLnBrk="1" hangingPunct="1">
              <a:buNone/>
            </a:pP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Matthieu 25, 14-30 </a:t>
            </a:r>
          </a:p>
          <a:p>
            <a:pPr eaLnBrk="1" hangingPunct="1">
              <a:buNone/>
            </a:pP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Parabole des talents</a:t>
            </a:r>
            <a:endParaRPr lang="it-IT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build="p"/>
      <p:bldP spid="1536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483768" y="3429000"/>
            <a:ext cx="5328592" cy="864096"/>
          </a:xfrm>
        </p:spPr>
        <p:txBody>
          <a:bodyPr/>
          <a:lstStyle/>
          <a:p>
            <a:pPr>
              <a:buNone/>
            </a:pPr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Texte du 33ème dimanche TO Année A</a:t>
            </a: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3059832" y="260648"/>
            <a:ext cx="5832648" cy="2051809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Lien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avec la liturgie,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les sacrements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C8A661-B78F-04A5-0B89-A16087DC6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72008"/>
            <a:ext cx="2808312" cy="278289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E69FC26-6B98-229A-119D-E989F0E626DC}"/>
              </a:ext>
            </a:extLst>
          </p:cNvPr>
          <p:cNvSpPr txBox="1"/>
          <p:nvPr/>
        </p:nvSpPr>
        <p:spPr>
          <a:xfrm>
            <a:off x="2483768" y="4437112"/>
            <a:ext cx="5832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Célébrer la Toussaint, </a:t>
            </a:r>
          </a:p>
          <a:p>
            <a:r>
              <a:rPr lang="fr-FR" sz="2400" dirty="0">
                <a:solidFill>
                  <a:schemeClr val="bg1"/>
                </a:solidFill>
              </a:rPr>
              <a:t>accepter le don de Dieu, fêter les saints </a:t>
            </a:r>
          </a:p>
          <a:p>
            <a:r>
              <a:rPr lang="fr-FR" sz="2400" dirty="0">
                <a:solidFill>
                  <a:schemeClr val="bg1"/>
                </a:solidFill>
              </a:rPr>
              <a:t>et tous ceux qui ont fait fructifier leurs dons</a:t>
            </a:r>
            <a:r>
              <a:rPr lang="fr-FR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2EC26A0F-3790-3695-F2B6-C4B65FFF713D}"/>
              </a:ext>
            </a:extLst>
          </p:cNvPr>
          <p:cNvSpPr txBox="1"/>
          <p:nvPr/>
        </p:nvSpPr>
        <p:spPr>
          <a:xfrm>
            <a:off x="54232" y="69214"/>
            <a:ext cx="5984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Avec une pédagogie adaptée à chaque âge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DF06559-F283-D206-C98F-E86214869192}"/>
              </a:ext>
            </a:extLst>
          </p:cNvPr>
          <p:cNvGrpSpPr/>
          <p:nvPr/>
        </p:nvGrpSpPr>
        <p:grpSpPr>
          <a:xfrm>
            <a:off x="434922" y="657415"/>
            <a:ext cx="8274156" cy="1017425"/>
            <a:chOff x="296892" y="5416658"/>
            <a:chExt cx="7538420" cy="1017425"/>
          </a:xfrm>
        </p:grpSpPr>
        <p:pic>
          <p:nvPicPr>
            <p:cNvPr id="9" name="Image 8" descr="Une image contenant texte, clipart, Graphique, Dessin d’enfant&#10;&#10;Le contenu généré par l’IA peut être incorrect.">
              <a:extLst>
                <a:ext uri="{FF2B5EF4-FFF2-40B4-BE49-F238E27FC236}">
                  <a16:creationId xmlns:a16="http://schemas.microsoft.com/office/drawing/2014/main" id="{3239ED5E-5BF0-B730-E1FA-A7F225125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6892" y="5416658"/>
              <a:ext cx="1639944" cy="1017425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C1A2D40-2434-7801-25FB-08F3C28CEF28}"/>
                </a:ext>
              </a:extLst>
            </p:cNvPr>
            <p:cNvSpPr txBox="1"/>
            <p:nvPr/>
          </p:nvSpPr>
          <p:spPr>
            <a:xfrm>
              <a:off x="2174299" y="5445668"/>
              <a:ext cx="56610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buNone/>
              </a:pPr>
              <a:r>
                <a:rPr lang="fr-FR" dirty="0">
                  <a:solidFill>
                    <a:schemeClr val="bg1"/>
                  </a:solidFill>
                </a:rPr>
                <a:t>Raconter </a:t>
              </a:r>
              <a:r>
                <a:rPr lang="fr-FR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Matthieu 25, 14-30 Parabole des talents</a:t>
              </a:r>
              <a:endParaRPr lang="it-IT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  <a:p>
              <a:r>
                <a:rPr lang="fr-FR" dirty="0">
                  <a:solidFill>
                    <a:schemeClr val="bg1"/>
                  </a:solidFill>
                </a:rPr>
                <a:t>Et un conte de Sr Nathalie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A5D8142-F80B-B87B-DFDF-E74875913845}"/>
              </a:ext>
            </a:extLst>
          </p:cNvPr>
          <p:cNvGrpSpPr/>
          <p:nvPr/>
        </p:nvGrpSpPr>
        <p:grpSpPr>
          <a:xfrm>
            <a:off x="1043608" y="3076454"/>
            <a:ext cx="7840525" cy="1116267"/>
            <a:chOff x="1882277" y="2849914"/>
            <a:chExt cx="7840525" cy="1116267"/>
          </a:xfrm>
        </p:grpSpPr>
        <p:pic>
          <p:nvPicPr>
            <p:cNvPr id="7" name="Image 6" descr="Une image contenant symbole, texte, Police, Graphique&#10;&#10;Le contenu généré par l’IA peut être incorrect.">
              <a:extLst>
                <a:ext uri="{FF2B5EF4-FFF2-40B4-BE49-F238E27FC236}">
                  <a16:creationId xmlns:a16="http://schemas.microsoft.com/office/drawing/2014/main" id="{D38F462D-E239-7C60-21A4-263330D56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2277" y="2849914"/>
              <a:ext cx="1800000" cy="1116267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86864CC-F3D7-3151-32A2-958B9AA86B55}"/>
                </a:ext>
              </a:extLst>
            </p:cNvPr>
            <p:cNvSpPr txBox="1"/>
            <p:nvPr/>
          </p:nvSpPr>
          <p:spPr>
            <a:xfrm>
              <a:off x="3890154" y="2849914"/>
              <a:ext cx="58326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Rapprocher </a:t>
              </a:r>
              <a:br>
                <a:rPr lang="fr-FR" dirty="0">
                  <a:solidFill>
                    <a:schemeClr val="bg1"/>
                  </a:solidFill>
                </a:rPr>
              </a:br>
              <a:r>
                <a:rPr lang="fr-FR" dirty="0">
                  <a:solidFill>
                    <a:schemeClr val="bg1"/>
                  </a:solidFill>
                </a:rPr>
                <a:t>pour mieux comprendre et interpréter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2B79D1A-2F15-E2EE-1F99-7ECF010282D0}"/>
              </a:ext>
            </a:extLst>
          </p:cNvPr>
          <p:cNvGrpSpPr/>
          <p:nvPr/>
        </p:nvGrpSpPr>
        <p:grpSpPr>
          <a:xfrm>
            <a:off x="704130" y="1750038"/>
            <a:ext cx="7366736" cy="1186649"/>
            <a:chOff x="981101" y="4063558"/>
            <a:chExt cx="7366736" cy="1186649"/>
          </a:xfrm>
        </p:grpSpPr>
        <p:pic>
          <p:nvPicPr>
            <p:cNvPr id="5" name="Image 4" descr="Une image contenant Visage humain, Graphique, texte, illustration&#10;&#10;Le contenu généré par l’IA peut être incorrect.">
              <a:extLst>
                <a:ext uri="{FF2B5EF4-FFF2-40B4-BE49-F238E27FC236}">
                  <a16:creationId xmlns:a16="http://schemas.microsoft.com/office/drawing/2014/main" id="{B52A84FD-204B-295B-4D60-4A0F44D8B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101" y="4137721"/>
              <a:ext cx="1800000" cy="1112486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0309FBD-DB4B-BE1F-F3D1-9FCF808B643F}"/>
                </a:ext>
              </a:extLst>
            </p:cNvPr>
            <p:cNvSpPr txBox="1"/>
            <p:nvPr/>
          </p:nvSpPr>
          <p:spPr>
            <a:xfrm>
              <a:off x="3007776" y="4063558"/>
              <a:ext cx="53400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Se questionner : quels sont ces talents ?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Pourquoi Jésus raconte-t-il des paraboles ?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Débattre autour de la liberté, la fidélité, la confiance...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AA0C50AC-900E-A818-78AD-50BDD436717C}"/>
              </a:ext>
            </a:extLst>
          </p:cNvPr>
          <p:cNvGrpSpPr/>
          <p:nvPr/>
        </p:nvGrpSpPr>
        <p:grpSpPr>
          <a:xfrm>
            <a:off x="3046358" y="5565543"/>
            <a:ext cx="5810524" cy="1116270"/>
            <a:chOff x="3563888" y="377202"/>
            <a:chExt cx="5810524" cy="1116270"/>
          </a:xfrm>
        </p:grpSpPr>
        <p:pic>
          <p:nvPicPr>
            <p:cNvPr id="11" name="Image 10" descr="Une image contenant clipart, Visage humain, texte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DF59DB4C-7148-8277-4C94-95DE2A400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3888" y="377202"/>
              <a:ext cx="1800000" cy="111627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F1C5726-7ADF-8DCE-F0FA-A17AAE218B63}"/>
                </a:ext>
              </a:extLst>
            </p:cNvPr>
            <p:cNvSpPr txBox="1"/>
            <p:nvPr/>
          </p:nvSpPr>
          <p:spPr>
            <a:xfrm>
              <a:off x="5363888" y="377202"/>
              <a:ext cx="401052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Méditer Prier</a:t>
              </a:r>
            </a:p>
            <a:p>
              <a:br>
                <a:rPr lang="fr-FR" dirty="0">
                  <a:solidFill>
                    <a:schemeClr val="bg1"/>
                  </a:solidFill>
                </a:rPr>
              </a:br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B9A5577-FC12-DF1C-610A-1AAF0D0F6D76}"/>
              </a:ext>
            </a:extLst>
          </p:cNvPr>
          <p:cNvGrpSpPr/>
          <p:nvPr/>
        </p:nvGrpSpPr>
        <p:grpSpPr>
          <a:xfrm>
            <a:off x="2009826" y="4318642"/>
            <a:ext cx="6090566" cy="1148495"/>
            <a:chOff x="2748214" y="1597429"/>
            <a:chExt cx="6274177" cy="1148495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BD56EDD-A6E4-43AC-2DF2-F5A0A1853DA6}"/>
                </a:ext>
              </a:extLst>
            </p:cNvPr>
            <p:cNvSpPr txBox="1"/>
            <p:nvPr/>
          </p:nvSpPr>
          <p:spPr>
            <a:xfrm>
              <a:off x="4548214" y="1597429"/>
              <a:ext cx="44741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Chercher du sens pour aujourd’hui</a:t>
              </a:r>
            </a:p>
            <a:p>
              <a:br>
                <a:rPr lang="fr-FR" dirty="0">
                  <a:solidFill>
                    <a:schemeClr val="bg1"/>
                  </a:solidFill>
                </a:rPr>
              </a:br>
              <a:endParaRPr lang="fr-FR" dirty="0">
                <a:solidFill>
                  <a:schemeClr val="bg1"/>
                </a:solidFill>
              </a:endParaRPr>
            </a:p>
          </p:txBody>
        </p:sp>
        <p:pic>
          <p:nvPicPr>
            <p:cNvPr id="24" name="Image 23" descr="Une image contenant clipart, Graphique, Visage humai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5519BD46-E2AB-6DAF-E913-82EBE8AD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8214" y="1598044"/>
              <a:ext cx="1854264" cy="1147880"/>
            </a:xfrm>
            <a:prstGeom prst="rect">
              <a:avLst/>
            </a:prstGeom>
          </p:spPr>
        </p:pic>
      </p:grpSp>
      <p:sp>
        <p:nvSpPr>
          <p:cNvPr id="19" name="ZoneTexte 18"/>
          <p:cNvSpPr txBox="1"/>
          <p:nvPr/>
        </p:nvSpPr>
        <p:spPr>
          <a:xfrm>
            <a:off x="5585352" y="115380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Quelques exemples…</a:t>
            </a:r>
          </a:p>
        </p:txBody>
      </p:sp>
    </p:spTree>
    <p:extLst>
      <p:ext uri="{BB962C8B-B14F-4D97-AF65-F5344CB8AC3E}">
        <p14:creationId xmlns:p14="http://schemas.microsoft.com/office/powerpoint/2010/main" val="1731222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>
          <a:xfrm>
            <a:off x="2275196" y="177355"/>
            <a:ext cx="2928958" cy="857256"/>
          </a:xfrm>
        </p:spPr>
        <p:txBody>
          <a:bodyPr/>
          <a:lstStyle/>
          <a:p>
            <a:pPr eaLnBrk="1" hangingPunct="1"/>
            <a:r>
              <a:rPr lang="it-IT" cap="none" dirty="0">
                <a:solidFill>
                  <a:schemeClr val="bg1"/>
                </a:solidFill>
              </a:rPr>
              <a:t>Des images</a:t>
            </a:r>
          </a:p>
        </p:txBody>
      </p:sp>
      <p:pic>
        <p:nvPicPr>
          <p:cNvPr id="3" name="Image 2" descr="Une image contenant Graphique, clipart, symbo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16A6C5E-976C-175A-C93E-FD4291D1D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34" y="66308"/>
            <a:ext cx="1872208" cy="134360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638B47-3A0F-6182-379C-2B59E9F6D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095" y="572560"/>
            <a:ext cx="2719417" cy="20311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567C17-AB1C-252D-E87C-2764617F1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83" y="2276872"/>
            <a:ext cx="2533318" cy="35279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F870876-4243-4DBA-A0A0-86711CF0A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3735">
            <a:off x="5099788" y="3532698"/>
            <a:ext cx="3463256" cy="223766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8FA6D7F-BC9B-2025-43F5-67453BB13CF0}"/>
              </a:ext>
            </a:extLst>
          </p:cNvPr>
          <p:cNvSpPr txBox="1"/>
          <p:nvPr/>
        </p:nvSpPr>
        <p:spPr>
          <a:xfrm>
            <a:off x="600581" y="5804835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Vitrail Église St Mary abbé de Kensington High Street Londres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50F487-0E69-FCA4-4D14-8B0DF0F594C1}"/>
              </a:ext>
            </a:extLst>
          </p:cNvPr>
          <p:cNvSpPr txBox="1"/>
          <p:nvPr/>
        </p:nvSpPr>
        <p:spPr>
          <a:xfrm>
            <a:off x="7140588" y="2608779"/>
            <a:ext cx="1640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Sr Nathalie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0E1BE34-D72D-1E62-B539-0A2A35CBC94E}"/>
              </a:ext>
            </a:extLst>
          </p:cNvPr>
          <p:cNvSpPr txBox="1"/>
          <p:nvPr/>
        </p:nvSpPr>
        <p:spPr>
          <a:xfrm rot="666306">
            <a:off x="7383486" y="592443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Averbode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D4DA7-6EE6-C54D-D7F8-9E888503C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>
            <a:extLst>
              <a:ext uri="{FF2B5EF4-FFF2-40B4-BE49-F238E27FC236}">
                <a16:creationId xmlns:a16="http://schemas.microsoft.com/office/drawing/2014/main" id="{F1490B63-CB9A-A0E5-CBF7-9F48803F5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5085184"/>
            <a:ext cx="5112568" cy="648072"/>
          </a:xfrm>
        </p:spPr>
        <p:txBody>
          <a:bodyPr/>
          <a:lstStyle/>
          <a:p>
            <a:pPr eaLnBrk="1" hangingPunct="1"/>
            <a:r>
              <a:rPr lang="en-US" sz="1600" b="0" dirty="0">
                <a:solidFill>
                  <a:schemeClr val="bg1"/>
                </a:solidFill>
              </a:rPr>
              <a:t> </a:t>
            </a:r>
            <a:endParaRPr lang="it-IT" sz="1600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 descr="Une image contenant Graphique, clipart, symbo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52BFBA8-7FDC-13E0-CAD5-D0D20FA87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34" y="66308"/>
            <a:ext cx="1872208" cy="1343607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A9EA42B2-6960-1CD5-3829-89E3F3F71EC9}"/>
              </a:ext>
            </a:extLst>
          </p:cNvPr>
          <p:cNvSpPr txBox="1">
            <a:spLocks/>
          </p:cNvSpPr>
          <p:nvPr/>
        </p:nvSpPr>
        <p:spPr bwMode="auto">
          <a:xfrm>
            <a:off x="2178330" y="246861"/>
            <a:ext cx="6804247" cy="97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it-IT" sz="3600" cap="none" dirty="0">
                <a:solidFill>
                  <a:schemeClr val="bg1"/>
                </a:solidFill>
              </a:rPr>
              <a:t>Un conte de Sr Nathalie en images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96BA9CE-4FDE-33FD-F7AE-BAE76BA124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1019894">
            <a:off x="1231720" y="4104443"/>
            <a:ext cx="2880000" cy="215111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27FF790-6F0A-F06B-E8A5-2D46BD4411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976298">
            <a:off x="5149503" y="3008085"/>
            <a:ext cx="2880000" cy="215111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ADBDF65-400E-5964-21D6-FAB497074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10" y="1447362"/>
            <a:ext cx="2880000" cy="215111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F097485-05E5-DEDA-2C48-C299C66D27AC}"/>
              </a:ext>
            </a:extLst>
          </p:cNvPr>
          <p:cNvSpPr txBox="1"/>
          <p:nvPr/>
        </p:nvSpPr>
        <p:spPr>
          <a:xfrm>
            <a:off x="5824911" y="574396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Actualiser la parabole </a:t>
            </a:r>
          </a:p>
          <a:p>
            <a:r>
              <a:rPr lang="fr-FR" dirty="0">
                <a:solidFill>
                  <a:schemeClr val="bg1"/>
                </a:solidFill>
              </a:rPr>
              <a:t>à tous les âges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FACC830-8558-4251-3F40-3155752F3417}"/>
              </a:ext>
            </a:extLst>
          </p:cNvPr>
          <p:cNvSpPr txBox="1"/>
          <p:nvPr/>
        </p:nvSpPr>
        <p:spPr>
          <a:xfrm>
            <a:off x="3576657" y="1447362"/>
            <a:ext cx="3472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Séraphine aimait jardiner. </a:t>
            </a:r>
          </a:p>
          <a:p>
            <a:r>
              <a:rPr lang="fr-FR" dirty="0">
                <a:solidFill>
                  <a:schemeClr val="bg1"/>
                </a:solidFill>
              </a:rPr>
              <a:t>Elle aimait les graines, les fleurs, les arbustes et les arbres. Elle se plaisait à … </a:t>
            </a:r>
          </a:p>
        </p:txBody>
      </p:sp>
    </p:spTree>
    <p:extLst>
      <p:ext uri="{BB962C8B-B14F-4D97-AF65-F5344CB8AC3E}">
        <p14:creationId xmlns:p14="http://schemas.microsoft.com/office/powerpoint/2010/main" val="312453673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4F528-F968-7318-BB55-736CBFDD8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Graphique, clipart, symbo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85BD353-E648-849C-087B-BD507109B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34" y="66308"/>
            <a:ext cx="1872208" cy="134360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E63337-5A8D-17A7-7A39-4BD0728ED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81257"/>
            <a:ext cx="2533318" cy="352796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18B26D7-D940-3272-C23E-19BF2A8DAAEA}"/>
              </a:ext>
            </a:extLst>
          </p:cNvPr>
          <p:cNvSpPr txBox="1"/>
          <p:nvPr/>
        </p:nvSpPr>
        <p:spPr>
          <a:xfrm>
            <a:off x="3834172" y="1868070"/>
            <a:ext cx="4572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Au centre, debout, un personnage plus âgé, tient dans sa main droite deux pièces. Il a déjà reçu sa</a:t>
            </a:r>
          </a:p>
          <a:p>
            <a:r>
              <a:rPr lang="fr-FR" sz="1600" dirty="0">
                <a:solidFill>
                  <a:schemeClr val="bg1"/>
                </a:solidFill>
              </a:rPr>
              <a:t>part. Son visage exprime l’indécision, son regard est tout intérieur. Que va-t-il faire de ce trésor ?</a:t>
            </a:r>
          </a:p>
          <a:p>
            <a:r>
              <a:rPr lang="fr-FR" sz="1600" dirty="0">
                <a:solidFill>
                  <a:schemeClr val="bg1"/>
                </a:solidFill>
              </a:rPr>
              <a:t>A sa gauche, caché par le jeune serviteur, un homme jeune vêtu d’un manteau mauve. Ses mains</a:t>
            </a:r>
          </a:p>
          <a:p>
            <a:r>
              <a:rPr lang="fr-FR" sz="1600" dirty="0">
                <a:solidFill>
                  <a:schemeClr val="bg1"/>
                </a:solidFill>
              </a:rPr>
              <a:t>sont cachées, son visage est tourné vers son maître, 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il le regarde, son expression marque un</a:t>
            </a:r>
          </a:p>
          <a:p>
            <a:r>
              <a:rPr lang="fr-FR" sz="1600" dirty="0">
                <a:solidFill>
                  <a:schemeClr val="bg1"/>
                </a:solidFill>
              </a:rPr>
              <a:t>étonnement et peut-être une question : 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« Que se passe-t-il ? Quel est le sens de cela ? »</a:t>
            </a:r>
          </a:p>
          <a:p>
            <a:r>
              <a:rPr lang="fr-FR" sz="1600" dirty="0">
                <a:solidFill>
                  <a:schemeClr val="bg1"/>
                </a:solidFill>
              </a:rPr>
              <a:t>A-t-il déjà reçu sa part ?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1B324987-C4C9-B543-700E-BCB810EDAA26}"/>
              </a:ext>
            </a:extLst>
          </p:cNvPr>
          <p:cNvSpPr txBox="1">
            <a:spLocks/>
          </p:cNvSpPr>
          <p:nvPr/>
        </p:nvSpPr>
        <p:spPr bwMode="auto">
          <a:xfrm>
            <a:off x="3491880" y="309483"/>
            <a:ext cx="467306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it-IT" cap="none" dirty="0">
                <a:solidFill>
                  <a:schemeClr val="bg1"/>
                </a:solidFill>
              </a:rPr>
              <a:t>Lecture d’images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A92868C-1DD0-8545-79C6-2C99324CDECC}"/>
              </a:ext>
            </a:extLst>
          </p:cNvPr>
          <p:cNvSpPr txBox="1"/>
          <p:nvPr/>
        </p:nvSpPr>
        <p:spPr>
          <a:xfrm>
            <a:off x="395536" y="5465511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Vitrail Église St Mary abbé de Kensington High Street Londres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8757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95888" y="5752631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Vous en saurez plus dans l’onglet Image</a:t>
            </a:r>
          </a:p>
        </p:txBody>
      </p:sp>
      <p:pic>
        <p:nvPicPr>
          <p:cNvPr id="2" name="Image 1" descr="Une image contenant Graphique, clipart, symbo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0726F3A-8E04-E375-E049-336A41AB2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151" y="5373214"/>
            <a:ext cx="1872208" cy="1343607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</p:sld>
</file>

<file path=ppt/theme/theme1.xml><?xml version="1.0" encoding="utf-8"?>
<a:theme xmlns:a="http://schemas.openxmlformats.org/drawingml/2006/main" name="Ne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2265</TotalTime>
  <Words>907</Words>
  <Application>Microsoft Office PowerPoint</Application>
  <PresentationFormat>Affichage à l'écran (4:3)</PresentationFormat>
  <Paragraphs>140</Paragraphs>
  <Slides>23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Calibri</vt:lpstr>
      <vt:lpstr>heebo</vt:lpstr>
      <vt:lpstr>Times New Roman</vt:lpstr>
      <vt:lpstr>Nero</vt:lpstr>
      <vt:lpstr>Diaporama de présentation Module Talents  </vt:lpstr>
      <vt:lpstr>Le module Talents</vt:lpstr>
      <vt:lpstr>Les textes bibliques</vt:lpstr>
      <vt:lpstr>Lien  avec la liturgie, les sacrements</vt:lpstr>
      <vt:lpstr>Présentation PowerPoint</vt:lpstr>
      <vt:lpstr>Des images</vt:lpstr>
      <vt:lpstr> </vt:lpstr>
      <vt:lpstr>Présentation PowerPoint</vt:lpstr>
      <vt:lpstr>Présentation PowerPoint</vt:lpstr>
      <vt:lpstr>Intergénérationnel </vt:lpstr>
      <vt:lpstr>Jeux </vt:lpstr>
      <vt:lpstr>Repères pour adultes</vt:lpstr>
      <vt:lpstr>Adultes</vt:lpstr>
      <vt:lpstr>Lecture au plus près de Mt 25 avec des adultes sur page Adultes,  avec des jeunes sur page Spécial Jeunes</vt:lpstr>
      <vt:lpstr>Enfance - Ados </vt:lpstr>
      <vt:lpstr>Petite enfance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talents diaporama presentation</dc:title>
  <dc:creator>par la parole</dc:creator>
  <cp:lastModifiedBy>odile theiller</cp:lastModifiedBy>
  <cp:revision>166</cp:revision>
  <dcterms:created xsi:type="dcterms:W3CDTF">2005-05-11T18:49:12Z</dcterms:created>
  <dcterms:modified xsi:type="dcterms:W3CDTF">2026-05-29T16:35:35Z</dcterms:modified>
</cp:coreProperties>
</file>