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7" r:id="rId3"/>
    <p:sldId id="305" r:id="rId4"/>
    <p:sldId id="306" r:id="rId5"/>
    <p:sldId id="307" r:id="rId6"/>
    <p:sldId id="308" r:id="rId7"/>
    <p:sldId id="309" r:id="rId8"/>
    <p:sldId id="310" r:id="rId9"/>
    <p:sldId id="311" r:id="rId10"/>
    <p:sldId id="312" r:id="rId11"/>
    <p:sldId id="258" r:id="rId12"/>
    <p:sldId id="259" r:id="rId13"/>
    <p:sldId id="260" r:id="rId14"/>
    <p:sldId id="261" r:id="rId15"/>
    <p:sldId id="300" r:id="rId16"/>
    <p:sldId id="295" r:id="rId17"/>
    <p:sldId id="296" r:id="rId18"/>
    <p:sldId id="298"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01" r:id="rId32"/>
    <p:sldId id="302" r:id="rId33"/>
    <p:sldId id="303" r:id="rId34"/>
    <p:sldId id="304" r:id="rId35"/>
    <p:sldId id="314" r:id="rId36"/>
    <p:sldId id="315" r:id="rId37"/>
    <p:sldId id="316" r:id="rId38"/>
    <p:sldId id="317" r:id="rId39"/>
    <p:sldId id="327" r:id="rId40"/>
    <p:sldId id="328" r:id="rId41"/>
    <p:sldId id="329" r:id="rId42"/>
    <p:sldId id="330" r:id="rId43"/>
    <p:sldId id="323" r:id="rId44"/>
    <p:sldId id="346" r:id="rId45"/>
    <p:sldId id="347" r:id="rId46"/>
    <p:sldId id="350" r:id="rId47"/>
    <p:sldId id="348" r:id="rId48"/>
    <p:sldId id="331" r:id="rId49"/>
    <p:sldId id="332" r:id="rId50"/>
    <p:sldId id="333" r:id="rId51"/>
    <p:sldId id="349" r:id="rId52"/>
    <p:sldId id="294" r:id="rId53"/>
    <p:sldId id="299"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1C880C8-8F06-4C92-93E2-B899321DD47A}">
          <p14:sldIdLst>
            <p14:sldId id="256"/>
            <p14:sldId id="257"/>
            <p14:sldId id="305"/>
            <p14:sldId id="306"/>
            <p14:sldId id="307"/>
            <p14:sldId id="308"/>
            <p14:sldId id="309"/>
            <p14:sldId id="310"/>
            <p14:sldId id="311"/>
            <p14:sldId id="312"/>
            <p14:sldId id="258"/>
          </p14:sldIdLst>
        </p14:section>
        <p14:section name="Section sans titre" id="{E6EBCF9E-D93F-446A-931E-A558F434247D}">
          <p14:sldIdLst>
            <p14:sldId id="259"/>
            <p14:sldId id="260"/>
            <p14:sldId id="261"/>
            <p14:sldId id="300"/>
            <p14:sldId id="295"/>
            <p14:sldId id="296"/>
            <p14:sldId id="298"/>
            <p14:sldId id="334"/>
            <p14:sldId id="335"/>
            <p14:sldId id="336"/>
            <p14:sldId id="337"/>
            <p14:sldId id="338"/>
            <p14:sldId id="339"/>
            <p14:sldId id="340"/>
            <p14:sldId id="341"/>
            <p14:sldId id="342"/>
            <p14:sldId id="343"/>
            <p14:sldId id="344"/>
            <p14:sldId id="345"/>
            <p14:sldId id="301"/>
            <p14:sldId id="302"/>
            <p14:sldId id="303"/>
            <p14:sldId id="304"/>
            <p14:sldId id="314"/>
            <p14:sldId id="315"/>
            <p14:sldId id="316"/>
            <p14:sldId id="317"/>
            <p14:sldId id="327"/>
            <p14:sldId id="328"/>
            <p14:sldId id="329"/>
            <p14:sldId id="330"/>
            <p14:sldId id="323"/>
            <p14:sldId id="346"/>
            <p14:sldId id="347"/>
            <p14:sldId id="350"/>
            <p14:sldId id="348"/>
            <p14:sldId id="331"/>
            <p14:sldId id="332"/>
            <p14:sldId id="333"/>
            <p14:sldId id="349"/>
            <p14:sldId id="294"/>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36" autoAdjust="0"/>
    <p:restoredTop sz="94660" autoAdjust="0"/>
  </p:normalViewPr>
  <p:slideViewPr>
    <p:cSldViewPr snapToGrid="0">
      <p:cViewPr varScale="1">
        <p:scale>
          <a:sx n="97" d="100"/>
          <a:sy n="97" d="100"/>
        </p:scale>
        <p:origin x="324"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4A83E4-BA76-F811-1E50-0360D3D65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254B9E-2000-5EF5-B650-FA0598502E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062EB-68AA-4F87-9A7D-E6B8540054A4}" type="datetimeFigureOut">
              <a:rPr lang="fr-FR" smtClean="0"/>
              <a:t>04/01/2026</a:t>
            </a:fld>
            <a:endParaRPr lang="fr-FR"/>
          </a:p>
        </p:txBody>
      </p:sp>
      <p:sp>
        <p:nvSpPr>
          <p:cNvPr id="4" name="Espace réservé du pied de page 3">
            <a:extLst>
              <a:ext uri="{FF2B5EF4-FFF2-40B4-BE49-F238E27FC236}">
                <a16:creationId xmlns:a16="http://schemas.microsoft.com/office/drawing/2014/main" id="{FDB3BFFC-4C76-619F-FFAE-202FC2D1FA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7484CC6-64E5-CD0E-4F68-281C342169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E6D12-A677-4CB1-9D72-9CCCA2D177F0}" type="slidenum">
              <a:rPr lang="fr-FR" smtClean="0"/>
              <a:t>‹N°›</a:t>
            </a:fld>
            <a:endParaRPr lang="fr-FR"/>
          </a:p>
        </p:txBody>
      </p:sp>
    </p:spTree>
    <p:extLst>
      <p:ext uri="{BB962C8B-B14F-4D97-AF65-F5344CB8AC3E}">
        <p14:creationId xmlns:p14="http://schemas.microsoft.com/office/powerpoint/2010/main" val="98422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AC186-E418-45EF-988A-25865F91E38A}" type="datetimeFigureOut">
              <a:rPr lang="fr-FR" smtClean="0"/>
              <a:t>04/01/2026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A11F5-A68A-4B00-BC7F-5B55D1ED274B}" type="slidenum">
              <a:rPr lang="fr-FR" smtClean="0"/>
              <a:t>‹N°›</a:t>
            </a:fld>
            <a:endParaRPr lang="fr-FR"/>
          </a:p>
        </p:txBody>
      </p:sp>
    </p:spTree>
    <p:extLst>
      <p:ext uri="{BB962C8B-B14F-4D97-AF65-F5344CB8AC3E}">
        <p14:creationId xmlns:p14="http://schemas.microsoft.com/office/powerpoint/2010/main" val="1299912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2F187-AA3F-CF34-B541-DF01297624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ACCEE24-6431-96A0-28E0-70C1E87EF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EC260BC-BF62-C575-DFDF-0FCAE629BD4D}"/>
              </a:ext>
            </a:extLst>
          </p:cNvPr>
          <p:cNvSpPr>
            <a:spLocks noGrp="1"/>
          </p:cNvSpPr>
          <p:nvPr>
            <p:ph type="dt" sz="half" idx="10"/>
          </p:nvPr>
        </p:nvSpPr>
        <p:spPr/>
        <p:txBody>
          <a:bodyPr/>
          <a:lstStyle/>
          <a:p>
            <a:fld id="{A5348B5C-D2E7-4EEC-A199-6F581CE79758}" type="datetime1">
              <a:rPr lang="fr-FR" smtClean="0"/>
              <a:t>04/01/2026</a:t>
            </a:fld>
            <a:endParaRPr lang="fr-FR"/>
          </a:p>
        </p:txBody>
      </p:sp>
      <p:sp>
        <p:nvSpPr>
          <p:cNvPr id="5" name="Espace réservé du pied de page 4">
            <a:extLst>
              <a:ext uri="{FF2B5EF4-FFF2-40B4-BE49-F238E27FC236}">
                <a16:creationId xmlns:a16="http://schemas.microsoft.com/office/drawing/2014/main" id="{F50231AF-2D73-001A-16FA-A5EDA639A5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6F1DDE-46B9-9C5D-EA7F-E01EA31AFEA8}"/>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19025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C9501-A7D2-E0B8-5B3D-96DC1716B7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D954C38-D899-A876-35D6-E1CB90E4C3B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69CC85-B88A-BBFB-2029-5C21CC334A68}"/>
              </a:ext>
            </a:extLst>
          </p:cNvPr>
          <p:cNvSpPr>
            <a:spLocks noGrp="1"/>
          </p:cNvSpPr>
          <p:nvPr>
            <p:ph type="dt" sz="half" idx="10"/>
          </p:nvPr>
        </p:nvSpPr>
        <p:spPr/>
        <p:txBody>
          <a:bodyPr/>
          <a:lstStyle/>
          <a:p>
            <a:fld id="{6F7F0D23-084D-4279-BB4B-3DC303C8682C}" type="datetime1">
              <a:rPr lang="fr-FR" smtClean="0"/>
              <a:t>04/01/2026</a:t>
            </a:fld>
            <a:endParaRPr lang="fr-FR"/>
          </a:p>
        </p:txBody>
      </p:sp>
      <p:sp>
        <p:nvSpPr>
          <p:cNvPr id="5" name="Espace réservé du pied de page 4">
            <a:extLst>
              <a:ext uri="{FF2B5EF4-FFF2-40B4-BE49-F238E27FC236}">
                <a16:creationId xmlns:a16="http://schemas.microsoft.com/office/drawing/2014/main" id="{F7120DF9-81AC-AB27-C073-8225F4A7C4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63EDA8-186C-FD50-6860-B6DD903B62E1}"/>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42376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EC2A79-C3A1-CCE4-BE0F-6C05A4F819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B5B8E3-B095-BA96-6B2F-48DDBCA1BD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4DFB50-59F1-EFEF-57B0-5F89196779EC}"/>
              </a:ext>
            </a:extLst>
          </p:cNvPr>
          <p:cNvSpPr>
            <a:spLocks noGrp="1"/>
          </p:cNvSpPr>
          <p:nvPr>
            <p:ph type="dt" sz="half" idx="10"/>
          </p:nvPr>
        </p:nvSpPr>
        <p:spPr/>
        <p:txBody>
          <a:bodyPr/>
          <a:lstStyle/>
          <a:p>
            <a:fld id="{0FE881E0-B9E4-4C0B-AD7F-12B7AA24A05D}" type="datetime1">
              <a:rPr lang="fr-FR" smtClean="0"/>
              <a:t>04/01/2026</a:t>
            </a:fld>
            <a:endParaRPr lang="fr-FR"/>
          </a:p>
        </p:txBody>
      </p:sp>
      <p:sp>
        <p:nvSpPr>
          <p:cNvPr id="5" name="Espace réservé du pied de page 4">
            <a:extLst>
              <a:ext uri="{FF2B5EF4-FFF2-40B4-BE49-F238E27FC236}">
                <a16:creationId xmlns:a16="http://schemas.microsoft.com/office/drawing/2014/main" id="{B21D255D-3EDB-6481-7E69-6A10DFDF17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C08426-3652-4F33-232D-A01254765176}"/>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60483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67131-6A4F-A787-E0D5-D34E6221A9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CF51DE-094A-7E06-5B11-047DFFE0E1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76AB66-76AD-3579-92F1-9B762AEF9740}"/>
              </a:ext>
            </a:extLst>
          </p:cNvPr>
          <p:cNvSpPr>
            <a:spLocks noGrp="1"/>
          </p:cNvSpPr>
          <p:nvPr>
            <p:ph type="dt" sz="half" idx="10"/>
          </p:nvPr>
        </p:nvSpPr>
        <p:spPr/>
        <p:txBody>
          <a:bodyPr/>
          <a:lstStyle/>
          <a:p>
            <a:fld id="{07054160-9A1A-4FAE-92BF-5051CC3E615E}" type="datetime1">
              <a:rPr lang="fr-FR" smtClean="0"/>
              <a:t>04/01/2026</a:t>
            </a:fld>
            <a:endParaRPr lang="fr-FR"/>
          </a:p>
        </p:txBody>
      </p:sp>
      <p:sp>
        <p:nvSpPr>
          <p:cNvPr id="5" name="Espace réservé du pied de page 4">
            <a:extLst>
              <a:ext uri="{FF2B5EF4-FFF2-40B4-BE49-F238E27FC236}">
                <a16:creationId xmlns:a16="http://schemas.microsoft.com/office/drawing/2014/main" id="{F3C8D3A3-C4BB-661C-36C2-014AD06F7B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992A51-37DE-C2D1-B547-EBA600F3D933}"/>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98996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7A827-D7A0-8E5E-85D5-8581313ADB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573EA1-1D06-3E7D-E0AF-F069C3A4B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4A5049-16A0-8E2A-AB74-3CC54C3E9BCF}"/>
              </a:ext>
            </a:extLst>
          </p:cNvPr>
          <p:cNvSpPr>
            <a:spLocks noGrp="1"/>
          </p:cNvSpPr>
          <p:nvPr>
            <p:ph type="dt" sz="half" idx="10"/>
          </p:nvPr>
        </p:nvSpPr>
        <p:spPr/>
        <p:txBody>
          <a:bodyPr/>
          <a:lstStyle/>
          <a:p>
            <a:fld id="{64E56460-1FE7-461F-9ADA-B4D41BA16D1A}" type="datetime1">
              <a:rPr lang="fr-FR" smtClean="0"/>
              <a:t>04/01/2026</a:t>
            </a:fld>
            <a:endParaRPr lang="fr-FR"/>
          </a:p>
        </p:txBody>
      </p:sp>
      <p:sp>
        <p:nvSpPr>
          <p:cNvPr id="5" name="Espace réservé du pied de page 4">
            <a:extLst>
              <a:ext uri="{FF2B5EF4-FFF2-40B4-BE49-F238E27FC236}">
                <a16:creationId xmlns:a16="http://schemas.microsoft.com/office/drawing/2014/main" id="{87486D53-92A2-EB33-BFDD-8CE7DC53A7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B93E56-CCA3-4A26-9B02-BB0A0412CACF}"/>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34415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E8CF9-564E-B1DF-D98D-6CA907B06D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EC857B-0A14-C2BA-7498-68DEA199EE9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69F2A9-EB02-AD55-1EA3-AB493A674A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6A2D50C-8FD2-8CAA-76C2-973693BB2C88}"/>
              </a:ext>
            </a:extLst>
          </p:cNvPr>
          <p:cNvSpPr>
            <a:spLocks noGrp="1"/>
          </p:cNvSpPr>
          <p:nvPr>
            <p:ph type="dt" sz="half" idx="10"/>
          </p:nvPr>
        </p:nvSpPr>
        <p:spPr/>
        <p:txBody>
          <a:bodyPr/>
          <a:lstStyle/>
          <a:p>
            <a:fld id="{E40B0B3D-E941-4533-AF51-79D64F42EF2C}" type="datetime1">
              <a:rPr lang="fr-FR" smtClean="0"/>
              <a:t>04/01/2026</a:t>
            </a:fld>
            <a:endParaRPr lang="fr-FR"/>
          </a:p>
        </p:txBody>
      </p:sp>
      <p:sp>
        <p:nvSpPr>
          <p:cNvPr id="6" name="Espace réservé du pied de page 5">
            <a:extLst>
              <a:ext uri="{FF2B5EF4-FFF2-40B4-BE49-F238E27FC236}">
                <a16:creationId xmlns:a16="http://schemas.microsoft.com/office/drawing/2014/main" id="{E6400878-D344-B1AB-9F4A-1709A0B454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A3684C-E001-D0E6-B18A-625461EC2856}"/>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7619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A1AD5-5207-16B3-2E8F-FF7850BB23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423F478-C6E3-B40D-D6FE-34A430561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E3CDF9-3F85-94D8-D99F-B523BE477E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ADEA61-B08C-EC0F-A7B6-60054F4E0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A58A7A-BCC6-94E0-87AF-B30F6407F7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541D92-2BED-25B2-8C55-79AFB0D25DD2}"/>
              </a:ext>
            </a:extLst>
          </p:cNvPr>
          <p:cNvSpPr>
            <a:spLocks noGrp="1"/>
          </p:cNvSpPr>
          <p:nvPr>
            <p:ph type="dt" sz="half" idx="10"/>
          </p:nvPr>
        </p:nvSpPr>
        <p:spPr/>
        <p:txBody>
          <a:bodyPr/>
          <a:lstStyle/>
          <a:p>
            <a:fld id="{077AF12B-E9D6-442A-891D-8EA200FB9AD0}" type="datetime1">
              <a:rPr lang="fr-FR" smtClean="0"/>
              <a:t>04/01/2026</a:t>
            </a:fld>
            <a:endParaRPr lang="fr-FR"/>
          </a:p>
        </p:txBody>
      </p:sp>
      <p:sp>
        <p:nvSpPr>
          <p:cNvPr id="8" name="Espace réservé du pied de page 7">
            <a:extLst>
              <a:ext uri="{FF2B5EF4-FFF2-40B4-BE49-F238E27FC236}">
                <a16:creationId xmlns:a16="http://schemas.microsoft.com/office/drawing/2014/main" id="{7C815901-6F4E-132B-D447-B7786C681D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E4BE61-DEEA-FB88-4472-F9F97094D2AB}"/>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82884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AB58A-D45C-0996-FD4C-E373A293F9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2173273-193B-A2EE-5683-9DF540C38E1B}"/>
              </a:ext>
            </a:extLst>
          </p:cNvPr>
          <p:cNvSpPr>
            <a:spLocks noGrp="1"/>
          </p:cNvSpPr>
          <p:nvPr>
            <p:ph type="dt" sz="half" idx="10"/>
          </p:nvPr>
        </p:nvSpPr>
        <p:spPr/>
        <p:txBody>
          <a:bodyPr/>
          <a:lstStyle/>
          <a:p>
            <a:fld id="{C023D6DB-6468-4380-A79F-1AFFD3F1E4C0}" type="datetime1">
              <a:rPr lang="fr-FR" smtClean="0"/>
              <a:t>04/01/2026</a:t>
            </a:fld>
            <a:endParaRPr lang="fr-FR"/>
          </a:p>
        </p:txBody>
      </p:sp>
      <p:sp>
        <p:nvSpPr>
          <p:cNvPr id="4" name="Espace réservé du pied de page 3">
            <a:extLst>
              <a:ext uri="{FF2B5EF4-FFF2-40B4-BE49-F238E27FC236}">
                <a16:creationId xmlns:a16="http://schemas.microsoft.com/office/drawing/2014/main" id="{D3060A2A-8A17-8C00-E154-2A9E5F38BD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398AED9-9D70-A727-90FB-434E25FAC914}"/>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183687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A7F35D-944F-1312-FA61-C4B38974D53F}"/>
              </a:ext>
            </a:extLst>
          </p:cNvPr>
          <p:cNvSpPr>
            <a:spLocks noGrp="1"/>
          </p:cNvSpPr>
          <p:nvPr>
            <p:ph type="dt" sz="half" idx="10"/>
          </p:nvPr>
        </p:nvSpPr>
        <p:spPr/>
        <p:txBody>
          <a:bodyPr/>
          <a:lstStyle/>
          <a:p>
            <a:fld id="{26FE4944-F485-4006-B348-47334E74EED8}" type="datetime1">
              <a:rPr lang="fr-FR" smtClean="0"/>
              <a:t>04/01/2026</a:t>
            </a:fld>
            <a:endParaRPr lang="fr-FR"/>
          </a:p>
        </p:txBody>
      </p:sp>
      <p:sp>
        <p:nvSpPr>
          <p:cNvPr id="3" name="Espace réservé du pied de page 2">
            <a:extLst>
              <a:ext uri="{FF2B5EF4-FFF2-40B4-BE49-F238E27FC236}">
                <a16:creationId xmlns:a16="http://schemas.microsoft.com/office/drawing/2014/main" id="{17FDF9AF-7756-05BD-6884-EB0FD12994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35D4426-E4DA-A0B1-2019-C33305D81F77}"/>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40221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3D9C1-4A5F-5327-0649-97890C24F9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47DF32-5ED3-6E7D-50F4-F3BDC8140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0F447C-7758-0FE7-D784-E05A3A1DC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FEEB70-E0CF-4AFE-EF0B-7BEA90904946}"/>
              </a:ext>
            </a:extLst>
          </p:cNvPr>
          <p:cNvSpPr>
            <a:spLocks noGrp="1"/>
          </p:cNvSpPr>
          <p:nvPr>
            <p:ph type="dt" sz="half" idx="10"/>
          </p:nvPr>
        </p:nvSpPr>
        <p:spPr/>
        <p:txBody>
          <a:bodyPr/>
          <a:lstStyle/>
          <a:p>
            <a:fld id="{F90E7F05-35AC-44DE-90E5-BD100EEF946C}" type="datetime1">
              <a:rPr lang="fr-FR" smtClean="0"/>
              <a:t>04/01/2026</a:t>
            </a:fld>
            <a:endParaRPr lang="fr-FR"/>
          </a:p>
        </p:txBody>
      </p:sp>
      <p:sp>
        <p:nvSpPr>
          <p:cNvPr id="6" name="Espace réservé du pied de page 5">
            <a:extLst>
              <a:ext uri="{FF2B5EF4-FFF2-40B4-BE49-F238E27FC236}">
                <a16:creationId xmlns:a16="http://schemas.microsoft.com/office/drawing/2014/main" id="{B758751E-3531-E155-B5FD-AB2F34A870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565451-C027-5307-C9D2-5414FD64372B}"/>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318190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2D2D8-01C5-F383-0E4F-B8F7D9AC12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D698DC-8D17-581C-8F79-28C15AAC1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785A5F-3239-ACCC-8695-1CCD92746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477EF4-7FF5-3A49-488D-EA73F5B3814A}"/>
              </a:ext>
            </a:extLst>
          </p:cNvPr>
          <p:cNvSpPr>
            <a:spLocks noGrp="1"/>
          </p:cNvSpPr>
          <p:nvPr>
            <p:ph type="dt" sz="half" idx="10"/>
          </p:nvPr>
        </p:nvSpPr>
        <p:spPr/>
        <p:txBody>
          <a:bodyPr/>
          <a:lstStyle/>
          <a:p>
            <a:fld id="{5848C9BB-B864-4C32-8990-78048778FAEC}" type="datetime1">
              <a:rPr lang="fr-FR" smtClean="0"/>
              <a:t>04/01/2026</a:t>
            </a:fld>
            <a:endParaRPr lang="fr-FR"/>
          </a:p>
        </p:txBody>
      </p:sp>
      <p:sp>
        <p:nvSpPr>
          <p:cNvPr id="6" name="Espace réservé du pied de page 5">
            <a:extLst>
              <a:ext uri="{FF2B5EF4-FFF2-40B4-BE49-F238E27FC236}">
                <a16:creationId xmlns:a16="http://schemas.microsoft.com/office/drawing/2014/main" id="{B4032CC7-2376-4985-7A0B-D295663FDC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EDFE7F-38D4-5B60-F5A7-03EFDD0A4E02}"/>
              </a:ext>
            </a:extLst>
          </p:cNvPr>
          <p:cNvSpPr>
            <a:spLocks noGrp="1"/>
          </p:cNvSpPr>
          <p:nvPr>
            <p:ph type="sldNum" sz="quarter" idx="12"/>
          </p:nvPr>
        </p:nvSpPr>
        <p:spPr/>
        <p:txBody>
          <a:bodyPr/>
          <a:lstStyle/>
          <a:p>
            <a:fld id="{CF70008A-A0B5-4A2F-AE10-819E4AFD28BB}" type="slidenum">
              <a:rPr lang="fr-FR" smtClean="0"/>
              <a:pPr/>
              <a:t>‹N°›</a:t>
            </a:fld>
            <a:endParaRPr lang="fr-FR"/>
          </a:p>
        </p:txBody>
      </p:sp>
    </p:spTree>
    <p:extLst>
      <p:ext uri="{BB962C8B-B14F-4D97-AF65-F5344CB8AC3E}">
        <p14:creationId xmlns:p14="http://schemas.microsoft.com/office/powerpoint/2010/main" val="28314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7CE596-89C5-15EE-B3C4-E4EBE3252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25DB91-362F-6D66-F2A3-C4185D950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5ADAA6-3A2F-24F3-74DF-4F3BC2DE3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7BFDB-82A6-4D45-B83A-DABEE90D73C6}" type="datetime1">
              <a:rPr lang="fr-FR" smtClean="0"/>
              <a:t>04/01/2026</a:t>
            </a:fld>
            <a:endParaRPr lang="fr-FR"/>
          </a:p>
        </p:txBody>
      </p:sp>
      <p:sp>
        <p:nvSpPr>
          <p:cNvPr id="5" name="Espace réservé du pied de page 4">
            <a:extLst>
              <a:ext uri="{FF2B5EF4-FFF2-40B4-BE49-F238E27FC236}">
                <a16:creationId xmlns:a16="http://schemas.microsoft.com/office/drawing/2014/main" id="{49B74FE1-9801-8BBA-55F6-D1A7269E1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2214F2-188C-8C49-AD7D-19894CCAC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008A-A0B5-4A2F-AE10-819E4AFD28BB}" type="slidenum">
              <a:rPr lang="fr-FR" smtClean="0"/>
              <a:pPr/>
              <a:t>‹N°›</a:t>
            </a:fld>
            <a:endParaRPr lang="fr-FR"/>
          </a:p>
        </p:txBody>
      </p:sp>
    </p:spTree>
    <p:extLst>
      <p:ext uri="{BB962C8B-B14F-4D97-AF65-F5344CB8AC3E}">
        <p14:creationId xmlns:p14="http://schemas.microsoft.com/office/powerpoint/2010/main" val="327959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elf.org/bible/Mt/2" TargetMode="External"/><Relationship Id="rId2" Type="http://schemas.openxmlformats.org/officeDocument/2006/relationships/hyperlink" Target="https://www.catechese-par-la-parole.catholique.fr/04-appels-bienvenue#animateurs"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catechese-par-la-parole.catholique.fr/04-appels-bienvenue#meditation"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2152EE7-006D-294A-D6AB-A65FAEE7F6F1}"/>
              </a:ext>
            </a:extLst>
          </p:cNvPr>
          <p:cNvSpPr txBox="1"/>
          <p:nvPr/>
        </p:nvSpPr>
        <p:spPr>
          <a:xfrm>
            <a:off x="383458" y="472680"/>
            <a:ext cx="5891860" cy="4247317"/>
          </a:xfrm>
          <a:prstGeom prst="rect">
            <a:avLst/>
          </a:prstGeom>
          <a:noFill/>
          <a:ln w="12700">
            <a:solidFill>
              <a:srgbClr val="B4C7E7"/>
            </a:solidFill>
          </a:ln>
        </p:spPr>
        <p:txBody>
          <a:bodyPr wrap="square" rtlCol="0">
            <a:spAutoFit/>
          </a:bodyPr>
          <a:lstStyle/>
          <a:p>
            <a:r>
              <a:rPr lang="fr-FR" b="1" dirty="0">
                <a:latin typeface="Times New Roman" panose="02020603050405020304" pitchFamily="18" charset="0"/>
                <a:cs typeface="Times New Roman" panose="02020603050405020304" pitchFamily="18" charset="0"/>
              </a:rPr>
              <a:t>Expressions                          			Diapos</a:t>
            </a:r>
          </a:p>
          <a:p>
            <a:r>
              <a:rPr lang="fr-FR" dirty="0">
                <a:cs typeface="Times New Roman" panose="02020603050405020304" pitchFamily="18" charset="0"/>
              </a:rPr>
              <a:t>Arrestation Jean Baptiste  			03 à 06</a:t>
            </a:r>
          </a:p>
          <a:p>
            <a:r>
              <a:rPr lang="fr-FR" dirty="0">
                <a:cs typeface="Times New Roman" panose="02020603050405020304" pitchFamily="18" charset="0"/>
              </a:rPr>
              <a:t>Galilée 					07 à 10</a:t>
            </a:r>
          </a:p>
          <a:p>
            <a:r>
              <a:rPr lang="fr-FR" dirty="0">
                <a:cs typeface="Times New Roman" panose="02020603050405020304" pitchFamily="18" charset="0"/>
              </a:rPr>
              <a:t>Zabulon - Nephtali 				11 à 14 </a:t>
            </a:r>
          </a:p>
          <a:p>
            <a:r>
              <a:rPr lang="fr-FR" dirty="0">
                <a:cs typeface="Times New Roman" panose="02020603050405020304" pitchFamily="18" charset="0"/>
              </a:rPr>
              <a:t>Accomplir				15 à 18</a:t>
            </a:r>
          </a:p>
          <a:p>
            <a:r>
              <a:rPr lang="fr-FR" dirty="0">
                <a:cs typeface="Times New Roman" panose="02020603050405020304" pitchFamily="18" charset="0"/>
              </a:rPr>
              <a:t>Isaïe 					19 à 22</a:t>
            </a:r>
          </a:p>
          <a:p>
            <a:r>
              <a:rPr lang="fr-FR" dirty="0">
                <a:cs typeface="Times New Roman" panose="02020603050405020304" pitchFamily="18" charset="0"/>
              </a:rPr>
              <a:t>Ténèbres					23 à 26 Lumière					27 à 30	 </a:t>
            </a:r>
            <a:r>
              <a:rPr lang="fr-FR" dirty="0"/>
              <a:t>Royaume tout proche 			31 à 34 </a:t>
            </a:r>
          </a:p>
          <a:p>
            <a:r>
              <a:rPr lang="fr-FR" dirty="0">
                <a:cs typeface="Times New Roman" panose="02020603050405020304" pitchFamily="18" charset="0"/>
              </a:rPr>
              <a:t>Venez à ma suite 				35 à 38 </a:t>
            </a:r>
          </a:p>
          <a:p>
            <a:r>
              <a:rPr lang="fr-FR" dirty="0">
                <a:cs typeface="Times New Roman" panose="02020603050405020304" pitchFamily="18" charset="0"/>
              </a:rPr>
              <a:t>Pêcheurs d’hommes			39 à 42</a:t>
            </a:r>
          </a:p>
          <a:p>
            <a:r>
              <a:rPr lang="fr-FR" dirty="0">
                <a:cs typeface="Times New Roman" panose="02020603050405020304" pitchFamily="18" charset="0"/>
              </a:rPr>
              <a:t>Il les appela 				43 à 46	</a:t>
            </a:r>
          </a:p>
          <a:p>
            <a:r>
              <a:rPr lang="fr-FR" dirty="0">
                <a:cs typeface="Times New Roman" panose="02020603050405020304" pitchFamily="18" charset="0"/>
              </a:rPr>
              <a:t>Ils le suivirent				47 à 51</a:t>
            </a:r>
          </a:p>
          <a:p>
            <a:r>
              <a:rPr lang="fr-FR" dirty="0">
                <a:cs typeface="Times New Roman" panose="02020603050405020304" pitchFamily="18" charset="0"/>
              </a:rPr>
              <a:t>Synthèse 		 			52			</a:t>
            </a:r>
            <a:r>
              <a:rPr lang="fr-FR" dirty="0">
                <a:latin typeface="Times New Roman" panose="02020603050405020304" pitchFamily="18" charset="0"/>
                <a:cs typeface="Times New Roman" panose="02020603050405020304" pitchFamily="18" charset="0"/>
              </a:rPr>
              <a:t>	</a:t>
            </a:r>
          </a:p>
        </p:txBody>
      </p:sp>
      <p:sp>
        <p:nvSpPr>
          <p:cNvPr id="7" name="ZoneTexte 6">
            <a:extLst>
              <a:ext uri="{FF2B5EF4-FFF2-40B4-BE49-F238E27FC236}">
                <a16:creationId xmlns:a16="http://schemas.microsoft.com/office/drawing/2014/main" id="{1E8427EB-DFB6-87B8-B926-C77F2998727E}"/>
              </a:ext>
            </a:extLst>
          </p:cNvPr>
          <p:cNvSpPr txBox="1"/>
          <p:nvPr/>
        </p:nvSpPr>
        <p:spPr>
          <a:xfrm>
            <a:off x="391424" y="4784586"/>
            <a:ext cx="4769548" cy="1754326"/>
          </a:xfrm>
          <a:prstGeom prst="rect">
            <a:avLst/>
          </a:prstGeom>
          <a:noFill/>
          <a:ln>
            <a:solidFill>
              <a:srgbClr val="7030A0"/>
            </a:solidFill>
          </a:ln>
        </p:spPr>
        <p:txBody>
          <a:bodyPr wrap="square">
            <a:spAutoFit/>
          </a:bodyPr>
          <a:lstStyle/>
          <a:p>
            <a:pPr marL="0" marR="0" lvl="0" indent="0" algn="l" rtl="0">
              <a:lnSpc>
                <a:spcPct val="100000"/>
              </a:lnSpc>
              <a:spcBef>
                <a:spcPts val="0"/>
              </a:spcBef>
              <a:spcAft>
                <a:spcPts val="0"/>
              </a:spcAft>
              <a:buClr>
                <a:srgbClr val="000000"/>
              </a:buClr>
              <a:buSzPts val="1800"/>
              <a:buFont typeface="Times New Roman"/>
              <a:buNone/>
            </a:pPr>
            <a:r>
              <a:rPr lang="fr-FR" sz="1800" b="1" i="0" u="none" strike="noStrike" cap="none" dirty="0">
                <a:solidFill>
                  <a:srgbClr val="000000"/>
                </a:solidFill>
                <a:latin typeface="Times New Roman"/>
                <a:ea typeface="Times New Roman"/>
                <a:cs typeface="Times New Roman"/>
                <a:sym typeface="Times New Roman"/>
              </a:rPr>
              <a:t>Choisir les expressions </a:t>
            </a:r>
            <a:endParaRPr lang="fr-FR" b="1" dirty="0"/>
          </a:p>
          <a:p>
            <a:pPr marL="0" marR="0" lvl="0" indent="0" algn="l" rtl="0">
              <a:lnSpc>
                <a:spcPct val="100000"/>
              </a:lnSpc>
              <a:spcBef>
                <a:spcPts val="0"/>
              </a:spcBef>
              <a:spcAft>
                <a:spcPts val="0"/>
              </a:spcAft>
              <a:buClr>
                <a:srgbClr val="000000"/>
              </a:buClr>
              <a:buSzPts val="1800"/>
              <a:buFont typeface="Times New Roman"/>
              <a:buNone/>
            </a:pPr>
            <a:r>
              <a:rPr lang="fr-FR" sz="1800" b="0" i="0" u="none" strike="noStrike" cap="none" dirty="0">
                <a:solidFill>
                  <a:srgbClr val="000000"/>
                </a:solidFill>
                <a:latin typeface="Times New Roman"/>
                <a:ea typeface="Times New Roman"/>
                <a:cs typeface="Times New Roman"/>
                <a:sym typeface="Times New Roman"/>
              </a:rPr>
              <a:t>à travailler parmi cette liste </a:t>
            </a:r>
          </a:p>
          <a:p>
            <a:pPr marL="0" marR="0" lvl="0" indent="0" algn="l" rtl="0">
              <a:lnSpc>
                <a:spcPct val="100000"/>
              </a:lnSpc>
              <a:spcBef>
                <a:spcPts val="0"/>
              </a:spcBef>
              <a:spcAft>
                <a:spcPts val="0"/>
              </a:spcAft>
              <a:buClr>
                <a:srgbClr val="000000"/>
              </a:buClr>
              <a:buSzPts val="1800"/>
              <a:buFont typeface="Times New Roman"/>
              <a:buNone/>
            </a:pPr>
            <a:r>
              <a:rPr lang="fr-FR" sz="1800" b="0" i="0" u="none" strike="noStrike" cap="none" dirty="0">
                <a:solidFill>
                  <a:srgbClr val="000000"/>
                </a:solidFill>
                <a:latin typeface="Times New Roman"/>
                <a:ea typeface="Times New Roman"/>
                <a:cs typeface="Times New Roman"/>
                <a:sym typeface="Times New Roman"/>
              </a:rPr>
              <a:t>celles qui posent question, qui interpellent…</a:t>
            </a:r>
          </a:p>
          <a:p>
            <a:pPr marL="0" marR="0" lvl="0" indent="0" algn="l" rtl="0">
              <a:lnSpc>
                <a:spcPct val="100000"/>
              </a:lnSpc>
              <a:spcBef>
                <a:spcPts val="0"/>
              </a:spcBef>
              <a:spcAft>
                <a:spcPts val="0"/>
              </a:spcAft>
              <a:buClr>
                <a:srgbClr val="000000"/>
              </a:buClr>
              <a:buSzPts val="1800"/>
              <a:buFont typeface="Times New Roman"/>
              <a:buNone/>
            </a:pPr>
            <a:r>
              <a:rPr lang="fr-FR" dirty="0">
                <a:solidFill>
                  <a:srgbClr val="000000"/>
                </a:solidFill>
                <a:latin typeface="Times New Roman"/>
                <a:cs typeface="Times New Roman"/>
                <a:sym typeface="Times New Roman"/>
              </a:rPr>
              <a:t>D’autres expressions sont disponibles </a:t>
            </a:r>
          </a:p>
          <a:p>
            <a:pPr lvl="0">
              <a:buClr>
                <a:srgbClr val="000000"/>
              </a:buClr>
              <a:buSzPts val="1800"/>
            </a:pPr>
            <a:r>
              <a:rPr lang="fr-FR" dirty="0">
                <a:solidFill>
                  <a:srgbClr val="000000"/>
                </a:solidFill>
                <a:latin typeface="Times New Roman"/>
                <a:cs typeface="Times New Roman"/>
                <a:sym typeface="Times New Roman"/>
              </a:rPr>
              <a:t>dans le tableau infobulles</a:t>
            </a:r>
          </a:p>
          <a:p>
            <a:pPr lvl="0">
              <a:buClr>
                <a:srgbClr val="000000"/>
              </a:buClr>
              <a:buSzPts val="1800"/>
            </a:pPr>
            <a:r>
              <a:rPr lang="fr-FR" u="sng" kern="1400" dirty="0">
                <a:solidFill>
                  <a:srgbClr val="0066FF"/>
                </a:solidFill>
                <a:latin typeface="Times New Roman" panose="02020603050405020304" pitchFamily="18" charset="0"/>
                <a:hlinkClick r:id="rId2"/>
              </a:rPr>
              <a:t>page Appels\Spécial Jeunes\Animateurs</a:t>
            </a:r>
            <a:r>
              <a:rPr lang="fr-FR" kern="1400" dirty="0">
                <a:solidFill>
                  <a:srgbClr val="000000"/>
                </a:solidFill>
                <a:latin typeface="Times New Roman" panose="02020603050405020304" pitchFamily="18" charset="0"/>
              </a:rPr>
              <a:t> </a:t>
            </a:r>
            <a:endParaRPr lang="fr-FR" dirty="0">
              <a:solidFill>
                <a:srgbClr val="000000"/>
              </a:solidFill>
              <a:latin typeface="Times New Roman"/>
              <a:cs typeface="Times New Roman"/>
              <a:sym typeface="Times New Roman"/>
            </a:endParaRPr>
          </a:p>
        </p:txBody>
      </p:sp>
      <p:sp>
        <p:nvSpPr>
          <p:cNvPr id="9" name="Google Shape;91;p1">
            <a:extLst>
              <a:ext uri="{FF2B5EF4-FFF2-40B4-BE49-F238E27FC236}">
                <a16:creationId xmlns:a16="http://schemas.microsoft.com/office/drawing/2014/main" id="{4133946F-51BD-5504-EA90-6C8A6B1F1152}"/>
              </a:ext>
            </a:extLst>
          </p:cNvPr>
          <p:cNvSpPr/>
          <p:nvPr/>
        </p:nvSpPr>
        <p:spPr>
          <a:xfrm>
            <a:off x="6480892" y="4115874"/>
            <a:ext cx="5327650" cy="2308324"/>
          </a:xfrm>
          <a:prstGeom prst="rect">
            <a:avLst/>
          </a:prstGeom>
          <a:noFill/>
          <a:ln>
            <a:solidFill>
              <a:srgbClr val="7030A0"/>
            </a:solid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rtl="0">
              <a:spcBef>
                <a:spcPts val="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Pour chaque expression importante du texte, 4 diapos : </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Bleue : le verset</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Rouge : des questions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Verte : des rapprochements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Jaune : vers des sens possibles</a:t>
            </a:r>
            <a:endParaRPr dirty="0"/>
          </a:p>
          <a:p>
            <a:pPr marL="342900" marR="0" lvl="0" indent="-342900" algn="l" rtl="0">
              <a:spcBef>
                <a:spcPts val="36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Après chaque diapo, l’animateur donne la parole, reformule, questionne… </a:t>
            </a:r>
            <a:endParaRPr dirty="0"/>
          </a:p>
        </p:txBody>
      </p:sp>
      <p:sp>
        <p:nvSpPr>
          <p:cNvPr id="13" name="ZoneTexte 12">
            <a:extLst>
              <a:ext uri="{FF2B5EF4-FFF2-40B4-BE49-F238E27FC236}">
                <a16:creationId xmlns:a16="http://schemas.microsoft.com/office/drawing/2014/main" id="{ACDBF1B9-FEBE-22B7-C954-446BECFE3655}"/>
              </a:ext>
            </a:extLst>
          </p:cNvPr>
          <p:cNvSpPr txBox="1"/>
          <p:nvPr/>
        </p:nvSpPr>
        <p:spPr>
          <a:xfrm>
            <a:off x="6275318" y="310824"/>
            <a:ext cx="5533224" cy="800219"/>
          </a:xfrm>
          <a:prstGeom prst="rect">
            <a:avLst/>
          </a:prstGeom>
          <a:noFill/>
        </p:spPr>
        <p:txBody>
          <a:bodyPr wrap="square">
            <a:spAutoFit/>
          </a:bodyPr>
          <a:lstStyle/>
          <a:p>
            <a:pPr marL="0" marR="0" lvl="0" indent="0" algn="ctr" rtl="0">
              <a:spcBef>
                <a:spcPts val="0"/>
              </a:spcBef>
              <a:spcAft>
                <a:spcPts val="0"/>
              </a:spcAft>
              <a:buNone/>
            </a:pPr>
            <a:r>
              <a:rPr lang="fr-FR" sz="2800" b="1" i="0" u="none" strike="noStrike" cap="none" dirty="0">
                <a:solidFill>
                  <a:schemeClr val="dk1"/>
                </a:solidFill>
                <a:latin typeface="Calibri"/>
                <a:ea typeface="Calibri"/>
                <a:cs typeface="Calibri"/>
                <a:sym typeface="Calibri"/>
              </a:rPr>
              <a:t>Diaporama Appels Jeunes</a:t>
            </a:r>
            <a:endParaRPr lang="fr-FR" sz="2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b="0" i="0" u="none" strike="noStrike" cap="none" dirty="0">
                <a:solidFill>
                  <a:schemeClr val="dk1"/>
                </a:solidFill>
                <a:latin typeface="Times New Roman"/>
                <a:ea typeface="Times New Roman"/>
                <a:cs typeface="Times New Roman"/>
                <a:sym typeface="Times New Roman"/>
              </a:rPr>
              <a:t>Matthieu 4, 12-22 </a:t>
            </a:r>
            <a:r>
              <a:rPr lang="fr-FR" sz="18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Traduction liturgique  AELF </a:t>
            </a:r>
            <a:endParaRPr lang="fr-FR" sz="1050" b="0" i="0" u="none" strike="noStrike" cap="none" dirty="0">
              <a:solidFill>
                <a:schemeClr val="dk1"/>
              </a:solidFill>
              <a:latin typeface="Times New Roman"/>
              <a:ea typeface="Times New Roman"/>
              <a:cs typeface="Times New Roman"/>
              <a:sym typeface="Times New Roman"/>
            </a:endParaRPr>
          </a:p>
        </p:txBody>
      </p:sp>
      <p:pic>
        <p:nvPicPr>
          <p:cNvPr id="4" name="Image 3" descr="10Appel Baptême copie.jpg"/>
          <p:cNvPicPr>
            <a:picLocks noChangeAspect="1"/>
          </p:cNvPicPr>
          <p:nvPr/>
        </p:nvPicPr>
        <p:blipFill>
          <a:blip r:embed="rId4" cstate="print"/>
          <a:srcRect r="29278"/>
          <a:stretch>
            <a:fillRect/>
          </a:stretch>
        </p:blipFill>
        <p:spPr>
          <a:xfrm>
            <a:off x="7765504" y="1337186"/>
            <a:ext cx="2406959" cy="2552545"/>
          </a:xfrm>
          <a:prstGeom prst="rect">
            <a:avLst/>
          </a:prstGeom>
        </p:spPr>
      </p:pic>
      <p:sp>
        <p:nvSpPr>
          <p:cNvPr id="2" name="Espace réservé du numéro de diapositive 1">
            <a:extLst>
              <a:ext uri="{FF2B5EF4-FFF2-40B4-BE49-F238E27FC236}">
                <a16:creationId xmlns:a16="http://schemas.microsoft.com/office/drawing/2014/main" id="{DD5240BC-83A7-0A80-4A2E-362CE4EBD5FE}"/>
              </a:ext>
            </a:extLst>
          </p:cNvPr>
          <p:cNvSpPr>
            <a:spLocks noGrp="1"/>
          </p:cNvSpPr>
          <p:nvPr>
            <p:ph type="sldNum" sz="quarter" idx="12"/>
          </p:nvPr>
        </p:nvSpPr>
        <p:spPr/>
        <p:txBody>
          <a:bodyPr/>
          <a:lstStyle/>
          <a:p>
            <a:fld id="{CF70008A-A0B5-4A2F-AE10-819E4AFD28BB}" type="slidenum">
              <a:rPr lang="fr-FR" smtClean="0"/>
              <a:pPr/>
              <a:t>1</a:t>
            </a:fld>
            <a:endParaRPr lang="fr-FR"/>
          </a:p>
        </p:txBody>
      </p:sp>
    </p:spTree>
    <p:extLst>
      <p:ext uri="{BB962C8B-B14F-4D97-AF65-F5344CB8AC3E}">
        <p14:creationId xmlns:p14="http://schemas.microsoft.com/office/powerpoint/2010/main" val="375437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3BFF-F0F3-78B9-3926-B7637ED1027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6B492D9-79AA-B41F-C237-85AEE73B34B4}"/>
              </a:ext>
            </a:extLst>
          </p:cNvPr>
          <p:cNvSpPr/>
          <p:nvPr/>
        </p:nvSpPr>
        <p:spPr>
          <a:xfrm>
            <a:off x="453559" y="996712"/>
            <a:ext cx="11115701" cy="127824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La Galilée est une région appelée </a:t>
            </a:r>
            <a:r>
              <a:rPr lang="fr-FR" sz="2400" i="1" dirty="0">
                <a:solidFill>
                  <a:schemeClr val="tx1"/>
                </a:solidFill>
                <a:latin typeface="Times New Roman" panose="02020603050405020304" pitchFamily="18" charset="0"/>
                <a:cs typeface="Times New Roman" panose="02020603050405020304" pitchFamily="18" charset="0"/>
              </a:rPr>
              <a:t>carrefour des Nations,</a:t>
            </a:r>
            <a:r>
              <a:rPr lang="fr-FR" sz="2400" dirty="0">
                <a:solidFill>
                  <a:schemeClr val="tx1"/>
                </a:solidFill>
                <a:latin typeface="Times New Roman" panose="02020603050405020304" pitchFamily="18" charset="0"/>
                <a:cs typeface="Times New Roman" panose="02020603050405020304" pitchFamily="18" charset="0"/>
              </a:rPr>
              <a:t> où se croise toute une population d’horizons et de religions différentes. </a:t>
            </a:r>
          </a:p>
        </p:txBody>
      </p:sp>
      <p:sp>
        <p:nvSpPr>
          <p:cNvPr id="8" name="Rectangle : coins arrondis 7">
            <a:extLst>
              <a:ext uri="{FF2B5EF4-FFF2-40B4-BE49-F238E27FC236}">
                <a16:creationId xmlns:a16="http://schemas.microsoft.com/office/drawing/2014/main" id="{299F5995-4874-240E-AC7F-4EB545090CEA}"/>
              </a:ext>
            </a:extLst>
          </p:cNvPr>
          <p:cNvSpPr/>
          <p:nvPr/>
        </p:nvSpPr>
        <p:spPr>
          <a:xfrm>
            <a:off x="1370030" y="3621946"/>
            <a:ext cx="9282758" cy="139250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Pourquoi Jésus choisit cette région pour vivre et appeler ses disciples ? </a:t>
            </a:r>
          </a:p>
          <a:p>
            <a:r>
              <a:rPr lang="fr-FR" sz="2400" dirty="0">
                <a:solidFill>
                  <a:schemeClr val="tx1"/>
                </a:solidFill>
                <a:latin typeface="Times New Roman" panose="02020603050405020304" pitchFamily="18" charset="0"/>
                <a:cs typeface="Times New Roman" panose="02020603050405020304" pitchFamily="18" charset="0"/>
              </a:rPr>
              <a:t>Est-ce pour nous dire que tous, nous sommes appelés à la conversion ? </a:t>
            </a:r>
          </a:p>
        </p:txBody>
      </p:sp>
      <p:sp>
        <p:nvSpPr>
          <p:cNvPr id="4" name="Espace réservé du numéro de diapositive 3">
            <a:extLst>
              <a:ext uri="{FF2B5EF4-FFF2-40B4-BE49-F238E27FC236}">
                <a16:creationId xmlns:a16="http://schemas.microsoft.com/office/drawing/2014/main" id="{2C98DE94-2B3C-9410-8A55-A3137C2EC955}"/>
              </a:ext>
            </a:extLst>
          </p:cNvPr>
          <p:cNvSpPr>
            <a:spLocks noGrp="1"/>
          </p:cNvSpPr>
          <p:nvPr>
            <p:ph type="sldNum" sz="quarter" idx="12"/>
          </p:nvPr>
        </p:nvSpPr>
        <p:spPr/>
        <p:txBody>
          <a:bodyPr/>
          <a:lstStyle/>
          <a:p>
            <a:fld id="{CF70008A-A0B5-4A2F-AE10-819E4AFD28BB}" type="slidenum">
              <a:rPr lang="fr-FR" smtClean="0"/>
              <a:pPr/>
              <a:t>10</a:t>
            </a:fld>
            <a:endParaRPr lang="fr-FR"/>
          </a:p>
        </p:txBody>
      </p:sp>
      <p:sp>
        <p:nvSpPr>
          <p:cNvPr id="6" name="ZoneTexte 5">
            <a:extLst>
              <a:ext uri="{FF2B5EF4-FFF2-40B4-BE49-F238E27FC236}">
                <a16:creationId xmlns:a16="http://schemas.microsoft.com/office/drawing/2014/main" id="{F943EDD5-E7DA-AD23-3F99-F97C25A79D13}"/>
              </a:ext>
            </a:extLst>
          </p:cNvPr>
          <p:cNvSpPr txBox="1"/>
          <p:nvPr/>
        </p:nvSpPr>
        <p:spPr>
          <a:xfrm>
            <a:off x="82562" y="-20045"/>
            <a:ext cx="6145160" cy="369332"/>
          </a:xfrm>
          <a:prstGeom prst="rect">
            <a:avLst/>
          </a:prstGeom>
          <a:noFill/>
        </p:spPr>
        <p:txBody>
          <a:bodyPr wrap="square">
            <a:spAutoFit/>
          </a:bodyPr>
          <a:lstStyle/>
          <a:p>
            <a:r>
              <a:rPr lang="fr-FR" dirty="0">
                <a:solidFill>
                  <a:srgbClr val="FF0000"/>
                </a:solidFill>
                <a:cs typeface="Times New Roman" panose="02020603050405020304" pitchFamily="18" charset="0"/>
              </a:rPr>
              <a:t>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34487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8C81BA0-625D-4C28-B175-DDFE41C4902B}"/>
              </a:ext>
            </a:extLst>
          </p:cNvPr>
          <p:cNvSpPr/>
          <p:nvPr/>
        </p:nvSpPr>
        <p:spPr>
          <a:xfrm>
            <a:off x="2031728" y="2575152"/>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13</a:t>
            </a:r>
            <a:r>
              <a:rPr lang="fr-FR" sz="2800" b="1" dirty="0">
                <a:solidFill>
                  <a:schemeClr val="tx1"/>
                </a:solidFill>
              </a:rPr>
              <a:t> Il quitta Nazareth </a:t>
            </a:r>
            <a:endParaRPr lang="fr-FR" sz="2800" dirty="0">
              <a:solidFill>
                <a:schemeClr val="tx1"/>
              </a:solidFill>
            </a:endParaRPr>
          </a:p>
          <a:p>
            <a:pPr algn="ctr"/>
            <a:r>
              <a:rPr lang="fr-FR" sz="2800" b="1" dirty="0">
                <a:solidFill>
                  <a:schemeClr val="tx1"/>
                </a:solidFill>
              </a:rPr>
              <a:t>et vint habiter </a:t>
            </a:r>
            <a:br>
              <a:rPr lang="fr-FR" sz="2800" b="1" dirty="0">
                <a:solidFill>
                  <a:schemeClr val="tx1"/>
                </a:solidFill>
              </a:rPr>
            </a:br>
            <a:r>
              <a:rPr lang="fr-FR" sz="2800" b="1" dirty="0">
                <a:solidFill>
                  <a:schemeClr val="tx1"/>
                </a:solidFill>
              </a:rPr>
              <a:t>à Capharnaüm, </a:t>
            </a:r>
            <a:endParaRPr lang="fr-FR" sz="2800" dirty="0">
              <a:solidFill>
                <a:schemeClr val="tx1"/>
              </a:solidFill>
            </a:endParaRPr>
          </a:p>
          <a:p>
            <a:pPr algn="ctr"/>
            <a:r>
              <a:rPr lang="fr-FR" sz="2800" b="1" dirty="0">
                <a:solidFill>
                  <a:schemeClr val="tx1"/>
                </a:solidFill>
              </a:rPr>
              <a:t>ville située au bord </a:t>
            </a:r>
            <a:br>
              <a:rPr lang="fr-FR" sz="2800" b="1" dirty="0">
                <a:solidFill>
                  <a:schemeClr val="tx1"/>
                </a:solidFill>
              </a:rPr>
            </a:br>
            <a:r>
              <a:rPr lang="fr-FR" sz="2800" b="1" dirty="0">
                <a:solidFill>
                  <a:schemeClr val="tx1"/>
                </a:solidFill>
              </a:rPr>
              <a:t>de la mer de Galilée, </a:t>
            </a:r>
            <a:endParaRPr lang="fr-FR" sz="2800" dirty="0">
              <a:solidFill>
                <a:schemeClr val="tx1"/>
              </a:solidFill>
            </a:endParaRPr>
          </a:p>
          <a:p>
            <a:pPr algn="ctr"/>
            <a:r>
              <a:rPr lang="fr-FR" sz="2800" b="1" dirty="0">
                <a:solidFill>
                  <a:schemeClr val="tx1"/>
                </a:solidFill>
              </a:rPr>
              <a:t>dans les territoires de </a:t>
            </a:r>
            <a:r>
              <a:rPr lang="fr-FR" sz="2800" b="1" dirty="0">
                <a:solidFill>
                  <a:srgbClr val="FF0000"/>
                </a:solidFill>
              </a:rPr>
              <a:t>Zabulon et Nephtali </a:t>
            </a:r>
            <a:endParaRPr lang="fr-FR" sz="2800" dirty="0">
              <a:solidFill>
                <a:srgbClr val="FF0000"/>
              </a:solidFill>
            </a:endParaRPr>
          </a:p>
        </p:txBody>
      </p:sp>
      <p:pic>
        <p:nvPicPr>
          <p:cNvPr id="2" name="Picture 2">
            <a:extLst>
              <a:ext uri="{FF2B5EF4-FFF2-40B4-BE49-F238E27FC236}">
                <a16:creationId xmlns:a16="http://schemas.microsoft.com/office/drawing/2014/main" id="{E70CEACF-73D4-E70D-67AD-2928740098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06" y="562674"/>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space réservé du numéro de diapositive 2">
            <a:extLst>
              <a:ext uri="{FF2B5EF4-FFF2-40B4-BE49-F238E27FC236}">
                <a16:creationId xmlns:a16="http://schemas.microsoft.com/office/drawing/2014/main" id="{72C8A260-B819-718F-213B-DE4E4BCB9F45}"/>
              </a:ext>
            </a:extLst>
          </p:cNvPr>
          <p:cNvSpPr>
            <a:spLocks noGrp="1"/>
          </p:cNvSpPr>
          <p:nvPr>
            <p:ph type="sldNum" sz="quarter" idx="12"/>
          </p:nvPr>
        </p:nvSpPr>
        <p:spPr/>
        <p:txBody>
          <a:bodyPr/>
          <a:lstStyle/>
          <a:p>
            <a:fld id="{CF70008A-A0B5-4A2F-AE10-819E4AFD28BB}" type="slidenum">
              <a:rPr lang="fr-FR" smtClean="0"/>
              <a:pPr/>
              <a:t>11</a:t>
            </a:fld>
            <a:endParaRPr lang="fr-FR"/>
          </a:p>
        </p:txBody>
      </p:sp>
    </p:spTree>
    <p:extLst>
      <p:ext uri="{BB962C8B-B14F-4D97-AF65-F5344CB8AC3E}">
        <p14:creationId xmlns:p14="http://schemas.microsoft.com/office/powerpoint/2010/main" val="410240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D399305-714C-27E1-FD2F-67B354949A11}"/>
              </a:ext>
            </a:extLst>
          </p:cNvPr>
          <p:cNvSpPr/>
          <p:nvPr/>
        </p:nvSpPr>
        <p:spPr>
          <a:xfrm>
            <a:off x="1217051" y="1896231"/>
            <a:ext cx="5814469" cy="12383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solidFill>
            </a:endParaRPr>
          </a:p>
        </p:txBody>
      </p:sp>
      <p:pic>
        <p:nvPicPr>
          <p:cNvPr id="10" name="Picture 2">
            <a:extLst>
              <a:ext uri="{FF2B5EF4-FFF2-40B4-BE49-F238E27FC236}">
                <a16:creationId xmlns:a16="http://schemas.microsoft.com/office/drawing/2014/main" id="{692B2276-C01C-C6FD-9DD6-3243C087D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7384" y="1887096"/>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64008E90-5DCA-FB1A-FA39-BBAEFD5AF52B}"/>
              </a:ext>
            </a:extLst>
          </p:cNvPr>
          <p:cNvSpPr>
            <a:spLocks noGrp="1"/>
          </p:cNvSpPr>
          <p:nvPr>
            <p:ph type="sldNum" sz="quarter" idx="12"/>
          </p:nvPr>
        </p:nvSpPr>
        <p:spPr/>
        <p:txBody>
          <a:bodyPr/>
          <a:lstStyle/>
          <a:p>
            <a:fld id="{CF70008A-A0B5-4A2F-AE10-819E4AFD28BB}" type="slidenum">
              <a:rPr lang="fr-FR" smtClean="0"/>
              <a:pPr/>
              <a:t>12</a:t>
            </a:fld>
            <a:endParaRPr lang="fr-FR"/>
          </a:p>
        </p:txBody>
      </p:sp>
      <p:sp>
        <p:nvSpPr>
          <p:cNvPr id="6" name="ZoneTexte 5">
            <a:extLst>
              <a:ext uri="{FF2B5EF4-FFF2-40B4-BE49-F238E27FC236}">
                <a16:creationId xmlns:a16="http://schemas.microsoft.com/office/drawing/2014/main" id="{CBEA0272-61D4-99B0-D670-7C24A3514163}"/>
              </a:ext>
            </a:extLst>
          </p:cNvPr>
          <p:cNvSpPr txBox="1"/>
          <p:nvPr/>
        </p:nvSpPr>
        <p:spPr>
          <a:xfrm>
            <a:off x="180553" y="-1588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Zabulon - Nephtali </a:t>
            </a:r>
            <a:endParaRPr lang="fr-FR" dirty="0">
              <a:solidFill>
                <a:srgbClr val="FF0000"/>
              </a:solidFill>
            </a:endParaRPr>
          </a:p>
        </p:txBody>
      </p:sp>
      <p:sp>
        <p:nvSpPr>
          <p:cNvPr id="12" name="ZoneTexte 11">
            <a:extLst>
              <a:ext uri="{FF2B5EF4-FFF2-40B4-BE49-F238E27FC236}">
                <a16:creationId xmlns:a16="http://schemas.microsoft.com/office/drawing/2014/main" id="{73B0772F-C745-E89F-B240-6F6978FD7C54}"/>
              </a:ext>
            </a:extLst>
          </p:cNvPr>
          <p:cNvSpPr txBox="1"/>
          <p:nvPr/>
        </p:nvSpPr>
        <p:spPr>
          <a:xfrm>
            <a:off x="1365956" y="2213870"/>
            <a:ext cx="6096000" cy="584775"/>
          </a:xfrm>
          <a:prstGeom prst="rect">
            <a:avLst/>
          </a:prstGeom>
          <a:noFill/>
        </p:spPr>
        <p:txBody>
          <a:bodyPr wrap="square">
            <a:spAutoFit/>
          </a:bodyPr>
          <a:lstStyle/>
          <a:p>
            <a:r>
              <a:rPr lang="fr-FR" sz="3200" dirty="0">
                <a:solidFill>
                  <a:srgbClr val="000000"/>
                </a:solidFill>
                <a:effectLst/>
                <a:latin typeface="Times New Roman" panose="02020603050405020304" pitchFamily="18" charset="0"/>
                <a:ea typeface="Calibri" panose="020F0502020204030204" pitchFamily="34" charset="0"/>
              </a:rPr>
              <a:t>Pourquoi citer ces territoires ?  </a:t>
            </a:r>
            <a:endParaRPr lang="fr-FR" sz="3200" dirty="0"/>
          </a:p>
        </p:txBody>
      </p:sp>
    </p:spTree>
    <p:extLst>
      <p:ext uri="{BB962C8B-B14F-4D97-AF65-F5344CB8AC3E}">
        <p14:creationId xmlns:p14="http://schemas.microsoft.com/office/powerpoint/2010/main" val="402582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EFFB2071-5278-F9AC-F7E0-D953B20B3243}"/>
              </a:ext>
            </a:extLst>
          </p:cNvPr>
          <p:cNvSpPr/>
          <p:nvPr/>
        </p:nvSpPr>
        <p:spPr>
          <a:xfrm>
            <a:off x="245807" y="1809734"/>
            <a:ext cx="11602064" cy="161926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solidFill>
                <a:schemeClr val="tx1"/>
              </a:solidFill>
            </a:endParaRPr>
          </a:p>
        </p:txBody>
      </p:sp>
      <p:sp>
        <p:nvSpPr>
          <p:cNvPr id="14" name="Rectangle : coins arrondis 13">
            <a:extLst>
              <a:ext uri="{FF2B5EF4-FFF2-40B4-BE49-F238E27FC236}">
                <a16:creationId xmlns:a16="http://schemas.microsoft.com/office/drawing/2014/main" id="{A4C26895-3055-2C12-CE46-D23D06823A22}"/>
              </a:ext>
            </a:extLst>
          </p:cNvPr>
          <p:cNvSpPr/>
          <p:nvPr/>
        </p:nvSpPr>
        <p:spPr>
          <a:xfrm>
            <a:off x="204655" y="4292919"/>
            <a:ext cx="11602064" cy="1782449"/>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Livre de Josué 13 </a:t>
            </a:r>
            <a:r>
              <a:rPr lang="fr-FR" sz="2400" baseline="30000" dirty="0">
                <a:solidFill>
                  <a:schemeClr val="tx1"/>
                </a:solidFill>
                <a:latin typeface="Times New Roman" panose="02020603050405020304" pitchFamily="18" charset="0"/>
                <a:cs typeface="Times New Roman" panose="02020603050405020304" pitchFamily="18" charset="0"/>
              </a:rPr>
              <a:t>01</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Josué était vieux, avancé en âge, lorsque le Seigneur lui dit : Tu es devenu vieux, avancé en âge, lorsque le Seigneur lui dit … </a:t>
            </a:r>
            <a:r>
              <a:rPr lang="fr-FR" sz="2400" i="1" baseline="30000" dirty="0">
                <a:solidFill>
                  <a:schemeClr val="tx1"/>
                </a:solidFill>
                <a:latin typeface="Times New Roman" panose="02020603050405020304" pitchFamily="18" charset="0"/>
                <a:cs typeface="Times New Roman" panose="02020603050405020304" pitchFamily="18" charset="0"/>
              </a:rPr>
              <a:t>07</a:t>
            </a:r>
            <a:r>
              <a:rPr lang="fr-FR" sz="2400" i="1" dirty="0">
                <a:solidFill>
                  <a:schemeClr val="tx1"/>
                </a:solidFill>
                <a:latin typeface="Times New Roman" panose="02020603050405020304" pitchFamily="18" charset="0"/>
                <a:cs typeface="Times New Roman" panose="02020603050405020304" pitchFamily="18" charset="0"/>
              </a:rPr>
              <a:t> Partage le pays maintenant, pour qu’il soit l’héritage des neuf tribus et de la demi-tribu de Manassé.</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1009A012-4882-9F40-AF2E-18EA7249EC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526" y="313723"/>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space réservé du numéro de diapositive 2">
            <a:extLst>
              <a:ext uri="{FF2B5EF4-FFF2-40B4-BE49-F238E27FC236}">
                <a16:creationId xmlns:a16="http://schemas.microsoft.com/office/drawing/2014/main" id="{0E5218C7-B58C-BE44-C4F2-FE1724BF7F99}"/>
              </a:ext>
            </a:extLst>
          </p:cNvPr>
          <p:cNvSpPr>
            <a:spLocks noGrp="1"/>
          </p:cNvSpPr>
          <p:nvPr>
            <p:ph type="sldNum" sz="quarter" idx="12"/>
          </p:nvPr>
        </p:nvSpPr>
        <p:spPr/>
        <p:txBody>
          <a:bodyPr/>
          <a:lstStyle/>
          <a:p>
            <a:fld id="{CF70008A-A0B5-4A2F-AE10-819E4AFD28BB}" type="slidenum">
              <a:rPr lang="fr-FR" smtClean="0"/>
              <a:pPr/>
              <a:t>13</a:t>
            </a:fld>
            <a:endParaRPr lang="fr-FR"/>
          </a:p>
        </p:txBody>
      </p:sp>
      <p:sp>
        <p:nvSpPr>
          <p:cNvPr id="4" name="ZoneTexte 3">
            <a:extLst>
              <a:ext uri="{FF2B5EF4-FFF2-40B4-BE49-F238E27FC236}">
                <a16:creationId xmlns:a16="http://schemas.microsoft.com/office/drawing/2014/main" id="{F144B943-E9FE-6809-4A36-63EBE8C8D947}"/>
              </a:ext>
            </a:extLst>
          </p:cNvPr>
          <p:cNvSpPr txBox="1"/>
          <p:nvPr/>
        </p:nvSpPr>
        <p:spPr>
          <a:xfrm>
            <a:off x="245807" y="129057"/>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Zabulon - Nephtali </a:t>
            </a:r>
            <a:endParaRPr lang="fr-FR" dirty="0">
              <a:solidFill>
                <a:srgbClr val="FF0000"/>
              </a:solidFill>
            </a:endParaRPr>
          </a:p>
        </p:txBody>
      </p:sp>
      <p:sp>
        <p:nvSpPr>
          <p:cNvPr id="7" name="ZoneTexte 6">
            <a:extLst>
              <a:ext uri="{FF2B5EF4-FFF2-40B4-BE49-F238E27FC236}">
                <a16:creationId xmlns:a16="http://schemas.microsoft.com/office/drawing/2014/main" id="{FF3E2EC4-ED32-5F29-6685-8D04C96F75A1}"/>
              </a:ext>
            </a:extLst>
          </p:cNvPr>
          <p:cNvSpPr txBox="1"/>
          <p:nvPr/>
        </p:nvSpPr>
        <p:spPr>
          <a:xfrm>
            <a:off x="474132" y="1951672"/>
            <a:ext cx="11063111" cy="1200329"/>
          </a:xfrm>
          <a:prstGeom prst="rect">
            <a:avLst/>
          </a:prstGeom>
          <a:noFill/>
        </p:spPr>
        <p:txBody>
          <a:bodyPr wrap="square">
            <a:spAutoFit/>
          </a:bodyPr>
          <a:lstStyle/>
          <a:p>
            <a:pPr>
              <a:buNone/>
            </a:pPr>
            <a:r>
              <a:rPr lang="fr-FR" sz="2400" b="1"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Zabulon et Nephtali</a:t>
            </a:r>
            <a:r>
              <a:rPr lang="fr-FR" sz="24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sont des régions qui n’existent plus à l’époque de Jésus. </a:t>
            </a:r>
            <a:endParaRPr lang="fr-FR" sz="2400" kern="150" dirty="0">
              <a:effectLst/>
              <a:latin typeface="Times New Roman" panose="02020603050405020304" pitchFamily="18" charset="0"/>
              <a:ea typeface="SimSun" panose="02010600030101010101" pitchFamily="2" charset="-122"/>
              <a:cs typeface="Mangal" panose="02040503050203030202" pitchFamily="18" charset="0"/>
            </a:endParaRPr>
          </a:p>
          <a:p>
            <a:pPr>
              <a:buNone/>
            </a:pPr>
            <a:r>
              <a:rPr lang="fr-FR" sz="24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Elles faisaient partie des 12 tribus d’Israël et avaient hérité de cette région du nord du pays au retour d’Egypte. Elles évoquent donc le temps de l’exil et de la dispersion.</a:t>
            </a:r>
            <a:endParaRPr lang="fr-FR" sz="2400" kern="1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40084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6B9CCBCF-3EA2-021B-6D36-ADFE937EC5CA}"/>
              </a:ext>
            </a:extLst>
          </p:cNvPr>
          <p:cNvSpPr/>
          <p:nvPr/>
        </p:nvSpPr>
        <p:spPr>
          <a:xfrm>
            <a:off x="329500" y="683104"/>
            <a:ext cx="10250010" cy="123832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Matthieu, en citant ces régions évoque le temps où le peuple était en exil, loin de sa terre. Il montre ainsi que le plan de Dieu s’accomplit.  </a:t>
            </a:r>
          </a:p>
        </p:txBody>
      </p:sp>
      <p:sp>
        <p:nvSpPr>
          <p:cNvPr id="7" name="Rectangle : coins arrondis 6">
            <a:extLst>
              <a:ext uri="{FF2B5EF4-FFF2-40B4-BE49-F238E27FC236}">
                <a16:creationId xmlns:a16="http://schemas.microsoft.com/office/drawing/2014/main" id="{58166140-8C29-5D2D-0629-A21A31684B72}"/>
              </a:ext>
            </a:extLst>
          </p:cNvPr>
          <p:cNvSpPr/>
          <p:nvPr/>
        </p:nvSpPr>
        <p:spPr>
          <a:xfrm>
            <a:off x="329500" y="2605357"/>
            <a:ext cx="8281100" cy="151508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 </a:t>
            </a:r>
          </a:p>
          <a:p>
            <a:r>
              <a:rPr lang="fr-FR" sz="2400" dirty="0">
                <a:solidFill>
                  <a:schemeClr val="tx1"/>
                </a:solidFill>
                <a:latin typeface="Times New Roman" panose="02020603050405020304" pitchFamily="18" charset="0"/>
                <a:cs typeface="Times New Roman" panose="02020603050405020304" pitchFamily="18" charset="0"/>
              </a:rPr>
              <a:t>Nous aussi, nous pouvons être loin de notre terre où nous sommes nés. Ou bien, nous pouvons nous sentir comme en exil, dans des moments de doute, de solitude.</a:t>
            </a:r>
            <a:r>
              <a:rPr lang="fr-FR" sz="2800" dirty="0">
                <a:solidFill>
                  <a:schemeClr val="tx1"/>
                </a:solidFill>
              </a:rPr>
              <a:t> </a:t>
            </a:r>
          </a:p>
          <a:p>
            <a:pPr algn="ctr"/>
            <a:endParaRPr lang="fr-FR" dirty="0"/>
          </a:p>
        </p:txBody>
      </p:sp>
      <p:sp>
        <p:nvSpPr>
          <p:cNvPr id="8" name="Rectangle : coins arrondis 7">
            <a:extLst>
              <a:ext uri="{FF2B5EF4-FFF2-40B4-BE49-F238E27FC236}">
                <a16:creationId xmlns:a16="http://schemas.microsoft.com/office/drawing/2014/main" id="{0C6445FA-3280-9681-19B5-DB3150EA0BE9}"/>
              </a:ext>
            </a:extLst>
          </p:cNvPr>
          <p:cNvSpPr/>
          <p:nvPr/>
        </p:nvSpPr>
        <p:spPr>
          <a:xfrm>
            <a:off x="329500" y="4804255"/>
            <a:ext cx="8388302" cy="123832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Times New Roman" panose="02020603050405020304" pitchFamily="18" charset="0"/>
                <a:cs typeface="Times New Roman" panose="02020603050405020304" pitchFamily="18" charset="0"/>
              </a:rPr>
              <a:t>Jésus qui nous rejoint dans nos exils, nos moments difficiles. </a:t>
            </a:r>
          </a:p>
          <a:p>
            <a:pPr algn="ctr"/>
            <a:r>
              <a:rPr lang="fr-FR" sz="2400" dirty="0">
                <a:solidFill>
                  <a:schemeClr val="tx1"/>
                </a:solidFill>
                <a:latin typeface="Times New Roman" panose="02020603050405020304" pitchFamily="18" charset="0"/>
                <a:cs typeface="Times New Roman" panose="02020603050405020304" pitchFamily="18" charset="0"/>
              </a:rPr>
              <a:t>Une espérance est annoncée, un accomplissement de libération</a:t>
            </a:r>
          </a:p>
        </p:txBody>
      </p:sp>
      <p:sp>
        <p:nvSpPr>
          <p:cNvPr id="2" name="Espace réservé du numéro de diapositive 1">
            <a:extLst>
              <a:ext uri="{FF2B5EF4-FFF2-40B4-BE49-F238E27FC236}">
                <a16:creationId xmlns:a16="http://schemas.microsoft.com/office/drawing/2014/main" id="{39BF959A-901F-49B5-E7C4-6675407E5885}"/>
              </a:ext>
            </a:extLst>
          </p:cNvPr>
          <p:cNvSpPr>
            <a:spLocks noGrp="1"/>
          </p:cNvSpPr>
          <p:nvPr>
            <p:ph type="sldNum" sz="quarter" idx="12"/>
          </p:nvPr>
        </p:nvSpPr>
        <p:spPr/>
        <p:txBody>
          <a:bodyPr/>
          <a:lstStyle/>
          <a:p>
            <a:fld id="{CF70008A-A0B5-4A2F-AE10-819E4AFD28BB}" type="slidenum">
              <a:rPr lang="fr-FR" smtClean="0"/>
              <a:pPr/>
              <a:t>14</a:t>
            </a:fld>
            <a:endParaRPr lang="fr-FR"/>
          </a:p>
        </p:txBody>
      </p:sp>
      <p:pic>
        <p:nvPicPr>
          <p:cNvPr id="4" name="Picture 2">
            <a:extLst>
              <a:ext uri="{FF2B5EF4-FFF2-40B4-BE49-F238E27FC236}">
                <a16:creationId xmlns:a16="http://schemas.microsoft.com/office/drawing/2014/main" id="{39269BC7-1CF2-0701-27DF-105709C71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7126" y="2604864"/>
            <a:ext cx="2551245" cy="123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01219145-F9CA-8AAF-3EEF-E0ED6482023E}"/>
              </a:ext>
            </a:extLst>
          </p:cNvPr>
          <p:cNvSpPr txBox="1"/>
          <p:nvPr/>
        </p:nvSpPr>
        <p:spPr>
          <a:xfrm>
            <a:off x="329500"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Zabulon - Nephtali </a:t>
            </a:r>
            <a:endParaRPr lang="fr-FR" dirty="0">
              <a:solidFill>
                <a:srgbClr val="FF0000"/>
              </a:solidFill>
            </a:endParaRPr>
          </a:p>
        </p:txBody>
      </p:sp>
    </p:spTree>
    <p:extLst>
      <p:ext uri="{BB962C8B-B14F-4D97-AF65-F5344CB8AC3E}">
        <p14:creationId xmlns:p14="http://schemas.microsoft.com/office/powerpoint/2010/main" val="27890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FFE3-83C3-8C8B-D674-2D25C6B14E1F}"/>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22A40ED-1D21-881C-18F6-C2ABA5DD33D4}"/>
              </a:ext>
            </a:extLst>
          </p:cNvPr>
          <p:cNvSpPr/>
          <p:nvPr/>
        </p:nvSpPr>
        <p:spPr>
          <a:xfrm>
            <a:off x="2146565" y="2935484"/>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14 C’était pour que </a:t>
            </a:r>
            <a:endParaRPr lang="fr-FR" sz="2800" dirty="0">
              <a:solidFill>
                <a:schemeClr val="tx1"/>
              </a:solidFill>
            </a:endParaRPr>
          </a:p>
          <a:p>
            <a:pPr algn="ctr"/>
            <a:r>
              <a:rPr lang="fr-FR" sz="2800" b="1" dirty="0">
                <a:solidFill>
                  <a:schemeClr val="tx1"/>
                </a:solidFill>
              </a:rPr>
              <a:t>soit </a:t>
            </a:r>
            <a:r>
              <a:rPr lang="fr-FR" sz="2800" b="1" dirty="0">
                <a:solidFill>
                  <a:srgbClr val="FF0000"/>
                </a:solidFill>
              </a:rPr>
              <a:t>accomplie </a:t>
            </a:r>
            <a:endParaRPr lang="fr-FR" sz="2800" dirty="0">
              <a:solidFill>
                <a:srgbClr val="FF0000"/>
              </a:solidFill>
            </a:endParaRPr>
          </a:p>
          <a:p>
            <a:pPr algn="ctr"/>
            <a:r>
              <a:rPr lang="fr-FR" sz="2800" b="1" dirty="0">
                <a:solidFill>
                  <a:schemeClr val="tx1"/>
                </a:solidFill>
              </a:rPr>
              <a:t>la parole prononcée par le prophète Isaïe : </a:t>
            </a:r>
            <a:endParaRPr lang="fr-FR" sz="2800" dirty="0">
              <a:solidFill>
                <a:schemeClr val="tx1"/>
              </a:solidFill>
            </a:endParaRPr>
          </a:p>
          <a:p>
            <a:pPr algn="ctr"/>
            <a:r>
              <a:rPr lang="fr-FR" sz="2800" b="1" i="1" dirty="0">
                <a:solidFill>
                  <a:schemeClr val="tx1"/>
                </a:solidFill>
              </a:rPr>
              <a:t>Le peuple qui habitait </a:t>
            </a:r>
            <a:endParaRPr lang="fr-FR" sz="2800" dirty="0">
              <a:solidFill>
                <a:schemeClr val="tx1"/>
              </a:solidFill>
            </a:endParaRPr>
          </a:p>
          <a:p>
            <a:pPr algn="ctr"/>
            <a:r>
              <a:rPr lang="fr-FR" sz="2800" b="1" i="1" dirty="0">
                <a:solidFill>
                  <a:schemeClr val="tx1"/>
                </a:solidFill>
              </a:rPr>
              <a:t>dans les ténèbres </a:t>
            </a:r>
            <a:endParaRPr lang="fr-FR" sz="2800" dirty="0">
              <a:solidFill>
                <a:schemeClr val="tx1"/>
              </a:solidFill>
            </a:endParaRPr>
          </a:p>
          <a:p>
            <a:pPr algn="ctr"/>
            <a:r>
              <a:rPr lang="fr-FR" sz="2800" b="1" i="1" dirty="0">
                <a:solidFill>
                  <a:schemeClr val="tx1"/>
                </a:solidFill>
              </a:rPr>
              <a:t>a vu une grande lumière… une lumière s’est levée</a:t>
            </a:r>
            <a:r>
              <a:rPr lang="fr-FR" sz="2800" i="1" dirty="0">
                <a:solidFill>
                  <a:schemeClr val="tx1"/>
                </a:solidFill>
              </a:rPr>
              <a:t> </a:t>
            </a:r>
            <a:endParaRPr lang="fr-FR" sz="2800" dirty="0">
              <a:solidFill>
                <a:schemeClr val="tx1"/>
              </a:solidFill>
            </a:endParaRPr>
          </a:p>
          <a:p>
            <a:r>
              <a:rPr lang="fr-FR" dirty="0"/>
              <a:t> </a:t>
            </a:r>
          </a:p>
        </p:txBody>
      </p:sp>
      <p:pic>
        <p:nvPicPr>
          <p:cNvPr id="1026" name="Picture 2">
            <a:extLst>
              <a:ext uri="{FF2B5EF4-FFF2-40B4-BE49-F238E27FC236}">
                <a16:creationId xmlns:a16="http://schemas.microsoft.com/office/drawing/2014/main" id="{D2DF80DB-3352-FD0C-9FA4-5B70381D9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99" y="46889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0D16DDB1-A59E-9F06-D1EE-B0E561807BFC}"/>
              </a:ext>
            </a:extLst>
          </p:cNvPr>
          <p:cNvSpPr>
            <a:spLocks noGrp="1"/>
          </p:cNvSpPr>
          <p:nvPr>
            <p:ph type="sldNum" sz="quarter" idx="12"/>
          </p:nvPr>
        </p:nvSpPr>
        <p:spPr/>
        <p:txBody>
          <a:bodyPr/>
          <a:lstStyle/>
          <a:p>
            <a:fld id="{CF70008A-A0B5-4A2F-AE10-819E4AFD28BB}" type="slidenum">
              <a:rPr lang="fr-FR" smtClean="0"/>
              <a:pPr/>
              <a:t>15</a:t>
            </a:fld>
            <a:endParaRPr lang="fr-FR"/>
          </a:p>
        </p:txBody>
      </p:sp>
    </p:spTree>
    <p:extLst>
      <p:ext uri="{BB962C8B-B14F-4D97-AF65-F5344CB8AC3E}">
        <p14:creationId xmlns:p14="http://schemas.microsoft.com/office/powerpoint/2010/main" val="190858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8812-2352-0E6F-F41C-E394CBD21D7B}"/>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F1733F-7ADF-2B96-B68A-A1A7975C6A39}"/>
              </a:ext>
            </a:extLst>
          </p:cNvPr>
          <p:cNvSpPr/>
          <p:nvPr/>
        </p:nvSpPr>
        <p:spPr>
          <a:xfrm>
            <a:off x="280793" y="950687"/>
            <a:ext cx="7350303" cy="7878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i="1" dirty="0">
                <a:solidFill>
                  <a:schemeClr val="tx1"/>
                </a:solidFill>
                <a:latin typeface="Times New Roman" panose="02020603050405020304" pitchFamily="18" charset="0"/>
                <a:cs typeface="Times New Roman" panose="02020603050405020304" pitchFamily="18" charset="0"/>
              </a:rPr>
              <a:t>Accomplir</a:t>
            </a:r>
            <a:r>
              <a:rPr lang="fr-FR" sz="2400" dirty="0">
                <a:solidFill>
                  <a:schemeClr val="tx1"/>
                </a:solidFill>
                <a:latin typeface="Times New Roman" panose="02020603050405020304" pitchFamily="18" charset="0"/>
                <a:cs typeface="Times New Roman" panose="02020603050405020304" pitchFamily="18" charset="0"/>
              </a:rPr>
              <a:t> : mettre à exécution et achever entièrement</a:t>
            </a:r>
            <a:r>
              <a:rPr lang="fr-FR" sz="2400" strike="sngStrike" dirty="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9" name="Rectangle : coins arrondis 8">
            <a:extLst>
              <a:ext uri="{FF2B5EF4-FFF2-40B4-BE49-F238E27FC236}">
                <a16:creationId xmlns:a16="http://schemas.microsoft.com/office/drawing/2014/main" id="{93E40CED-D25B-91F7-C01C-39236113B242}"/>
              </a:ext>
            </a:extLst>
          </p:cNvPr>
          <p:cNvSpPr/>
          <p:nvPr/>
        </p:nvSpPr>
        <p:spPr>
          <a:xfrm>
            <a:off x="868615" y="2319844"/>
            <a:ext cx="6174658" cy="14438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Dans ce verset, c’est la Parole qui s’accomplit.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Qu’est-ce que cela peut vouloir dire ? </a:t>
            </a:r>
            <a:endParaRPr lang="fr-FR" sz="2400" i="1" dirty="0">
              <a:solidFill>
                <a:schemeClr val="tx1"/>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1295105D-7B52-681D-6219-AE7C1D33C559}"/>
              </a:ext>
            </a:extLst>
          </p:cNvPr>
          <p:cNvSpPr/>
          <p:nvPr/>
        </p:nvSpPr>
        <p:spPr>
          <a:xfrm>
            <a:off x="2064437" y="4560404"/>
            <a:ext cx="3399385" cy="9505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Quelle est cette Parole ?</a:t>
            </a:r>
          </a:p>
        </p:txBody>
      </p:sp>
      <p:sp>
        <p:nvSpPr>
          <p:cNvPr id="2" name="Espace réservé du numéro de diapositive 1">
            <a:extLst>
              <a:ext uri="{FF2B5EF4-FFF2-40B4-BE49-F238E27FC236}">
                <a16:creationId xmlns:a16="http://schemas.microsoft.com/office/drawing/2014/main" id="{A80C560A-230B-EC54-3E20-205FB7C58990}"/>
              </a:ext>
            </a:extLst>
          </p:cNvPr>
          <p:cNvSpPr>
            <a:spLocks noGrp="1"/>
          </p:cNvSpPr>
          <p:nvPr>
            <p:ph type="sldNum" sz="quarter" idx="12"/>
          </p:nvPr>
        </p:nvSpPr>
        <p:spPr/>
        <p:txBody>
          <a:bodyPr/>
          <a:lstStyle/>
          <a:p>
            <a:fld id="{CF70008A-A0B5-4A2F-AE10-819E4AFD28BB}" type="slidenum">
              <a:rPr lang="fr-FR" smtClean="0"/>
              <a:pPr/>
              <a:t>16</a:t>
            </a:fld>
            <a:endParaRPr lang="fr-FR"/>
          </a:p>
        </p:txBody>
      </p:sp>
      <p:pic>
        <p:nvPicPr>
          <p:cNvPr id="3" name="Picture 2">
            <a:extLst>
              <a:ext uri="{FF2B5EF4-FFF2-40B4-BE49-F238E27FC236}">
                <a16:creationId xmlns:a16="http://schemas.microsoft.com/office/drawing/2014/main" id="{62A70ED0-36FD-4168-7AF8-01A9A85D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87" y="524889"/>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035D44E4-37B4-4C8C-0FAA-F2C70D9AE37C}"/>
              </a:ext>
            </a:extLst>
          </p:cNvPr>
          <p:cNvSpPr txBox="1"/>
          <p:nvPr/>
        </p:nvSpPr>
        <p:spPr>
          <a:xfrm>
            <a:off x="179193"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a:t>
            </a:r>
            <a:endParaRPr lang="fr-FR" dirty="0">
              <a:solidFill>
                <a:srgbClr val="FF0000"/>
              </a:solidFill>
            </a:endParaRPr>
          </a:p>
        </p:txBody>
      </p:sp>
    </p:spTree>
    <p:extLst>
      <p:ext uri="{BB962C8B-B14F-4D97-AF65-F5344CB8AC3E}">
        <p14:creationId xmlns:p14="http://schemas.microsoft.com/office/powerpoint/2010/main" val="40318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73B7F-A7A4-E0B4-DEEA-29BE5E00C4A5}"/>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13B9EB03-AB4D-8C40-E042-14EE19D46402}"/>
              </a:ext>
            </a:extLst>
          </p:cNvPr>
          <p:cNvSpPr/>
          <p:nvPr/>
        </p:nvSpPr>
        <p:spPr>
          <a:xfrm>
            <a:off x="173891" y="817918"/>
            <a:ext cx="8940612" cy="21624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Jésus explique sa mission, ce qu’il doit faire, ce qu’il va accomplir :</a:t>
            </a:r>
          </a:p>
          <a:p>
            <a:r>
              <a:rPr lang="fr-FR" sz="2400" b="1" dirty="0">
                <a:solidFill>
                  <a:schemeClr val="tx1"/>
                </a:solidFill>
                <a:latin typeface="Times New Roman" panose="02020603050405020304" pitchFamily="18" charset="0"/>
                <a:cs typeface="Times New Roman" panose="02020603050405020304" pitchFamily="18" charset="0"/>
              </a:rPr>
              <a:t>Matthieu 5, 17</a:t>
            </a:r>
            <a:r>
              <a:rPr lang="fr-FR" sz="2400" i="1" dirty="0">
                <a:solidFill>
                  <a:schemeClr val="tx1"/>
                </a:solidFill>
                <a:latin typeface="Times New Roman" panose="02020603050405020304" pitchFamily="18" charset="0"/>
                <a:cs typeface="Times New Roman" panose="02020603050405020304" pitchFamily="18" charset="0"/>
              </a:rPr>
              <a:t> Ne pensez pas que je sois venu abolir la Loi ou les Prophètes : je ne suis pas venu abolir, mais accomplir.</a:t>
            </a:r>
            <a:endParaRPr lang="fr-FR" sz="2400" dirty="0">
              <a:solidFill>
                <a:schemeClr val="tx1"/>
              </a:solidFill>
              <a:latin typeface="Times New Roman" panose="02020603050405020304" pitchFamily="18" charset="0"/>
              <a:cs typeface="Times New Roman" panose="02020603050405020304" pitchFamily="18" charset="0"/>
            </a:endParaRPr>
          </a:p>
          <a:p>
            <a:r>
              <a:rPr lang="fr-FR" sz="2400" i="1" dirty="0">
                <a:solidFill>
                  <a:schemeClr val="tx1"/>
                </a:solidFill>
                <a:latin typeface="Times New Roman" panose="02020603050405020304" pitchFamily="18" charset="0"/>
                <a:cs typeface="Times New Roman" panose="02020603050405020304" pitchFamily="18" charset="0"/>
              </a:rPr>
              <a:t>Abolir</a:t>
            </a:r>
            <a:r>
              <a:rPr lang="fr-FR" sz="2400" dirty="0">
                <a:solidFill>
                  <a:schemeClr val="tx1"/>
                </a:solidFill>
                <a:latin typeface="Times New Roman" panose="02020603050405020304" pitchFamily="18" charset="0"/>
                <a:cs typeface="Times New Roman" panose="02020603050405020304" pitchFamily="18" charset="0"/>
              </a:rPr>
              <a:t> veut dire détruire</a:t>
            </a:r>
            <a:r>
              <a:rPr lang="fr-FR" dirty="0">
                <a:solidFill>
                  <a:schemeClr val="tx1"/>
                </a:solidFill>
              </a:rPr>
              <a:t>.</a:t>
            </a:r>
          </a:p>
        </p:txBody>
      </p:sp>
      <p:sp>
        <p:nvSpPr>
          <p:cNvPr id="14" name="Rectangle : coins arrondis 13">
            <a:extLst>
              <a:ext uri="{FF2B5EF4-FFF2-40B4-BE49-F238E27FC236}">
                <a16:creationId xmlns:a16="http://schemas.microsoft.com/office/drawing/2014/main" id="{F481DCFC-8C12-DFC1-901E-74BCCF68D70F}"/>
              </a:ext>
            </a:extLst>
          </p:cNvPr>
          <p:cNvSpPr/>
          <p:nvPr/>
        </p:nvSpPr>
        <p:spPr>
          <a:xfrm>
            <a:off x="898107" y="3889257"/>
            <a:ext cx="10395786" cy="225404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Après la résurrection, Jésus rejoint ses disciples et leur explique ce qui vient de se produire :</a:t>
            </a:r>
          </a:p>
          <a:p>
            <a:r>
              <a:rPr lang="fr-FR" sz="2400" b="1" dirty="0">
                <a:solidFill>
                  <a:schemeClr val="tx1"/>
                </a:solidFill>
                <a:latin typeface="Times New Roman" panose="02020603050405020304" pitchFamily="18" charset="0"/>
                <a:cs typeface="Times New Roman" panose="02020603050405020304" pitchFamily="18" charset="0"/>
              </a:rPr>
              <a:t>Luc 24, 44</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Puis il leur déclara : Voici les paroles que je vous ai dites quand j’étais encore avec vous : Il faut que s’accomplisse tout ce qui a été écrit à mon sujet dans la loi de Moïse, les Prophètes et les Psaumes.</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BB8C43C7-5075-227B-9C29-5F8C1C8AD5BD}"/>
              </a:ext>
            </a:extLst>
          </p:cNvPr>
          <p:cNvSpPr>
            <a:spLocks noGrp="1"/>
          </p:cNvSpPr>
          <p:nvPr>
            <p:ph type="sldNum" sz="quarter" idx="12"/>
          </p:nvPr>
        </p:nvSpPr>
        <p:spPr/>
        <p:txBody>
          <a:bodyPr/>
          <a:lstStyle/>
          <a:p>
            <a:fld id="{CF70008A-A0B5-4A2F-AE10-819E4AFD28BB}" type="slidenum">
              <a:rPr lang="fr-FR" smtClean="0"/>
              <a:pPr/>
              <a:t>17</a:t>
            </a:fld>
            <a:endParaRPr lang="fr-FR"/>
          </a:p>
        </p:txBody>
      </p:sp>
      <p:pic>
        <p:nvPicPr>
          <p:cNvPr id="3" name="Picture 2">
            <a:extLst>
              <a:ext uri="{FF2B5EF4-FFF2-40B4-BE49-F238E27FC236}">
                <a16:creationId xmlns:a16="http://schemas.microsoft.com/office/drawing/2014/main" id="{FBE28DD7-C2A3-81AA-84F6-618F0C705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09" y="817918"/>
            <a:ext cx="2743200" cy="2058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1AD06B32-B29A-5A54-F738-1CEB766EF334}"/>
              </a:ext>
            </a:extLst>
          </p:cNvPr>
          <p:cNvSpPr txBox="1"/>
          <p:nvPr/>
        </p:nvSpPr>
        <p:spPr>
          <a:xfrm>
            <a:off x="173891" y="39627"/>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a:t>
            </a:r>
            <a:endParaRPr lang="fr-FR" dirty="0">
              <a:solidFill>
                <a:srgbClr val="FF0000"/>
              </a:solidFill>
            </a:endParaRPr>
          </a:p>
        </p:txBody>
      </p:sp>
    </p:spTree>
    <p:extLst>
      <p:ext uri="{BB962C8B-B14F-4D97-AF65-F5344CB8AC3E}">
        <p14:creationId xmlns:p14="http://schemas.microsoft.com/office/powerpoint/2010/main" val="41060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CA0F-7686-C29E-B8E9-46B83C59DE23}"/>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26186F6-1193-8242-848A-A29DF78DEA2A}"/>
              </a:ext>
            </a:extLst>
          </p:cNvPr>
          <p:cNvSpPr/>
          <p:nvPr/>
        </p:nvSpPr>
        <p:spPr>
          <a:xfrm>
            <a:off x="700790" y="791105"/>
            <a:ext cx="10490113" cy="256577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La Parole était annoncée, révélée dans le Premier Testament par des prophètes.</a:t>
            </a:r>
          </a:p>
          <a:p>
            <a:r>
              <a:rPr lang="fr-FR" sz="2400" dirty="0">
                <a:solidFill>
                  <a:schemeClr val="tx1"/>
                </a:solidFill>
                <a:latin typeface="Times New Roman" panose="02020603050405020304" pitchFamily="18" charset="0"/>
                <a:cs typeface="Times New Roman" panose="02020603050405020304" pitchFamily="18" charset="0"/>
              </a:rPr>
              <a:t>Isaïe annonce une lumière. </a:t>
            </a:r>
          </a:p>
          <a:p>
            <a:r>
              <a:rPr lang="fr-FR" sz="2400" dirty="0">
                <a:solidFill>
                  <a:schemeClr val="tx1"/>
                </a:solidFill>
                <a:latin typeface="Times New Roman" panose="02020603050405020304" pitchFamily="18" charset="0"/>
                <a:cs typeface="Times New Roman" panose="02020603050405020304" pitchFamily="18" charset="0"/>
              </a:rPr>
              <a:t>Jésus ne détruit pas cette promesse. </a:t>
            </a:r>
          </a:p>
          <a:p>
            <a:r>
              <a:rPr lang="fr-FR" sz="2400" dirty="0">
                <a:solidFill>
                  <a:schemeClr val="tx1"/>
                </a:solidFill>
                <a:latin typeface="Times New Roman" panose="02020603050405020304" pitchFamily="18" charset="0"/>
                <a:cs typeface="Times New Roman" panose="02020603050405020304" pitchFamily="18" charset="0"/>
              </a:rPr>
              <a:t>Au contraire, il va jusqu'au bout. </a:t>
            </a:r>
          </a:p>
          <a:p>
            <a:r>
              <a:rPr lang="fr-FR" sz="2400" dirty="0">
                <a:solidFill>
                  <a:schemeClr val="tx1"/>
                </a:solidFill>
                <a:latin typeface="Times New Roman" panose="02020603050405020304" pitchFamily="18" charset="0"/>
                <a:cs typeface="Times New Roman" panose="02020603050405020304" pitchFamily="18" charset="0"/>
              </a:rPr>
              <a:t>Elle se réalise, se concrétise en Jésus. Il est la lumière.</a:t>
            </a:r>
          </a:p>
        </p:txBody>
      </p:sp>
      <p:sp>
        <p:nvSpPr>
          <p:cNvPr id="8" name="Rectangle : coins arrondis 7">
            <a:extLst>
              <a:ext uri="{FF2B5EF4-FFF2-40B4-BE49-F238E27FC236}">
                <a16:creationId xmlns:a16="http://schemas.microsoft.com/office/drawing/2014/main" id="{BD2758D7-7EA9-0ED9-934E-2E3415208901}"/>
              </a:ext>
            </a:extLst>
          </p:cNvPr>
          <p:cNvSpPr/>
          <p:nvPr/>
        </p:nvSpPr>
        <p:spPr>
          <a:xfrm>
            <a:off x="1450935" y="4655841"/>
            <a:ext cx="5107182" cy="141105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Aujourd’hui, </a:t>
            </a:r>
          </a:p>
          <a:p>
            <a:r>
              <a:rPr lang="fr-FR" sz="2400" dirty="0">
                <a:solidFill>
                  <a:schemeClr val="tx1"/>
                </a:solidFill>
                <a:latin typeface="Times New Roman" panose="02020603050405020304" pitchFamily="18" charset="0"/>
                <a:cs typeface="Times New Roman" panose="02020603050405020304" pitchFamily="18" charset="0"/>
              </a:rPr>
              <a:t>est-ce que nous reconnaissons </a:t>
            </a:r>
          </a:p>
          <a:p>
            <a:r>
              <a:rPr lang="fr-FR" sz="2400" dirty="0">
                <a:solidFill>
                  <a:schemeClr val="tx1"/>
                </a:solidFill>
                <a:latin typeface="Times New Roman" panose="02020603050405020304" pitchFamily="18" charset="0"/>
                <a:cs typeface="Times New Roman" panose="02020603050405020304" pitchFamily="18" charset="0"/>
              </a:rPr>
              <a:t>que la lumière attendue, c’est Jésus ? </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C08D345-9A15-AE29-34FE-8610890902B4}"/>
              </a:ext>
            </a:extLst>
          </p:cNvPr>
          <p:cNvSpPr>
            <a:spLocks noGrp="1"/>
          </p:cNvSpPr>
          <p:nvPr>
            <p:ph type="sldNum" sz="quarter" idx="12"/>
          </p:nvPr>
        </p:nvSpPr>
        <p:spPr/>
        <p:txBody>
          <a:bodyPr/>
          <a:lstStyle/>
          <a:p>
            <a:fld id="{CF70008A-A0B5-4A2F-AE10-819E4AFD28BB}" type="slidenum">
              <a:rPr lang="fr-FR" smtClean="0"/>
              <a:pPr/>
              <a:t>18</a:t>
            </a:fld>
            <a:endParaRPr lang="fr-FR"/>
          </a:p>
        </p:txBody>
      </p:sp>
      <p:pic>
        <p:nvPicPr>
          <p:cNvPr id="4" name="Picture 2">
            <a:extLst>
              <a:ext uri="{FF2B5EF4-FFF2-40B4-BE49-F238E27FC236}">
                <a16:creationId xmlns:a16="http://schemas.microsoft.com/office/drawing/2014/main" id="{1F64D802-A94F-2707-29E9-5E21BDD7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7" y="429422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F64B229A-4991-0E92-E0C7-EE13922BDDF9}"/>
              </a:ext>
            </a:extLst>
          </p:cNvPr>
          <p:cNvSpPr txBox="1"/>
          <p:nvPr/>
        </p:nvSpPr>
        <p:spPr>
          <a:xfrm>
            <a:off x="179193"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Accomplir</a:t>
            </a:r>
            <a:endParaRPr lang="fr-FR" dirty="0">
              <a:solidFill>
                <a:srgbClr val="FF0000"/>
              </a:solidFill>
            </a:endParaRPr>
          </a:p>
        </p:txBody>
      </p:sp>
    </p:spTree>
    <p:extLst>
      <p:ext uri="{BB962C8B-B14F-4D97-AF65-F5344CB8AC3E}">
        <p14:creationId xmlns:p14="http://schemas.microsoft.com/office/powerpoint/2010/main" val="6709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A41F-59E1-4D24-A2F6-11F9E9065591}"/>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6C5D743-16B5-3AFE-6C81-D8C26A080E44}"/>
              </a:ext>
            </a:extLst>
          </p:cNvPr>
          <p:cNvSpPr/>
          <p:nvPr/>
        </p:nvSpPr>
        <p:spPr>
          <a:xfrm>
            <a:off x="2146565" y="2935484"/>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14 C’était pour que </a:t>
            </a:r>
            <a:endParaRPr lang="fr-FR" sz="2800" dirty="0">
              <a:solidFill>
                <a:schemeClr val="tx1"/>
              </a:solidFill>
            </a:endParaRPr>
          </a:p>
          <a:p>
            <a:pPr algn="ctr"/>
            <a:r>
              <a:rPr lang="fr-FR" sz="2800" b="1" dirty="0">
                <a:solidFill>
                  <a:schemeClr val="tx1"/>
                </a:solidFill>
              </a:rPr>
              <a:t>soit accomplie </a:t>
            </a:r>
            <a:endParaRPr lang="fr-FR" sz="2800" dirty="0">
              <a:solidFill>
                <a:schemeClr val="tx1"/>
              </a:solidFill>
            </a:endParaRPr>
          </a:p>
          <a:p>
            <a:pPr algn="ctr"/>
            <a:r>
              <a:rPr lang="fr-FR" sz="2800" b="1" dirty="0">
                <a:solidFill>
                  <a:schemeClr val="tx1"/>
                </a:solidFill>
              </a:rPr>
              <a:t>la parole prononcée par le prophète </a:t>
            </a:r>
            <a:r>
              <a:rPr lang="fr-FR" sz="2800" b="1" dirty="0">
                <a:solidFill>
                  <a:srgbClr val="FF0000"/>
                </a:solidFill>
              </a:rPr>
              <a:t>Isaïe</a:t>
            </a:r>
            <a:r>
              <a:rPr lang="fr-FR" sz="2800" b="1" dirty="0">
                <a:solidFill>
                  <a:schemeClr val="tx1"/>
                </a:solidFill>
              </a:rPr>
              <a:t> : </a:t>
            </a:r>
            <a:endParaRPr lang="fr-FR" sz="2800" dirty="0">
              <a:solidFill>
                <a:schemeClr val="tx1"/>
              </a:solidFill>
            </a:endParaRPr>
          </a:p>
          <a:p>
            <a:pPr algn="ctr"/>
            <a:r>
              <a:rPr lang="fr-FR" sz="2800" b="1" i="1" dirty="0">
                <a:solidFill>
                  <a:schemeClr val="tx1"/>
                </a:solidFill>
              </a:rPr>
              <a:t>Le peuple qui habitait </a:t>
            </a:r>
            <a:endParaRPr lang="fr-FR" sz="2800" dirty="0">
              <a:solidFill>
                <a:schemeClr val="tx1"/>
              </a:solidFill>
            </a:endParaRPr>
          </a:p>
          <a:p>
            <a:pPr algn="ctr"/>
            <a:r>
              <a:rPr lang="fr-FR" sz="2800" b="1" i="1" dirty="0">
                <a:solidFill>
                  <a:schemeClr val="tx1"/>
                </a:solidFill>
              </a:rPr>
              <a:t>dans les ténèbres </a:t>
            </a:r>
            <a:endParaRPr lang="fr-FR" sz="2800" dirty="0">
              <a:solidFill>
                <a:schemeClr val="tx1"/>
              </a:solidFill>
            </a:endParaRPr>
          </a:p>
          <a:p>
            <a:pPr algn="ctr"/>
            <a:r>
              <a:rPr lang="fr-FR" sz="2800" b="1" i="1" dirty="0">
                <a:solidFill>
                  <a:schemeClr val="tx1"/>
                </a:solidFill>
              </a:rPr>
              <a:t>a vu une grande lumière… une lumière s’est levée</a:t>
            </a:r>
            <a:r>
              <a:rPr lang="fr-FR" sz="2800" i="1" dirty="0">
                <a:solidFill>
                  <a:schemeClr val="tx1"/>
                </a:solidFill>
              </a:rPr>
              <a:t> </a:t>
            </a:r>
            <a:endParaRPr lang="fr-FR" sz="2800" dirty="0">
              <a:solidFill>
                <a:schemeClr val="tx1"/>
              </a:solidFill>
            </a:endParaRPr>
          </a:p>
          <a:p>
            <a:r>
              <a:rPr lang="fr-FR" dirty="0"/>
              <a:t> </a:t>
            </a:r>
          </a:p>
        </p:txBody>
      </p:sp>
      <p:pic>
        <p:nvPicPr>
          <p:cNvPr id="1026" name="Picture 2">
            <a:extLst>
              <a:ext uri="{FF2B5EF4-FFF2-40B4-BE49-F238E27FC236}">
                <a16:creationId xmlns:a16="http://schemas.microsoft.com/office/drawing/2014/main" id="{378753D8-B6C2-11F4-6EEB-3F0EF620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99" y="46889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B44D4E2F-9596-6224-1E8F-402009F4AF97}"/>
              </a:ext>
            </a:extLst>
          </p:cNvPr>
          <p:cNvSpPr>
            <a:spLocks noGrp="1"/>
          </p:cNvSpPr>
          <p:nvPr>
            <p:ph type="sldNum" sz="quarter" idx="12"/>
          </p:nvPr>
        </p:nvSpPr>
        <p:spPr/>
        <p:txBody>
          <a:bodyPr/>
          <a:lstStyle/>
          <a:p>
            <a:fld id="{CF70008A-A0B5-4A2F-AE10-819E4AFD28BB}" type="slidenum">
              <a:rPr lang="fr-FR" smtClean="0"/>
              <a:pPr/>
              <a:t>19</a:t>
            </a:fld>
            <a:endParaRPr lang="fr-FR"/>
          </a:p>
        </p:txBody>
      </p:sp>
    </p:spTree>
    <p:extLst>
      <p:ext uri="{BB962C8B-B14F-4D97-AF65-F5344CB8AC3E}">
        <p14:creationId xmlns:p14="http://schemas.microsoft.com/office/powerpoint/2010/main" val="159110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70CF26-11CD-0CF6-B9BC-132F7CF362E6}"/>
              </a:ext>
            </a:extLst>
          </p:cNvPr>
          <p:cNvSpPr>
            <a:spLocks noChangeArrowheads="1"/>
          </p:cNvSpPr>
          <p:nvPr/>
        </p:nvSpPr>
        <p:spPr bwMode="auto">
          <a:xfrm>
            <a:off x="187792" y="420707"/>
            <a:ext cx="11650247"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Evangile</a:t>
            </a:r>
            <a:r>
              <a:rPr kumimoji="0" lang="fr-FR" sz="2000" b="1" i="0" u="none" strike="noStrike" cap="none" normalizeH="0" dirty="0">
                <a:ln>
                  <a:noFill/>
                </a:ln>
                <a:solidFill>
                  <a:schemeClr val="tx1"/>
                </a:solidFill>
                <a:effectLst/>
                <a:latin typeface="Times New Roman" pitchFamily="18" charset="0"/>
                <a:ea typeface="Calibri" pitchFamily="34" charset="0"/>
                <a:cs typeface="Times New Roman" pitchFamily="18" charset="0"/>
              </a:rPr>
              <a:t> de </a:t>
            </a:r>
            <a:r>
              <a:rPr kumimoji="0" lang="fr-FR" sz="2000" b="1" i="0" u="none" strike="noStrike" cap="none" normalizeH="0" baseline="0" dirty="0">
                <a:ln>
                  <a:noFill/>
                </a:ln>
                <a:effectLst/>
                <a:latin typeface="Times New Roman" pitchFamily="18" charset="0"/>
                <a:ea typeface="Calibri" pitchFamily="34" charset="0"/>
                <a:cs typeface="Times New Roman" pitchFamily="18" charset="0"/>
              </a:rPr>
              <a:t>Matthieu chapitre 4, 12</a:t>
            </a:r>
            <a:r>
              <a:rPr kumimoji="0" lang="fr-FR" sz="2000" b="1" i="0" u="none" strike="noStrike" cap="none" normalizeH="0" dirty="0">
                <a:ln>
                  <a:noFill/>
                </a:ln>
                <a:effectLst/>
                <a:latin typeface="Times New Roman" pitchFamily="18" charset="0"/>
                <a:ea typeface="Calibri" pitchFamily="34" charset="0"/>
                <a:cs typeface="Times New Roman" pitchFamily="18" charset="0"/>
              </a:rPr>
              <a:t> à </a:t>
            </a:r>
            <a:r>
              <a:rPr kumimoji="0" lang="fr-FR" sz="2000" b="1" i="0" u="none" strike="noStrike" cap="none" normalizeH="0" baseline="0" dirty="0">
                <a:ln>
                  <a:noFill/>
                </a:ln>
                <a:effectLst/>
                <a:latin typeface="Times New Roman" pitchFamily="18" charset="0"/>
                <a:ea typeface="Calibri" pitchFamily="34" charset="0"/>
                <a:cs typeface="Times New Roman" pitchFamily="18" charset="0"/>
              </a:rPr>
              <a:t>22 </a:t>
            </a:r>
            <a:r>
              <a:rPr kumimoji="0" lang="fr-FR" sz="2000" i="0" u="none" strike="noStrike" cap="none" normalizeH="0" baseline="0" dirty="0">
                <a:ln>
                  <a:noFill/>
                </a:ln>
                <a:effectLst/>
                <a:latin typeface="Times New Roman" pitchFamily="18" charset="0"/>
                <a:ea typeface="Calibri" pitchFamily="34" charset="0"/>
                <a:cs typeface="Times New Roman" pitchFamily="18" charset="0"/>
              </a:rPr>
              <a:t>(AELF </a:t>
            </a:r>
            <a:r>
              <a:rPr lang="fr-FR" sz="2000" dirty="0">
                <a:latin typeface="Times New Roman" pitchFamily="18" charset="0"/>
                <a:ea typeface="Calibri" pitchFamily="34" charset="0"/>
                <a:cs typeface="Times New Roman" pitchFamily="18" charset="0"/>
              </a:rPr>
              <a:t>Traduction liturgique) </a:t>
            </a:r>
            <a:endParaRPr kumimoji="0" lang="fr-FR" sz="2000"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12</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Quand Jésus </a:t>
            </a:r>
            <a:r>
              <a:rPr kumimoji="0" lang="fr-FR" sz="2000" b="0" i="0" u="none" strike="noStrike" cap="none" normalizeH="0" baseline="0" dirty="0">
                <a:ln>
                  <a:noFill/>
                </a:ln>
                <a:effectLst/>
                <a:latin typeface="Arial" pitchFamily="34" charset="0"/>
                <a:ea typeface="Times New Roman" pitchFamily="18" charset="0"/>
                <a:cs typeface="Arial" pitchFamily="34" charset="0"/>
              </a:rPr>
              <a:t>apprit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l’arrestation de Jean le Baptiste</a:t>
            </a:r>
            <a:r>
              <a:rPr kumimoji="0" lang="fr-FR" sz="2000" b="0" i="0" u="none" strike="noStrike" cap="none" normalizeH="0" baseline="0" dirty="0">
                <a:ln>
                  <a:noFill/>
                </a:ln>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il se retira en </a:t>
            </a:r>
            <a:r>
              <a:rPr kumimoji="0" lang="fr-FR" sz="2000" b="0" i="0" strike="noStrike" cap="none" normalizeH="0" baseline="0" dirty="0">
                <a:ln>
                  <a:noFill/>
                </a:ln>
                <a:solidFill>
                  <a:srgbClr val="FF0000"/>
                </a:solidFill>
                <a:effectLst/>
                <a:latin typeface="Arial" pitchFamily="34" charset="0"/>
                <a:ea typeface="Times New Roman" pitchFamily="18" charset="0"/>
                <a:cs typeface="Arial" pitchFamily="34" charset="0"/>
              </a:rPr>
              <a:t>Galilée</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13</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Il quitta Nazareth et vint habiter à Capharnaüm, ville située au bord de la mer de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Galilée,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dans les territoires de </a:t>
            </a:r>
            <a:r>
              <a:rPr lang="fr-FR" sz="2000" dirty="0">
                <a:solidFill>
                  <a:srgbClr val="FF0000"/>
                </a:solidFill>
                <a:latin typeface="Arial" pitchFamily="34" charset="0"/>
                <a:cs typeface="Arial" pitchFamily="34" charset="0"/>
              </a:rPr>
              <a:t>Zabulon et de Nephtali</a:t>
            </a:r>
            <a:r>
              <a:rPr kumimoji="0" lang="fr-FR" sz="2000" b="0" i="0" u="none" strike="noStrike" cap="none" normalizeH="0" baseline="0" dirty="0">
                <a:ln>
                  <a:noFill/>
                </a:ln>
                <a:solidFill>
                  <a:srgbClr val="214200"/>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rgbClr val="2142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14</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C’était pour que soit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accomplie la parole</a:t>
            </a:r>
            <a:r>
              <a:rPr kumimoji="0" lang="fr-FR" sz="2000" b="0" i="0" u="none" strike="noStrike" cap="none" normalizeH="0" baseline="0" dirty="0">
                <a:ln>
                  <a:noFill/>
                </a:ln>
                <a:solidFill>
                  <a:srgbClr val="214200"/>
                </a:solidFill>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prononcée par le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prophète Isaïe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15</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Pays de Zabulon et pays de Nephtali, route de la mer et pays au-delà du Jourdain, Galilée des nations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16</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Le peuple qui </a:t>
            </a:r>
            <a:r>
              <a:rPr kumimoji="0" lang="fr-FR" sz="2000" b="0" i="0" u="none" strike="noStrike" cap="none" normalizeH="0" baseline="0" dirty="0">
                <a:ln>
                  <a:noFill/>
                </a:ln>
                <a:effectLst/>
                <a:latin typeface="Arial" pitchFamily="34" charset="0"/>
                <a:ea typeface="Times New Roman" pitchFamily="18" charset="0"/>
                <a:cs typeface="Arial" pitchFamily="34" charset="0"/>
              </a:rPr>
              <a:t>habitait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dans les ténèbres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 vu une grande lumière. Sur ceux qui habitaient dans le pays et l’ombre de la mort, </a:t>
            </a:r>
            <a:r>
              <a:rPr kumimoji="0" lang="fr-FR" sz="2000" b="0" i="0" u="none" strike="noStrike" cap="none" normalizeH="0" baseline="0" dirty="0">
                <a:ln>
                  <a:noFill/>
                </a:ln>
                <a:effectLst/>
                <a:latin typeface="Arial" pitchFamily="34" charset="0"/>
                <a:ea typeface="Times New Roman" pitchFamily="18" charset="0"/>
                <a:cs typeface="Arial" pitchFamily="34" charset="0"/>
              </a:rPr>
              <a:t>une lumière s’est levée.</a:t>
            </a:r>
            <a:endParaRPr kumimoji="0" lang="fr-FR" sz="20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17</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À partir de ce moment, Jésus commença à proclamer : « </a:t>
            </a:r>
            <a:r>
              <a:rPr lang="fr-FR" sz="2000" dirty="0">
                <a:latin typeface="Arial" pitchFamily="34" charset="0"/>
                <a:cs typeface="Arial" pitchFamily="34" charset="0"/>
              </a:rPr>
              <a:t>Convertissez-vous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car </a:t>
            </a:r>
            <a:r>
              <a:rPr kumimoji="0" lang="fr-FR" sz="2000" b="0" i="0" u="none" strike="noStrike" cap="none" normalizeH="0" baseline="0" dirty="0">
                <a:ln>
                  <a:noFill/>
                </a:ln>
                <a:effectLst/>
                <a:latin typeface="Arial" pitchFamily="34" charset="0"/>
                <a:ea typeface="Times New Roman" pitchFamily="18" charset="0"/>
                <a:cs typeface="Arial" pitchFamily="34" charset="0"/>
              </a:rPr>
              <a:t>le </a:t>
            </a:r>
            <a:r>
              <a:rPr lang="fr-FR" sz="2000" dirty="0">
                <a:solidFill>
                  <a:srgbClr val="FF0000"/>
                </a:solidFill>
                <a:latin typeface="Arial" pitchFamily="34" charset="0"/>
                <a:cs typeface="Arial" pitchFamily="34" charset="0"/>
              </a:rPr>
              <a:t>royaume des Cieux est tout proche</a:t>
            </a:r>
            <a:r>
              <a:rPr kumimoji="0" lang="fr-FR" sz="2000" b="0" i="0" u="none" strike="noStrike" cap="none" normalizeH="0" baseline="0" dirty="0">
                <a:ln>
                  <a:noFill/>
                </a:ln>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18</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Comme il marchait le long de la mer de Galilée, il vit deux frères, </a:t>
            </a:r>
            <a:r>
              <a:rPr kumimoji="0" lang="fr-FR" sz="2000" b="0" i="0" u="none" strike="noStrike" cap="none" normalizeH="0" baseline="0" dirty="0">
                <a:ln>
                  <a:noFill/>
                </a:ln>
                <a:effectLst/>
                <a:latin typeface="Arial" pitchFamily="34" charset="0"/>
                <a:ea typeface="Times New Roman" pitchFamily="18" charset="0"/>
                <a:cs typeface="Arial" pitchFamily="34" charset="0"/>
              </a:rPr>
              <a:t>Simon, appelé Pierre, et son frère André, qui jetaient leurs filets dans la mer ; car </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c’étaient des pêcheurs.</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19</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Jésus leur dit : «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Venez à ma suite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 je vous ferai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pêcheurs d’hommes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20</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Aussitôt, </a:t>
            </a:r>
            <a:r>
              <a:rPr lang="fr-FR" sz="2000" dirty="0">
                <a:latin typeface="Arial" pitchFamily="34" charset="0"/>
                <a:cs typeface="Arial" pitchFamily="34" charset="0"/>
              </a:rPr>
              <a:t>laissant leurs filets</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ils le suivirent.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21</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là, il avança et il vit deux autres frères, Jacques, fils de </a:t>
            </a:r>
            <a:r>
              <a:rPr kumimoji="0" lang="fr-FR"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Zébédée</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 son frère Jean, qui étaient dans la barque avec leur père, en train de réparer leurs filets.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Il les appela</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22</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0" i="0" u="none" strike="noStrike" cap="none" normalizeH="0" baseline="0" dirty="0">
                <a:ln>
                  <a:noFill/>
                </a:ln>
                <a:effectLst/>
                <a:latin typeface="Arial" pitchFamily="34" charset="0"/>
                <a:ea typeface="Times New Roman" pitchFamily="18" charset="0"/>
                <a:cs typeface="Arial" pitchFamily="34" charset="0"/>
              </a:rPr>
              <a:t>Aussitôt, </a:t>
            </a:r>
            <a:r>
              <a:rPr lang="fr-FR" sz="2000" dirty="0">
                <a:latin typeface="Arial" pitchFamily="34" charset="0"/>
                <a:cs typeface="Arial" pitchFamily="34" charset="0"/>
              </a:rPr>
              <a:t>laissant la barque et leur père</a:t>
            </a:r>
            <a:r>
              <a:rPr kumimoji="0" lang="fr-FR" sz="2000" b="0" i="0" u="none" strike="noStrike" cap="none" normalizeH="0" baseline="0" dirty="0">
                <a:ln>
                  <a:noFill/>
                </a:ln>
                <a:effectLst/>
                <a:latin typeface="Arial" pitchFamily="34" charset="0"/>
                <a:ea typeface="Times New Roman" pitchFamily="18" charset="0"/>
                <a:cs typeface="Arial" pitchFamily="34" charset="0"/>
              </a:rPr>
              <a:t>, </a:t>
            </a:r>
            <a:r>
              <a:rPr kumimoji="0" lang="fr-FR" sz="2000" b="0" i="0" u="none" strike="noStrike" cap="none" normalizeH="0" baseline="0" dirty="0">
                <a:ln>
                  <a:noFill/>
                </a:ln>
                <a:solidFill>
                  <a:srgbClr val="FF0000"/>
                </a:solidFill>
                <a:effectLst/>
                <a:latin typeface="Arial" pitchFamily="34" charset="0"/>
                <a:ea typeface="Times New Roman" pitchFamily="18" charset="0"/>
                <a:cs typeface="Arial" pitchFamily="34" charset="0"/>
              </a:rPr>
              <a:t>ils le suivirent</a:t>
            </a:r>
            <a:r>
              <a:rPr kumimoji="0" lang="fr-FR"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3" name="Espace réservé du numéro de diapositive 2">
            <a:extLst>
              <a:ext uri="{FF2B5EF4-FFF2-40B4-BE49-F238E27FC236}">
                <a16:creationId xmlns:a16="http://schemas.microsoft.com/office/drawing/2014/main" id="{11F2A7E3-DAD5-DE88-AC6D-B67C22A6AD36}"/>
              </a:ext>
            </a:extLst>
          </p:cNvPr>
          <p:cNvSpPr>
            <a:spLocks noGrp="1"/>
          </p:cNvSpPr>
          <p:nvPr>
            <p:ph type="sldNum" sz="quarter" idx="12"/>
          </p:nvPr>
        </p:nvSpPr>
        <p:spPr/>
        <p:txBody>
          <a:bodyPr/>
          <a:lstStyle/>
          <a:p>
            <a:fld id="{CF70008A-A0B5-4A2F-AE10-819E4AFD28BB}" type="slidenum">
              <a:rPr lang="fr-FR" smtClean="0"/>
              <a:pPr/>
              <a:t>2</a:t>
            </a:fld>
            <a:endParaRPr lang="fr-FR"/>
          </a:p>
        </p:txBody>
      </p:sp>
    </p:spTree>
    <p:extLst>
      <p:ext uri="{BB962C8B-B14F-4D97-AF65-F5344CB8AC3E}">
        <p14:creationId xmlns:p14="http://schemas.microsoft.com/office/powerpoint/2010/main" val="134377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6028-02AD-6809-494A-2E14B6CC7633}"/>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4FEF456-5DE7-CF49-F84F-3EA8C7DD4531}"/>
              </a:ext>
            </a:extLst>
          </p:cNvPr>
          <p:cNvSpPr/>
          <p:nvPr/>
        </p:nvSpPr>
        <p:spPr>
          <a:xfrm>
            <a:off x="280792" y="559293"/>
            <a:ext cx="6660881" cy="1280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Sais-tu qui est Isaïe ?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C’est un grand prophète qui a vécu au VIII</a:t>
            </a:r>
            <a:r>
              <a:rPr lang="fr-FR" sz="2400" baseline="30000" dirty="0">
                <a:solidFill>
                  <a:schemeClr val="tx1"/>
                </a:solidFill>
                <a:latin typeface="Times New Roman" panose="02020603050405020304" pitchFamily="18" charset="0"/>
                <a:cs typeface="Times New Roman" panose="02020603050405020304" pitchFamily="18" charset="0"/>
              </a:rPr>
              <a:t>ème</a:t>
            </a:r>
            <a:r>
              <a:rPr lang="fr-FR" sz="2400" dirty="0">
                <a:solidFill>
                  <a:schemeClr val="tx1"/>
                </a:solidFill>
                <a:latin typeface="Times New Roman" panose="02020603050405020304" pitchFamily="18" charset="0"/>
                <a:cs typeface="Times New Roman" panose="02020603050405020304" pitchFamily="18" charset="0"/>
              </a:rPr>
              <a:t> siècle avant Jésus-Christ. </a:t>
            </a:r>
          </a:p>
        </p:txBody>
      </p:sp>
      <p:sp>
        <p:nvSpPr>
          <p:cNvPr id="9" name="Rectangle : coins arrondis 8">
            <a:extLst>
              <a:ext uri="{FF2B5EF4-FFF2-40B4-BE49-F238E27FC236}">
                <a16:creationId xmlns:a16="http://schemas.microsoft.com/office/drawing/2014/main" id="{09EB5B9A-27F0-D0D2-D117-6C152B24ACA5}"/>
              </a:ext>
            </a:extLst>
          </p:cNvPr>
          <p:cNvSpPr/>
          <p:nvPr/>
        </p:nvSpPr>
        <p:spPr>
          <a:xfrm>
            <a:off x="1239062" y="2815344"/>
            <a:ext cx="5702611" cy="7698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Quel est le rôle du prophète dans la bible ?</a:t>
            </a:r>
          </a:p>
        </p:txBody>
      </p:sp>
      <p:sp>
        <p:nvSpPr>
          <p:cNvPr id="7" name="Rectangle : coins arrondis 6">
            <a:extLst>
              <a:ext uri="{FF2B5EF4-FFF2-40B4-BE49-F238E27FC236}">
                <a16:creationId xmlns:a16="http://schemas.microsoft.com/office/drawing/2014/main" id="{ABAED8E0-8CB3-E1FC-8EF6-644313034F0D}"/>
              </a:ext>
            </a:extLst>
          </p:cNvPr>
          <p:cNvSpPr/>
          <p:nvPr/>
        </p:nvSpPr>
        <p:spPr>
          <a:xfrm>
            <a:off x="2575813" y="4462082"/>
            <a:ext cx="4365860" cy="6211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Connais-tu d’autres prophètes ?</a:t>
            </a:r>
          </a:p>
        </p:txBody>
      </p:sp>
      <p:sp>
        <p:nvSpPr>
          <p:cNvPr id="2" name="Espace réservé du numéro de diapositive 1">
            <a:extLst>
              <a:ext uri="{FF2B5EF4-FFF2-40B4-BE49-F238E27FC236}">
                <a16:creationId xmlns:a16="http://schemas.microsoft.com/office/drawing/2014/main" id="{098855A9-2E23-E7A8-617C-83B20C3B4509}"/>
              </a:ext>
            </a:extLst>
          </p:cNvPr>
          <p:cNvSpPr>
            <a:spLocks noGrp="1"/>
          </p:cNvSpPr>
          <p:nvPr>
            <p:ph type="sldNum" sz="quarter" idx="12"/>
          </p:nvPr>
        </p:nvSpPr>
        <p:spPr/>
        <p:txBody>
          <a:bodyPr/>
          <a:lstStyle/>
          <a:p>
            <a:fld id="{CF70008A-A0B5-4A2F-AE10-819E4AFD28BB}" type="slidenum">
              <a:rPr lang="fr-FR" smtClean="0"/>
              <a:pPr/>
              <a:t>20</a:t>
            </a:fld>
            <a:endParaRPr lang="fr-FR"/>
          </a:p>
        </p:txBody>
      </p:sp>
      <p:pic>
        <p:nvPicPr>
          <p:cNvPr id="3" name="Picture 2">
            <a:extLst>
              <a:ext uri="{FF2B5EF4-FFF2-40B4-BE49-F238E27FC236}">
                <a16:creationId xmlns:a16="http://schemas.microsoft.com/office/drawing/2014/main" id="{1F4ECA02-F891-2333-E7ED-6A804E267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87" y="524889"/>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73F3E560-292B-EBC9-B441-D3F320D3DB9C}"/>
              </a:ext>
            </a:extLst>
          </p:cNvPr>
          <p:cNvSpPr txBox="1"/>
          <p:nvPr/>
        </p:nvSpPr>
        <p:spPr>
          <a:xfrm>
            <a:off x="179193" y="0"/>
            <a:ext cx="927118" cy="369332"/>
          </a:xfrm>
          <a:prstGeom prst="rect">
            <a:avLst/>
          </a:prstGeom>
          <a:noFill/>
        </p:spPr>
        <p:txBody>
          <a:bodyPr wrap="square">
            <a:spAutoFit/>
          </a:bodyPr>
          <a:lstStyle/>
          <a:p>
            <a:r>
              <a:rPr lang="fr-FR" dirty="0">
                <a:solidFill>
                  <a:srgbClr val="FF0000"/>
                </a:solidFill>
              </a:rPr>
              <a:t>Isaïe</a:t>
            </a:r>
          </a:p>
        </p:txBody>
      </p:sp>
    </p:spTree>
    <p:extLst>
      <p:ext uri="{BB962C8B-B14F-4D97-AF65-F5344CB8AC3E}">
        <p14:creationId xmlns:p14="http://schemas.microsoft.com/office/powerpoint/2010/main" val="35555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399B-DE85-D038-A8E7-11D86D956A17}"/>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4E90AABA-4F9B-760A-1D5F-2D79FB339A8D}"/>
              </a:ext>
            </a:extLst>
          </p:cNvPr>
          <p:cNvSpPr/>
          <p:nvPr/>
        </p:nvSpPr>
        <p:spPr>
          <a:xfrm>
            <a:off x="173892" y="513118"/>
            <a:ext cx="8940612" cy="261108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Tout au long de son Evangile, Matthieu cite le prophète Isaïe car il veut montrer que Jésus est annoncé depuis longtemps dans la Bible :</a:t>
            </a:r>
          </a:p>
          <a:p>
            <a:r>
              <a:rPr lang="fr-FR" sz="2400" b="1" dirty="0">
                <a:solidFill>
                  <a:schemeClr val="tx1"/>
                </a:solidFill>
                <a:latin typeface="Times New Roman" panose="02020603050405020304" pitchFamily="18" charset="0"/>
                <a:cs typeface="Times New Roman" panose="02020603050405020304" pitchFamily="18" charset="0"/>
              </a:rPr>
              <a:t>Matthieu</a:t>
            </a:r>
            <a:r>
              <a:rPr lang="fr-FR" sz="2400" dirty="0">
                <a:solidFill>
                  <a:schemeClr val="tx1"/>
                </a:solidFill>
                <a:latin typeface="Times New Roman" panose="02020603050405020304" pitchFamily="18" charset="0"/>
                <a:cs typeface="Times New Roman" panose="02020603050405020304" pitchFamily="18" charset="0"/>
              </a:rPr>
              <a:t> </a:t>
            </a:r>
            <a:r>
              <a:rPr lang="fr-FR" sz="2400" b="1" dirty="0">
                <a:solidFill>
                  <a:schemeClr val="tx1"/>
                </a:solidFill>
                <a:latin typeface="Times New Roman" panose="02020603050405020304" pitchFamily="18" charset="0"/>
                <a:cs typeface="Times New Roman" panose="02020603050405020304" pitchFamily="18" charset="0"/>
              </a:rPr>
              <a:t>1, 22-23</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Tout cela est arrivé pour que soit accomplie la parole du Seigneur prononcée par le prophète : Voici que la Vierge concevra, et elle enfantera un fils ; on lui donnera le nom d’Emmanuel, qui se traduit : Dieu-avec-nous.</a:t>
            </a:r>
            <a:r>
              <a:rPr lang="fr-FR" sz="2400" dirty="0">
                <a:solidFill>
                  <a:schemeClr val="tx1"/>
                </a:solidFill>
                <a:latin typeface="Times New Roman" panose="02020603050405020304" pitchFamily="18" charset="0"/>
                <a:cs typeface="Times New Roman" panose="02020603050405020304" pitchFamily="18" charset="0"/>
              </a:rPr>
              <a:t> </a:t>
            </a:r>
          </a:p>
        </p:txBody>
      </p:sp>
      <p:sp>
        <p:nvSpPr>
          <p:cNvPr id="14" name="Rectangle : coins arrondis 13">
            <a:extLst>
              <a:ext uri="{FF2B5EF4-FFF2-40B4-BE49-F238E27FC236}">
                <a16:creationId xmlns:a16="http://schemas.microsoft.com/office/drawing/2014/main" id="{0B1B593E-231D-1F08-2E28-9AC03230830B}"/>
              </a:ext>
            </a:extLst>
          </p:cNvPr>
          <p:cNvSpPr/>
          <p:nvPr/>
        </p:nvSpPr>
        <p:spPr>
          <a:xfrm>
            <a:off x="898107" y="3973041"/>
            <a:ext cx="10395786" cy="1724757"/>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Matthieu cite Isaïe 7, 14 </a:t>
            </a:r>
            <a:r>
              <a:rPr lang="fr-FR" sz="2400" i="1" dirty="0">
                <a:solidFill>
                  <a:schemeClr val="tx1"/>
                </a:solidFill>
                <a:latin typeface="Times New Roman" panose="02020603050405020304" pitchFamily="18" charset="0"/>
                <a:cs typeface="Times New Roman" panose="02020603050405020304" pitchFamily="18" charset="0"/>
              </a:rPr>
              <a:t>C’est pourquoi le Seigneur lui-même vous donnera un signe : Voici que la vierge est enceinte, elle enfantera un fils, qu’elle appellera Emmanuel (c’est-à-dire : Dieu-avec-nous)</a:t>
            </a:r>
            <a:r>
              <a:rPr lang="fr-FR" sz="2400" dirty="0">
                <a:solidFill>
                  <a:schemeClr val="tx1"/>
                </a:solidFill>
                <a:latin typeface="Times New Roman" panose="02020603050405020304" pitchFamily="18" charset="0"/>
                <a:cs typeface="Times New Roman" panose="02020603050405020304" pitchFamily="18" charset="0"/>
              </a:rPr>
              <a:t>. </a:t>
            </a:r>
          </a:p>
        </p:txBody>
      </p:sp>
      <p:sp>
        <p:nvSpPr>
          <p:cNvPr id="2" name="Espace réservé du numéro de diapositive 1">
            <a:extLst>
              <a:ext uri="{FF2B5EF4-FFF2-40B4-BE49-F238E27FC236}">
                <a16:creationId xmlns:a16="http://schemas.microsoft.com/office/drawing/2014/main" id="{1E83D447-672E-EAC5-B77D-AA06C675E04C}"/>
              </a:ext>
            </a:extLst>
          </p:cNvPr>
          <p:cNvSpPr>
            <a:spLocks noGrp="1"/>
          </p:cNvSpPr>
          <p:nvPr>
            <p:ph type="sldNum" sz="quarter" idx="12"/>
          </p:nvPr>
        </p:nvSpPr>
        <p:spPr/>
        <p:txBody>
          <a:bodyPr/>
          <a:lstStyle/>
          <a:p>
            <a:fld id="{CF70008A-A0B5-4A2F-AE10-819E4AFD28BB}" type="slidenum">
              <a:rPr lang="fr-FR" smtClean="0"/>
              <a:pPr/>
              <a:t>21</a:t>
            </a:fld>
            <a:endParaRPr lang="fr-FR"/>
          </a:p>
        </p:txBody>
      </p:sp>
      <p:pic>
        <p:nvPicPr>
          <p:cNvPr id="3" name="Picture 2">
            <a:extLst>
              <a:ext uri="{FF2B5EF4-FFF2-40B4-BE49-F238E27FC236}">
                <a16:creationId xmlns:a16="http://schemas.microsoft.com/office/drawing/2014/main" id="{57357AE2-A098-543D-3079-66787F76A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08" y="694507"/>
            <a:ext cx="2743200" cy="2058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5252B912-38A8-30AF-BC80-1E25865197F0}"/>
              </a:ext>
            </a:extLst>
          </p:cNvPr>
          <p:cNvSpPr txBox="1"/>
          <p:nvPr/>
        </p:nvSpPr>
        <p:spPr>
          <a:xfrm>
            <a:off x="179193" y="0"/>
            <a:ext cx="927118" cy="369332"/>
          </a:xfrm>
          <a:prstGeom prst="rect">
            <a:avLst/>
          </a:prstGeom>
          <a:noFill/>
        </p:spPr>
        <p:txBody>
          <a:bodyPr wrap="square">
            <a:spAutoFit/>
          </a:bodyPr>
          <a:lstStyle/>
          <a:p>
            <a:r>
              <a:rPr lang="fr-FR" dirty="0">
                <a:solidFill>
                  <a:srgbClr val="FF0000"/>
                </a:solidFill>
              </a:rPr>
              <a:t>Isaïe</a:t>
            </a:r>
          </a:p>
        </p:txBody>
      </p:sp>
    </p:spTree>
    <p:extLst>
      <p:ext uri="{BB962C8B-B14F-4D97-AF65-F5344CB8AC3E}">
        <p14:creationId xmlns:p14="http://schemas.microsoft.com/office/powerpoint/2010/main" val="11847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EA20-7220-D654-9CA7-247672B3B50C}"/>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AFC86FF-545A-5526-F60F-0B8BE4F8E1D7}"/>
              </a:ext>
            </a:extLst>
          </p:cNvPr>
          <p:cNvSpPr/>
          <p:nvPr/>
        </p:nvSpPr>
        <p:spPr>
          <a:xfrm>
            <a:off x="565324" y="1377302"/>
            <a:ext cx="10490113" cy="199725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Les prophètes sont des porte-paroles de Dieu. Ils ont aussi pour vocation d’être des veilleurs, pour que la Parole de Dieu soit vécue comme Dieu le souhaite.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Ils dénoncent les mauvaises actions des peuples, les abus faits aux faibles souvent au péril de leur vie. </a:t>
            </a:r>
          </a:p>
        </p:txBody>
      </p:sp>
      <p:sp>
        <p:nvSpPr>
          <p:cNvPr id="8" name="Rectangle : coins arrondis 7">
            <a:extLst>
              <a:ext uri="{FF2B5EF4-FFF2-40B4-BE49-F238E27FC236}">
                <a16:creationId xmlns:a16="http://schemas.microsoft.com/office/drawing/2014/main" id="{5C9A942E-79C5-EDA2-A87C-CE2CB0A68129}"/>
              </a:ext>
            </a:extLst>
          </p:cNvPr>
          <p:cNvSpPr/>
          <p:nvPr/>
        </p:nvSpPr>
        <p:spPr>
          <a:xfrm>
            <a:off x="1191291" y="4497797"/>
            <a:ext cx="5573304" cy="141105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Et nous en quoi pouvons-nous être </a:t>
            </a:r>
          </a:p>
          <a:p>
            <a:r>
              <a:rPr lang="fr-FR" sz="2400" dirty="0">
                <a:solidFill>
                  <a:schemeClr val="tx1"/>
                </a:solidFill>
                <a:latin typeface="Times New Roman" panose="02020603050405020304" pitchFamily="18" charset="0"/>
                <a:cs typeface="Times New Roman" panose="02020603050405020304" pitchFamily="18" charset="0"/>
              </a:rPr>
              <a:t>des prophètes, des porteurs de la Parole ?  </a:t>
            </a:r>
          </a:p>
        </p:txBody>
      </p:sp>
      <p:sp>
        <p:nvSpPr>
          <p:cNvPr id="2" name="Espace réservé du numéro de diapositive 1">
            <a:extLst>
              <a:ext uri="{FF2B5EF4-FFF2-40B4-BE49-F238E27FC236}">
                <a16:creationId xmlns:a16="http://schemas.microsoft.com/office/drawing/2014/main" id="{6DA9B4C3-90C6-5BF1-B79E-33C85108EDDE}"/>
              </a:ext>
            </a:extLst>
          </p:cNvPr>
          <p:cNvSpPr>
            <a:spLocks noGrp="1"/>
          </p:cNvSpPr>
          <p:nvPr>
            <p:ph type="sldNum" sz="quarter" idx="12"/>
          </p:nvPr>
        </p:nvSpPr>
        <p:spPr/>
        <p:txBody>
          <a:bodyPr/>
          <a:lstStyle/>
          <a:p>
            <a:fld id="{CF70008A-A0B5-4A2F-AE10-819E4AFD28BB}" type="slidenum">
              <a:rPr lang="fr-FR" smtClean="0"/>
              <a:pPr/>
              <a:t>22</a:t>
            </a:fld>
            <a:endParaRPr lang="fr-FR"/>
          </a:p>
        </p:txBody>
      </p:sp>
      <p:pic>
        <p:nvPicPr>
          <p:cNvPr id="4" name="Picture 2">
            <a:extLst>
              <a:ext uri="{FF2B5EF4-FFF2-40B4-BE49-F238E27FC236}">
                <a16:creationId xmlns:a16="http://schemas.microsoft.com/office/drawing/2014/main" id="{8869C42C-F8A3-50AE-9971-D6C18F69E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195" y="3847064"/>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098A95B5-2EA9-596C-0ADB-DFBBAF0A7A74}"/>
              </a:ext>
            </a:extLst>
          </p:cNvPr>
          <p:cNvSpPr txBox="1"/>
          <p:nvPr/>
        </p:nvSpPr>
        <p:spPr>
          <a:xfrm>
            <a:off x="179193" y="0"/>
            <a:ext cx="927118" cy="369332"/>
          </a:xfrm>
          <a:prstGeom prst="rect">
            <a:avLst/>
          </a:prstGeom>
          <a:noFill/>
        </p:spPr>
        <p:txBody>
          <a:bodyPr wrap="square">
            <a:spAutoFit/>
          </a:bodyPr>
          <a:lstStyle/>
          <a:p>
            <a:r>
              <a:rPr lang="fr-FR" dirty="0">
                <a:solidFill>
                  <a:srgbClr val="FF0000"/>
                </a:solidFill>
              </a:rPr>
              <a:t>Isaïe</a:t>
            </a:r>
          </a:p>
        </p:txBody>
      </p:sp>
    </p:spTree>
    <p:extLst>
      <p:ext uri="{BB962C8B-B14F-4D97-AF65-F5344CB8AC3E}">
        <p14:creationId xmlns:p14="http://schemas.microsoft.com/office/powerpoint/2010/main" val="21193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E9471-922F-037E-06DC-1C0D6319E593}"/>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F1D9D1FB-620B-01C5-5D42-4FCB35FA9FE2}"/>
              </a:ext>
            </a:extLst>
          </p:cNvPr>
          <p:cNvSpPr/>
          <p:nvPr/>
        </p:nvSpPr>
        <p:spPr>
          <a:xfrm>
            <a:off x="2146565" y="2935484"/>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14 C’était pour que </a:t>
            </a:r>
            <a:endParaRPr lang="fr-FR" sz="2800" dirty="0">
              <a:solidFill>
                <a:schemeClr val="tx1"/>
              </a:solidFill>
            </a:endParaRPr>
          </a:p>
          <a:p>
            <a:pPr algn="ctr"/>
            <a:r>
              <a:rPr lang="fr-FR" sz="2800" b="1" dirty="0">
                <a:solidFill>
                  <a:schemeClr val="tx1"/>
                </a:solidFill>
              </a:rPr>
              <a:t>soit accomplie </a:t>
            </a:r>
            <a:endParaRPr lang="fr-FR" sz="2800" dirty="0">
              <a:solidFill>
                <a:schemeClr val="tx1"/>
              </a:solidFill>
            </a:endParaRPr>
          </a:p>
          <a:p>
            <a:pPr algn="ctr"/>
            <a:r>
              <a:rPr lang="fr-FR" sz="2800" b="1" dirty="0">
                <a:solidFill>
                  <a:schemeClr val="tx1"/>
                </a:solidFill>
              </a:rPr>
              <a:t>la parole prononcée par le prophète Isaïe : </a:t>
            </a:r>
            <a:endParaRPr lang="fr-FR" sz="2800" dirty="0">
              <a:solidFill>
                <a:schemeClr val="tx1"/>
              </a:solidFill>
            </a:endParaRPr>
          </a:p>
          <a:p>
            <a:pPr algn="ctr"/>
            <a:r>
              <a:rPr lang="fr-FR" sz="2800" b="1" i="1" dirty="0">
                <a:solidFill>
                  <a:schemeClr val="tx1"/>
                </a:solidFill>
              </a:rPr>
              <a:t>Le peuple qui habitait </a:t>
            </a:r>
            <a:endParaRPr lang="fr-FR" sz="2800" dirty="0">
              <a:solidFill>
                <a:schemeClr val="tx1"/>
              </a:solidFill>
            </a:endParaRPr>
          </a:p>
          <a:p>
            <a:pPr algn="ctr"/>
            <a:r>
              <a:rPr lang="fr-FR" sz="2800" b="1" i="1" dirty="0">
                <a:solidFill>
                  <a:srgbClr val="FF0000"/>
                </a:solidFill>
              </a:rPr>
              <a:t>dans les ténèbres </a:t>
            </a:r>
            <a:endParaRPr lang="fr-FR" sz="2800" dirty="0">
              <a:solidFill>
                <a:srgbClr val="FF0000"/>
              </a:solidFill>
            </a:endParaRPr>
          </a:p>
          <a:p>
            <a:pPr algn="ctr"/>
            <a:r>
              <a:rPr lang="fr-FR" sz="2800" b="1" i="1" dirty="0">
                <a:solidFill>
                  <a:schemeClr val="tx1"/>
                </a:solidFill>
              </a:rPr>
              <a:t>a vu une grande lumière… une lumière s’est levée</a:t>
            </a:r>
            <a:r>
              <a:rPr lang="fr-FR" sz="2800" i="1" dirty="0">
                <a:solidFill>
                  <a:schemeClr val="tx1"/>
                </a:solidFill>
              </a:rPr>
              <a:t> </a:t>
            </a:r>
            <a:endParaRPr lang="fr-FR" sz="2800" dirty="0">
              <a:solidFill>
                <a:schemeClr val="tx1"/>
              </a:solidFill>
            </a:endParaRPr>
          </a:p>
          <a:p>
            <a:r>
              <a:rPr lang="fr-FR" dirty="0"/>
              <a:t> </a:t>
            </a:r>
          </a:p>
        </p:txBody>
      </p:sp>
      <p:pic>
        <p:nvPicPr>
          <p:cNvPr id="1026" name="Picture 2">
            <a:extLst>
              <a:ext uri="{FF2B5EF4-FFF2-40B4-BE49-F238E27FC236}">
                <a16:creationId xmlns:a16="http://schemas.microsoft.com/office/drawing/2014/main" id="{5BF69325-53B5-5780-B177-01189C95C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99" y="46889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87F796C6-D85A-AF89-B949-3E5431D2D1CE}"/>
              </a:ext>
            </a:extLst>
          </p:cNvPr>
          <p:cNvSpPr>
            <a:spLocks noGrp="1"/>
          </p:cNvSpPr>
          <p:nvPr>
            <p:ph type="sldNum" sz="quarter" idx="12"/>
          </p:nvPr>
        </p:nvSpPr>
        <p:spPr/>
        <p:txBody>
          <a:bodyPr/>
          <a:lstStyle/>
          <a:p>
            <a:fld id="{CF70008A-A0B5-4A2F-AE10-819E4AFD28BB}" type="slidenum">
              <a:rPr lang="fr-FR" smtClean="0"/>
              <a:pPr/>
              <a:t>23</a:t>
            </a:fld>
            <a:endParaRPr lang="fr-FR"/>
          </a:p>
        </p:txBody>
      </p:sp>
    </p:spTree>
    <p:extLst>
      <p:ext uri="{BB962C8B-B14F-4D97-AF65-F5344CB8AC3E}">
        <p14:creationId xmlns:p14="http://schemas.microsoft.com/office/powerpoint/2010/main" val="253913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42680-7DBF-997D-9DD4-59247ECB693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9318418-FE46-2FD2-8C55-1457574E2DF9}"/>
              </a:ext>
            </a:extLst>
          </p:cNvPr>
          <p:cNvSpPr/>
          <p:nvPr/>
        </p:nvSpPr>
        <p:spPr>
          <a:xfrm>
            <a:off x="280792" y="559293"/>
            <a:ext cx="7350303" cy="1280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Ténèbres : Obscurité profonde, domaine de ce qui est difficile à comprendre. </a:t>
            </a:r>
          </a:p>
        </p:txBody>
      </p:sp>
      <p:sp>
        <p:nvSpPr>
          <p:cNvPr id="9" name="Rectangle : coins arrondis 8">
            <a:extLst>
              <a:ext uri="{FF2B5EF4-FFF2-40B4-BE49-F238E27FC236}">
                <a16:creationId xmlns:a16="http://schemas.microsoft.com/office/drawing/2014/main" id="{5A81AC34-9931-D077-89F5-B0B0B67259FA}"/>
              </a:ext>
            </a:extLst>
          </p:cNvPr>
          <p:cNvSpPr/>
          <p:nvPr/>
        </p:nvSpPr>
        <p:spPr>
          <a:xfrm>
            <a:off x="1002989" y="2450802"/>
            <a:ext cx="5545294" cy="1280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Que veut dire habiter dans les ténèbres ?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Est-ce le noir de la nuit ? </a:t>
            </a:r>
          </a:p>
        </p:txBody>
      </p:sp>
      <p:sp>
        <p:nvSpPr>
          <p:cNvPr id="7" name="Rectangle : coins arrondis 6">
            <a:extLst>
              <a:ext uri="{FF2B5EF4-FFF2-40B4-BE49-F238E27FC236}">
                <a16:creationId xmlns:a16="http://schemas.microsoft.com/office/drawing/2014/main" id="{1DF7F1FE-DC5D-3835-27AB-65A6DE41CD84}"/>
              </a:ext>
            </a:extLst>
          </p:cNvPr>
          <p:cNvSpPr/>
          <p:nvPr/>
        </p:nvSpPr>
        <p:spPr>
          <a:xfrm>
            <a:off x="2064436" y="4560404"/>
            <a:ext cx="6763475" cy="10840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Te sens-tu quelquefois comme dans les ténèbres ?</a:t>
            </a:r>
          </a:p>
        </p:txBody>
      </p:sp>
      <p:sp>
        <p:nvSpPr>
          <p:cNvPr id="2" name="Espace réservé du numéro de diapositive 1">
            <a:extLst>
              <a:ext uri="{FF2B5EF4-FFF2-40B4-BE49-F238E27FC236}">
                <a16:creationId xmlns:a16="http://schemas.microsoft.com/office/drawing/2014/main" id="{286D3B65-442C-2F2D-9682-DB7689A9E5E8}"/>
              </a:ext>
            </a:extLst>
          </p:cNvPr>
          <p:cNvSpPr>
            <a:spLocks noGrp="1"/>
          </p:cNvSpPr>
          <p:nvPr>
            <p:ph type="sldNum" sz="quarter" idx="12"/>
          </p:nvPr>
        </p:nvSpPr>
        <p:spPr/>
        <p:txBody>
          <a:bodyPr/>
          <a:lstStyle/>
          <a:p>
            <a:fld id="{CF70008A-A0B5-4A2F-AE10-819E4AFD28BB}" type="slidenum">
              <a:rPr lang="fr-FR" smtClean="0"/>
              <a:pPr/>
              <a:t>24</a:t>
            </a:fld>
            <a:endParaRPr lang="fr-FR"/>
          </a:p>
        </p:txBody>
      </p:sp>
      <p:pic>
        <p:nvPicPr>
          <p:cNvPr id="3" name="Picture 2">
            <a:extLst>
              <a:ext uri="{FF2B5EF4-FFF2-40B4-BE49-F238E27FC236}">
                <a16:creationId xmlns:a16="http://schemas.microsoft.com/office/drawing/2014/main" id="{17156254-797C-ADDB-367C-DC8199743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87" y="524889"/>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3AE6C687-CACB-F09B-6AC9-2A4FCC9148F0}"/>
              </a:ext>
            </a:extLst>
          </p:cNvPr>
          <p:cNvSpPr txBox="1"/>
          <p:nvPr/>
        </p:nvSpPr>
        <p:spPr>
          <a:xfrm>
            <a:off x="241051" y="155557"/>
            <a:ext cx="2694059" cy="646331"/>
          </a:xfrm>
          <a:prstGeom prst="rect">
            <a:avLst/>
          </a:prstGeom>
          <a:noFill/>
        </p:spPr>
        <p:txBody>
          <a:bodyPr wrap="square">
            <a:spAutoFit/>
          </a:bodyPr>
          <a:lstStyle/>
          <a:p>
            <a:r>
              <a:rPr lang="fr-FR" b="1" i="1" dirty="0">
                <a:solidFill>
                  <a:srgbClr val="FF0000"/>
                </a:solidFill>
              </a:rPr>
              <a:t>dans les ténèbres </a:t>
            </a:r>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41888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5D1D-EE0D-6BB5-1C06-14763639D864}"/>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D3F9185-4A4C-9E2B-4569-3F9129753449}"/>
              </a:ext>
            </a:extLst>
          </p:cNvPr>
          <p:cNvSpPr/>
          <p:nvPr/>
        </p:nvSpPr>
        <p:spPr>
          <a:xfrm>
            <a:off x="173892" y="513118"/>
            <a:ext cx="8940612" cy="261108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Un autre prophète Jérémie dénonce les mauvaises actions du peuple et leur annonce des ténèbres :</a:t>
            </a:r>
          </a:p>
          <a:p>
            <a:r>
              <a:rPr lang="fr-FR" sz="2400" b="1" dirty="0">
                <a:solidFill>
                  <a:schemeClr val="tx1"/>
                </a:solidFill>
                <a:latin typeface="Times New Roman" panose="02020603050405020304" pitchFamily="18" charset="0"/>
                <a:cs typeface="Times New Roman" panose="02020603050405020304" pitchFamily="18" charset="0"/>
              </a:rPr>
              <a:t>Jérémie 13, 16</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Rendez gloire au Seigneur votre Dieu, avant qu’il ne fasse venir les ténèbres, avant que vos pieds ne s’entrechoquent dans les montagnes du crépuscule. Vous attendrez la lumière : il la changera en ombre de mort, la transformera en sombre nuée.</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DB19FB54-1FFD-DAB3-46FE-34E126544ECA}"/>
              </a:ext>
            </a:extLst>
          </p:cNvPr>
          <p:cNvSpPr/>
          <p:nvPr/>
        </p:nvSpPr>
        <p:spPr>
          <a:xfrm>
            <a:off x="1043042" y="4147284"/>
            <a:ext cx="9723281" cy="1185981"/>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Quand le texte a été écrit, on pensait que le peuple avait été envoyé en exil,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puni par Dieu à cause de ses mauvaises actions. Il s’était éloigné de Dieu.</a:t>
            </a:r>
          </a:p>
        </p:txBody>
      </p:sp>
      <p:sp>
        <p:nvSpPr>
          <p:cNvPr id="2" name="Espace réservé du numéro de diapositive 1">
            <a:extLst>
              <a:ext uri="{FF2B5EF4-FFF2-40B4-BE49-F238E27FC236}">
                <a16:creationId xmlns:a16="http://schemas.microsoft.com/office/drawing/2014/main" id="{141D087A-1D27-B5B8-E588-C2C789112D8F}"/>
              </a:ext>
            </a:extLst>
          </p:cNvPr>
          <p:cNvSpPr>
            <a:spLocks noGrp="1"/>
          </p:cNvSpPr>
          <p:nvPr>
            <p:ph type="sldNum" sz="quarter" idx="12"/>
          </p:nvPr>
        </p:nvSpPr>
        <p:spPr/>
        <p:txBody>
          <a:bodyPr/>
          <a:lstStyle/>
          <a:p>
            <a:fld id="{CF70008A-A0B5-4A2F-AE10-819E4AFD28BB}" type="slidenum">
              <a:rPr lang="fr-FR" smtClean="0"/>
              <a:pPr/>
              <a:t>25</a:t>
            </a:fld>
            <a:endParaRPr lang="fr-FR"/>
          </a:p>
        </p:txBody>
      </p:sp>
      <p:pic>
        <p:nvPicPr>
          <p:cNvPr id="3" name="Picture 2">
            <a:extLst>
              <a:ext uri="{FF2B5EF4-FFF2-40B4-BE49-F238E27FC236}">
                <a16:creationId xmlns:a16="http://schemas.microsoft.com/office/drawing/2014/main" id="{A9A34DE1-2E34-1D49-EA27-4FF196E7C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08" y="694507"/>
            <a:ext cx="2743200" cy="2058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ADF4DC6F-9C4F-6D63-07FA-38CDDACBB94A}"/>
              </a:ext>
            </a:extLst>
          </p:cNvPr>
          <p:cNvSpPr txBox="1"/>
          <p:nvPr/>
        </p:nvSpPr>
        <p:spPr>
          <a:xfrm>
            <a:off x="241051" y="155557"/>
            <a:ext cx="2694059" cy="646331"/>
          </a:xfrm>
          <a:prstGeom prst="rect">
            <a:avLst/>
          </a:prstGeom>
          <a:noFill/>
        </p:spPr>
        <p:txBody>
          <a:bodyPr wrap="square">
            <a:spAutoFit/>
          </a:bodyPr>
          <a:lstStyle/>
          <a:p>
            <a:r>
              <a:rPr lang="fr-FR" b="1" i="1" dirty="0">
                <a:solidFill>
                  <a:srgbClr val="FF0000"/>
                </a:solidFill>
              </a:rPr>
              <a:t>dans les ténèbres </a:t>
            </a:r>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36902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158B-6E5F-BB0C-DE63-7EF5C338208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FE7CDEC-0253-13DB-8BA5-45DFDED7046C}"/>
              </a:ext>
            </a:extLst>
          </p:cNvPr>
          <p:cNvSpPr/>
          <p:nvPr/>
        </p:nvSpPr>
        <p:spPr>
          <a:xfrm>
            <a:off x="565324" y="1377302"/>
            <a:ext cx="7929747" cy="199725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Les ténèbres symbolisent le mal.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Habiter dans les ténèbres, c’est refuser d’aller vers la lumière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c'est-à-dire vers le bien, l’Amour de Dieu. </a:t>
            </a:r>
          </a:p>
          <a:p>
            <a:r>
              <a:rPr lang="fr-FR" sz="2400" dirty="0">
                <a:solidFill>
                  <a:schemeClr val="tx1"/>
                </a:solidFill>
                <a:latin typeface="Times New Roman" panose="02020603050405020304" pitchFamily="18" charset="0"/>
                <a:cs typeface="Times New Roman" panose="02020603050405020304" pitchFamily="18" charset="0"/>
              </a:rPr>
              <a:t>C’est être loin de Dieu, c’est refuser Dieu. </a:t>
            </a:r>
          </a:p>
        </p:txBody>
      </p:sp>
      <p:sp>
        <p:nvSpPr>
          <p:cNvPr id="8" name="Rectangle : coins arrondis 7">
            <a:extLst>
              <a:ext uri="{FF2B5EF4-FFF2-40B4-BE49-F238E27FC236}">
                <a16:creationId xmlns:a16="http://schemas.microsoft.com/office/drawing/2014/main" id="{1D3CC62F-693A-AB59-1DEC-646EA3D488D4}"/>
              </a:ext>
            </a:extLst>
          </p:cNvPr>
          <p:cNvSpPr/>
          <p:nvPr/>
        </p:nvSpPr>
        <p:spPr>
          <a:xfrm>
            <a:off x="827944" y="4228513"/>
            <a:ext cx="6516753" cy="158691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Te sens-tu quelquefois comme dans les ténèbres ?</a:t>
            </a:r>
          </a:p>
          <a:p>
            <a:r>
              <a:rPr lang="fr-FR" sz="2400" dirty="0">
                <a:solidFill>
                  <a:schemeClr val="tx1"/>
                </a:solidFill>
                <a:latin typeface="Times New Roman" panose="02020603050405020304" pitchFamily="18" charset="0"/>
                <a:cs typeface="Times New Roman" panose="02020603050405020304" pitchFamily="18" charset="0"/>
              </a:rPr>
              <a:t>Tu peux demander au Seigneur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de te montrer sa lumière,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pour t’aider à sortir des ténèbres. </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51264428-966A-4777-C50B-39F81DA5C144}"/>
              </a:ext>
            </a:extLst>
          </p:cNvPr>
          <p:cNvSpPr>
            <a:spLocks noGrp="1"/>
          </p:cNvSpPr>
          <p:nvPr>
            <p:ph type="sldNum" sz="quarter" idx="12"/>
          </p:nvPr>
        </p:nvSpPr>
        <p:spPr/>
        <p:txBody>
          <a:bodyPr/>
          <a:lstStyle/>
          <a:p>
            <a:fld id="{CF70008A-A0B5-4A2F-AE10-819E4AFD28BB}" type="slidenum">
              <a:rPr lang="fr-FR" smtClean="0"/>
              <a:pPr/>
              <a:t>26</a:t>
            </a:fld>
            <a:endParaRPr lang="fr-FR"/>
          </a:p>
        </p:txBody>
      </p:sp>
      <p:pic>
        <p:nvPicPr>
          <p:cNvPr id="4" name="Picture 2">
            <a:extLst>
              <a:ext uri="{FF2B5EF4-FFF2-40B4-BE49-F238E27FC236}">
                <a16:creationId xmlns:a16="http://schemas.microsoft.com/office/drawing/2014/main" id="{1F9156D2-592D-60F3-2967-395A42EAC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975" y="3671421"/>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73ADBA0D-1EE7-A76E-3391-0262BFE81920}"/>
              </a:ext>
            </a:extLst>
          </p:cNvPr>
          <p:cNvSpPr txBox="1"/>
          <p:nvPr/>
        </p:nvSpPr>
        <p:spPr>
          <a:xfrm>
            <a:off x="241051" y="155557"/>
            <a:ext cx="2694059" cy="646331"/>
          </a:xfrm>
          <a:prstGeom prst="rect">
            <a:avLst/>
          </a:prstGeom>
          <a:noFill/>
        </p:spPr>
        <p:txBody>
          <a:bodyPr wrap="square">
            <a:spAutoFit/>
          </a:bodyPr>
          <a:lstStyle/>
          <a:p>
            <a:r>
              <a:rPr lang="fr-FR" b="1" i="1" dirty="0">
                <a:solidFill>
                  <a:srgbClr val="FF0000"/>
                </a:solidFill>
              </a:rPr>
              <a:t>dans les ténèbres </a:t>
            </a:r>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21127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59DC9-E210-C3F8-04AD-75B812C215F4}"/>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5A770CE-D8C0-0993-F4F3-FA289D435ABD}"/>
              </a:ext>
            </a:extLst>
          </p:cNvPr>
          <p:cNvSpPr/>
          <p:nvPr/>
        </p:nvSpPr>
        <p:spPr>
          <a:xfrm>
            <a:off x="2146565" y="2935484"/>
            <a:ext cx="8521832" cy="31108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14 C’était pour que </a:t>
            </a:r>
            <a:endParaRPr lang="fr-FR" sz="2800" dirty="0">
              <a:solidFill>
                <a:schemeClr val="tx1"/>
              </a:solidFill>
            </a:endParaRPr>
          </a:p>
          <a:p>
            <a:pPr algn="ctr"/>
            <a:r>
              <a:rPr lang="fr-FR" sz="2800" b="1" dirty="0">
                <a:solidFill>
                  <a:schemeClr val="tx1"/>
                </a:solidFill>
              </a:rPr>
              <a:t>soit accomplie </a:t>
            </a:r>
            <a:endParaRPr lang="fr-FR" sz="2800" dirty="0">
              <a:solidFill>
                <a:schemeClr val="tx1"/>
              </a:solidFill>
            </a:endParaRPr>
          </a:p>
          <a:p>
            <a:pPr algn="ctr"/>
            <a:r>
              <a:rPr lang="fr-FR" sz="2800" b="1" dirty="0">
                <a:solidFill>
                  <a:schemeClr val="tx1"/>
                </a:solidFill>
              </a:rPr>
              <a:t>la parole prononcée par le prophète Isaïe : </a:t>
            </a:r>
            <a:endParaRPr lang="fr-FR" sz="2800" dirty="0">
              <a:solidFill>
                <a:schemeClr val="tx1"/>
              </a:solidFill>
            </a:endParaRPr>
          </a:p>
          <a:p>
            <a:pPr algn="ctr"/>
            <a:r>
              <a:rPr lang="fr-FR" sz="2800" b="1" i="1" dirty="0">
                <a:solidFill>
                  <a:schemeClr val="tx1"/>
                </a:solidFill>
              </a:rPr>
              <a:t>Le peuple qui habitait </a:t>
            </a:r>
            <a:endParaRPr lang="fr-FR" sz="2800" dirty="0">
              <a:solidFill>
                <a:schemeClr val="tx1"/>
              </a:solidFill>
            </a:endParaRPr>
          </a:p>
          <a:p>
            <a:pPr algn="ctr"/>
            <a:r>
              <a:rPr lang="fr-FR" sz="2800" b="1" i="1" dirty="0">
                <a:solidFill>
                  <a:schemeClr val="tx1"/>
                </a:solidFill>
              </a:rPr>
              <a:t>dans les ténèbres </a:t>
            </a:r>
            <a:endParaRPr lang="fr-FR" sz="2800" dirty="0">
              <a:solidFill>
                <a:schemeClr val="tx1"/>
              </a:solidFill>
            </a:endParaRPr>
          </a:p>
          <a:p>
            <a:pPr algn="ctr"/>
            <a:r>
              <a:rPr lang="fr-FR" sz="2800" b="1" i="1" dirty="0">
                <a:solidFill>
                  <a:schemeClr val="tx1"/>
                </a:solidFill>
              </a:rPr>
              <a:t>a vu une grande lumière… </a:t>
            </a:r>
            <a:r>
              <a:rPr lang="fr-FR" sz="2800" b="1" i="1" dirty="0">
                <a:solidFill>
                  <a:srgbClr val="FF0000"/>
                </a:solidFill>
              </a:rPr>
              <a:t>une lumière s’est levée</a:t>
            </a:r>
            <a:r>
              <a:rPr lang="fr-FR" sz="2800" i="1" dirty="0">
                <a:solidFill>
                  <a:srgbClr val="FF0000"/>
                </a:solidFill>
              </a:rPr>
              <a:t> </a:t>
            </a:r>
            <a:endParaRPr lang="fr-FR" sz="2800" dirty="0">
              <a:solidFill>
                <a:srgbClr val="FF0000"/>
              </a:solidFill>
            </a:endParaRPr>
          </a:p>
          <a:p>
            <a:r>
              <a:rPr lang="fr-FR" dirty="0"/>
              <a:t> </a:t>
            </a:r>
          </a:p>
        </p:txBody>
      </p:sp>
      <p:pic>
        <p:nvPicPr>
          <p:cNvPr id="1026" name="Picture 2">
            <a:extLst>
              <a:ext uri="{FF2B5EF4-FFF2-40B4-BE49-F238E27FC236}">
                <a16:creationId xmlns:a16="http://schemas.microsoft.com/office/drawing/2014/main" id="{66D6DD44-7DE0-65BC-0A4C-A698EFD20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99" y="468895"/>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Espace réservé du numéro de diapositive 1">
            <a:extLst>
              <a:ext uri="{FF2B5EF4-FFF2-40B4-BE49-F238E27FC236}">
                <a16:creationId xmlns:a16="http://schemas.microsoft.com/office/drawing/2014/main" id="{FBF23EF0-C791-B647-D6D9-7C68BF995953}"/>
              </a:ext>
            </a:extLst>
          </p:cNvPr>
          <p:cNvSpPr>
            <a:spLocks noGrp="1"/>
          </p:cNvSpPr>
          <p:nvPr>
            <p:ph type="sldNum" sz="quarter" idx="12"/>
          </p:nvPr>
        </p:nvSpPr>
        <p:spPr/>
        <p:txBody>
          <a:bodyPr/>
          <a:lstStyle/>
          <a:p>
            <a:fld id="{CF70008A-A0B5-4A2F-AE10-819E4AFD28BB}" type="slidenum">
              <a:rPr lang="fr-FR" smtClean="0"/>
              <a:pPr/>
              <a:t>27</a:t>
            </a:fld>
            <a:endParaRPr lang="fr-FR"/>
          </a:p>
        </p:txBody>
      </p:sp>
    </p:spTree>
    <p:extLst>
      <p:ext uri="{BB962C8B-B14F-4D97-AF65-F5344CB8AC3E}">
        <p14:creationId xmlns:p14="http://schemas.microsoft.com/office/powerpoint/2010/main" val="52481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0926-35DD-F56A-5702-70382E53F672}"/>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B60AD83-8E43-B6E0-6289-342791726F96}"/>
              </a:ext>
            </a:extLst>
          </p:cNvPr>
          <p:cNvSpPr/>
          <p:nvPr/>
        </p:nvSpPr>
        <p:spPr>
          <a:xfrm>
            <a:off x="1003281" y="1616407"/>
            <a:ext cx="5092719" cy="1280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Quelle est cette lumière qui se lève ?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Est-ce un astre ? </a:t>
            </a:r>
          </a:p>
        </p:txBody>
      </p:sp>
      <p:sp>
        <p:nvSpPr>
          <p:cNvPr id="9" name="Rectangle : coins arrondis 8">
            <a:extLst>
              <a:ext uri="{FF2B5EF4-FFF2-40B4-BE49-F238E27FC236}">
                <a16:creationId xmlns:a16="http://schemas.microsoft.com/office/drawing/2014/main" id="{AFA286FC-D0D7-F7BE-50E7-F2174D4D9140}"/>
              </a:ext>
            </a:extLst>
          </p:cNvPr>
          <p:cNvSpPr/>
          <p:nvPr/>
        </p:nvSpPr>
        <p:spPr>
          <a:xfrm>
            <a:off x="2935110" y="3899347"/>
            <a:ext cx="5328985" cy="10046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Est-ce que cela veut dire autre chose ?</a:t>
            </a:r>
          </a:p>
        </p:txBody>
      </p:sp>
      <p:sp>
        <p:nvSpPr>
          <p:cNvPr id="2" name="Espace réservé du numéro de diapositive 1">
            <a:extLst>
              <a:ext uri="{FF2B5EF4-FFF2-40B4-BE49-F238E27FC236}">
                <a16:creationId xmlns:a16="http://schemas.microsoft.com/office/drawing/2014/main" id="{54A38AB8-0B22-E992-8578-1F77D51C1D83}"/>
              </a:ext>
            </a:extLst>
          </p:cNvPr>
          <p:cNvSpPr>
            <a:spLocks noGrp="1"/>
          </p:cNvSpPr>
          <p:nvPr>
            <p:ph type="sldNum" sz="quarter" idx="12"/>
          </p:nvPr>
        </p:nvSpPr>
        <p:spPr/>
        <p:txBody>
          <a:bodyPr/>
          <a:lstStyle/>
          <a:p>
            <a:fld id="{CF70008A-A0B5-4A2F-AE10-819E4AFD28BB}" type="slidenum">
              <a:rPr lang="fr-FR" smtClean="0"/>
              <a:pPr/>
              <a:t>28</a:t>
            </a:fld>
            <a:endParaRPr lang="fr-FR"/>
          </a:p>
        </p:txBody>
      </p:sp>
      <p:pic>
        <p:nvPicPr>
          <p:cNvPr id="3" name="Picture 2">
            <a:extLst>
              <a:ext uri="{FF2B5EF4-FFF2-40B4-BE49-F238E27FC236}">
                <a16:creationId xmlns:a16="http://schemas.microsoft.com/office/drawing/2014/main" id="{AF7715FC-70F3-EB18-8826-FA27AEAF7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87" y="524889"/>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267E572D-B6FB-6CDA-443C-C6C3F188EB2D}"/>
              </a:ext>
            </a:extLst>
          </p:cNvPr>
          <p:cNvSpPr txBox="1"/>
          <p:nvPr/>
        </p:nvSpPr>
        <p:spPr>
          <a:xfrm>
            <a:off x="241051" y="155557"/>
            <a:ext cx="2694059" cy="369332"/>
          </a:xfrm>
          <a:prstGeom prst="rect">
            <a:avLst/>
          </a:prstGeom>
          <a:noFill/>
        </p:spPr>
        <p:txBody>
          <a:bodyPr wrap="square">
            <a:spAutoFit/>
          </a:bodyPr>
          <a:lstStyle/>
          <a:p>
            <a:r>
              <a:rPr lang="fr-FR" b="1" i="1" dirty="0">
                <a:solidFill>
                  <a:srgbClr val="FF0000"/>
                </a:solidFill>
              </a:rPr>
              <a:t>une lumière s’est levée</a:t>
            </a:r>
            <a:endParaRPr lang="fr-FR" dirty="0">
              <a:solidFill>
                <a:srgbClr val="FF0000"/>
              </a:solidFill>
            </a:endParaRPr>
          </a:p>
        </p:txBody>
      </p:sp>
    </p:spTree>
    <p:extLst>
      <p:ext uri="{BB962C8B-B14F-4D97-AF65-F5344CB8AC3E}">
        <p14:creationId xmlns:p14="http://schemas.microsoft.com/office/powerpoint/2010/main" val="4829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F8F9-0440-6E19-8535-E57EC0A04D40}"/>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88044C07-380A-FE96-D657-361B138897D0}"/>
              </a:ext>
            </a:extLst>
          </p:cNvPr>
          <p:cNvSpPr/>
          <p:nvPr/>
        </p:nvSpPr>
        <p:spPr>
          <a:xfrm>
            <a:off x="173892" y="890815"/>
            <a:ext cx="8940612" cy="159790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 livre d’Isaïe fait souvent référence à la Lumière :</a:t>
            </a:r>
          </a:p>
          <a:p>
            <a:r>
              <a:rPr lang="fr-FR" sz="2400" b="1" dirty="0">
                <a:solidFill>
                  <a:schemeClr val="tx1"/>
                </a:solidFill>
                <a:latin typeface="Times New Roman" panose="02020603050405020304" pitchFamily="18" charset="0"/>
                <a:cs typeface="Times New Roman" panose="02020603050405020304" pitchFamily="18" charset="0"/>
              </a:rPr>
              <a:t>Isaïe 60, 1</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Debout, Jérusalem, resplendis ! Elle est venue, ta lumière, et la gloire du Seigneur s’est levée sur toi</a:t>
            </a:r>
            <a:r>
              <a:rPr lang="fr-FR" sz="2400" dirty="0">
                <a:solidFill>
                  <a:schemeClr val="tx1"/>
                </a:solidFill>
                <a:latin typeface="Times New Roman" panose="02020603050405020304" pitchFamily="18" charset="0"/>
                <a:cs typeface="Times New Roman" panose="02020603050405020304" pitchFamily="18" charset="0"/>
              </a:rPr>
              <a:t>.</a:t>
            </a:r>
          </a:p>
        </p:txBody>
      </p:sp>
      <p:sp>
        <p:nvSpPr>
          <p:cNvPr id="14" name="Rectangle : coins arrondis 13">
            <a:extLst>
              <a:ext uri="{FF2B5EF4-FFF2-40B4-BE49-F238E27FC236}">
                <a16:creationId xmlns:a16="http://schemas.microsoft.com/office/drawing/2014/main" id="{797C5C12-3C9C-33DD-6623-9B5E53A73EF4}"/>
              </a:ext>
            </a:extLst>
          </p:cNvPr>
          <p:cNvSpPr/>
          <p:nvPr/>
        </p:nvSpPr>
        <p:spPr>
          <a:xfrm>
            <a:off x="241051" y="3965347"/>
            <a:ext cx="11272523" cy="156484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Matthieu 2, 2</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Les Mages demandèrent Où est le roi des Juifs qui vient de naître ? </a:t>
            </a:r>
            <a:br>
              <a:rPr lang="fr-FR" sz="2400" i="1" dirty="0">
                <a:solidFill>
                  <a:schemeClr val="tx1"/>
                </a:solidFill>
                <a:latin typeface="Times New Roman" panose="02020603050405020304" pitchFamily="18" charset="0"/>
                <a:cs typeface="Times New Roman" panose="02020603050405020304" pitchFamily="18" charset="0"/>
              </a:rPr>
            </a:br>
            <a:r>
              <a:rPr lang="fr-FR" sz="2400" i="1" dirty="0">
                <a:solidFill>
                  <a:schemeClr val="tx1"/>
                </a:solidFill>
                <a:latin typeface="Times New Roman" panose="02020603050405020304" pitchFamily="18" charset="0"/>
                <a:cs typeface="Times New Roman" panose="02020603050405020304" pitchFamily="18" charset="0"/>
              </a:rPr>
              <a:t>Nous avons vu son étoile à l’orient et nous sommes venus nous prosterner devant lui.</a:t>
            </a:r>
            <a:r>
              <a:rPr lang="fr-FR" sz="2400" dirty="0">
                <a:solidFill>
                  <a:schemeClr val="tx1"/>
                </a:solidFill>
                <a:latin typeface="Times New Roman" panose="02020603050405020304" pitchFamily="18" charset="0"/>
                <a:cs typeface="Times New Roman" panose="02020603050405020304" pitchFamily="18" charset="0"/>
              </a:rPr>
              <a:t> </a:t>
            </a:r>
          </a:p>
          <a:p>
            <a:r>
              <a:rPr lang="fr-FR" sz="2400" dirty="0">
                <a:solidFill>
                  <a:schemeClr val="tx1"/>
                </a:solidFill>
                <a:latin typeface="Times New Roman" panose="02020603050405020304" pitchFamily="18" charset="0"/>
                <a:cs typeface="Times New Roman" panose="02020603050405020304" pitchFamily="18" charset="0"/>
              </a:rPr>
              <a:t>L’étoile qui guide les Mages s’arrête au-dessus de l’endroit où se trouve l’enfant Jésus</a:t>
            </a:r>
            <a:r>
              <a:rPr lang="fr-FR" dirty="0">
                <a:solidFill>
                  <a:schemeClr val="tx1"/>
                </a:solidFill>
              </a:rPr>
              <a:t>.</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32585289-DC49-C9EC-E4B0-D2BDEE40A4B5}"/>
              </a:ext>
            </a:extLst>
          </p:cNvPr>
          <p:cNvSpPr>
            <a:spLocks noGrp="1"/>
          </p:cNvSpPr>
          <p:nvPr>
            <p:ph type="sldNum" sz="quarter" idx="12"/>
          </p:nvPr>
        </p:nvSpPr>
        <p:spPr/>
        <p:txBody>
          <a:bodyPr/>
          <a:lstStyle/>
          <a:p>
            <a:fld id="{CF70008A-A0B5-4A2F-AE10-819E4AFD28BB}" type="slidenum">
              <a:rPr lang="fr-FR" smtClean="0"/>
              <a:pPr/>
              <a:t>29</a:t>
            </a:fld>
            <a:endParaRPr lang="fr-FR"/>
          </a:p>
        </p:txBody>
      </p:sp>
      <p:pic>
        <p:nvPicPr>
          <p:cNvPr id="3" name="Picture 2">
            <a:extLst>
              <a:ext uri="{FF2B5EF4-FFF2-40B4-BE49-F238E27FC236}">
                <a16:creationId xmlns:a16="http://schemas.microsoft.com/office/drawing/2014/main" id="{2F49B0DE-E07A-7AE0-C033-2C47EF7AC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08" y="694507"/>
            <a:ext cx="2743200" cy="2058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AA84E0A9-D39D-C9A3-647F-A251398582E7}"/>
              </a:ext>
            </a:extLst>
          </p:cNvPr>
          <p:cNvSpPr txBox="1"/>
          <p:nvPr/>
        </p:nvSpPr>
        <p:spPr>
          <a:xfrm>
            <a:off x="241051" y="155557"/>
            <a:ext cx="2694059" cy="369332"/>
          </a:xfrm>
          <a:prstGeom prst="rect">
            <a:avLst/>
          </a:prstGeom>
          <a:noFill/>
        </p:spPr>
        <p:txBody>
          <a:bodyPr wrap="square">
            <a:spAutoFit/>
          </a:bodyPr>
          <a:lstStyle/>
          <a:p>
            <a:r>
              <a:rPr lang="fr-FR" b="1" i="1" dirty="0">
                <a:solidFill>
                  <a:srgbClr val="FF0000"/>
                </a:solidFill>
              </a:rPr>
              <a:t>une lumière s’est levée</a:t>
            </a:r>
            <a:endParaRPr lang="fr-FR" dirty="0">
              <a:solidFill>
                <a:srgbClr val="FF0000"/>
              </a:solidFill>
            </a:endParaRPr>
          </a:p>
        </p:txBody>
      </p:sp>
      <p:sp>
        <p:nvSpPr>
          <p:cNvPr id="5" name="Rectangle : coins arrondis 4">
            <a:extLst>
              <a:ext uri="{FF2B5EF4-FFF2-40B4-BE49-F238E27FC236}">
                <a16:creationId xmlns:a16="http://schemas.microsoft.com/office/drawing/2014/main" id="{584AD10A-33EF-1DDD-5BC0-3DFE39094B24}"/>
              </a:ext>
            </a:extLst>
          </p:cNvPr>
          <p:cNvSpPr/>
          <p:nvPr/>
        </p:nvSpPr>
        <p:spPr>
          <a:xfrm>
            <a:off x="241051" y="2752641"/>
            <a:ext cx="8471671" cy="85921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Nombres 24, 17</a:t>
            </a:r>
            <a:r>
              <a:rPr lang="fr-FR" sz="2400" dirty="0">
                <a:solidFill>
                  <a:schemeClr val="tx1"/>
                </a:solidFill>
                <a:latin typeface="Times New Roman" panose="02020603050405020304" pitchFamily="18" charset="0"/>
                <a:cs typeface="Times New Roman" panose="02020603050405020304" pitchFamily="18" charset="0"/>
              </a:rPr>
              <a:t> Une étoile, un sauveur est annoncé par Balaam ! </a:t>
            </a:r>
          </a:p>
        </p:txBody>
      </p:sp>
    </p:spTree>
    <p:extLst>
      <p:ext uri="{BB962C8B-B14F-4D97-AF65-F5344CB8AC3E}">
        <p14:creationId xmlns:p14="http://schemas.microsoft.com/office/powerpoint/2010/main" val="18596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7A04-E719-868F-BB62-0F81DDBCBB35}"/>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6BA35E9-D4A9-13EA-324A-F63B13E396C9}"/>
              </a:ext>
            </a:extLst>
          </p:cNvPr>
          <p:cNvSpPr/>
          <p:nvPr/>
        </p:nvSpPr>
        <p:spPr>
          <a:xfrm>
            <a:off x="3560844" y="3650504"/>
            <a:ext cx="5070312" cy="152836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12 </a:t>
            </a:r>
            <a:r>
              <a:rPr lang="fr-FR" sz="2800" b="1" dirty="0">
                <a:solidFill>
                  <a:schemeClr val="tx1"/>
                </a:solidFill>
              </a:rPr>
              <a:t>Quand Jésus apprit </a:t>
            </a:r>
            <a:endParaRPr lang="fr-FR" sz="2800" dirty="0">
              <a:solidFill>
                <a:schemeClr val="tx1"/>
              </a:solidFill>
            </a:endParaRPr>
          </a:p>
          <a:p>
            <a:pPr algn="ctr"/>
            <a:r>
              <a:rPr lang="fr-FR" sz="2800" b="1" dirty="0">
                <a:solidFill>
                  <a:schemeClr val="tx1"/>
                </a:solidFill>
              </a:rPr>
              <a:t>l’</a:t>
            </a:r>
            <a:r>
              <a:rPr lang="fr-FR" sz="2800" b="1" dirty="0">
                <a:solidFill>
                  <a:srgbClr val="FF0000"/>
                </a:solidFill>
              </a:rPr>
              <a:t>arrestation</a:t>
            </a:r>
            <a:r>
              <a:rPr lang="fr-FR" sz="2800" b="1" dirty="0">
                <a:solidFill>
                  <a:schemeClr val="tx1"/>
                </a:solidFill>
              </a:rPr>
              <a:t> de </a:t>
            </a:r>
            <a:r>
              <a:rPr lang="fr-FR" sz="2800" b="1" dirty="0">
                <a:solidFill>
                  <a:srgbClr val="FF0000"/>
                </a:solidFill>
              </a:rPr>
              <a:t>Jean Baptiste</a:t>
            </a:r>
            <a:endParaRPr lang="fr-FR" sz="2800" dirty="0">
              <a:solidFill>
                <a:srgbClr val="FF0000"/>
              </a:solidFill>
            </a:endParaRPr>
          </a:p>
        </p:txBody>
      </p:sp>
      <p:pic>
        <p:nvPicPr>
          <p:cNvPr id="3" name="Image 2" descr="Une image contenant dessin, peinture, illustration, croquis&#10;&#10;Le contenu généré par l’IA peut être incorrect.">
            <a:extLst>
              <a:ext uri="{FF2B5EF4-FFF2-40B4-BE49-F238E27FC236}">
                <a16:creationId xmlns:a16="http://schemas.microsoft.com/office/drawing/2014/main" id="{CD3FE292-30D5-FB67-410A-D682FABA0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696" y="1113503"/>
            <a:ext cx="3087329" cy="2315497"/>
          </a:xfrm>
          <a:prstGeom prst="rect">
            <a:avLst/>
          </a:prstGeom>
        </p:spPr>
      </p:pic>
      <p:sp>
        <p:nvSpPr>
          <p:cNvPr id="5" name="Espace réservé du numéro de diapositive 4">
            <a:extLst>
              <a:ext uri="{FF2B5EF4-FFF2-40B4-BE49-F238E27FC236}">
                <a16:creationId xmlns:a16="http://schemas.microsoft.com/office/drawing/2014/main" id="{AD3F245C-B059-F4FB-B358-8B14D8466594}"/>
              </a:ext>
            </a:extLst>
          </p:cNvPr>
          <p:cNvSpPr>
            <a:spLocks noGrp="1"/>
          </p:cNvSpPr>
          <p:nvPr>
            <p:ph type="sldNum" sz="quarter" idx="12"/>
          </p:nvPr>
        </p:nvSpPr>
        <p:spPr/>
        <p:txBody>
          <a:bodyPr/>
          <a:lstStyle/>
          <a:p>
            <a:fld id="{CF70008A-A0B5-4A2F-AE10-819E4AFD28BB}" type="slidenum">
              <a:rPr lang="fr-FR" smtClean="0"/>
              <a:pPr/>
              <a:t>3</a:t>
            </a:fld>
            <a:endParaRPr lang="fr-FR"/>
          </a:p>
        </p:txBody>
      </p:sp>
    </p:spTree>
    <p:extLst>
      <p:ext uri="{BB962C8B-B14F-4D97-AF65-F5344CB8AC3E}">
        <p14:creationId xmlns:p14="http://schemas.microsoft.com/office/powerpoint/2010/main" val="343060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666D-6B34-2CB9-3429-9F254CBE617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BB77D6D-C4C7-BDCC-ECCB-F4A94F93F0C2}"/>
              </a:ext>
            </a:extLst>
          </p:cNvPr>
          <p:cNvSpPr/>
          <p:nvPr/>
        </p:nvSpPr>
        <p:spPr>
          <a:xfrm>
            <a:off x="388343" y="1109589"/>
            <a:ext cx="6759709" cy="191874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Isaïe annonce une lumière qui va se lever.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Matthieu, dans le récit des mages parle d’une étoile.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La promesse faite dans Isaïe s’accomplit.</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La lumière s’est levée, en Jésus, nouveau-né !</a:t>
            </a:r>
          </a:p>
        </p:txBody>
      </p:sp>
      <p:sp>
        <p:nvSpPr>
          <p:cNvPr id="8" name="Rectangle : coins arrondis 7">
            <a:extLst>
              <a:ext uri="{FF2B5EF4-FFF2-40B4-BE49-F238E27FC236}">
                <a16:creationId xmlns:a16="http://schemas.microsoft.com/office/drawing/2014/main" id="{05FF737D-D305-E0C9-EE1E-B6368FE9758B}"/>
              </a:ext>
            </a:extLst>
          </p:cNvPr>
          <p:cNvSpPr/>
          <p:nvPr/>
        </p:nvSpPr>
        <p:spPr>
          <a:xfrm>
            <a:off x="1055116" y="4809152"/>
            <a:ext cx="5316187" cy="76282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Crois-tu que Jésus est lumière pour toi ? </a:t>
            </a:r>
            <a:endParaRPr lang="fr-FR" sz="2400" dirty="0">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0444A57-695A-37F0-9B97-FE28382D8635}"/>
              </a:ext>
            </a:extLst>
          </p:cNvPr>
          <p:cNvSpPr>
            <a:spLocks noGrp="1"/>
          </p:cNvSpPr>
          <p:nvPr>
            <p:ph type="sldNum" sz="quarter" idx="12"/>
          </p:nvPr>
        </p:nvSpPr>
        <p:spPr/>
        <p:txBody>
          <a:bodyPr/>
          <a:lstStyle/>
          <a:p>
            <a:fld id="{CF70008A-A0B5-4A2F-AE10-819E4AFD28BB}" type="slidenum">
              <a:rPr lang="fr-FR" smtClean="0"/>
              <a:pPr/>
              <a:t>30</a:t>
            </a:fld>
            <a:endParaRPr lang="fr-FR"/>
          </a:p>
        </p:txBody>
      </p:sp>
      <p:pic>
        <p:nvPicPr>
          <p:cNvPr id="4" name="Picture 2">
            <a:extLst>
              <a:ext uri="{FF2B5EF4-FFF2-40B4-BE49-F238E27FC236}">
                <a16:creationId xmlns:a16="http://schemas.microsoft.com/office/drawing/2014/main" id="{5F725562-41B1-6FD5-A86F-094916C84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331" y="3429000"/>
            <a:ext cx="2857655" cy="214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72B454E8-6616-E32B-12F1-17B61A835F93}"/>
              </a:ext>
            </a:extLst>
          </p:cNvPr>
          <p:cNvSpPr txBox="1"/>
          <p:nvPr/>
        </p:nvSpPr>
        <p:spPr>
          <a:xfrm>
            <a:off x="241051" y="155557"/>
            <a:ext cx="2694059" cy="369332"/>
          </a:xfrm>
          <a:prstGeom prst="rect">
            <a:avLst/>
          </a:prstGeom>
          <a:noFill/>
        </p:spPr>
        <p:txBody>
          <a:bodyPr wrap="square">
            <a:spAutoFit/>
          </a:bodyPr>
          <a:lstStyle/>
          <a:p>
            <a:r>
              <a:rPr lang="fr-FR" b="1" i="1" dirty="0">
                <a:solidFill>
                  <a:srgbClr val="FF0000"/>
                </a:solidFill>
              </a:rPr>
              <a:t>une lumière s’est levée</a:t>
            </a:r>
            <a:endParaRPr lang="fr-FR" dirty="0">
              <a:solidFill>
                <a:srgbClr val="FF0000"/>
              </a:solidFill>
            </a:endParaRPr>
          </a:p>
        </p:txBody>
      </p:sp>
    </p:spTree>
    <p:extLst>
      <p:ext uri="{BB962C8B-B14F-4D97-AF65-F5344CB8AC3E}">
        <p14:creationId xmlns:p14="http://schemas.microsoft.com/office/powerpoint/2010/main" val="37503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6FE4-FAFE-EDD4-776A-8B4368A729C2}"/>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9DDAB5D-3589-6C39-6548-55C9D4257E84}"/>
              </a:ext>
            </a:extLst>
          </p:cNvPr>
          <p:cNvSpPr/>
          <p:nvPr/>
        </p:nvSpPr>
        <p:spPr>
          <a:xfrm>
            <a:off x="2559521" y="3429000"/>
            <a:ext cx="7262906" cy="250175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17</a:t>
            </a:r>
            <a:r>
              <a:rPr lang="fr-FR" sz="2800" b="1" dirty="0">
                <a:solidFill>
                  <a:schemeClr val="tx1"/>
                </a:solidFill>
              </a:rPr>
              <a:t> A partir de ce moment, Jésus commença </a:t>
            </a:r>
            <a:endParaRPr lang="fr-FR" sz="2800" dirty="0">
              <a:solidFill>
                <a:schemeClr val="tx1"/>
              </a:solidFill>
            </a:endParaRPr>
          </a:p>
          <a:p>
            <a:pPr algn="ctr"/>
            <a:r>
              <a:rPr lang="fr-FR" sz="2800" b="1" dirty="0">
                <a:solidFill>
                  <a:schemeClr val="tx1"/>
                </a:solidFill>
              </a:rPr>
              <a:t>à proclamer : </a:t>
            </a:r>
            <a:endParaRPr lang="fr-FR" sz="2800" dirty="0">
              <a:solidFill>
                <a:schemeClr val="tx1"/>
              </a:solidFill>
            </a:endParaRPr>
          </a:p>
          <a:p>
            <a:pPr algn="ctr"/>
            <a:r>
              <a:rPr lang="fr-FR" sz="2800" b="1" dirty="0">
                <a:solidFill>
                  <a:schemeClr val="tx1"/>
                </a:solidFill>
              </a:rPr>
              <a:t>« Convertissez-vous, </a:t>
            </a:r>
            <a:endParaRPr lang="fr-FR" sz="2800" dirty="0">
              <a:solidFill>
                <a:schemeClr val="tx1"/>
              </a:solidFill>
            </a:endParaRPr>
          </a:p>
          <a:p>
            <a:pPr algn="ctr"/>
            <a:r>
              <a:rPr lang="fr-FR" sz="2800" b="1" dirty="0">
                <a:solidFill>
                  <a:schemeClr val="tx1"/>
                </a:solidFill>
              </a:rPr>
              <a:t>car le</a:t>
            </a:r>
            <a:r>
              <a:rPr lang="fr-FR" sz="2800" b="1" dirty="0">
                <a:solidFill>
                  <a:srgbClr val="FF0000"/>
                </a:solidFill>
              </a:rPr>
              <a:t> Royaume des cieux  </a:t>
            </a:r>
            <a:r>
              <a:rPr lang="fr-FR" sz="2800" b="1" dirty="0">
                <a:solidFill>
                  <a:schemeClr val="tx1"/>
                </a:solidFill>
              </a:rPr>
              <a:t>est tout proche »</a:t>
            </a:r>
            <a:r>
              <a:rPr lang="fr-FR" sz="2800" dirty="0">
                <a:solidFill>
                  <a:schemeClr val="tx1"/>
                </a:solidFill>
              </a:rPr>
              <a:t> </a:t>
            </a:r>
          </a:p>
        </p:txBody>
      </p:sp>
      <p:sp>
        <p:nvSpPr>
          <p:cNvPr id="2" name="Espace réservé du numéro de diapositive 1">
            <a:extLst>
              <a:ext uri="{FF2B5EF4-FFF2-40B4-BE49-F238E27FC236}">
                <a16:creationId xmlns:a16="http://schemas.microsoft.com/office/drawing/2014/main" id="{48F93C75-42BD-1E10-BFCB-25DA5F5A4FB9}"/>
              </a:ext>
            </a:extLst>
          </p:cNvPr>
          <p:cNvSpPr>
            <a:spLocks noGrp="1"/>
          </p:cNvSpPr>
          <p:nvPr>
            <p:ph type="sldNum" sz="quarter" idx="12"/>
          </p:nvPr>
        </p:nvSpPr>
        <p:spPr/>
        <p:txBody>
          <a:bodyPr/>
          <a:lstStyle/>
          <a:p>
            <a:fld id="{CF70008A-A0B5-4A2F-AE10-819E4AFD28BB}" type="slidenum">
              <a:rPr lang="fr-FR" smtClean="0"/>
              <a:pPr/>
              <a:t>31</a:t>
            </a:fld>
            <a:endParaRPr lang="fr-FR"/>
          </a:p>
        </p:txBody>
      </p:sp>
      <p:pic>
        <p:nvPicPr>
          <p:cNvPr id="2050" name="Picture 2">
            <a:extLst>
              <a:ext uri="{FF2B5EF4-FFF2-40B4-BE49-F238E27FC236}">
                <a16:creationId xmlns:a16="http://schemas.microsoft.com/office/drawing/2014/main" id="{2F370FEF-9D0D-B27A-1C4F-0C3469D55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464" y="599350"/>
            <a:ext cx="3380709" cy="2534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28013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F0D1-5D88-8842-2751-A7D5896C6B4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F82C63A-7718-48EA-D82C-E4C420749EDF}"/>
              </a:ext>
            </a:extLst>
          </p:cNvPr>
          <p:cNvSpPr/>
          <p:nvPr/>
        </p:nvSpPr>
        <p:spPr>
          <a:xfrm>
            <a:off x="1227122" y="589744"/>
            <a:ext cx="5376878" cy="7713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Un royaume est un état dirigé par un roi</a:t>
            </a:r>
            <a:r>
              <a:rPr lang="fr-FR" dirty="0">
                <a:solidFill>
                  <a:schemeClr val="tx1"/>
                </a:solidFill>
              </a:rPr>
              <a:t>.</a:t>
            </a:r>
          </a:p>
        </p:txBody>
      </p:sp>
      <p:sp>
        <p:nvSpPr>
          <p:cNvPr id="9" name="Rectangle : coins arrondis 8">
            <a:extLst>
              <a:ext uri="{FF2B5EF4-FFF2-40B4-BE49-F238E27FC236}">
                <a16:creationId xmlns:a16="http://schemas.microsoft.com/office/drawing/2014/main" id="{B98CCD95-61AB-6828-2FB7-408AF76950E9}"/>
              </a:ext>
            </a:extLst>
          </p:cNvPr>
          <p:cNvSpPr/>
          <p:nvPr/>
        </p:nvSpPr>
        <p:spPr>
          <a:xfrm>
            <a:off x="366006" y="2120356"/>
            <a:ext cx="7998696" cy="9273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Savez-vous ce qu’est le Royaume des Cieux dont parle Jésus ? </a:t>
            </a:r>
          </a:p>
        </p:txBody>
      </p:sp>
      <p:sp>
        <p:nvSpPr>
          <p:cNvPr id="7" name="Rectangle : coins arrondis 6">
            <a:extLst>
              <a:ext uri="{FF2B5EF4-FFF2-40B4-BE49-F238E27FC236}">
                <a16:creationId xmlns:a16="http://schemas.microsoft.com/office/drawing/2014/main" id="{039CDCAD-DE54-4E35-FF5B-FAA882D6E2AB}"/>
              </a:ext>
            </a:extLst>
          </p:cNvPr>
          <p:cNvSpPr/>
          <p:nvPr/>
        </p:nvSpPr>
        <p:spPr>
          <a:xfrm>
            <a:off x="878863" y="3809764"/>
            <a:ext cx="6815665" cy="10403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 Royaume des cieux (on peut dire aussi de Dieu), </a:t>
            </a:r>
          </a:p>
          <a:p>
            <a:r>
              <a:rPr lang="fr-FR" sz="2400" dirty="0">
                <a:solidFill>
                  <a:schemeClr val="tx1"/>
                </a:solidFill>
                <a:latin typeface="Times New Roman" panose="02020603050405020304" pitchFamily="18" charset="0"/>
                <a:cs typeface="Times New Roman" panose="02020603050405020304" pitchFamily="18" charset="0"/>
              </a:rPr>
              <a:t>est-ce la même chose qu’un royaume de la terre ? </a:t>
            </a:r>
          </a:p>
        </p:txBody>
      </p:sp>
      <p:sp>
        <p:nvSpPr>
          <p:cNvPr id="2" name="Espace réservé du numéro de diapositive 1">
            <a:extLst>
              <a:ext uri="{FF2B5EF4-FFF2-40B4-BE49-F238E27FC236}">
                <a16:creationId xmlns:a16="http://schemas.microsoft.com/office/drawing/2014/main" id="{1AE00156-3CDE-ABA4-3E18-CAF81C4856C0}"/>
              </a:ext>
            </a:extLst>
          </p:cNvPr>
          <p:cNvSpPr>
            <a:spLocks noGrp="1"/>
          </p:cNvSpPr>
          <p:nvPr>
            <p:ph type="sldNum" sz="quarter" idx="12"/>
          </p:nvPr>
        </p:nvSpPr>
        <p:spPr/>
        <p:txBody>
          <a:bodyPr/>
          <a:lstStyle/>
          <a:p>
            <a:fld id="{CF70008A-A0B5-4A2F-AE10-819E4AFD28BB}" type="slidenum">
              <a:rPr lang="fr-FR" smtClean="0"/>
              <a:pPr/>
              <a:t>32</a:t>
            </a:fld>
            <a:endParaRPr lang="fr-FR"/>
          </a:p>
        </p:txBody>
      </p:sp>
      <p:pic>
        <p:nvPicPr>
          <p:cNvPr id="3" name="Picture 2">
            <a:extLst>
              <a:ext uri="{FF2B5EF4-FFF2-40B4-BE49-F238E27FC236}">
                <a16:creationId xmlns:a16="http://schemas.microsoft.com/office/drawing/2014/main" id="{10781A96-6D28-C615-5419-E1FF251FF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952" y="3981922"/>
            <a:ext cx="2820700" cy="2114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4BF69C0D-73F4-46D6-9D9A-42462EA4A233}"/>
              </a:ext>
            </a:extLst>
          </p:cNvPr>
          <p:cNvSpPr txBox="1"/>
          <p:nvPr/>
        </p:nvSpPr>
        <p:spPr>
          <a:xfrm>
            <a:off x="287348" y="83886"/>
            <a:ext cx="6096000" cy="369332"/>
          </a:xfrm>
          <a:prstGeom prst="rect">
            <a:avLst/>
          </a:prstGeom>
          <a:noFill/>
        </p:spPr>
        <p:txBody>
          <a:bodyPr wrap="square">
            <a:spAutoFit/>
          </a:bodyPr>
          <a:lstStyle/>
          <a:p>
            <a:r>
              <a:rPr lang="fr-FR" dirty="0">
                <a:solidFill>
                  <a:srgbClr val="FF0000"/>
                </a:solidFill>
              </a:rPr>
              <a:t>Royaume</a:t>
            </a:r>
          </a:p>
        </p:txBody>
      </p:sp>
    </p:spTree>
    <p:extLst>
      <p:ext uri="{BB962C8B-B14F-4D97-AF65-F5344CB8AC3E}">
        <p14:creationId xmlns:p14="http://schemas.microsoft.com/office/powerpoint/2010/main" val="37759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F32C-3910-BB40-AC5C-70C94847C147}"/>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E03BF70-9E17-C256-47D9-DEB905C47A14}"/>
              </a:ext>
            </a:extLst>
          </p:cNvPr>
          <p:cNvSpPr/>
          <p:nvPr/>
        </p:nvSpPr>
        <p:spPr>
          <a:xfrm>
            <a:off x="200016" y="369332"/>
            <a:ext cx="11588578" cy="21624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Matthieu rapporte les paraboles du Royaume</a:t>
            </a:r>
            <a:r>
              <a:rPr lang="fr-FR" sz="2400" b="1" dirty="0">
                <a:solidFill>
                  <a:schemeClr val="tx1"/>
                </a:solidFill>
                <a:latin typeface="Times New Roman" panose="02020603050405020304" pitchFamily="18" charset="0"/>
                <a:cs typeface="Times New Roman" panose="02020603050405020304" pitchFamily="18" charset="0"/>
              </a:rPr>
              <a:t> </a:t>
            </a:r>
            <a:r>
              <a:rPr lang="fr-FR" sz="2400" dirty="0">
                <a:solidFill>
                  <a:schemeClr val="tx1"/>
                </a:solidFill>
                <a:latin typeface="Times New Roman" panose="02020603050405020304" pitchFamily="18" charset="0"/>
                <a:cs typeface="Times New Roman" panose="02020603050405020304" pitchFamily="18" charset="0"/>
              </a:rPr>
              <a:t>que Jésus racontait. Dans celle-ci, il compare le Royaume à une perle :</a:t>
            </a:r>
          </a:p>
          <a:p>
            <a:r>
              <a:rPr lang="fr-FR" sz="2400" b="1" dirty="0">
                <a:solidFill>
                  <a:schemeClr val="tx1"/>
                </a:solidFill>
                <a:latin typeface="Times New Roman" panose="02020603050405020304" pitchFamily="18" charset="0"/>
                <a:cs typeface="Times New Roman" panose="02020603050405020304" pitchFamily="18" charset="0"/>
              </a:rPr>
              <a:t>Matthieu 13, 45 à 46</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Le Royaume des cieux ressemble à un marchand qui cherche de belles perles. Quand il en a trouvé une de grande valeur, il va vendre tout ce qu'il possède et achète cette perle.</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7FC9E274-E34C-2C7A-5556-E99B69B17921}"/>
              </a:ext>
            </a:extLst>
          </p:cNvPr>
          <p:cNvSpPr/>
          <p:nvPr/>
        </p:nvSpPr>
        <p:spPr>
          <a:xfrm>
            <a:off x="255638" y="2901160"/>
            <a:ext cx="6207244" cy="1801863"/>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Matthieu 6, 10 </a:t>
            </a:r>
          </a:p>
          <a:p>
            <a:r>
              <a:rPr lang="fr-FR" sz="2800" dirty="0">
                <a:solidFill>
                  <a:schemeClr val="tx1"/>
                </a:solidFill>
              </a:rPr>
              <a:t>Jésus apprend la prière du Notre Père :</a:t>
            </a:r>
            <a:br>
              <a:rPr lang="fr-FR" sz="2800" i="1" dirty="0">
                <a:solidFill>
                  <a:schemeClr val="tx1"/>
                </a:solidFill>
              </a:rPr>
            </a:br>
            <a:r>
              <a:rPr lang="fr-FR" sz="2800" i="1" dirty="0">
                <a:solidFill>
                  <a:schemeClr val="tx1"/>
                </a:solidFill>
              </a:rPr>
              <a:t>Fais venir ton règne</a:t>
            </a:r>
          </a:p>
        </p:txBody>
      </p:sp>
      <p:sp>
        <p:nvSpPr>
          <p:cNvPr id="2" name="Espace réservé du numéro de diapositive 1">
            <a:extLst>
              <a:ext uri="{FF2B5EF4-FFF2-40B4-BE49-F238E27FC236}">
                <a16:creationId xmlns:a16="http://schemas.microsoft.com/office/drawing/2014/main" id="{6BC557D6-90EB-0B55-B036-C42AFE2E4FAD}"/>
              </a:ext>
            </a:extLst>
          </p:cNvPr>
          <p:cNvSpPr>
            <a:spLocks noGrp="1"/>
          </p:cNvSpPr>
          <p:nvPr>
            <p:ph type="sldNum" sz="quarter" idx="12"/>
          </p:nvPr>
        </p:nvSpPr>
        <p:spPr/>
        <p:txBody>
          <a:bodyPr/>
          <a:lstStyle/>
          <a:p>
            <a:fld id="{CF70008A-A0B5-4A2F-AE10-819E4AFD28BB}" type="slidenum">
              <a:rPr lang="fr-FR" smtClean="0"/>
              <a:pPr/>
              <a:t>33</a:t>
            </a:fld>
            <a:endParaRPr lang="fr-FR"/>
          </a:p>
        </p:txBody>
      </p:sp>
      <p:pic>
        <p:nvPicPr>
          <p:cNvPr id="3" name="Picture 2">
            <a:extLst>
              <a:ext uri="{FF2B5EF4-FFF2-40B4-BE49-F238E27FC236}">
                <a16:creationId xmlns:a16="http://schemas.microsoft.com/office/drawing/2014/main" id="{2664C051-4FDB-A749-B9E8-A62D706FE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845" y="3429000"/>
            <a:ext cx="3380709" cy="2534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040DEC3F-7660-415A-9847-0718CF940A5A}"/>
              </a:ext>
            </a:extLst>
          </p:cNvPr>
          <p:cNvSpPr txBox="1"/>
          <p:nvPr/>
        </p:nvSpPr>
        <p:spPr>
          <a:xfrm>
            <a:off x="255638" y="0"/>
            <a:ext cx="6096000" cy="369332"/>
          </a:xfrm>
          <a:prstGeom prst="rect">
            <a:avLst/>
          </a:prstGeom>
          <a:noFill/>
        </p:spPr>
        <p:txBody>
          <a:bodyPr wrap="square">
            <a:spAutoFit/>
          </a:bodyPr>
          <a:lstStyle/>
          <a:p>
            <a:r>
              <a:rPr lang="fr-FR" dirty="0">
                <a:solidFill>
                  <a:srgbClr val="FF0000"/>
                </a:solidFill>
              </a:rPr>
              <a:t>Royaume</a:t>
            </a:r>
          </a:p>
        </p:txBody>
      </p:sp>
      <p:sp>
        <p:nvSpPr>
          <p:cNvPr id="7" name="ZoneTexte 6">
            <a:extLst>
              <a:ext uri="{FF2B5EF4-FFF2-40B4-BE49-F238E27FC236}">
                <a16:creationId xmlns:a16="http://schemas.microsoft.com/office/drawing/2014/main" id="{1E5AE7FB-37D4-2816-7208-476988FB2729}"/>
              </a:ext>
            </a:extLst>
          </p:cNvPr>
          <p:cNvSpPr txBox="1"/>
          <p:nvPr/>
        </p:nvSpPr>
        <p:spPr>
          <a:xfrm>
            <a:off x="255638" y="5028327"/>
            <a:ext cx="7826478" cy="1328023"/>
          </a:xfrm>
          <a:prstGeom prst="roundRect">
            <a:avLst/>
          </a:prstGeom>
          <a:noFill/>
          <a:ln w="76200">
            <a:solidFill>
              <a:schemeClr val="accent6">
                <a:lumMod val="75000"/>
              </a:schemeClr>
            </a:solidFill>
          </a:ln>
        </p:spPr>
        <p:txBody>
          <a:bodyPr wrap="square">
            <a:spAutoFit/>
          </a:bodyPr>
          <a:lstStyle/>
          <a:p>
            <a:r>
              <a:rPr lang="fr-FR" sz="2400" b="1" dirty="0">
                <a:latin typeface="Times New Roman" panose="02020603050405020304" pitchFamily="18" charset="0"/>
                <a:cs typeface="Times New Roman" panose="02020603050405020304" pitchFamily="18" charset="0"/>
              </a:rPr>
              <a:t>Marc 10, 14</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Jésus dit : Laissez les enfants venir à moi ! </a:t>
            </a:r>
            <a:br>
              <a:rPr lang="fr-FR" sz="2400" i="1" dirty="0">
                <a:latin typeface="Times New Roman" panose="02020603050405020304" pitchFamily="18" charset="0"/>
                <a:cs typeface="Times New Roman" panose="02020603050405020304" pitchFamily="18" charset="0"/>
              </a:rPr>
            </a:br>
            <a:r>
              <a:rPr lang="fr-FR" sz="2400" i="1" dirty="0">
                <a:latin typeface="Times New Roman" panose="02020603050405020304" pitchFamily="18" charset="0"/>
                <a:cs typeface="Times New Roman" panose="02020603050405020304" pitchFamily="18" charset="0"/>
              </a:rPr>
              <a:t>Ne les en empêchez pas, car le Royaume de Dieu appartient à ceux qui sont comme eux</a:t>
            </a:r>
            <a:r>
              <a:rPr lang="fr-F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19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FAFB-E307-226C-6CC5-A26862D02776}"/>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17CB1B3-C1A5-57CD-8294-A3492D867FDC}"/>
              </a:ext>
            </a:extLst>
          </p:cNvPr>
          <p:cNvSpPr/>
          <p:nvPr/>
        </p:nvSpPr>
        <p:spPr>
          <a:xfrm>
            <a:off x="567872" y="378907"/>
            <a:ext cx="7878037" cy="179335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Jésus nous explique que le Royaume de Dieu n’est pas comme les royaumes de la terre. Il est précieux comme une perle. Pour avoir accès au Royaume de Dieu, il faut avoir une âme pure comme celle d’un tout petit enfant. </a:t>
            </a:r>
          </a:p>
        </p:txBody>
      </p:sp>
      <p:sp>
        <p:nvSpPr>
          <p:cNvPr id="7" name="Rectangle : coins arrondis 6">
            <a:extLst>
              <a:ext uri="{FF2B5EF4-FFF2-40B4-BE49-F238E27FC236}">
                <a16:creationId xmlns:a16="http://schemas.microsoft.com/office/drawing/2014/main" id="{36B437DE-8EB4-8127-B373-7AF41995600C}"/>
              </a:ext>
            </a:extLst>
          </p:cNvPr>
          <p:cNvSpPr/>
          <p:nvPr/>
        </p:nvSpPr>
        <p:spPr>
          <a:xfrm>
            <a:off x="892336" y="2732612"/>
            <a:ext cx="7022631" cy="129725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Dans la prière du Notre Père nous demandons à Dieu : </a:t>
            </a:r>
          </a:p>
          <a:p>
            <a:r>
              <a:rPr lang="fr-FR" sz="2400" i="1" dirty="0">
                <a:solidFill>
                  <a:schemeClr val="tx1"/>
                </a:solidFill>
                <a:latin typeface="Times New Roman" panose="02020603050405020304" pitchFamily="18" charset="0"/>
                <a:cs typeface="Times New Roman" panose="02020603050405020304" pitchFamily="18" charset="0"/>
              </a:rPr>
              <a:t>Que ton règne vienne, que ta volonté soit faite</a:t>
            </a:r>
            <a:r>
              <a:rPr lang="fr-FR" sz="2400" dirty="0">
                <a:solidFill>
                  <a:schemeClr val="tx1"/>
                </a:solidFill>
                <a:latin typeface="Times New Roman" panose="02020603050405020304" pitchFamily="18" charset="0"/>
                <a:cs typeface="Times New Roman" panose="02020603050405020304" pitchFamily="18" charset="0"/>
              </a:rPr>
              <a:t> !</a:t>
            </a:r>
          </a:p>
        </p:txBody>
      </p:sp>
      <p:sp>
        <p:nvSpPr>
          <p:cNvPr id="8" name="Rectangle : coins arrondis 7">
            <a:extLst>
              <a:ext uri="{FF2B5EF4-FFF2-40B4-BE49-F238E27FC236}">
                <a16:creationId xmlns:a16="http://schemas.microsoft.com/office/drawing/2014/main" id="{6C2F4FA4-FA31-F0BE-DA9A-39F32F32BCD6}"/>
              </a:ext>
            </a:extLst>
          </p:cNvPr>
          <p:cNvSpPr/>
          <p:nvPr/>
        </p:nvSpPr>
        <p:spPr>
          <a:xfrm>
            <a:off x="567872" y="4590225"/>
            <a:ext cx="7878037" cy="157604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En disant </a:t>
            </a:r>
            <a:r>
              <a:rPr lang="fr-FR" sz="2400" i="1" dirty="0">
                <a:solidFill>
                  <a:schemeClr val="tx1"/>
                </a:solidFill>
                <a:latin typeface="Times New Roman" panose="02020603050405020304" pitchFamily="18" charset="0"/>
                <a:cs typeface="Times New Roman" panose="02020603050405020304" pitchFamily="18" charset="0"/>
              </a:rPr>
              <a:t>Que ton règne vienne</a:t>
            </a:r>
            <a:r>
              <a:rPr lang="fr-FR" sz="2400" dirty="0">
                <a:solidFill>
                  <a:schemeClr val="tx1"/>
                </a:solidFill>
                <a:latin typeface="Times New Roman" panose="02020603050405020304" pitchFamily="18" charset="0"/>
                <a:cs typeface="Times New Roman" panose="02020603050405020304" pitchFamily="18" charset="0"/>
              </a:rPr>
              <a:t>, tu peux penser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à tous ceux qui ont mal dans le monde,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et demander que le royaume de Dieu vienne enfin sur la terre. </a:t>
            </a:r>
            <a:endParaRPr lang="fr-FR" sz="2400" i="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48E3D31-1F49-826B-8985-46C4EDFAE137}"/>
              </a:ext>
            </a:extLst>
          </p:cNvPr>
          <p:cNvSpPr>
            <a:spLocks noGrp="1"/>
          </p:cNvSpPr>
          <p:nvPr>
            <p:ph type="sldNum" sz="quarter" idx="12"/>
          </p:nvPr>
        </p:nvSpPr>
        <p:spPr/>
        <p:txBody>
          <a:bodyPr/>
          <a:lstStyle/>
          <a:p>
            <a:fld id="{CF70008A-A0B5-4A2F-AE10-819E4AFD28BB}" type="slidenum">
              <a:rPr lang="fr-FR" smtClean="0"/>
              <a:pPr/>
              <a:t>34</a:t>
            </a:fld>
            <a:endParaRPr lang="fr-FR"/>
          </a:p>
        </p:txBody>
      </p:sp>
      <p:pic>
        <p:nvPicPr>
          <p:cNvPr id="4" name="Picture 2">
            <a:extLst>
              <a:ext uri="{FF2B5EF4-FFF2-40B4-BE49-F238E27FC236}">
                <a16:creationId xmlns:a16="http://schemas.microsoft.com/office/drawing/2014/main" id="{EF0D30D3-8152-561A-CC73-9AE2F56CF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296" y="4482070"/>
            <a:ext cx="2743200" cy="2056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0C134BD9-7CC2-77BE-30FA-91EECB1F42F1}"/>
              </a:ext>
            </a:extLst>
          </p:cNvPr>
          <p:cNvSpPr txBox="1"/>
          <p:nvPr/>
        </p:nvSpPr>
        <p:spPr>
          <a:xfrm>
            <a:off x="567872" y="-50071"/>
            <a:ext cx="6096000" cy="369332"/>
          </a:xfrm>
          <a:prstGeom prst="rect">
            <a:avLst/>
          </a:prstGeom>
          <a:noFill/>
        </p:spPr>
        <p:txBody>
          <a:bodyPr wrap="square">
            <a:spAutoFit/>
          </a:bodyPr>
          <a:lstStyle/>
          <a:p>
            <a:r>
              <a:rPr lang="fr-FR" dirty="0">
                <a:solidFill>
                  <a:srgbClr val="FF0000"/>
                </a:solidFill>
              </a:rPr>
              <a:t>Royaume</a:t>
            </a:r>
          </a:p>
        </p:txBody>
      </p:sp>
    </p:spTree>
    <p:extLst>
      <p:ext uri="{BB962C8B-B14F-4D97-AF65-F5344CB8AC3E}">
        <p14:creationId xmlns:p14="http://schemas.microsoft.com/office/powerpoint/2010/main" val="7120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D95D-BD5F-AD8B-9CB5-B1B33FB7485D}"/>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C37764F5-B2B4-8662-B894-D318515CD0E2}"/>
              </a:ext>
            </a:extLst>
          </p:cNvPr>
          <p:cNvSpPr/>
          <p:nvPr/>
        </p:nvSpPr>
        <p:spPr>
          <a:xfrm>
            <a:off x="3954135" y="4077930"/>
            <a:ext cx="3398827" cy="113316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F0000"/>
                </a:solidFill>
              </a:rPr>
              <a:t>19 Venez à ma suite</a:t>
            </a:r>
            <a:endParaRPr lang="fr-FR" sz="2800" dirty="0">
              <a:solidFill>
                <a:srgbClr val="FF0000"/>
              </a:solidFill>
            </a:endParaRPr>
          </a:p>
        </p:txBody>
      </p:sp>
      <p:sp>
        <p:nvSpPr>
          <p:cNvPr id="2" name="Espace réservé du numéro de diapositive 1">
            <a:extLst>
              <a:ext uri="{FF2B5EF4-FFF2-40B4-BE49-F238E27FC236}">
                <a16:creationId xmlns:a16="http://schemas.microsoft.com/office/drawing/2014/main" id="{220C6FC8-7CDE-492F-4254-86CDD977BE86}"/>
              </a:ext>
            </a:extLst>
          </p:cNvPr>
          <p:cNvSpPr>
            <a:spLocks noGrp="1"/>
          </p:cNvSpPr>
          <p:nvPr>
            <p:ph type="sldNum" sz="quarter" idx="12"/>
          </p:nvPr>
        </p:nvSpPr>
        <p:spPr/>
        <p:txBody>
          <a:bodyPr/>
          <a:lstStyle/>
          <a:p>
            <a:fld id="{CF70008A-A0B5-4A2F-AE10-819E4AFD28BB}" type="slidenum">
              <a:rPr lang="fr-FR" smtClean="0"/>
              <a:pPr/>
              <a:t>35</a:t>
            </a:fld>
            <a:endParaRPr lang="fr-FR"/>
          </a:p>
        </p:txBody>
      </p:sp>
      <p:pic>
        <p:nvPicPr>
          <p:cNvPr id="3075" name="Picture 3">
            <a:extLst>
              <a:ext uri="{FF2B5EF4-FFF2-40B4-BE49-F238E27FC236}">
                <a16:creationId xmlns:a16="http://schemas.microsoft.com/office/drawing/2014/main" id="{3D3C022C-705F-95D9-8768-8C2828180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898" y="822735"/>
            <a:ext cx="4875300" cy="278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6631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E1D03-C2DF-1087-E18B-02E575C150F7}"/>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92E82BB-D186-2208-ECCE-92B0BAA95DD1}"/>
              </a:ext>
            </a:extLst>
          </p:cNvPr>
          <p:cNvSpPr/>
          <p:nvPr/>
        </p:nvSpPr>
        <p:spPr>
          <a:xfrm>
            <a:off x="3843458" y="1063611"/>
            <a:ext cx="4505084" cy="11460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chemeClr val="tx1"/>
                </a:solidFill>
                <a:latin typeface="Times New Roman" panose="02020603050405020304" pitchFamily="18" charset="0"/>
                <a:cs typeface="Times New Roman" panose="02020603050405020304" pitchFamily="18" charset="0"/>
              </a:rPr>
              <a:t>Venez à ma suite </a:t>
            </a:r>
          </a:p>
          <a:p>
            <a:r>
              <a:rPr lang="fr-FR" sz="2800" dirty="0">
                <a:solidFill>
                  <a:schemeClr val="tx1"/>
                </a:solidFill>
                <a:latin typeface="Times New Roman" panose="02020603050405020304" pitchFamily="18" charset="0"/>
                <a:cs typeface="Times New Roman" panose="02020603050405020304" pitchFamily="18" charset="0"/>
              </a:rPr>
              <a:t>Littéralement</a:t>
            </a:r>
            <a:r>
              <a:rPr lang="fr-FR" sz="2800" i="1" dirty="0">
                <a:solidFill>
                  <a:schemeClr val="tx1"/>
                </a:solidFill>
                <a:latin typeface="Times New Roman" panose="02020603050405020304" pitchFamily="18" charset="0"/>
                <a:cs typeface="Times New Roman" panose="02020603050405020304" pitchFamily="18" charset="0"/>
              </a:rPr>
              <a:t> : derrière moi </a:t>
            </a:r>
          </a:p>
        </p:txBody>
      </p:sp>
      <p:sp>
        <p:nvSpPr>
          <p:cNvPr id="9" name="Rectangle : coins arrondis 8">
            <a:extLst>
              <a:ext uri="{FF2B5EF4-FFF2-40B4-BE49-F238E27FC236}">
                <a16:creationId xmlns:a16="http://schemas.microsoft.com/office/drawing/2014/main" id="{1E96F224-2E1B-A62D-DA14-8CF8F2C740F2}"/>
              </a:ext>
            </a:extLst>
          </p:cNvPr>
          <p:cNvSpPr/>
          <p:nvPr/>
        </p:nvSpPr>
        <p:spPr>
          <a:xfrm>
            <a:off x="5634695" y="3619618"/>
            <a:ext cx="4051172" cy="129104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Comment suivre Jésus ? </a:t>
            </a:r>
          </a:p>
          <a:p>
            <a:r>
              <a:rPr lang="fr-FR" sz="2800" dirty="0">
                <a:solidFill>
                  <a:schemeClr val="tx1"/>
                </a:solidFill>
                <a:latin typeface="Times New Roman" panose="02020603050405020304" pitchFamily="18" charset="0"/>
                <a:cs typeface="Times New Roman" panose="02020603050405020304" pitchFamily="18" charset="0"/>
              </a:rPr>
              <a:t>Marcher derrière lui ? </a:t>
            </a:r>
          </a:p>
        </p:txBody>
      </p:sp>
      <p:sp>
        <p:nvSpPr>
          <p:cNvPr id="2" name="Espace réservé du numéro de diapositive 1">
            <a:extLst>
              <a:ext uri="{FF2B5EF4-FFF2-40B4-BE49-F238E27FC236}">
                <a16:creationId xmlns:a16="http://schemas.microsoft.com/office/drawing/2014/main" id="{88E188CB-8F1C-BD52-26D4-A633B2C2209C}"/>
              </a:ext>
            </a:extLst>
          </p:cNvPr>
          <p:cNvSpPr>
            <a:spLocks noGrp="1"/>
          </p:cNvSpPr>
          <p:nvPr>
            <p:ph type="sldNum" sz="quarter" idx="12"/>
          </p:nvPr>
        </p:nvSpPr>
        <p:spPr/>
        <p:txBody>
          <a:bodyPr/>
          <a:lstStyle/>
          <a:p>
            <a:fld id="{CF70008A-A0B5-4A2F-AE10-819E4AFD28BB}" type="slidenum">
              <a:rPr lang="fr-FR" smtClean="0"/>
              <a:pPr/>
              <a:t>36</a:t>
            </a:fld>
            <a:endParaRPr lang="fr-FR"/>
          </a:p>
        </p:txBody>
      </p:sp>
      <p:pic>
        <p:nvPicPr>
          <p:cNvPr id="4" name="Picture 3">
            <a:extLst>
              <a:ext uri="{FF2B5EF4-FFF2-40B4-BE49-F238E27FC236}">
                <a16:creationId xmlns:a16="http://schemas.microsoft.com/office/drawing/2014/main" id="{1BB2B4CA-B962-7BCD-BC2F-1CF7D8E6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13" y="2147752"/>
            <a:ext cx="2871897" cy="163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a:extLst>
              <a:ext uri="{FF2B5EF4-FFF2-40B4-BE49-F238E27FC236}">
                <a16:creationId xmlns:a16="http://schemas.microsoft.com/office/drawing/2014/main" id="{0CC3B309-CC8A-F6BD-781D-7739D0CB9CE1}"/>
              </a:ext>
            </a:extLst>
          </p:cNvPr>
          <p:cNvSpPr txBox="1"/>
          <p:nvPr/>
        </p:nvSpPr>
        <p:spPr>
          <a:xfrm>
            <a:off x="312722" y="23491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Tree>
    <p:extLst>
      <p:ext uri="{BB962C8B-B14F-4D97-AF65-F5344CB8AC3E}">
        <p14:creationId xmlns:p14="http://schemas.microsoft.com/office/powerpoint/2010/main" val="40861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71F1-1DE4-6309-0758-F3A91591AF00}"/>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E340D9F3-140E-C2F8-86B0-702B50F15328}"/>
              </a:ext>
            </a:extLst>
          </p:cNvPr>
          <p:cNvSpPr/>
          <p:nvPr/>
        </p:nvSpPr>
        <p:spPr>
          <a:xfrm>
            <a:off x="301711" y="763518"/>
            <a:ext cx="8694805" cy="163155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Bartimée choisit de le suivre Jésus :</a:t>
            </a:r>
          </a:p>
          <a:p>
            <a:r>
              <a:rPr lang="fr-FR" sz="2400" b="1" dirty="0">
                <a:solidFill>
                  <a:schemeClr val="tx1"/>
                </a:solidFill>
                <a:latin typeface="Times New Roman" panose="02020603050405020304" pitchFamily="18" charset="0"/>
                <a:cs typeface="Times New Roman" panose="02020603050405020304" pitchFamily="18" charset="0"/>
              </a:rPr>
              <a:t>Marc 10, 51</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Et Jésus lui dit : Va, ta foi t’a sauvé. </a:t>
            </a:r>
          </a:p>
          <a:p>
            <a:r>
              <a:rPr lang="fr-FR" sz="2400" i="1" dirty="0">
                <a:solidFill>
                  <a:schemeClr val="tx1"/>
                </a:solidFill>
                <a:latin typeface="Times New Roman" panose="02020603050405020304" pitchFamily="18" charset="0"/>
                <a:cs typeface="Times New Roman" panose="02020603050405020304" pitchFamily="18" charset="0"/>
              </a:rPr>
              <a:t>Aussitôt l’homme retrouva la vue, et il suivait Jésus sur le chemin</a:t>
            </a:r>
            <a:r>
              <a:rPr lang="fr-FR" dirty="0">
                <a:solidFill>
                  <a:schemeClr val="tx1"/>
                </a:solidFill>
              </a:rPr>
              <a:t>.</a:t>
            </a:r>
          </a:p>
        </p:txBody>
      </p:sp>
      <p:sp>
        <p:nvSpPr>
          <p:cNvPr id="14" name="Rectangle : coins arrondis 13">
            <a:extLst>
              <a:ext uri="{FF2B5EF4-FFF2-40B4-BE49-F238E27FC236}">
                <a16:creationId xmlns:a16="http://schemas.microsoft.com/office/drawing/2014/main" id="{40457CE8-6B44-0AC6-A1E7-DD53B30DA3C2}"/>
              </a:ext>
            </a:extLst>
          </p:cNvPr>
          <p:cNvSpPr/>
          <p:nvPr/>
        </p:nvSpPr>
        <p:spPr>
          <a:xfrm>
            <a:off x="382196" y="2747300"/>
            <a:ext cx="6785520" cy="2385913"/>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 jeune riche décide de ne pas suivre Jésus : </a:t>
            </a:r>
          </a:p>
          <a:p>
            <a:r>
              <a:rPr lang="fr-FR" sz="2400" b="1" dirty="0">
                <a:solidFill>
                  <a:schemeClr val="tx1"/>
                </a:solidFill>
                <a:latin typeface="Times New Roman" panose="02020603050405020304" pitchFamily="18" charset="0"/>
                <a:cs typeface="Times New Roman" panose="02020603050405020304" pitchFamily="18" charset="0"/>
              </a:rPr>
              <a:t>Matthieu 19, 21-22 </a:t>
            </a:r>
            <a:r>
              <a:rPr lang="fr-FR" sz="2400" i="1" dirty="0">
                <a:solidFill>
                  <a:schemeClr val="tx1"/>
                </a:solidFill>
                <a:latin typeface="Times New Roman" panose="02020603050405020304" pitchFamily="18" charset="0"/>
                <a:cs typeface="Times New Roman" panose="02020603050405020304" pitchFamily="18" charset="0"/>
              </a:rPr>
              <a:t>Jésus lui répondit : Si tu veux être parfait, va, vends ce que tu possèdes, donne-le aux pauvres, et tu auras un trésor dans les cieux. Puis viens, suis-moi. À ces mots, le jeune homme s’en alla tout triste, car il avait de grands biens.</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75B1392-6E0A-1441-6C42-7342336E53D1}"/>
              </a:ext>
            </a:extLst>
          </p:cNvPr>
          <p:cNvSpPr>
            <a:spLocks noGrp="1"/>
          </p:cNvSpPr>
          <p:nvPr>
            <p:ph type="sldNum" sz="quarter" idx="12"/>
          </p:nvPr>
        </p:nvSpPr>
        <p:spPr/>
        <p:txBody>
          <a:bodyPr/>
          <a:lstStyle/>
          <a:p>
            <a:fld id="{CF70008A-A0B5-4A2F-AE10-819E4AFD28BB}" type="slidenum">
              <a:rPr lang="fr-FR" smtClean="0"/>
              <a:pPr/>
              <a:t>37</a:t>
            </a:fld>
            <a:endParaRPr lang="fr-FR"/>
          </a:p>
        </p:txBody>
      </p:sp>
      <p:pic>
        <p:nvPicPr>
          <p:cNvPr id="4" name="Picture 3">
            <a:extLst>
              <a:ext uri="{FF2B5EF4-FFF2-40B4-BE49-F238E27FC236}">
                <a16:creationId xmlns:a16="http://schemas.microsoft.com/office/drawing/2014/main" id="{B87376F2-D787-2DFA-D800-4FE2C1314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79" y="3007420"/>
            <a:ext cx="3268021" cy="1865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ZoneTexte 6">
            <a:extLst>
              <a:ext uri="{FF2B5EF4-FFF2-40B4-BE49-F238E27FC236}">
                <a16:creationId xmlns:a16="http://schemas.microsoft.com/office/drawing/2014/main" id="{EDE54179-3047-722C-3CCE-71F3D443CE21}"/>
              </a:ext>
            </a:extLst>
          </p:cNvPr>
          <p:cNvSpPr txBox="1"/>
          <p:nvPr/>
        </p:nvSpPr>
        <p:spPr>
          <a:xfrm>
            <a:off x="382196" y="41958"/>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
        <p:nvSpPr>
          <p:cNvPr id="3" name="Rectangle : coins arrondis 2">
            <a:extLst>
              <a:ext uri="{FF2B5EF4-FFF2-40B4-BE49-F238E27FC236}">
                <a16:creationId xmlns:a16="http://schemas.microsoft.com/office/drawing/2014/main" id="{8C1E5FD0-71BA-9C7C-18C1-642BDAFACBF6}"/>
              </a:ext>
            </a:extLst>
          </p:cNvPr>
          <p:cNvSpPr/>
          <p:nvPr/>
        </p:nvSpPr>
        <p:spPr>
          <a:xfrm>
            <a:off x="382196" y="5363576"/>
            <a:ext cx="7549323" cy="117533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Bartimée comme d’autres, a suivi Jésus sur son chemin. </a:t>
            </a:r>
          </a:p>
          <a:p>
            <a:r>
              <a:rPr lang="fr-FR" sz="2400" dirty="0">
                <a:solidFill>
                  <a:schemeClr val="tx1"/>
                </a:solidFill>
                <a:latin typeface="Times New Roman" panose="02020603050405020304" pitchFamily="18" charset="0"/>
                <a:cs typeface="Times New Roman" panose="02020603050405020304" pitchFamily="18" charset="0"/>
              </a:rPr>
              <a:t>Le jeune homme riche, lui, a dit non</a:t>
            </a:r>
            <a:r>
              <a:rPr lang="fr-FR" sz="2400" i="1" dirty="0">
                <a:solidFill>
                  <a:schemeClr val="tx1"/>
                </a:solidFill>
                <a:latin typeface="Times New Roman" panose="02020603050405020304" pitchFamily="18" charset="0"/>
                <a:cs typeface="Times New Roman" panose="02020603050405020304" pitchFamily="18" charset="0"/>
              </a:rPr>
              <a:t>. </a:t>
            </a:r>
            <a:r>
              <a:rPr lang="fr-FR" sz="2400" dirty="0">
                <a:solidFill>
                  <a:schemeClr val="tx1"/>
                </a:solidFill>
                <a:latin typeface="Times New Roman" panose="02020603050405020304" pitchFamily="18" charset="0"/>
                <a:cs typeface="Times New Roman" panose="02020603050405020304" pitchFamily="18" charset="0"/>
              </a:rPr>
              <a:t>Pourquoi à ton avis ? </a:t>
            </a:r>
          </a:p>
        </p:txBody>
      </p:sp>
    </p:spTree>
    <p:extLst>
      <p:ext uri="{BB962C8B-B14F-4D97-AF65-F5344CB8AC3E}">
        <p14:creationId xmlns:p14="http://schemas.microsoft.com/office/powerpoint/2010/main" val="34970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7081-4780-2432-61AF-9628B91CEC8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F3B6797-1490-AA6E-54BE-055BCB444047}"/>
              </a:ext>
            </a:extLst>
          </p:cNvPr>
          <p:cNvSpPr/>
          <p:nvPr/>
        </p:nvSpPr>
        <p:spPr>
          <a:xfrm>
            <a:off x="812801" y="505857"/>
            <a:ext cx="8523110" cy="23840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Jésus appelle-t-il encore aujourd’hui ?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Suivre Jésus aujourd’hui, cela ne veut pas dire suivre un homme, puisqu’on ne le voit plus sur terre, mais suivre le Christ.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C’est d’abord le reconnaitre comme celui qui est envoyé par Dieu pour nous guider. </a:t>
            </a:r>
          </a:p>
        </p:txBody>
      </p:sp>
      <p:sp>
        <p:nvSpPr>
          <p:cNvPr id="7" name="Rectangle : coins arrondis 6">
            <a:extLst>
              <a:ext uri="{FF2B5EF4-FFF2-40B4-BE49-F238E27FC236}">
                <a16:creationId xmlns:a16="http://schemas.microsoft.com/office/drawing/2014/main" id="{96021CEE-6881-2441-43BE-1E0947109A02}"/>
              </a:ext>
            </a:extLst>
          </p:cNvPr>
          <p:cNvSpPr/>
          <p:nvPr/>
        </p:nvSpPr>
        <p:spPr>
          <a:xfrm>
            <a:off x="812801" y="3084955"/>
            <a:ext cx="9773707" cy="208681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Il nous est demandé de trouver la vraie richesse,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de donner à Dieu la première place,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le mettre en priorité dans notre vie,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avant tout le reste, ce qui nous encombre.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Il s’agit de libérer de la place et nous mettre à l’écoute de la Parole de Dieu.</a:t>
            </a:r>
          </a:p>
        </p:txBody>
      </p:sp>
      <p:sp>
        <p:nvSpPr>
          <p:cNvPr id="8" name="Rectangle : coins arrondis 7">
            <a:extLst>
              <a:ext uri="{FF2B5EF4-FFF2-40B4-BE49-F238E27FC236}">
                <a16:creationId xmlns:a16="http://schemas.microsoft.com/office/drawing/2014/main" id="{51F3EF01-43CF-3662-AF3C-C026D2BC374D}"/>
              </a:ext>
            </a:extLst>
          </p:cNvPr>
          <p:cNvSpPr/>
          <p:nvPr/>
        </p:nvSpPr>
        <p:spPr>
          <a:xfrm>
            <a:off x="901550" y="5399049"/>
            <a:ext cx="9684958" cy="9530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Es-tu prêt à suivre Jésus, à mettre le Christ à la première place dans ta vie ?</a:t>
            </a:r>
            <a:endParaRPr lang="fr-FR" sz="2400" b="1" dirty="0">
              <a:solidFill>
                <a:schemeClr val="tx1"/>
              </a:solidFill>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C384B189-DDFD-975C-921C-15BB906E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974" y="354720"/>
            <a:ext cx="1926372" cy="1099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30D3274F-7159-4E53-E32E-8ACA7873E88A}"/>
              </a:ext>
            </a:extLst>
          </p:cNvPr>
          <p:cNvSpPr txBox="1"/>
          <p:nvPr/>
        </p:nvSpPr>
        <p:spPr>
          <a:xfrm>
            <a:off x="147484" y="13652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Venez à ma suite </a:t>
            </a:r>
            <a:endParaRPr lang="fr-FR" dirty="0">
              <a:solidFill>
                <a:srgbClr val="FF0000"/>
              </a:solidFill>
            </a:endParaRPr>
          </a:p>
        </p:txBody>
      </p:sp>
    </p:spTree>
    <p:extLst>
      <p:ext uri="{BB962C8B-B14F-4D97-AF65-F5344CB8AC3E}">
        <p14:creationId xmlns:p14="http://schemas.microsoft.com/office/powerpoint/2010/main" val="9051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A9A8F-9B83-5E5D-AE15-4B4AA2C987F1}"/>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40CABBF-56BB-69B6-0E6A-4F8C9285DB25}"/>
              </a:ext>
            </a:extLst>
          </p:cNvPr>
          <p:cNvSpPr/>
          <p:nvPr/>
        </p:nvSpPr>
        <p:spPr>
          <a:xfrm>
            <a:off x="3990114" y="4343400"/>
            <a:ext cx="3797033" cy="14478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 19 </a:t>
            </a:r>
            <a:r>
              <a:rPr lang="fr-FR" sz="2800" b="1" dirty="0">
                <a:solidFill>
                  <a:schemeClr val="tx1"/>
                </a:solidFill>
              </a:rPr>
              <a:t>Je vous ferai </a:t>
            </a:r>
            <a:r>
              <a:rPr lang="fr-FR" sz="2800" b="1" dirty="0">
                <a:solidFill>
                  <a:srgbClr val="FF0000"/>
                </a:solidFill>
              </a:rPr>
              <a:t>pêcheurs d’hommes </a:t>
            </a:r>
          </a:p>
        </p:txBody>
      </p:sp>
      <p:sp>
        <p:nvSpPr>
          <p:cNvPr id="2" name="Espace réservé du numéro de diapositive 1">
            <a:extLst>
              <a:ext uri="{FF2B5EF4-FFF2-40B4-BE49-F238E27FC236}">
                <a16:creationId xmlns:a16="http://schemas.microsoft.com/office/drawing/2014/main" id="{63D0C6CD-9409-B0E1-063B-9B43EAB5DB87}"/>
              </a:ext>
            </a:extLst>
          </p:cNvPr>
          <p:cNvSpPr>
            <a:spLocks noGrp="1"/>
          </p:cNvSpPr>
          <p:nvPr>
            <p:ph type="sldNum" sz="quarter" idx="12"/>
          </p:nvPr>
        </p:nvSpPr>
        <p:spPr/>
        <p:txBody>
          <a:bodyPr/>
          <a:lstStyle/>
          <a:p>
            <a:fld id="{CF70008A-A0B5-4A2F-AE10-819E4AFD28BB}" type="slidenum">
              <a:rPr lang="fr-FR" smtClean="0"/>
              <a:pPr/>
              <a:t>39</a:t>
            </a:fld>
            <a:endParaRPr lang="fr-FR"/>
          </a:p>
        </p:txBody>
      </p:sp>
      <p:pic>
        <p:nvPicPr>
          <p:cNvPr id="4099" name="Picture 3">
            <a:extLst>
              <a:ext uri="{FF2B5EF4-FFF2-40B4-BE49-F238E27FC236}">
                <a16:creationId xmlns:a16="http://schemas.microsoft.com/office/drawing/2014/main" id="{297C41D4-0FFC-3C68-2C53-179CA6E59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17" y="564186"/>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2588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DA2A-DAAD-98B0-16F9-4A5E5C273727}"/>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B53D36EA-3055-33F8-33E8-0F83499E9833}"/>
              </a:ext>
            </a:extLst>
          </p:cNvPr>
          <p:cNvSpPr/>
          <p:nvPr/>
        </p:nvSpPr>
        <p:spPr>
          <a:xfrm>
            <a:off x="259309" y="521110"/>
            <a:ext cx="4233669" cy="13426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Qui est Jean le Baptiste ?</a:t>
            </a:r>
          </a:p>
          <a:p>
            <a:r>
              <a:rPr lang="fr-FR" sz="2800" b="1" dirty="0">
                <a:solidFill>
                  <a:schemeClr val="tx1"/>
                </a:solidFill>
              </a:rPr>
              <a:t>Il a baptisé Jésus.</a:t>
            </a:r>
          </a:p>
        </p:txBody>
      </p:sp>
      <p:sp>
        <p:nvSpPr>
          <p:cNvPr id="7" name="Rectangle : coins arrondis 6">
            <a:extLst>
              <a:ext uri="{FF2B5EF4-FFF2-40B4-BE49-F238E27FC236}">
                <a16:creationId xmlns:a16="http://schemas.microsoft.com/office/drawing/2014/main" id="{356C4883-67F0-3E86-FE5B-FE540F2F59DF}"/>
              </a:ext>
            </a:extLst>
          </p:cNvPr>
          <p:cNvSpPr/>
          <p:nvPr/>
        </p:nvSpPr>
        <p:spPr>
          <a:xfrm>
            <a:off x="168998" y="2600572"/>
            <a:ext cx="8275091" cy="3363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Arrestation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Dans la version grecque, on trouve l’expression : </a:t>
            </a:r>
          </a:p>
          <a:p>
            <a:r>
              <a:rPr lang="fr-FR" sz="2800" i="1" dirty="0">
                <a:solidFill>
                  <a:schemeClr val="tx1"/>
                </a:solidFill>
                <a:latin typeface="Times New Roman" panose="02020603050405020304" pitchFamily="18" charset="0"/>
                <a:cs typeface="Times New Roman" panose="02020603050405020304" pitchFamily="18" charset="0"/>
              </a:rPr>
              <a:t>a été livré</a:t>
            </a:r>
            <a:r>
              <a:rPr lang="fr-FR" sz="2800" dirty="0">
                <a:solidFill>
                  <a:schemeClr val="tx1"/>
                </a:solidFill>
                <a:latin typeface="Times New Roman" panose="02020603050405020304" pitchFamily="18" charset="0"/>
                <a:cs typeface="Times New Roman" panose="02020603050405020304" pitchFamily="18" charset="0"/>
              </a:rPr>
              <a:t>. On pourrait dire </a:t>
            </a:r>
            <a:r>
              <a:rPr lang="fr-FR" sz="2800" i="1" dirty="0">
                <a:solidFill>
                  <a:schemeClr val="tx1"/>
                </a:solidFill>
                <a:latin typeface="Times New Roman" panose="02020603050405020304" pitchFamily="18" charset="0"/>
                <a:cs typeface="Times New Roman" panose="02020603050405020304" pitchFamily="18" charset="0"/>
              </a:rPr>
              <a:t>trahi, vendu.</a:t>
            </a:r>
            <a:endParaRPr lang="fr-FR" sz="2800" dirty="0">
              <a:solidFill>
                <a:schemeClr val="tx1"/>
              </a:solidFill>
              <a:latin typeface="Times New Roman" panose="02020603050405020304" pitchFamily="18" charset="0"/>
              <a:cs typeface="Times New Roman" panose="02020603050405020304" pitchFamily="18" charset="0"/>
            </a:endParaRPr>
          </a:p>
          <a:p>
            <a:r>
              <a:rPr lang="fr-FR" sz="2800" dirty="0">
                <a:solidFill>
                  <a:schemeClr val="tx1"/>
                </a:solidFill>
                <a:latin typeface="Times New Roman" panose="02020603050405020304" pitchFamily="18" charset="0"/>
                <a:cs typeface="Times New Roman" panose="02020603050405020304" pitchFamily="18" charset="0"/>
              </a:rPr>
              <a:t> </a:t>
            </a:r>
          </a:p>
          <a:p>
            <a:r>
              <a:rPr lang="fr-FR" sz="2800" dirty="0">
                <a:solidFill>
                  <a:schemeClr val="tx1"/>
                </a:solidFill>
                <a:latin typeface="Times New Roman" panose="02020603050405020304" pitchFamily="18" charset="0"/>
                <a:cs typeface="Times New Roman" panose="02020603050405020304" pitchFamily="18" charset="0"/>
              </a:rPr>
              <a:t>Pourquoi Jean a-t-il été arrêté, </a:t>
            </a:r>
            <a:r>
              <a:rPr lang="fr-FR" sz="2800" i="1" dirty="0">
                <a:solidFill>
                  <a:schemeClr val="tx1"/>
                </a:solidFill>
                <a:latin typeface="Times New Roman" panose="02020603050405020304" pitchFamily="18" charset="0"/>
                <a:cs typeface="Times New Roman" panose="02020603050405020304" pitchFamily="18" charset="0"/>
              </a:rPr>
              <a:t>livré</a:t>
            </a:r>
            <a:r>
              <a:rPr lang="fr-FR" sz="2800" dirty="0">
                <a:solidFill>
                  <a:schemeClr val="tx1"/>
                </a:solidFill>
                <a:latin typeface="Times New Roman" panose="02020603050405020304" pitchFamily="18" charset="0"/>
                <a:cs typeface="Times New Roman" panose="02020603050405020304" pitchFamily="18" charset="0"/>
              </a:rPr>
              <a:t> ?</a:t>
            </a:r>
          </a:p>
          <a:p>
            <a:r>
              <a:rPr lang="fr-FR" sz="2800" dirty="0">
                <a:solidFill>
                  <a:schemeClr val="tx1"/>
                </a:solidFill>
                <a:latin typeface="Times New Roman" panose="02020603050405020304" pitchFamily="18" charset="0"/>
                <a:cs typeface="Times New Roman" panose="02020603050405020304" pitchFamily="18" charset="0"/>
              </a:rPr>
              <a:t>Peux-tu, dans les évangiles, citer quelqu’un qui lui aussi a été livré ?</a:t>
            </a:r>
          </a:p>
        </p:txBody>
      </p:sp>
      <p:pic>
        <p:nvPicPr>
          <p:cNvPr id="2" name="Image 1" descr="Une image contenant dessin, peinture, illustration, croquis&#10;&#10;Le contenu généré par l’IA peut être incorrect.">
            <a:extLst>
              <a:ext uri="{FF2B5EF4-FFF2-40B4-BE49-F238E27FC236}">
                <a16:creationId xmlns:a16="http://schemas.microsoft.com/office/drawing/2014/main" id="{9AC5AF6C-1FC0-0A6B-B237-8DBB4B074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126" y="889668"/>
            <a:ext cx="3087329" cy="2315497"/>
          </a:xfrm>
          <a:prstGeom prst="rect">
            <a:avLst/>
          </a:prstGeom>
        </p:spPr>
      </p:pic>
      <p:sp>
        <p:nvSpPr>
          <p:cNvPr id="3" name="Espace réservé du numéro de diapositive 2">
            <a:extLst>
              <a:ext uri="{FF2B5EF4-FFF2-40B4-BE49-F238E27FC236}">
                <a16:creationId xmlns:a16="http://schemas.microsoft.com/office/drawing/2014/main" id="{7DA3E299-7C10-1104-3F72-F9176321168C}"/>
              </a:ext>
            </a:extLst>
          </p:cNvPr>
          <p:cNvSpPr>
            <a:spLocks noGrp="1"/>
          </p:cNvSpPr>
          <p:nvPr>
            <p:ph type="sldNum" sz="quarter" idx="12"/>
          </p:nvPr>
        </p:nvSpPr>
        <p:spPr/>
        <p:txBody>
          <a:bodyPr/>
          <a:lstStyle/>
          <a:p>
            <a:fld id="{CF70008A-A0B5-4A2F-AE10-819E4AFD28BB}" type="slidenum">
              <a:rPr lang="fr-FR" smtClean="0"/>
              <a:pPr/>
              <a:t>4</a:t>
            </a:fld>
            <a:endParaRPr lang="fr-FR"/>
          </a:p>
        </p:txBody>
      </p:sp>
      <p:sp>
        <p:nvSpPr>
          <p:cNvPr id="6" name="ZoneTexte 5">
            <a:extLst>
              <a:ext uri="{FF2B5EF4-FFF2-40B4-BE49-F238E27FC236}">
                <a16:creationId xmlns:a16="http://schemas.microsoft.com/office/drawing/2014/main" id="{D38DA773-4E74-AAFE-10C6-1B6EB116382A}"/>
              </a:ext>
            </a:extLst>
          </p:cNvPr>
          <p:cNvSpPr txBox="1"/>
          <p:nvPr/>
        </p:nvSpPr>
        <p:spPr>
          <a:xfrm>
            <a:off x="0" y="10405"/>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Tree>
    <p:extLst>
      <p:ext uri="{BB962C8B-B14F-4D97-AF65-F5344CB8AC3E}">
        <p14:creationId xmlns:p14="http://schemas.microsoft.com/office/powerpoint/2010/main" val="29949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2D92B-3BFC-EE6B-0D4C-0A61FB95446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F8B329A-04CF-F3BB-66B8-793F1A176562}"/>
              </a:ext>
            </a:extLst>
          </p:cNvPr>
          <p:cNvSpPr/>
          <p:nvPr/>
        </p:nvSpPr>
        <p:spPr>
          <a:xfrm>
            <a:off x="5638799" y="2143432"/>
            <a:ext cx="5619136" cy="16223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Pêcher des hommes !!! </a:t>
            </a:r>
            <a:endParaRPr lang="fr-FR" sz="2400" dirty="0">
              <a:solidFill>
                <a:schemeClr val="tx1"/>
              </a:solidFill>
              <a:latin typeface="Times New Roman" panose="02020603050405020304" pitchFamily="18" charset="0"/>
              <a:cs typeface="Times New Roman" panose="02020603050405020304" pitchFamily="18" charset="0"/>
            </a:endParaRPr>
          </a:p>
          <a:p>
            <a:r>
              <a:rPr lang="fr-FR" sz="2400" dirty="0">
                <a:solidFill>
                  <a:schemeClr val="tx1"/>
                </a:solidFill>
                <a:latin typeface="Times New Roman" panose="02020603050405020304" pitchFamily="18" charset="0"/>
                <a:cs typeface="Times New Roman" panose="02020603050405020304" pitchFamily="18" charset="0"/>
              </a:rPr>
              <a:t>Est-ce possible ?</a:t>
            </a:r>
          </a:p>
          <a:p>
            <a:r>
              <a:rPr lang="fr-FR" sz="2400" dirty="0">
                <a:solidFill>
                  <a:schemeClr val="tx1"/>
                </a:solidFill>
                <a:latin typeface="Times New Roman" panose="02020603050405020304" pitchFamily="18" charset="0"/>
                <a:cs typeface="Times New Roman" panose="02020603050405020304" pitchFamily="18" charset="0"/>
              </a:rPr>
              <a:t>Comment comprends-tu cette expression ? </a:t>
            </a:r>
          </a:p>
        </p:txBody>
      </p:sp>
      <p:sp>
        <p:nvSpPr>
          <p:cNvPr id="2" name="Espace réservé du numéro de diapositive 1">
            <a:extLst>
              <a:ext uri="{FF2B5EF4-FFF2-40B4-BE49-F238E27FC236}">
                <a16:creationId xmlns:a16="http://schemas.microsoft.com/office/drawing/2014/main" id="{1FBEB33C-4C7A-9389-F774-04859E646EE2}"/>
              </a:ext>
            </a:extLst>
          </p:cNvPr>
          <p:cNvSpPr>
            <a:spLocks noGrp="1"/>
          </p:cNvSpPr>
          <p:nvPr>
            <p:ph type="sldNum" sz="quarter" idx="12"/>
          </p:nvPr>
        </p:nvSpPr>
        <p:spPr/>
        <p:txBody>
          <a:bodyPr/>
          <a:lstStyle/>
          <a:p>
            <a:fld id="{CF70008A-A0B5-4A2F-AE10-819E4AFD28BB}" type="slidenum">
              <a:rPr lang="fr-FR" smtClean="0"/>
              <a:pPr/>
              <a:t>40</a:t>
            </a:fld>
            <a:endParaRPr lang="fr-FR"/>
          </a:p>
        </p:txBody>
      </p:sp>
      <p:pic>
        <p:nvPicPr>
          <p:cNvPr id="3" name="Picture 3">
            <a:extLst>
              <a:ext uri="{FF2B5EF4-FFF2-40B4-BE49-F238E27FC236}">
                <a16:creationId xmlns:a16="http://schemas.microsoft.com/office/drawing/2014/main" id="{94DBF75B-D8E7-6F44-C0FE-938875835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03" y="1464706"/>
            <a:ext cx="4460711" cy="334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ZoneTexte 7">
            <a:extLst>
              <a:ext uri="{FF2B5EF4-FFF2-40B4-BE49-F238E27FC236}">
                <a16:creationId xmlns:a16="http://schemas.microsoft.com/office/drawing/2014/main" id="{6CE5F714-74F0-404E-D0AC-44D20919E88A}"/>
              </a:ext>
            </a:extLst>
          </p:cNvPr>
          <p:cNvSpPr txBox="1"/>
          <p:nvPr/>
        </p:nvSpPr>
        <p:spPr>
          <a:xfrm>
            <a:off x="78659" y="16741"/>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387541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994B-A489-F977-985A-5D9403A6D79A}"/>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1D7C6927-4DB8-2532-9F11-2ABFF47C089A}"/>
              </a:ext>
            </a:extLst>
          </p:cNvPr>
          <p:cNvSpPr/>
          <p:nvPr/>
        </p:nvSpPr>
        <p:spPr>
          <a:xfrm>
            <a:off x="165886" y="590545"/>
            <a:ext cx="9499224" cy="283845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Des prophètes du 7ème siècle avant JC (</a:t>
            </a:r>
            <a:r>
              <a:rPr lang="fr-FR" sz="2400" dirty="0" err="1">
                <a:solidFill>
                  <a:schemeClr val="tx1"/>
                </a:solidFill>
                <a:latin typeface="Times New Roman" panose="02020603050405020304" pitchFamily="18" charset="0"/>
                <a:cs typeface="Times New Roman" panose="02020603050405020304" pitchFamily="18" charset="0"/>
              </a:rPr>
              <a:t>Habaquc</a:t>
            </a:r>
            <a:r>
              <a:rPr lang="fr-FR" sz="2400" dirty="0">
                <a:solidFill>
                  <a:schemeClr val="tx1"/>
                </a:solidFill>
                <a:latin typeface="Times New Roman" panose="02020603050405020304" pitchFamily="18" charset="0"/>
                <a:cs typeface="Times New Roman" panose="02020603050405020304" pitchFamily="18" charset="0"/>
              </a:rPr>
              <a:t> et Jérémie) comparent les hommes à des poissons pris dans la tempête qu’il faut pêcher pour les sauver.  </a:t>
            </a:r>
          </a:p>
          <a:p>
            <a:r>
              <a:rPr lang="fr-FR" sz="2400" b="1" dirty="0">
                <a:solidFill>
                  <a:schemeClr val="tx1"/>
                </a:solidFill>
                <a:latin typeface="Times New Roman" panose="02020603050405020304" pitchFamily="18" charset="0"/>
                <a:cs typeface="Times New Roman" panose="02020603050405020304" pitchFamily="18" charset="0"/>
              </a:rPr>
              <a:t>Jérémie 16, 16a</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Par le Seigneur vivant, qui a fait monter les fils d’Israël du pays du nord et de tous les pays où il les avait chassés. Voici que j’envoie en grand nombre – oracle du Seigneur – des pêcheurs qui les pêcheront.</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4C4D98F2-99A0-5A2F-22A7-8C283503A4F2}"/>
              </a:ext>
            </a:extLst>
          </p:cNvPr>
          <p:cNvSpPr/>
          <p:nvPr/>
        </p:nvSpPr>
        <p:spPr>
          <a:xfrm>
            <a:off x="94082" y="4026310"/>
            <a:ext cx="11588577" cy="161324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err="1">
                <a:solidFill>
                  <a:schemeClr val="tx1"/>
                </a:solidFill>
                <a:latin typeface="Times New Roman" panose="02020603050405020304" pitchFamily="18" charset="0"/>
                <a:cs typeface="Times New Roman" panose="02020603050405020304" pitchFamily="18" charset="0"/>
              </a:rPr>
              <a:t>Habaquc</a:t>
            </a:r>
            <a:r>
              <a:rPr lang="fr-FR" sz="2400" b="1" dirty="0">
                <a:solidFill>
                  <a:schemeClr val="tx1"/>
                </a:solidFill>
                <a:latin typeface="Times New Roman" panose="02020603050405020304" pitchFamily="18" charset="0"/>
                <a:cs typeface="Times New Roman" panose="02020603050405020304" pitchFamily="18" charset="0"/>
              </a:rPr>
              <a:t> 1, 14-15</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Tu traites les hommes comme les poissons de la mer, et comme les reptiles que personne ne domine. Le Chaldéen les pêche tous avec son hameçon, les prend avec son filet, et les recueille dans ses nasses, ce qui le comble de joie et d’allégresse !</a:t>
            </a:r>
            <a:endParaRPr lang="fr-FR"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FAE66C5-48CC-13EA-1C20-08995AA2D1D9}"/>
              </a:ext>
            </a:extLst>
          </p:cNvPr>
          <p:cNvSpPr>
            <a:spLocks noGrp="1"/>
          </p:cNvSpPr>
          <p:nvPr>
            <p:ph type="sldNum" sz="quarter" idx="12"/>
          </p:nvPr>
        </p:nvSpPr>
        <p:spPr/>
        <p:txBody>
          <a:bodyPr/>
          <a:lstStyle/>
          <a:p>
            <a:fld id="{CF70008A-A0B5-4A2F-AE10-819E4AFD28BB}" type="slidenum">
              <a:rPr lang="fr-FR" smtClean="0"/>
              <a:pPr/>
              <a:t>41</a:t>
            </a:fld>
            <a:endParaRPr lang="fr-FR"/>
          </a:p>
        </p:txBody>
      </p:sp>
      <p:pic>
        <p:nvPicPr>
          <p:cNvPr id="3" name="Picture 3">
            <a:extLst>
              <a:ext uri="{FF2B5EF4-FFF2-40B4-BE49-F238E27FC236}">
                <a16:creationId xmlns:a16="http://schemas.microsoft.com/office/drawing/2014/main" id="{9191F8F1-CDD2-FF01-6E73-C38741E0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889" y="967720"/>
            <a:ext cx="1817770" cy="1362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a:extLst>
              <a:ext uri="{FF2B5EF4-FFF2-40B4-BE49-F238E27FC236}">
                <a16:creationId xmlns:a16="http://schemas.microsoft.com/office/drawing/2014/main" id="{5174CADE-4712-9BDD-28F5-C692B007C623}"/>
              </a:ext>
            </a:extLst>
          </p:cNvPr>
          <p:cNvSpPr txBox="1"/>
          <p:nvPr/>
        </p:nvSpPr>
        <p:spPr>
          <a:xfrm>
            <a:off x="165886" y="38623"/>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22819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C7C3-B407-0C02-0E60-9001296FB8B4}"/>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01F4D8B-100C-42FB-5B51-EB139044A1FC}"/>
              </a:ext>
            </a:extLst>
          </p:cNvPr>
          <p:cNvSpPr/>
          <p:nvPr/>
        </p:nvSpPr>
        <p:spPr>
          <a:xfrm>
            <a:off x="190588" y="684457"/>
            <a:ext cx="11421308" cy="148813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Pour le peuple de l’époque de Jésus, les eaux sont symbole des forces du mal et de mort. Elles sont associées aux péchés. </a:t>
            </a:r>
          </a:p>
          <a:p>
            <a:r>
              <a:rPr lang="fr-FR" sz="2400" dirty="0">
                <a:solidFill>
                  <a:schemeClr val="tx1"/>
                </a:solidFill>
                <a:latin typeface="Times New Roman" panose="02020603050405020304" pitchFamily="18" charset="0"/>
                <a:cs typeface="Times New Roman" panose="02020603050405020304" pitchFamily="18" charset="0"/>
              </a:rPr>
              <a:t>Donc </a:t>
            </a:r>
            <a:r>
              <a:rPr lang="fr-FR" sz="2400" i="1" dirty="0">
                <a:solidFill>
                  <a:schemeClr val="tx1"/>
                </a:solidFill>
                <a:latin typeface="Times New Roman" panose="02020603050405020304" pitchFamily="18" charset="0"/>
                <a:cs typeface="Times New Roman" panose="02020603050405020304" pitchFamily="18" charset="0"/>
              </a:rPr>
              <a:t>pêcher des hommes,</a:t>
            </a:r>
            <a:r>
              <a:rPr lang="fr-FR" sz="2400" dirty="0">
                <a:solidFill>
                  <a:schemeClr val="tx1"/>
                </a:solidFill>
                <a:latin typeface="Times New Roman" panose="02020603050405020304" pitchFamily="18" charset="0"/>
                <a:cs typeface="Times New Roman" panose="02020603050405020304" pitchFamily="18" charset="0"/>
              </a:rPr>
              <a:t> c’est les sauver du mal, les sauver du péché.  </a:t>
            </a:r>
          </a:p>
        </p:txBody>
      </p:sp>
      <p:sp>
        <p:nvSpPr>
          <p:cNvPr id="7" name="Rectangle : coins arrondis 6">
            <a:extLst>
              <a:ext uri="{FF2B5EF4-FFF2-40B4-BE49-F238E27FC236}">
                <a16:creationId xmlns:a16="http://schemas.microsoft.com/office/drawing/2014/main" id="{2BAB9E91-A803-F1DD-B33E-4440BC29B2C9}"/>
              </a:ext>
            </a:extLst>
          </p:cNvPr>
          <p:cNvSpPr/>
          <p:nvPr/>
        </p:nvSpPr>
        <p:spPr>
          <a:xfrm>
            <a:off x="151259" y="2474618"/>
            <a:ext cx="8835425" cy="169693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Simon et André comprennent le sens de cette expression. </a:t>
            </a:r>
          </a:p>
          <a:p>
            <a:r>
              <a:rPr lang="fr-FR" sz="2400" dirty="0">
                <a:solidFill>
                  <a:schemeClr val="tx1"/>
                </a:solidFill>
                <a:latin typeface="Times New Roman" panose="02020603050405020304" pitchFamily="18" charset="0"/>
                <a:cs typeface="Times New Roman" panose="02020603050405020304" pitchFamily="18" charset="0"/>
              </a:rPr>
              <a:t>Il s’agit au nom de Dieu d’aller chercher les hommes dans les eaux, symboles du mal et de mort, pour les amener à la Vie.</a:t>
            </a:r>
          </a:p>
        </p:txBody>
      </p:sp>
      <p:sp>
        <p:nvSpPr>
          <p:cNvPr id="8" name="Rectangle : coins arrondis 7">
            <a:extLst>
              <a:ext uri="{FF2B5EF4-FFF2-40B4-BE49-F238E27FC236}">
                <a16:creationId xmlns:a16="http://schemas.microsoft.com/office/drawing/2014/main" id="{D83EE0D1-4408-F45E-F2BA-4DA797E3024C}"/>
              </a:ext>
            </a:extLst>
          </p:cNvPr>
          <p:cNvSpPr/>
          <p:nvPr/>
        </p:nvSpPr>
        <p:spPr>
          <a:xfrm>
            <a:off x="1196536" y="4396810"/>
            <a:ext cx="6744870" cy="232466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Times New Roman" panose="02020603050405020304" pitchFamily="18" charset="0"/>
                <a:cs typeface="Times New Roman" panose="02020603050405020304" pitchFamily="18" charset="0"/>
              </a:rPr>
              <a:t>Le baptême, dit St Paul, </a:t>
            </a:r>
          </a:p>
          <a:p>
            <a:pPr algn="ctr"/>
            <a:r>
              <a:rPr lang="fr-FR" sz="2400" dirty="0">
                <a:solidFill>
                  <a:schemeClr val="tx1"/>
                </a:solidFill>
                <a:latin typeface="Times New Roman" panose="02020603050405020304" pitchFamily="18" charset="0"/>
                <a:cs typeface="Times New Roman" panose="02020603050405020304" pitchFamily="18" charset="0"/>
              </a:rPr>
              <a:t>c’est être plongé dans la mort et la résurrection.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Par notre baptême, sommes aussi appelés</a:t>
            </a:r>
          </a:p>
          <a:p>
            <a:pPr algn="ctr"/>
            <a:r>
              <a:rPr lang="fr-FR" sz="2400" dirty="0">
                <a:solidFill>
                  <a:schemeClr val="tx1"/>
                </a:solidFill>
                <a:latin typeface="Times New Roman" panose="02020603050405020304" pitchFamily="18" charset="0"/>
                <a:cs typeface="Times New Roman" panose="02020603050405020304" pitchFamily="18" charset="0"/>
              </a:rPr>
              <a:t> à suivre Jésus le Christ, </a:t>
            </a:r>
          </a:p>
          <a:p>
            <a:pPr algn="ctr"/>
            <a:r>
              <a:rPr lang="fr-FR" sz="2400" dirty="0">
                <a:solidFill>
                  <a:schemeClr val="tx1"/>
                </a:solidFill>
                <a:latin typeface="Times New Roman" panose="02020603050405020304" pitchFamily="18" charset="0"/>
                <a:cs typeface="Times New Roman" panose="02020603050405020304" pitchFamily="18" charset="0"/>
              </a:rPr>
              <a:t>à être sauvés du mal grâce à Jésus Ressuscité.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Sais-tu si tu es baptisé ?</a:t>
            </a:r>
            <a:endPar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EAC32BB3-10C0-D8DA-2B56-64D22FD9D71B}"/>
              </a:ext>
            </a:extLst>
          </p:cNvPr>
          <p:cNvSpPr>
            <a:spLocks noGrp="1"/>
          </p:cNvSpPr>
          <p:nvPr>
            <p:ph type="sldNum" sz="quarter" idx="12"/>
          </p:nvPr>
        </p:nvSpPr>
        <p:spPr/>
        <p:txBody>
          <a:bodyPr/>
          <a:lstStyle/>
          <a:p>
            <a:fld id="{CF70008A-A0B5-4A2F-AE10-819E4AFD28BB}" type="slidenum">
              <a:rPr lang="fr-FR" smtClean="0"/>
              <a:pPr/>
              <a:t>42</a:t>
            </a:fld>
            <a:endParaRPr lang="fr-FR"/>
          </a:p>
        </p:txBody>
      </p:sp>
      <p:pic>
        <p:nvPicPr>
          <p:cNvPr id="5" name="Picture 3">
            <a:extLst>
              <a:ext uri="{FF2B5EF4-FFF2-40B4-BE49-F238E27FC236}">
                <a16:creationId xmlns:a16="http://schemas.microsoft.com/office/drawing/2014/main" id="{A26630AB-96A6-C5ED-574B-7D6EEE360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808108"/>
            <a:ext cx="2163096" cy="1621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1775ECEF-5132-8042-B238-45D8CD45C235}"/>
              </a:ext>
            </a:extLst>
          </p:cNvPr>
          <p:cNvSpPr txBox="1"/>
          <p:nvPr/>
        </p:nvSpPr>
        <p:spPr>
          <a:xfrm>
            <a:off x="334297" y="-18834"/>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Pêcheurs d’hommes</a:t>
            </a:r>
            <a:endParaRPr lang="fr-FR" dirty="0">
              <a:solidFill>
                <a:srgbClr val="FF0000"/>
              </a:solidFill>
            </a:endParaRPr>
          </a:p>
        </p:txBody>
      </p:sp>
    </p:spTree>
    <p:extLst>
      <p:ext uri="{BB962C8B-B14F-4D97-AF65-F5344CB8AC3E}">
        <p14:creationId xmlns:p14="http://schemas.microsoft.com/office/powerpoint/2010/main" val="27604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04AC-C2BC-4C62-E086-41C7C5AF0FCE}"/>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6B77385-4E91-B1AF-2510-CCC0FDB72906}"/>
              </a:ext>
            </a:extLst>
          </p:cNvPr>
          <p:cNvSpPr/>
          <p:nvPr/>
        </p:nvSpPr>
        <p:spPr>
          <a:xfrm>
            <a:off x="4083735" y="4313903"/>
            <a:ext cx="3654466" cy="125115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0000"/>
                </a:solidFill>
              </a:rPr>
              <a:t>20 Il les appela</a:t>
            </a:r>
          </a:p>
        </p:txBody>
      </p:sp>
      <p:sp>
        <p:nvSpPr>
          <p:cNvPr id="2" name="Espace réservé du numéro de diapositive 1">
            <a:extLst>
              <a:ext uri="{FF2B5EF4-FFF2-40B4-BE49-F238E27FC236}">
                <a16:creationId xmlns:a16="http://schemas.microsoft.com/office/drawing/2014/main" id="{DAA77AD8-9674-EB01-CECC-2B36E37C64E7}"/>
              </a:ext>
            </a:extLst>
          </p:cNvPr>
          <p:cNvSpPr>
            <a:spLocks noGrp="1"/>
          </p:cNvSpPr>
          <p:nvPr>
            <p:ph type="sldNum" sz="quarter" idx="12"/>
          </p:nvPr>
        </p:nvSpPr>
        <p:spPr/>
        <p:txBody>
          <a:bodyPr/>
          <a:lstStyle/>
          <a:p>
            <a:fld id="{CF70008A-A0B5-4A2F-AE10-819E4AFD28BB}" type="slidenum">
              <a:rPr lang="fr-FR" smtClean="0"/>
              <a:pPr/>
              <a:t>43</a:t>
            </a:fld>
            <a:endParaRPr lang="fr-FR"/>
          </a:p>
        </p:txBody>
      </p:sp>
      <p:pic>
        <p:nvPicPr>
          <p:cNvPr id="5123" name="Picture 3">
            <a:extLst>
              <a:ext uri="{FF2B5EF4-FFF2-40B4-BE49-F238E27FC236}">
                <a16:creationId xmlns:a16="http://schemas.microsoft.com/office/drawing/2014/main" id="{31D5FB5A-C0C6-31D2-81AA-DE857A3BE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935" y="808337"/>
            <a:ext cx="3982065" cy="298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0378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E613-C2EC-30A0-6A9A-1CBBD626AB03}"/>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1C51085-3B1B-D29B-D9DF-876F2143C980}"/>
              </a:ext>
            </a:extLst>
          </p:cNvPr>
          <p:cNvSpPr/>
          <p:nvPr/>
        </p:nvSpPr>
        <p:spPr>
          <a:xfrm>
            <a:off x="3843458" y="1063611"/>
            <a:ext cx="5369368" cy="11460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Pourquoi Jésus appelle-t-il ? </a:t>
            </a:r>
          </a:p>
          <a:p>
            <a:r>
              <a:rPr lang="fr-FR" sz="2800" dirty="0">
                <a:solidFill>
                  <a:schemeClr val="tx1"/>
                </a:solidFill>
                <a:latin typeface="Times New Roman" panose="02020603050405020304" pitchFamily="18" charset="0"/>
                <a:cs typeface="Times New Roman" panose="02020603050405020304" pitchFamily="18" charset="0"/>
              </a:rPr>
              <a:t>En quoi cet appel les engage-t-il ? </a:t>
            </a:r>
          </a:p>
        </p:txBody>
      </p:sp>
      <p:sp>
        <p:nvSpPr>
          <p:cNvPr id="9" name="Rectangle : coins arrondis 8">
            <a:extLst>
              <a:ext uri="{FF2B5EF4-FFF2-40B4-BE49-F238E27FC236}">
                <a16:creationId xmlns:a16="http://schemas.microsoft.com/office/drawing/2014/main" id="{659365FB-43E8-E45E-12F0-4C242FCBD39A}"/>
              </a:ext>
            </a:extLst>
          </p:cNvPr>
          <p:cNvSpPr/>
          <p:nvPr/>
        </p:nvSpPr>
        <p:spPr>
          <a:xfrm>
            <a:off x="3736258" y="3283974"/>
            <a:ext cx="7049729" cy="16395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Et nous, Jésus nous appelle-t-il aujourd’hui ? </a:t>
            </a:r>
          </a:p>
          <a:p>
            <a:r>
              <a:rPr lang="fr-FR" sz="2800" dirty="0">
                <a:solidFill>
                  <a:schemeClr val="tx1"/>
                </a:solidFill>
                <a:latin typeface="Times New Roman" panose="02020603050405020304" pitchFamily="18" charset="0"/>
                <a:cs typeface="Times New Roman" panose="02020603050405020304" pitchFamily="18" charset="0"/>
              </a:rPr>
              <a:t>Si nous répondons à cet appel,</a:t>
            </a:r>
          </a:p>
          <a:p>
            <a:r>
              <a:rPr lang="fr-FR" sz="2800" dirty="0">
                <a:solidFill>
                  <a:schemeClr val="tx1"/>
                </a:solidFill>
                <a:latin typeface="Times New Roman" panose="02020603050405020304" pitchFamily="18" charset="0"/>
                <a:cs typeface="Times New Roman" panose="02020603050405020304" pitchFamily="18" charset="0"/>
              </a:rPr>
              <a:t> en quoi nous engage-t-il ?</a:t>
            </a:r>
          </a:p>
        </p:txBody>
      </p:sp>
      <p:sp>
        <p:nvSpPr>
          <p:cNvPr id="2" name="Espace réservé du numéro de diapositive 1">
            <a:extLst>
              <a:ext uri="{FF2B5EF4-FFF2-40B4-BE49-F238E27FC236}">
                <a16:creationId xmlns:a16="http://schemas.microsoft.com/office/drawing/2014/main" id="{F983118D-1437-90D1-E86B-E379C3EEC7CD}"/>
              </a:ext>
            </a:extLst>
          </p:cNvPr>
          <p:cNvSpPr>
            <a:spLocks noGrp="1"/>
          </p:cNvSpPr>
          <p:nvPr>
            <p:ph type="sldNum" sz="quarter" idx="12"/>
          </p:nvPr>
        </p:nvSpPr>
        <p:spPr/>
        <p:txBody>
          <a:bodyPr/>
          <a:lstStyle/>
          <a:p>
            <a:fld id="{CF70008A-A0B5-4A2F-AE10-819E4AFD28BB}" type="slidenum">
              <a:rPr lang="fr-FR" smtClean="0"/>
              <a:pPr/>
              <a:t>44</a:t>
            </a:fld>
            <a:endParaRPr lang="fr-FR"/>
          </a:p>
        </p:txBody>
      </p:sp>
      <p:pic>
        <p:nvPicPr>
          <p:cNvPr id="4" name="Picture 3">
            <a:extLst>
              <a:ext uri="{FF2B5EF4-FFF2-40B4-BE49-F238E27FC236}">
                <a16:creationId xmlns:a16="http://schemas.microsoft.com/office/drawing/2014/main" id="{4B44939E-E155-697D-DE43-34A585877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25" y="2137920"/>
            <a:ext cx="2871897" cy="163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a:extLst>
              <a:ext uri="{FF2B5EF4-FFF2-40B4-BE49-F238E27FC236}">
                <a16:creationId xmlns:a16="http://schemas.microsoft.com/office/drawing/2014/main" id="{378F60B4-A9E8-B146-9291-C58E4E9C893C}"/>
              </a:ext>
            </a:extLst>
          </p:cNvPr>
          <p:cNvSpPr txBox="1"/>
          <p:nvPr/>
        </p:nvSpPr>
        <p:spPr>
          <a:xfrm>
            <a:off x="312722" y="234916"/>
            <a:ext cx="6096000" cy="369332"/>
          </a:xfrm>
          <a:prstGeom prst="rect">
            <a:avLst/>
          </a:prstGeom>
          <a:noFill/>
        </p:spPr>
        <p:txBody>
          <a:bodyPr wrap="square">
            <a:spAutoFit/>
          </a:bodyPr>
          <a:lstStyle/>
          <a:p>
            <a:r>
              <a:rPr lang="fr-FR" dirty="0">
                <a:solidFill>
                  <a:srgbClr val="FF0000"/>
                </a:solidFill>
              </a:rPr>
              <a:t>Il les appela</a:t>
            </a:r>
          </a:p>
        </p:txBody>
      </p:sp>
    </p:spTree>
    <p:extLst>
      <p:ext uri="{BB962C8B-B14F-4D97-AF65-F5344CB8AC3E}">
        <p14:creationId xmlns:p14="http://schemas.microsoft.com/office/powerpoint/2010/main" val="29589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EBC5-714E-EA2E-C2DA-0B91F7073B5A}"/>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51C168-3992-8246-F7AB-FA62448D4998}"/>
              </a:ext>
            </a:extLst>
          </p:cNvPr>
          <p:cNvSpPr/>
          <p:nvPr/>
        </p:nvSpPr>
        <p:spPr>
          <a:xfrm>
            <a:off x="193556" y="531744"/>
            <a:ext cx="11588578" cy="186567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Dieu appelle Abraham</a:t>
            </a:r>
            <a:r>
              <a:rPr lang="fr-FR" sz="2400" b="1" dirty="0">
                <a:solidFill>
                  <a:schemeClr val="tx1"/>
                </a:solidFill>
                <a:latin typeface="Times New Roman" panose="02020603050405020304" pitchFamily="18" charset="0"/>
                <a:cs typeface="Times New Roman" panose="02020603050405020304" pitchFamily="18" charset="0"/>
              </a:rPr>
              <a:t> :</a:t>
            </a:r>
            <a:br>
              <a:rPr lang="fr-FR" sz="2400" b="1"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Genèse 12, 1et 4a</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Le Seigneur dit à Abram : </a:t>
            </a:r>
          </a:p>
          <a:p>
            <a:r>
              <a:rPr lang="fr-FR" sz="2400" i="1" dirty="0">
                <a:solidFill>
                  <a:schemeClr val="tx1"/>
                </a:solidFill>
                <a:latin typeface="Times New Roman" panose="02020603050405020304" pitchFamily="18" charset="0"/>
                <a:cs typeface="Times New Roman" panose="02020603050405020304" pitchFamily="18" charset="0"/>
              </a:rPr>
              <a:t>Quitte ton pays, ta parenté et la maison de ton père, et va vers le pays que je te montrerai…</a:t>
            </a:r>
            <a:endParaRPr lang="fr-FR" sz="2400" dirty="0">
              <a:solidFill>
                <a:schemeClr val="tx1"/>
              </a:solidFill>
              <a:latin typeface="Times New Roman" panose="02020603050405020304" pitchFamily="18" charset="0"/>
              <a:cs typeface="Times New Roman" panose="02020603050405020304" pitchFamily="18" charset="0"/>
            </a:endParaRPr>
          </a:p>
          <a:p>
            <a:r>
              <a:rPr lang="fr-FR" sz="2400" i="1" dirty="0">
                <a:solidFill>
                  <a:schemeClr val="tx1"/>
                </a:solidFill>
                <a:latin typeface="Times New Roman" panose="02020603050405020304" pitchFamily="18" charset="0"/>
                <a:cs typeface="Times New Roman" panose="02020603050405020304" pitchFamily="18" charset="0"/>
              </a:rPr>
              <a:t>Abram s’en alla, comme le Seigneur le lui avait dit.</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id="{E180DEE2-1C37-B64C-5507-10F49E9D5277}"/>
              </a:ext>
            </a:extLst>
          </p:cNvPr>
          <p:cNvSpPr/>
          <p:nvPr/>
        </p:nvSpPr>
        <p:spPr>
          <a:xfrm>
            <a:off x="193556" y="2517869"/>
            <a:ext cx="6785520" cy="168050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Dieu appelle Elisée :</a:t>
            </a:r>
            <a:br>
              <a:rPr lang="fr-FR" sz="2400"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1 Rois 19, 19-21</a:t>
            </a:r>
            <a:r>
              <a:rPr lang="fr-FR" sz="2400" dirty="0">
                <a:solidFill>
                  <a:schemeClr val="tx1"/>
                </a:solidFill>
                <a:latin typeface="Times New Roman" panose="02020603050405020304" pitchFamily="18" charset="0"/>
                <a:cs typeface="Times New Roman" panose="02020603050405020304" pitchFamily="18" charset="0"/>
              </a:rPr>
              <a:t> Elie jette un manteau sur les épaules d’Elisée pour dire que Dieu lui demande de devenir prophète à sa place. </a:t>
            </a:r>
          </a:p>
        </p:txBody>
      </p:sp>
      <p:sp>
        <p:nvSpPr>
          <p:cNvPr id="2" name="Espace réservé du numéro de diapositive 1">
            <a:extLst>
              <a:ext uri="{FF2B5EF4-FFF2-40B4-BE49-F238E27FC236}">
                <a16:creationId xmlns:a16="http://schemas.microsoft.com/office/drawing/2014/main" id="{8DDA60BC-1C59-DA71-3AED-F9FB8C5F24B0}"/>
              </a:ext>
            </a:extLst>
          </p:cNvPr>
          <p:cNvSpPr>
            <a:spLocks noGrp="1"/>
          </p:cNvSpPr>
          <p:nvPr>
            <p:ph type="sldNum" sz="quarter" idx="12"/>
          </p:nvPr>
        </p:nvSpPr>
        <p:spPr/>
        <p:txBody>
          <a:bodyPr/>
          <a:lstStyle/>
          <a:p>
            <a:fld id="{CF70008A-A0B5-4A2F-AE10-819E4AFD28BB}" type="slidenum">
              <a:rPr lang="fr-FR" smtClean="0"/>
              <a:pPr/>
              <a:t>45</a:t>
            </a:fld>
            <a:endParaRPr lang="fr-FR"/>
          </a:p>
        </p:txBody>
      </p:sp>
      <p:pic>
        <p:nvPicPr>
          <p:cNvPr id="4" name="Picture 3">
            <a:extLst>
              <a:ext uri="{FF2B5EF4-FFF2-40B4-BE49-F238E27FC236}">
                <a16:creationId xmlns:a16="http://schemas.microsoft.com/office/drawing/2014/main" id="{2BDD689A-D729-E3E1-E2D3-E9FFE6159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140" y="2554740"/>
            <a:ext cx="2943675" cy="168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ZoneTexte 6">
            <a:extLst>
              <a:ext uri="{FF2B5EF4-FFF2-40B4-BE49-F238E27FC236}">
                <a16:creationId xmlns:a16="http://schemas.microsoft.com/office/drawing/2014/main" id="{72EF93EF-E0D1-FBC6-E079-904AB8836C4A}"/>
              </a:ext>
            </a:extLst>
          </p:cNvPr>
          <p:cNvSpPr txBox="1"/>
          <p:nvPr/>
        </p:nvSpPr>
        <p:spPr>
          <a:xfrm>
            <a:off x="382196" y="41958"/>
            <a:ext cx="6096000" cy="369332"/>
          </a:xfrm>
          <a:prstGeom prst="rect">
            <a:avLst/>
          </a:prstGeom>
          <a:noFill/>
        </p:spPr>
        <p:txBody>
          <a:bodyPr wrap="square">
            <a:spAutoFit/>
          </a:bodyPr>
          <a:lstStyle/>
          <a:p>
            <a:r>
              <a:rPr lang="fr-FR" dirty="0">
                <a:solidFill>
                  <a:srgbClr val="FF0000"/>
                </a:solidFill>
              </a:rPr>
              <a:t>Il les appela</a:t>
            </a:r>
          </a:p>
        </p:txBody>
      </p:sp>
      <p:sp>
        <p:nvSpPr>
          <p:cNvPr id="3" name="Rectangle : coins arrondis 2">
            <a:extLst>
              <a:ext uri="{FF2B5EF4-FFF2-40B4-BE49-F238E27FC236}">
                <a16:creationId xmlns:a16="http://schemas.microsoft.com/office/drawing/2014/main" id="{46B6558A-AC54-C3A4-3605-A45EF2D8FDF6}"/>
              </a:ext>
            </a:extLst>
          </p:cNvPr>
          <p:cNvSpPr/>
          <p:nvPr/>
        </p:nvSpPr>
        <p:spPr>
          <a:xfrm>
            <a:off x="193556" y="4370225"/>
            <a:ext cx="11457670" cy="235125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1 Samuel 3, 4</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Le Seigneur appela Samuel, qui répondit : Me voici</a:t>
            </a:r>
            <a:r>
              <a:rPr lang="fr-FR" sz="2400" dirty="0">
                <a:solidFill>
                  <a:schemeClr val="tx1"/>
                </a:solidFill>
                <a:latin typeface="Times New Roman" panose="02020603050405020304" pitchFamily="18" charset="0"/>
                <a:cs typeface="Times New Roman" panose="02020603050405020304" pitchFamily="18" charset="0"/>
              </a:rPr>
              <a:t> ! </a:t>
            </a:r>
          </a:p>
          <a:p>
            <a:r>
              <a:rPr lang="fr-FR" sz="2400" dirty="0">
                <a:solidFill>
                  <a:schemeClr val="tx1"/>
                </a:solidFill>
                <a:latin typeface="Times New Roman" panose="02020603050405020304" pitchFamily="18" charset="0"/>
                <a:cs typeface="Times New Roman" panose="02020603050405020304" pitchFamily="18" charset="0"/>
              </a:rPr>
              <a:t>Samuel deviendra un grand prophète.</a:t>
            </a:r>
          </a:p>
          <a:p>
            <a:r>
              <a:rPr lang="fr-FR" sz="2400" dirty="0">
                <a:solidFill>
                  <a:schemeClr val="tx1"/>
                </a:solidFill>
                <a:latin typeface="Times New Roman" panose="02020603050405020304" pitchFamily="18" charset="0"/>
                <a:cs typeface="Times New Roman" panose="02020603050405020304" pitchFamily="18" charset="0"/>
              </a:rPr>
              <a:t>Ici, Jésus apporte une nouveauté. Contrairement à la pratique de son époque, Jésus n’attend pas que ses disciples le choisissent comme rabbin. Il se fait proche, il vient lui-même les chercher et les appeler dans leur lieu de vie. Il se positionne comme Dieu qui appelle l’Homme en premier.</a:t>
            </a:r>
          </a:p>
        </p:txBody>
      </p:sp>
    </p:spTree>
    <p:extLst>
      <p:ext uri="{BB962C8B-B14F-4D97-AF65-F5344CB8AC3E}">
        <p14:creationId xmlns:p14="http://schemas.microsoft.com/office/powerpoint/2010/main" val="40582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AD27-377D-027D-3E48-E2E3FF614E5A}"/>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27C5266C-A00E-AEF8-E54A-8E608D0D2C9A}"/>
              </a:ext>
            </a:extLst>
          </p:cNvPr>
          <p:cNvSpPr/>
          <p:nvPr/>
        </p:nvSpPr>
        <p:spPr>
          <a:xfrm>
            <a:off x="567872" y="445028"/>
            <a:ext cx="10139457" cy="167800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Nous n’entendons pas avec nos oreilles Jésus nous appeler.</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En lisant la bible, en priant l’Esprit Saint et en réfléchissant à notre vie, nous pouvons comprendre ce qui nous est demandé pour notre vie d’aujourd’hui. </a:t>
            </a:r>
          </a:p>
        </p:txBody>
      </p:sp>
      <p:sp>
        <p:nvSpPr>
          <p:cNvPr id="7" name="Rectangle : coins arrondis 6">
            <a:extLst>
              <a:ext uri="{FF2B5EF4-FFF2-40B4-BE49-F238E27FC236}">
                <a16:creationId xmlns:a16="http://schemas.microsoft.com/office/drawing/2014/main" id="{B39645AA-41E3-72D8-125B-3F475EADDDA4}"/>
              </a:ext>
            </a:extLst>
          </p:cNvPr>
          <p:cNvSpPr/>
          <p:nvPr/>
        </p:nvSpPr>
        <p:spPr>
          <a:xfrm>
            <a:off x="567872" y="2488160"/>
            <a:ext cx="9844489" cy="167800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Répondre à l’appel du Christ, c’est accepter de suivre et de vivre de sa Parole et accepter la mission qu’il nous confie. </a:t>
            </a:r>
          </a:p>
          <a:p>
            <a:r>
              <a:rPr lang="fr-FR" sz="2400" dirty="0">
                <a:solidFill>
                  <a:schemeClr val="tx1"/>
                </a:solidFill>
                <a:latin typeface="Times New Roman" panose="02020603050405020304" pitchFamily="18" charset="0"/>
                <a:cs typeface="Times New Roman" panose="02020603050405020304" pitchFamily="18" charset="0"/>
              </a:rPr>
              <a:t>Chacun de nous reçoit un appel et une mission différente.</a:t>
            </a:r>
          </a:p>
        </p:txBody>
      </p:sp>
      <p:sp>
        <p:nvSpPr>
          <p:cNvPr id="8" name="Rectangle : coins arrondis 7">
            <a:extLst>
              <a:ext uri="{FF2B5EF4-FFF2-40B4-BE49-F238E27FC236}">
                <a16:creationId xmlns:a16="http://schemas.microsoft.com/office/drawing/2014/main" id="{4C953956-B851-1C8C-1121-A22DF1A0465B}"/>
              </a:ext>
            </a:extLst>
          </p:cNvPr>
          <p:cNvSpPr/>
          <p:nvPr/>
        </p:nvSpPr>
        <p:spPr>
          <a:xfrm>
            <a:off x="390891" y="4545002"/>
            <a:ext cx="8562250" cy="16780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 jour de la confirmation, l’évêque nous appelle par notre prénom et nous répondons </a:t>
            </a:r>
            <a:r>
              <a:rPr lang="fr-FR" sz="2400" i="1" dirty="0">
                <a:solidFill>
                  <a:schemeClr val="tx1"/>
                </a:solidFill>
                <a:latin typeface="Times New Roman" panose="02020603050405020304" pitchFamily="18" charset="0"/>
                <a:cs typeface="Times New Roman" panose="02020603050405020304" pitchFamily="18" charset="0"/>
              </a:rPr>
              <a:t>Me voici.</a:t>
            </a:r>
            <a:r>
              <a:rPr lang="fr-FR" sz="2400" dirty="0">
                <a:solidFill>
                  <a:schemeClr val="tx1"/>
                </a:solidFill>
                <a:latin typeface="Times New Roman" panose="02020603050405020304" pitchFamily="18" charset="0"/>
                <a:cs typeface="Times New Roman" panose="02020603050405020304" pitchFamily="18" charset="0"/>
              </a:rPr>
              <a:t> </a:t>
            </a:r>
          </a:p>
          <a:p>
            <a:r>
              <a:rPr lang="fr-FR" sz="2400" dirty="0">
                <a:solidFill>
                  <a:schemeClr val="tx1"/>
                </a:solidFill>
                <a:latin typeface="Times New Roman" panose="02020603050405020304" pitchFamily="18" charset="0"/>
                <a:cs typeface="Times New Roman" panose="02020603050405020304" pitchFamily="18" charset="0"/>
              </a:rPr>
              <a:t>Par cette réponse nous nous engageons à devenir témoins de la Bonne Nouvelle</a:t>
            </a:r>
            <a:r>
              <a:rPr lang="fr-FR" dirty="0"/>
              <a:t>. </a:t>
            </a:r>
            <a:endParaRPr lang="fr-FR" sz="2400" i="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460FFA9-717F-7C01-CAA2-CE8E13EAD3C1}"/>
              </a:ext>
            </a:extLst>
          </p:cNvPr>
          <p:cNvSpPr>
            <a:spLocks noGrp="1"/>
          </p:cNvSpPr>
          <p:nvPr>
            <p:ph type="sldNum" sz="quarter" idx="12"/>
          </p:nvPr>
        </p:nvSpPr>
        <p:spPr/>
        <p:txBody>
          <a:bodyPr/>
          <a:lstStyle/>
          <a:p>
            <a:fld id="{CF70008A-A0B5-4A2F-AE10-819E4AFD28BB}" type="slidenum">
              <a:rPr lang="fr-FR" smtClean="0"/>
              <a:pPr/>
              <a:t>46</a:t>
            </a:fld>
            <a:endParaRPr lang="fr-FR"/>
          </a:p>
        </p:txBody>
      </p:sp>
      <p:pic>
        <p:nvPicPr>
          <p:cNvPr id="4" name="Picture 2">
            <a:extLst>
              <a:ext uri="{FF2B5EF4-FFF2-40B4-BE49-F238E27FC236}">
                <a16:creationId xmlns:a16="http://schemas.microsoft.com/office/drawing/2014/main" id="{20A5CF68-C651-3754-D539-00AD662CB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122" y="4299508"/>
            <a:ext cx="2743200" cy="2056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91659FF1-930B-5017-74EB-0CC5952FD999}"/>
              </a:ext>
            </a:extLst>
          </p:cNvPr>
          <p:cNvSpPr txBox="1"/>
          <p:nvPr/>
        </p:nvSpPr>
        <p:spPr>
          <a:xfrm>
            <a:off x="567872" y="-50071"/>
            <a:ext cx="6096000" cy="369332"/>
          </a:xfrm>
          <a:prstGeom prst="rect">
            <a:avLst/>
          </a:prstGeom>
          <a:noFill/>
        </p:spPr>
        <p:txBody>
          <a:bodyPr wrap="square">
            <a:spAutoFit/>
          </a:bodyPr>
          <a:lstStyle/>
          <a:p>
            <a:r>
              <a:rPr lang="fr-FR" dirty="0">
                <a:solidFill>
                  <a:srgbClr val="FF0000"/>
                </a:solidFill>
              </a:rPr>
              <a:t>Il les appela </a:t>
            </a:r>
          </a:p>
        </p:txBody>
      </p:sp>
    </p:spTree>
    <p:extLst>
      <p:ext uri="{BB962C8B-B14F-4D97-AF65-F5344CB8AC3E}">
        <p14:creationId xmlns:p14="http://schemas.microsoft.com/office/powerpoint/2010/main" val="40405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CCFC-61E7-B603-5DA4-8EA5449904A4}"/>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D93981F-F667-B1E4-7566-7D15ADAC2FD3}"/>
              </a:ext>
            </a:extLst>
          </p:cNvPr>
          <p:cNvSpPr/>
          <p:nvPr/>
        </p:nvSpPr>
        <p:spPr>
          <a:xfrm>
            <a:off x="3954135" y="4077930"/>
            <a:ext cx="2810459" cy="113316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rgbClr val="FF0000"/>
                </a:solidFill>
              </a:rPr>
              <a:t> 22 Ils le suivirent</a:t>
            </a:r>
          </a:p>
        </p:txBody>
      </p:sp>
      <p:sp>
        <p:nvSpPr>
          <p:cNvPr id="2" name="Espace réservé du numéro de diapositive 1">
            <a:extLst>
              <a:ext uri="{FF2B5EF4-FFF2-40B4-BE49-F238E27FC236}">
                <a16:creationId xmlns:a16="http://schemas.microsoft.com/office/drawing/2014/main" id="{7067450A-B669-CC0F-6765-E6C3B72E7528}"/>
              </a:ext>
            </a:extLst>
          </p:cNvPr>
          <p:cNvSpPr>
            <a:spLocks noGrp="1"/>
          </p:cNvSpPr>
          <p:nvPr>
            <p:ph type="sldNum" sz="quarter" idx="12"/>
          </p:nvPr>
        </p:nvSpPr>
        <p:spPr/>
        <p:txBody>
          <a:bodyPr/>
          <a:lstStyle/>
          <a:p>
            <a:fld id="{CF70008A-A0B5-4A2F-AE10-819E4AFD28BB}" type="slidenum">
              <a:rPr lang="fr-FR" smtClean="0"/>
              <a:pPr/>
              <a:t>47</a:t>
            </a:fld>
            <a:endParaRPr lang="fr-FR"/>
          </a:p>
        </p:txBody>
      </p:sp>
      <p:pic>
        <p:nvPicPr>
          <p:cNvPr id="3075" name="Picture 3">
            <a:extLst>
              <a:ext uri="{FF2B5EF4-FFF2-40B4-BE49-F238E27FC236}">
                <a16:creationId xmlns:a16="http://schemas.microsoft.com/office/drawing/2014/main" id="{7FE9DE0B-F023-B2E0-6CF9-3D1556B85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898" y="822735"/>
            <a:ext cx="4875300" cy="278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57490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1759-C2F0-D123-45D9-1D5BF700F47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482BD6C-A9DE-CA73-842C-C349B3F6476C}"/>
              </a:ext>
            </a:extLst>
          </p:cNvPr>
          <p:cNvSpPr/>
          <p:nvPr/>
        </p:nvSpPr>
        <p:spPr>
          <a:xfrm>
            <a:off x="1075677" y="1141313"/>
            <a:ext cx="5242504" cy="18272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Par 2 fois aux versets 20 et 22,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on trouve ces mots</a:t>
            </a:r>
            <a:r>
              <a:rPr lang="fr-FR" sz="2400" i="1" dirty="0">
                <a:solidFill>
                  <a:schemeClr val="tx1"/>
                </a:solidFill>
                <a:latin typeface="Times New Roman" panose="02020603050405020304" pitchFamily="18" charset="0"/>
                <a:cs typeface="Times New Roman" panose="02020603050405020304" pitchFamily="18" charset="0"/>
              </a:rPr>
              <a:t> laissant et suivirent. </a:t>
            </a:r>
            <a:endParaRPr lang="fr-FR" sz="2400" dirty="0">
              <a:solidFill>
                <a:schemeClr val="tx1"/>
              </a:solidFill>
              <a:latin typeface="Times New Roman" panose="02020603050405020304" pitchFamily="18" charset="0"/>
              <a:cs typeface="Times New Roman" panose="02020603050405020304" pitchFamily="18" charset="0"/>
            </a:endParaRPr>
          </a:p>
          <a:p>
            <a:r>
              <a:rPr lang="fr-FR" sz="2400" dirty="0">
                <a:solidFill>
                  <a:schemeClr val="tx1"/>
                </a:solidFill>
                <a:latin typeface="Times New Roman" panose="02020603050405020304" pitchFamily="18" charset="0"/>
                <a:cs typeface="Times New Roman" panose="02020603050405020304" pitchFamily="18" charset="0"/>
              </a:rPr>
              <a:t>Comment comprends-tu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la réaction de ces 4 hommes ?</a:t>
            </a:r>
          </a:p>
        </p:txBody>
      </p:sp>
      <p:sp>
        <p:nvSpPr>
          <p:cNvPr id="9" name="Rectangle : coins arrondis 8">
            <a:extLst>
              <a:ext uri="{FF2B5EF4-FFF2-40B4-BE49-F238E27FC236}">
                <a16:creationId xmlns:a16="http://schemas.microsoft.com/office/drawing/2014/main" id="{23FB2593-39CB-D044-4FC8-8B5E0DA3E3E2}"/>
              </a:ext>
            </a:extLst>
          </p:cNvPr>
          <p:cNvSpPr/>
          <p:nvPr/>
        </p:nvSpPr>
        <p:spPr>
          <a:xfrm>
            <a:off x="3232902" y="4382390"/>
            <a:ext cx="5036026" cy="9663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Peut-on tout laisser et suivre Jésus ?</a:t>
            </a:r>
          </a:p>
        </p:txBody>
      </p:sp>
      <p:sp>
        <p:nvSpPr>
          <p:cNvPr id="2" name="Espace réservé du numéro de diapositive 1">
            <a:extLst>
              <a:ext uri="{FF2B5EF4-FFF2-40B4-BE49-F238E27FC236}">
                <a16:creationId xmlns:a16="http://schemas.microsoft.com/office/drawing/2014/main" id="{383A09F3-0A03-7450-A428-6F4B8D2C5C24}"/>
              </a:ext>
            </a:extLst>
          </p:cNvPr>
          <p:cNvSpPr>
            <a:spLocks noGrp="1"/>
          </p:cNvSpPr>
          <p:nvPr>
            <p:ph type="sldNum" sz="quarter" idx="12"/>
          </p:nvPr>
        </p:nvSpPr>
        <p:spPr/>
        <p:txBody>
          <a:bodyPr/>
          <a:lstStyle/>
          <a:p>
            <a:fld id="{CF70008A-A0B5-4A2F-AE10-819E4AFD28BB}" type="slidenum">
              <a:rPr lang="fr-FR" smtClean="0"/>
              <a:pPr/>
              <a:t>48</a:t>
            </a:fld>
            <a:endParaRPr lang="fr-FR"/>
          </a:p>
        </p:txBody>
      </p:sp>
      <p:pic>
        <p:nvPicPr>
          <p:cNvPr id="3" name="Picture 3">
            <a:extLst>
              <a:ext uri="{FF2B5EF4-FFF2-40B4-BE49-F238E27FC236}">
                <a16:creationId xmlns:a16="http://schemas.microsoft.com/office/drawing/2014/main" id="{ACFE6E61-002C-726D-394B-C7E2C9403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212" y="562530"/>
            <a:ext cx="3982065" cy="298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ED3DB74C-E452-A9F4-DFE6-4063E56E3E08}"/>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Ils suivirent</a:t>
            </a:r>
          </a:p>
        </p:txBody>
      </p:sp>
    </p:spTree>
    <p:extLst>
      <p:ext uri="{BB962C8B-B14F-4D97-AF65-F5344CB8AC3E}">
        <p14:creationId xmlns:p14="http://schemas.microsoft.com/office/powerpoint/2010/main" val="2179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0B2D-3B3F-A0F6-F277-A8B58AE61079}"/>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501EAEE-F9C6-BC80-046F-59EE6DB75B92}"/>
              </a:ext>
            </a:extLst>
          </p:cNvPr>
          <p:cNvSpPr/>
          <p:nvPr/>
        </p:nvSpPr>
        <p:spPr>
          <a:xfrm>
            <a:off x="116726" y="389483"/>
            <a:ext cx="11588578" cy="2426117"/>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Dans le 1er livre des Rois 19, 21</a:t>
            </a:r>
            <a:r>
              <a:rPr lang="fr-FR" sz="2400" dirty="0">
                <a:solidFill>
                  <a:schemeClr val="tx1"/>
                </a:solidFill>
                <a:latin typeface="Times New Roman" panose="02020603050405020304" pitchFamily="18" charset="0"/>
                <a:cs typeface="Times New Roman" panose="02020603050405020304" pitchFamily="18" charset="0"/>
              </a:rPr>
              <a:t>, Elie appelle Elisée, ce dernier offre ses bœufs pour un repas avant de le suivre. </a:t>
            </a:r>
          </a:p>
          <a:p>
            <a:r>
              <a:rPr lang="fr-FR" sz="2400" i="1" dirty="0">
                <a:solidFill>
                  <a:schemeClr val="tx1"/>
                </a:solidFill>
                <a:latin typeface="Times New Roman" panose="02020603050405020304" pitchFamily="18" charset="0"/>
                <a:cs typeface="Times New Roman" panose="02020603050405020304" pitchFamily="18" charset="0"/>
              </a:rPr>
              <a:t>Alors Élisée s’en retourna ; mais il prit la paire de bœufs pour les immoler, les fit cuire avec le bois de l’attelage, et les donna à manger aux gens. Puis il se leva, partit à la suite d’Élie et se mit à son service.</a:t>
            </a:r>
          </a:p>
        </p:txBody>
      </p:sp>
      <p:sp>
        <p:nvSpPr>
          <p:cNvPr id="14" name="Rectangle : coins arrondis 13">
            <a:extLst>
              <a:ext uri="{FF2B5EF4-FFF2-40B4-BE49-F238E27FC236}">
                <a16:creationId xmlns:a16="http://schemas.microsoft.com/office/drawing/2014/main" id="{13997BD5-A662-7EC8-7F45-A16E4B43DFE0}"/>
              </a:ext>
            </a:extLst>
          </p:cNvPr>
          <p:cNvSpPr/>
          <p:nvPr/>
        </p:nvSpPr>
        <p:spPr>
          <a:xfrm>
            <a:off x="517696" y="3945630"/>
            <a:ext cx="8092904" cy="124493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Les disciples de Jésus laissent les filets, la barque et leur père </a:t>
            </a:r>
          </a:p>
          <a:p>
            <a:r>
              <a:rPr lang="fr-FR" sz="2400" dirty="0">
                <a:solidFill>
                  <a:schemeClr val="tx1"/>
                </a:solidFill>
                <a:latin typeface="Times New Roman" panose="02020603050405020304" pitchFamily="18" charset="0"/>
                <a:cs typeface="Times New Roman" panose="02020603050405020304" pitchFamily="18" charset="0"/>
              </a:rPr>
              <a:t>pour partir sans délai. </a:t>
            </a:r>
            <a:endParaRPr lang="fr-FR" sz="2400" i="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503B020-E948-26FA-6D83-3230B815EEC8}"/>
              </a:ext>
            </a:extLst>
          </p:cNvPr>
          <p:cNvSpPr>
            <a:spLocks noGrp="1"/>
          </p:cNvSpPr>
          <p:nvPr>
            <p:ph type="sldNum" sz="quarter" idx="12"/>
          </p:nvPr>
        </p:nvSpPr>
        <p:spPr/>
        <p:txBody>
          <a:bodyPr/>
          <a:lstStyle/>
          <a:p>
            <a:fld id="{CF70008A-A0B5-4A2F-AE10-819E4AFD28BB}" type="slidenum">
              <a:rPr lang="fr-FR" smtClean="0"/>
              <a:pPr/>
              <a:t>49</a:t>
            </a:fld>
            <a:endParaRPr lang="fr-FR"/>
          </a:p>
        </p:txBody>
      </p:sp>
      <p:pic>
        <p:nvPicPr>
          <p:cNvPr id="3" name="Picture 3">
            <a:extLst>
              <a:ext uri="{FF2B5EF4-FFF2-40B4-BE49-F238E27FC236}">
                <a16:creationId xmlns:a16="http://schemas.microsoft.com/office/drawing/2014/main" id="{FDAF810B-A5B0-D103-A659-EE7770F8A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264" y="3787206"/>
            <a:ext cx="2131303" cy="159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EC96906A-2AD9-C113-BF65-33AD39EC05AE}"/>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suivirent</a:t>
            </a:r>
          </a:p>
        </p:txBody>
      </p:sp>
    </p:spTree>
    <p:extLst>
      <p:ext uri="{BB962C8B-B14F-4D97-AF65-F5344CB8AC3E}">
        <p14:creationId xmlns:p14="http://schemas.microsoft.com/office/powerpoint/2010/main" val="5801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E47B5-5126-9461-64A6-E9D78CD27F87}"/>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39C9DB8A-0CB8-3612-41ED-99961E1BBF62}"/>
              </a:ext>
            </a:extLst>
          </p:cNvPr>
          <p:cNvSpPr/>
          <p:nvPr/>
        </p:nvSpPr>
        <p:spPr>
          <a:xfrm>
            <a:off x="151869" y="604031"/>
            <a:ext cx="11588578" cy="164033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t> </a:t>
            </a:r>
            <a:endParaRPr lang="fr-FR" dirty="0"/>
          </a:p>
          <a:p>
            <a:r>
              <a:rPr lang="fr-FR" sz="2400" dirty="0">
                <a:solidFill>
                  <a:schemeClr val="tx1"/>
                </a:solidFill>
                <a:latin typeface="Times New Roman" panose="02020603050405020304" pitchFamily="18" charset="0"/>
                <a:cs typeface="Times New Roman" panose="02020603050405020304" pitchFamily="18" charset="0"/>
              </a:rPr>
              <a:t>Jean Baptiste dénonçait les injustices, accusait les chefs du peuple qui dirigeaient mal le pays. Il demandait de changer de vie, de se convertir. Il dérangeait. C’est pourquoi il a été arrêté et exécuté. </a:t>
            </a:r>
            <a:endParaRPr lang="fr-FR" dirty="0"/>
          </a:p>
          <a:p>
            <a:endParaRPr lang="fr-FR" dirty="0"/>
          </a:p>
        </p:txBody>
      </p:sp>
      <p:sp>
        <p:nvSpPr>
          <p:cNvPr id="14" name="Rectangle : coins arrondis 13">
            <a:extLst>
              <a:ext uri="{FF2B5EF4-FFF2-40B4-BE49-F238E27FC236}">
                <a16:creationId xmlns:a16="http://schemas.microsoft.com/office/drawing/2014/main" id="{B3E0521B-83BA-FA9D-FA4E-3491C67DE9E8}"/>
              </a:ext>
            </a:extLst>
          </p:cNvPr>
          <p:cNvSpPr/>
          <p:nvPr/>
        </p:nvSpPr>
        <p:spPr>
          <a:xfrm>
            <a:off x="151869" y="2569157"/>
            <a:ext cx="11500089" cy="1507294"/>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Times New Roman" panose="02020603050405020304" pitchFamily="18" charset="0"/>
                <a:cs typeface="Times New Roman" panose="02020603050405020304" pitchFamily="18" charset="0"/>
              </a:rPr>
              <a:t>Matthieu 21, 32 </a:t>
            </a:r>
            <a:r>
              <a:rPr lang="fr-FR" sz="2400" i="1" dirty="0">
                <a:solidFill>
                  <a:schemeClr val="tx1"/>
                </a:solidFill>
                <a:latin typeface="Times New Roman" panose="02020603050405020304" pitchFamily="18" charset="0"/>
                <a:cs typeface="Times New Roman" panose="02020603050405020304" pitchFamily="18" charset="0"/>
              </a:rPr>
              <a:t>Car Jean Baptiste est venu à vous, vivant selon la justice, et vous n'avez pas cru à sa parole ; tandis que les publicains et les prostituées y ont cru. Mais vous, même après avoir vu cela, vous ne vous êtes pas repentis pour croire à sa parole. </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58A2181D-EB06-FBF2-AC74-239394550AD6}"/>
              </a:ext>
            </a:extLst>
          </p:cNvPr>
          <p:cNvSpPr/>
          <p:nvPr/>
        </p:nvSpPr>
        <p:spPr>
          <a:xfrm>
            <a:off x="151869" y="4264720"/>
            <a:ext cx="9255243" cy="245675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Jésus dit que Jean est venu dans un chemin de justice.</a:t>
            </a:r>
          </a:p>
          <a:p>
            <a:r>
              <a:rPr lang="fr-FR" sz="2400" dirty="0">
                <a:solidFill>
                  <a:schemeClr val="tx1"/>
                </a:solidFill>
                <a:latin typeface="Times New Roman" panose="02020603050405020304" pitchFamily="18" charset="0"/>
                <a:cs typeface="Times New Roman" panose="02020603050405020304" pitchFamily="18" charset="0"/>
              </a:rPr>
              <a:t>Tu peux aller lire l’histoire de son arrestation dans le chapitre 6 de Marc</a:t>
            </a:r>
          </a:p>
          <a:p>
            <a:r>
              <a:rPr lang="fr-FR" sz="2400" dirty="0">
                <a:solidFill>
                  <a:schemeClr val="tx1"/>
                </a:solidFill>
                <a:latin typeface="Times New Roman" panose="02020603050405020304" pitchFamily="18" charset="0"/>
                <a:cs typeface="Times New Roman" panose="02020603050405020304" pitchFamily="18" charset="0"/>
              </a:rPr>
              <a:t>Jésus lui-même annonce à ses disciples qu’il allait être livré. </a:t>
            </a:r>
          </a:p>
          <a:p>
            <a:r>
              <a:rPr lang="fr-FR" sz="2400" b="1" dirty="0">
                <a:solidFill>
                  <a:schemeClr val="tx1"/>
                </a:solidFill>
                <a:latin typeface="Times New Roman" panose="02020603050405020304" pitchFamily="18" charset="0"/>
                <a:cs typeface="Times New Roman" panose="02020603050405020304" pitchFamily="18" charset="0"/>
              </a:rPr>
              <a:t>Matthieu 26, 23</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Prenant la parole, il (Jésus) dit : Celui qui s’est servi au plat en même temps que moi, celui-là va me livrer. C’était Judas. </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8" name="Image 7" descr="Une image contenant dessin, peinture, illustration, croquis&#10;&#10;Le contenu généré par l’IA peut être incorrect.">
            <a:extLst>
              <a:ext uri="{FF2B5EF4-FFF2-40B4-BE49-F238E27FC236}">
                <a16:creationId xmlns:a16="http://schemas.microsoft.com/office/drawing/2014/main" id="{55E3D93E-F10B-B0D8-A71D-33A83EC8B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181" y="4695965"/>
            <a:ext cx="2457262" cy="1842947"/>
          </a:xfrm>
          <a:prstGeom prst="rect">
            <a:avLst/>
          </a:prstGeom>
        </p:spPr>
      </p:pic>
      <p:sp>
        <p:nvSpPr>
          <p:cNvPr id="9" name="Espace réservé du numéro de diapositive 8">
            <a:extLst>
              <a:ext uri="{FF2B5EF4-FFF2-40B4-BE49-F238E27FC236}">
                <a16:creationId xmlns:a16="http://schemas.microsoft.com/office/drawing/2014/main" id="{5D5F7A4B-EE89-5292-AFE3-FF26E26966B4}"/>
              </a:ext>
            </a:extLst>
          </p:cNvPr>
          <p:cNvSpPr>
            <a:spLocks noGrp="1"/>
          </p:cNvSpPr>
          <p:nvPr>
            <p:ph type="sldNum" sz="quarter" idx="12"/>
          </p:nvPr>
        </p:nvSpPr>
        <p:spPr/>
        <p:txBody>
          <a:bodyPr/>
          <a:lstStyle/>
          <a:p>
            <a:fld id="{CF70008A-A0B5-4A2F-AE10-819E4AFD28BB}" type="slidenum">
              <a:rPr lang="fr-FR" smtClean="0"/>
              <a:pPr/>
              <a:t>5</a:t>
            </a:fld>
            <a:endParaRPr lang="fr-FR"/>
          </a:p>
        </p:txBody>
      </p:sp>
      <p:sp>
        <p:nvSpPr>
          <p:cNvPr id="10" name="ZoneTexte 9">
            <a:extLst>
              <a:ext uri="{FF2B5EF4-FFF2-40B4-BE49-F238E27FC236}">
                <a16:creationId xmlns:a16="http://schemas.microsoft.com/office/drawing/2014/main" id="{50C806AC-5B6E-06BA-58BD-A508B9C53679}"/>
              </a:ext>
            </a:extLst>
          </p:cNvPr>
          <p:cNvSpPr txBox="1"/>
          <p:nvPr/>
        </p:nvSpPr>
        <p:spPr>
          <a:xfrm>
            <a:off x="193557"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Tree>
    <p:extLst>
      <p:ext uri="{BB962C8B-B14F-4D97-AF65-F5344CB8AC3E}">
        <p14:creationId xmlns:p14="http://schemas.microsoft.com/office/powerpoint/2010/main" val="42546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0116-348D-38EE-5C1F-C4BDBA052498}"/>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878D71E-868F-11AC-0330-3613D8651029}"/>
              </a:ext>
            </a:extLst>
          </p:cNvPr>
          <p:cNvSpPr/>
          <p:nvPr/>
        </p:nvSpPr>
        <p:spPr>
          <a:xfrm>
            <a:off x="284180" y="860479"/>
            <a:ext cx="8560406" cy="9348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Dieu a appelé de tout temps par ses prophètes, Elie et d’autres. </a:t>
            </a:r>
          </a:p>
        </p:txBody>
      </p:sp>
      <p:sp>
        <p:nvSpPr>
          <p:cNvPr id="8" name="Rectangle : coins arrondis 7">
            <a:extLst>
              <a:ext uri="{FF2B5EF4-FFF2-40B4-BE49-F238E27FC236}">
                <a16:creationId xmlns:a16="http://schemas.microsoft.com/office/drawing/2014/main" id="{F59CA874-3B69-B72B-2A90-E580FD6C23AC}"/>
              </a:ext>
            </a:extLst>
          </p:cNvPr>
          <p:cNvSpPr/>
          <p:nvPr/>
        </p:nvSpPr>
        <p:spPr>
          <a:xfrm>
            <a:off x="284180" y="4922725"/>
            <a:ext cx="10033759" cy="130222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Et nous, aujourd’hui, nous ne voyons pas Jésus. </a:t>
            </a:r>
          </a:p>
          <a:p>
            <a:r>
              <a:rPr lang="fr-FR" sz="2400" dirty="0">
                <a:solidFill>
                  <a:schemeClr val="tx1"/>
                </a:solidFill>
                <a:latin typeface="Times New Roman" panose="02020603050405020304" pitchFamily="18" charset="0"/>
                <a:cs typeface="Times New Roman" panose="02020603050405020304" pitchFamily="18" charset="0"/>
              </a:rPr>
              <a:t>Sommes-nous prêts à quitter nos habitudes pour répondre à l’appel du Christ ? </a:t>
            </a:r>
          </a:p>
          <a:p>
            <a:r>
              <a:rPr lang="fr-FR" sz="2400" dirty="0">
                <a:solidFill>
                  <a:schemeClr val="tx1"/>
                </a:solidFill>
                <a:latin typeface="Times New Roman" panose="02020603050405020304" pitchFamily="18" charset="0"/>
                <a:cs typeface="Times New Roman" panose="02020603050405020304" pitchFamily="18" charset="0"/>
              </a:rPr>
              <a:t>Es-tu prêt à mettre le Christ dans ta vie ? </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0CB67F9-0D2A-A04E-CFAE-BABBB84955A5}"/>
              </a:ext>
            </a:extLst>
          </p:cNvPr>
          <p:cNvSpPr>
            <a:spLocks noGrp="1"/>
          </p:cNvSpPr>
          <p:nvPr>
            <p:ph type="sldNum" sz="quarter" idx="12"/>
          </p:nvPr>
        </p:nvSpPr>
        <p:spPr/>
        <p:txBody>
          <a:bodyPr/>
          <a:lstStyle/>
          <a:p>
            <a:fld id="{CF70008A-A0B5-4A2F-AE10-819E4AFD28BB}" type="slidenum">
              <a:rPr lang="fr-FR" smtClean="0"/>
              <a:pPr/>
              <a:t>50</a:t>
            </a:fld>
            <a:endParaRPr lang="fr-FR"/>
          </a:p>
        </p:txBody>
      </p:sp>
      <p:pic>
        <p:nvPicPr>
          <p:cNvPr id="6" name="Picture 3">
            <a:extLst>
              <a:ext uri="{FF2B5EF4-FFF2-40B4-BE49-F238E27FC236}">
                <a16:creationId xmlns:a16="http://schemas.microsoft.com/office/drawing/2014/main" id="{EDAC4EF2-867E-3745-E320-5B66A4334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651" y="136525"/>
            <a:ext cx="2452679" cy="1838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942C55A5-11CF-D0E7-2970-EDFB4712DBE4}"/>
              </a:ext>
            </a:extLst>
          </p:cNvPr>
          <p:cNvSpPr txBox="1"/>
          <p:nvPr/>
        </p:nvSpPr>
        <p:spPr>
          <a:xfrm>
            <a:off x="372670" y="20151"/>
            <a:ext cx="3324259" cy="369332"/>
          </a:xfrm>
          <a:prstGeom prst="rect">
            <a:avLst/>
          </a:prstGeom>
          <a:noFill/>
        </p:spPr>
        <p:txBody>
          <a:bodyPr wrap="square">
            <a:spAutoFit/>
          </a:bodyPr>
          <a:lstStyle/>
          <a:p>
            <a:r>
              <a:rPr lang="fr-FR" dirty="0">
                <a:solidFill>
                  <a:srgbClr val="FF0000"/>
                </a:solidFill>
              </a:rPr>
              <a:t>Ils suivirent</a:t>
            </a:r>
          </a:p>
        </p:txBody>
      </p:sp>
      <p:sp>
        <p:nvSpPr>
          <p:cNvPr id="5" name="Rectangle : coins arrondis 4">
            <a:extLst>
              <a:ext uri="{FF2B5EF4-FFF2-40B4-BE49-F238E27FC236}">
                <a16:creationId xmlns:a16="http://schemas.microsoft.com/office/drawing/2014/main" id="{38E2747C-BCBC-1496-BED6-85826AFE804C}"/>
              </a:ext>
            </a:extLst>
          </p:cNvPr>
          <p:cNvSpPr/>
          <p:nvPr/>
        </p:nvSpPr>
        <p:spPr>
          <a:xfrm>
            <a:off x="284180" y="2445949"/>
            <a:ext cx="10786943" cy="196610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Matthieu nous raconte que ces quatre hommes laissent leur vie de pêcheurs, quittent leurs habitudes pour suivre le Christ pour montrer que l’on peut avoir confiance dans sa Parole, vivre une autre vie, être </a:t>
            </a:r>
            <a:r>
              <a:rPr lang="fr-FR" sz="2400" i="1" dirty="0">
                <a:solidFill>
                  <a:schemeClr val="tx1"/>
                </a:solidFill>
                <a:latin typeface="Times New Roman" panose="02020603050405020304" pitchFamily="18" charset="0"/>
                <a:cs typeface="Times New Roman" panose="02020603050405020304" pitchFamily="18" charset="0"/>
              </a:rPr>
              <a:t>des pêcheurs d’hommes</a:t>
            </a:r>
            <a:r>
              <a:rPr lang="fr-FR" sz="2400" dirty="0">
                <a:solidFill>
                  <a:schemeClr val="tx1"/>
                </a:solidFill>
                <a:latin typeface="Times New Roman" panose="02020603050405020304" pitchFamily="18" charset="0"/>
                <a:cs typeface="Times New Roman" panose="02020603050405020304" pitchFamily="18" charset="0"/>
              </a:rPr>
              <a:t>.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Avec Jésus, ils formeront une nouvelle famille, celle des chrétiens</a:t>
            </a:r>
            <a:r>
              <a:rPr lang="fr-FR" dirty="0">
                <a:solidFill>
                  <a:schemeClr val="tx1"/>
                </a:solidFill>
              </a:rPr>
              <a:t>. </a:t>
            </a:r>
          </a:p>
        </p:txBody>
      </p:sp>
    </p:spTree>
    <p:extLst>
      <p:ext uri="{BB962C8B-B14F-4D97-AF65-F5344CB8AC3E}">
        <p14:creationId xmlns:p14="http://schemas.microsoft.com/office/powerpoint/2010/main" val="1148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D6DD9-F2EE-03BD-4EBA-B46D190FE58E}"/>
              </a:ext>
            </a:extLst>
          </p:cNvPr>
          <p:cNvSpPr>
            <a:spLocks noGrp="1"/>
          </p:cNvSpPr>
          <p:nvPr>
            <p:ph type="title"/>
          </p:nvPr>
        </p:nvSpPr>
        <p:spPr>
          <a:xfrm>
            <a:off x="582562" y="1220531"/>
            <a:ext cx="10515600" cy="4147882"/>
          </a:xfrm>
          <a:prstGeom prst="roundRect">
            <a:avLst/>
          </a:prstGeom>
          <a:noFill/>
          <a:ln w="571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r>
              <a:rPr lang="fr-FR" sz="3600" b="1" dirty="0">
                <a:latin typeface="Times New Roman" panose="02020603050405020304" pitchFamily="18" charset="0"/>
                <a:cs typeface="Times New Roman" panose="02020603050405020304" pitchFamily="18" charset="0"/>
              </a:rPr>
              <a:t>Laisser, quitter, suivre </a:t>
            </a:r>
            <a:r>
              <a:rPr lang="fr-FR" sz="3600" dirty="0">
                <a:latin typeface="Times New Roman" panose="02020603050405020304" pitchFamily="18" charset="0"/>
                <a:cs typeface="Times New Roman" panose="02020603050405020304" pitchFamily="18" charset="0"/>
              </a:rPr>
              <a:t>: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3 verbes pour dire que Jésus ne nous demande pas toujours de tout quitter pour le suivre. On voit dans l’évangile que Pierre revient souvent avec Jésus, dans sa maison à Capharnaüm auprès de sa famille.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Jésus invite à changer complètement de vie, à le mettre en priorité, à laisser ce qui nous encombre. </a:t>
            </a:r>
          </a:p>
        </p:txBody>
      </p:sp>
      <p:sp>
        <p:nvSpPr>
          <p:cNvPr id="3" name="Espace réservé du numéro de diapositive 2">
            <a:extLst>
              <a:ext uri="{FF2B5EF4-FFF2-40B4-BE49-F238E27FC236}">
                <a16:creationId xmlns:a16="http://schemas.microsoft.com/office/drawing/2014/main" id="{69895096-F06F-98C6-FC73-95D7C6DD62A9}"/>
              </a:ext>
            </a:extLst>
          </p:cNvPr>
          <p:cNvSpPr>
            <a:spLocks noGrp="1"/>
          </p:cNvSpPr>
          <p:nvPr>
            <p:ph type="sldNum" sz="quarter" idx="12"/>
          </p:nvPr>
        </p:nvSpPr>
        <p:spPr/>
        <p:txBody>
          <a:bodyPr/>
          <a:lstStyle/>
          <a:p>
            <a:fld id="{CF70008A-A0B5-4A2F-AE10-819E4AFD28BB}" type="slidenum">
              <a:rPr lang="fr-FR" smtClean="0"/>
              <a:pPr/>
              <a:t>51</a:t>
            </a:fld>
            <a:endParaRPr lang="fr-FR"/>
          </a:p>
        </p:txBody>
      </p:sp>
    </p:spTree>
    <p:extLst>
      <p:ext uri="{BB962C8B-B14F-4D97-AF65-F5344CB8AC3E}">
        <p14:creationId xmlns:p14="http://schemas.microsoft.com/office/powerpoint/2010/main" val="1581023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781E-F30D-63DC-513F-4724FD31DBA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C31A38-1DCD-93A1-2752-BF1F1D6EB73D}"/>
              </a:ext>
            </a:extLst>
          </p:cNvPr>
          <p:cNvSpPr>
            <a:spLocks noGrp="1"/>
          </p:cNvSpPr>
          <p:nvPr>
            <p:ph type="sldNum" sz="quarter" idx="12"/>
          </p:nvPr>
        </p:nvSpPr>
        <p:spPr/>
        <p:txBody>
          <a:bodyPr/>
          <a:lstStyle/>
          <a:p>
            <a:fld id="{CF70008A-A0B5-4A2F-AE10-819E4AFD28BB}" type="slidenum">
              <a:rPr lang="fr-FR" smtClean="0"/>
              <a:pPr/>
              <a:t>52</a:t>
            </a:fld>
            <a:endParaRPr lang="fr-FR"/>
          </a:p>
        </p:txBody>
      </p:sp>
      <p:sp>
        <p:nvSpPr>
          <p:cNvPr id="4" name="ZoneTexte 3">
            <a:extLst>
              <a:ext uri="{FF2B5EF4-FFF2-40B4-BE49-F238E27FC236}">
                <a16:creationId xmlns:a16="http://schemas.microsoft.com/office/drawing/2014/main" id="{A6E81D52-D1B6-C213-C9A0-061A551FDF45}"/>
              </a:ext>
            </a:extLst>
          </p:cNvPr>
          <p:cNvSpPr txBox="1"/>
          <p:nvPr/>
        </p:nvSpPr>
        <p:spPr>
          <a:xfrm>
            <a:off x="162839" y="291850"/>
            <a:ext cx="11543071" cy="1938992"/>
          </a:xfrm>
          <a:prstGeom prst="rect">
            <a:avLst/>
          </a:prstGeom>
          <a:noFill/>
        </p:spPr>
        <p:txBody>
          <a:bodyPr wrap="square">
            <a:spAutoFit/>
          </a:bodyPr>
          <a:lstStyle/>
          <a:p>
            <a:r>
              <a:rPr lang="fr-FR" sz="2000" b="1" kern="150" dirty="0">
                <a:ln>
                  <a:noFill/>
                </a:ln>
                <a:solidFill>
                  <a:srgbClr val="000000"/>
                </a:solidFill>
                <a:effectLst/>
                <a:latin typeface="Times New Roman" panose="02020603050405020304" pitchFamily="18" charset="0"/>
              </a:rPr>
              <a:t>Synthèse finale : </a:t>
            </a:r>
            <a:endParaRPr lang="fr-FR" sz="2000" b="1" kern="150" dirty="0">
              <a:solidFill>
                <a:srgbClr val="000000"/>
              </a:solidFill>
              <a:latin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Bonne Nouvelle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Dans ces textes, nous avons découvert que Dieu, puis Jésus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ont appelé des hommes pour le suivre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et leur proposer d’annoncer la Bonne Nouvelle à tous : « Dieu aime tous les hommes ».</a:t>
            </a:r>
          </a:p>
          <a:p>
            <a:pPr marL="0" marR="0" indent="0" algn="l">
              <a:buNone/>
            </a:pPr>
            <a:endParaRPr lang="fr-FR" sz="2000" kern="150" dirty="0">
              <a:ln>
                <a:noFill/>
              </a:ln>
              <a:solidFill>
                <a:srgbClr val="000000"/>
              </a:solidFill>
              <a:effectLst/>
              <a:latin typeface="Times New Roman" panose="02020603050405020304" pitchFamily="18" charset="0"/>
            </a:endParaRPr>
          </a:p>
        </p:txBody>
      </p:sp>
      <p:sp>
        <p:nvSpPr>
          <p:cNvPr id="3" name="ZoneTexte 2">
            <a:extLst>
              <a:ext uri="{FF2B5EF4-FFF2-40B4-BE49-F238E27FC236}">
                <a16:creationId xmlns:a16="http://schemas.microsoft.com/office/drawing/2014/main" id="{C8E14A00-DD74-FB6A-1C28-8DBADBD7631B}"/>
              </a:ext>
            </a:extLst>
          </p:cNvPr>
          <p:cNvSpPr txBox="1"/>
          <p:nvPr/>
        </p:nvSpPr>
        <p:spPr>
          <a:xfrm>
            <a:off x="5104076" y="7953117"/>
            <a:ext cx="11543071" cy="6894195"/>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rPr>
              <a:t>Synthèse finale : Un appel exigeant</a:t>
            </a:r>
            <a:endParaRPr lang="fr-FR" sz="2000" kern="150" dirty="0">
              <a:ln>
                <a:noFill/>
              </a:ln>
              <a:solidFill>
                <a:srgbClr val="000000"/>
              </a:solidFill>
              <a:effectLst/>
              <a:latin typeface="Times New Roman" panose="02020603050405020304" pitchFamily="18" charset="0"/>
            </a:endParaRPr>
          </a:p>
          <a:p>
            <a:pPr marL="0" marR="0" indent="0" algn="l">
              <a:buNone/>
            </a:pPr>
            <a:r>
              <a:rPr lang="fr-FR" sz="2000" b="1" kern="150" dirty="0">
                <a:ln>
                  <a:noFill/>
                </a:ln>
                <a:solidFill>
                  <a:srgbClr val="000000"/>
                </a:solidFill>
                <a:effectLst/>
                <a:latin typeface="Times New Roman" panose="02020603050405020304" pitchFamily="18" charset="0"/>
              </a:rPr>
              <a:t> </a:t>
            </a:r>
            <a:endParaRPr lang="fr-FR" sz="2000" kern="150" dirty="0">
              <a:ln>
                <a:noFill/>
              </a:ln>
              <a:solidFill>
                <a:srgbClr val="000000"/>
              </a:solidFill>
              <a:effectLst/>
              <a:latin typeface="Times New Roman" panose="02020603050405020304" pitchFamily="18" charset="0"/>
            </a:endParaRP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urgence radicale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Pourquoi Marc raconte-t-il de façon si rapide l’appel des disciples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Cela semble improbable que des hommes aient pu tout lâcher pour suivre l'homme Jésus. </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Serait-ce pour exprimer une exigence radicale ?</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Une réponse inconditionnelle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y a une réponse inconditionnelle et immédiate à l’appel à 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Une décision à un moment donné qui change la Vie ?</a:t>
            </a:r>
          </a:p>
          <a:p>
            <a:r>
              <a:rPr lang="fr-FR" dirty="0">
                <a:latin typeface="Times New Roman" panose="02020603050405020304" pitchFamily="18" charset="0"/>
                <a:cs typeface="Times New Roman" panose="02020603050405020304" pitchFamily="18" charset="0"/>
              </a:rPr>
              <a:t>« Entendre l’appel », c’est avoir discerné, et comprendre que notre réponse nous engage sur un changement, une conversion.</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Rappelons-nous que Marc commence son Evangile par l'annonce de la Bonne Nouvelle du Christ, au verset 1.</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Suivre le Christ</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Faut-il suivre l’homme Jésus ? Ou le Christ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Qu’est-ce que suivre le Christ ? Marcher derrière lui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Le suivre, l’accompagner sur le chemin de sa passion ? Être accompagné ?</a:t>
            </a:r>
          </a:p>
          <a:p>
            <a:r>
              <a:rPr lang="fr-FR" i="1" dirty="0">
                <a:latin typeface="Times New Roman" panose="02020603050405020304" pitchFamily="18" charset="0"/>
                <a:cs typeface="Times New Roman" panose="02020603050405020304" pitchFamily="18" charset="0"/>
              </a:rPr>
              <a:t>Jésus invite les disciples à le suivre, c’est-à-dire, à passer derrière lui, et non pas à tracer leur route selon leurs propres désirs mais selon l’appel de Dieu. Et ce n’est pas toujours un chemin tranquille : mettre ses pas dans ceux de Jésus, voilà qui est parfois "crucifiant".</a:t>
            </a:r>
            <a:r>
              <a:rPr lang="fr-FR" dirty="0">
                <a:latin typeface="Times New Roman" panose="02020603050405020304" pitchFamily="18" charset="0"/>
                <a:cs typeface="Times New Roman" panose="02020603050405020304" pitchFamily="18" charset="0"/>
              </a:rPr>
              <a:t> </a:t>
            </a:r>
            <a:r>
              <a:rPr lang="fr-FR" baseline="30000" dirty="0">
                <a:latin typeface="Times New Roman" panose="02020603050405020304" pitchFamily="18" charset="0"/>
                <a:cs typeface="Times New Roman" panose="02020603050405020304" pitchFamily="18" charset="0"/>
              </a:rPr>
              <a:t>Christophe Henning</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Suivre le Christ, ce n'est pas rechercher la souffrance mais c'est aller vers une libération, une espérance, une plénitude...</a:t>
            </a:r>
          </a:p>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 Ensemble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Sur ce chemin, le disciple n'est pas seul, car le ressuscité est avec nous tous les jours, jusqu'à la fin du monde.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est l'Emmanuel, Dieu parmi nous ! (Matthieu 28, 20)</a:t>
            </a:r>
          </a:p>
        </p:txBody>
      </p:sp>
      <p:sp>
        <p:nvSpPr>
          <p:cNvPr id="6" name="ZoneTexte 5">
            <a:extLst>
              <a:ext uri="{FF2B5EF4-FFF2-40B4-BE49-F238E27FC236}">
                <a16:creationId xmlns:a16="http://schemas.microsoft.com/office/drawing/2014/main" id="{A7796F49-6EDC-4DC4-0632-44F78FA77D9D}"/>
              </a:ext>
            </a:extLst>
          </p:cNvPr>
          <p:cNvSpPr txBox="1"/>
          <p:nvPr/>
        </p:nvSpPr>
        <p:spPr>
          <a:xfrm>
            <a:off x="162839" y="1963966"/>
            <a:ext cx="11692948" cy="1631216"/>
          </a:xfrm>
          <a:prstGeom prst="rect">
            <a:avLst/>
          </a:prstGeom>
          <a:noFill/>
        </p:spPr>
        <p:txBody>
          <a:bodyPr wrap="square">
            <a:spAutoFit/>
          </a:bodyPr>
          <a:lstStyle/>
          <a:p>
            <a:r>
              <a:rPr lang="fr-FR" sz="2000" b="1" dirty="0">
                <a:latin typeface="Times New Roman" panose="02020603050405020304" pitchFamily="18" charset="0"/>
                <a:cs typeface="Times New Roman" panose="02020603050405020304" pitchFamily="18" charset="0"/>
              </a:rPr>
              <a:t>Aujourd'hui, Christ appelle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Nous aussi aujourd’hui, Jésus nous appelle.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Mais ce n’est plus l’homme qui était sur terre qui appelle.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C’est Jésus Christ, le Seigneur Ressuscité qui nous appelle.</a:t>
            </a:r>
          </a:p>
          <a:p>
            <a:pPr marL="0" marR="0" indent="0" algn="l">
              <a:buNone/>
            </a:pPr>
            <a:endParaRPr lang="fr-FR" sz="2000" kern="15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36C21241-39DB-6646-FD0B-52C9FBC82A46}"/>
              </a:ext>
            </a:extLst>
          </p:cNvPr>
          <p:cNvSpPr txBox="1"/>
          <p:nvPr/>
        </p:nvSpPr>
        <p:spPr>
          <a:xfrm>
            <a:off x="119313" y="3306078"/>
            <a:ext cx="11360498" cy="2523768"/>
          </a:xfrm>
          <a:prstGeom prst="rect">
            <a:avLst/>
          </a:prstGeom>
          <a:noFill/>
        </p:spPr>
        <p:txBody>
          <a:bodyPr wrap="square">
            <a:spAutoFit/>
          </a:bodyPr>
          <a:lstStyle/>
          <a:p>
            <a:r>
              <a:rPr lang="fr-FR" sz="2000" b="1" dirty="0">
                <a:latin typeface="Times New Roman" panose="02020603050405020304" pitchFamily="18" charset="0"/>
                <a:cs typeface="Times New Roman" panose="02020603050405020304" pitchFamily="18" charset="0"/>
              </a:rPr>
              <a:t>Quitter ... Faire silence... Aimer</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Il faut savoir faire silence dans notre cœur, nous mettre à l’écoute de sa Parole, pour entendre cet appel.</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Comme Elie, Elisée, les disciples qui ont tout quitté pour suivre Jésus,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le Seigneur aujourd’hui m’appelle à lui donner la première place dans ma vie…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Pour cela, je dois quitter certaines occupations pour prendre du temps pour Lui, faire silence dans mon cœur,</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pour lire sa Parole, Lui parler, prier, aimer, partager et aider les autres…</a:t>
            </a:r>
          </a:p>
          <a:p>
            <a:r>
              <a:rPr lang="fr-FR" sz="2000" dirty="0">
                <a:latin typeface="Times New Roman" panose="02020603050405020304" pitchFamily="18" charset="0"/>
                <a:cs typeface="Times New Roman" panose="02020603050405020304" pitchFamily="18" charset="0"/>
              </a:rPr>
              <a:t>Et annoncer la Bonne Nouvelle. </a:t>
            </a:r>
          </a:p>
          <a:p>
            <a:pPr marL="0" marR="0" indent="0" algn="l">
              <a:buNone/>
            </a:pPr>
            <a:endParaRPr lang="fr-FR" dirty="0">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3C0D06A4-EB5D-DB05-53D8-BBC7873684D2}"/>
              </a:ext>
            </a:extLst>
          </p:cNvPr>
          <p:cNvSpPr txBox="1"/>
          <p:nvPr/>
        </p:nvSpPr>
        <p:spPr>
          <a:xfrm>
            <a:off x="194251" y="5523249"/>
            <a:ext cx="11360498" cy="1015663"/>
          </a:xfrm>
          <a:prstGeom prst="rect">
            <a:avLst/>
          </a:prstGeom>
          <a:noFill/>
        </p:spPr>
        <p:txBody>
          <a:bodyPr wrap="square">
            <a:spAutoFit/>
          </a:bodyPr>
          <a:lstStyle/>
          <a:p>
            <a:pPr marL="0" marR="0" indent="0" algn="l">
              <a:buNone/>
            </a:pPr>
            <a:r>
              <a:rPr lang="fr-FR" sz="2000" b="1" kern="150" dirty="0">
                <a:ln>
                  <a:noFill/>
                </a:ln>
                <a:solidFill>
                  <a:srgbClr val="000000"/>
                </a:solidFill>
                <a:effectLst/>
                <a:latin typeface="Times New Roman" panose="02020603050405020304" pitchFamily="18" charset="0"/>
                <a:cs typeface="Times New Roman" panose="02020603050405020304" pitchFamily="18" charset="0"/>
              </a:rPr>
              <a:t>Ensemble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Sur ce chemin, le disciple n'est pas seul, car le ressuscité est avec nous tous les jours, jusqu'à la fin du monde.</a:t>
            </a:r>
            <a:br>
              <a:rPr lang="fr-FR" sz="2000" kern="150" dirty="0">
                <a:ln>
                  <a:noFill/>
                </a:ln>
                <a:solidFill>
                  <a:srgbClr val="000000"/>
                </a:solidFill>
                <a:effectLst/>
                <a:latin typeface="Times New Roman" panose="02020603050405020304" pitchFamily="18" charset="0"/>
                <a:cs typeface="Times New Roman" panose="02020603050405020304" pitchFamily="18" charset="0"/>
              </a:rPr>
            </a:br>
            <a:r>
              <a:rPr lang="fr-FR" sz="2000" kern="150" dirty="0">
                <a:ln>
                  <a:noFill/>
                </a:ln>
                <a:solidFill>
                  <a:srgbClr val="000000"/>
                </a:solidFill>
                <a:effectLst/>
                <a:latin typeface="Times New Roman" panose="02020603050405020304" pitchFamily="18" charset="0"/>
                <a:cs typeface="Times New Roman" panose="02020603050405020304" pitchFamily="18" charset="0"/>
              </a:rPr>
              <a:t>Il est l'Emmanuel, Dieu parmi nous ! (Matthieu 28, 20)</a:t>
            </a:r>
          </a:p>
        </p:txBody>
      </p:sp>
      <p:pic>
        <p:nvPicPr>
          <p:cNvPr id="5" name="Image 4" descr="10Appel Baptême copie.jpg">
            <a:extLst>
              <a:ext uri="{FF2B5EF4-FFF2-40B4-BE49-F238E27FC236}">
                <a16:creationId xmlns:a16="http://schemas.microsoft.com/office/drawing/2014/main" id="{E2318687-7F7D-2FC8-B254-F556379DA34A}"/>
              </a:ext>
            </a:extLst>
          </p:cNvPr>
          <p:cNvPicPr>
            <a:picLocks noChangeAspect="1"/>
          </p:cNvPicPr>
          <p:nvPr/>
        </p:nvPicPr>
        <p:blipFill>
          <a:blip r:embed="rId2" cstate="print"/>
          <a:srcRect r="29278"/>
          <a:stretch>
            <a:fillRect/>
          </a:stretch>
        </p:blipFill>
        <p:spPr>
          <a:xfrm>
            <a:off x="9391022" y="153781"/>
            <a:ext cx="2088789" cy="2215130"/>
          </a:xfrm>
          <a:prstGeom prst="rect">
            <a:avLst/>
          </a:prstGeom>
        </p:spPr>
      </p:pic>
    </p:spTree>
    <p:extLst>
      <p:ext uri="{BB962C8B-B14F-4D97-AF65-F5344CB8AC3E}">
        <p14:creationId xmlns:p14="http://schemas.microsoft.com/office/powerpoint/2010/main" val="6128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653F-4769-FD6C-6D58-19A8BD1A61FF}"/>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23AF7B5-C0F0-6A98-EC95-88FA33FFA8ED}"/>
              </a:ext>
            </a:extLst>
          </p:cNvPr>
          <p:cNvSpPr txBox="1"/>
          <p:nvPr/>
        </p:nvSpPr>
        <p:spPr>
          <a:xfrm>
            <a:off x="3170753" y="5525353"/>
            <a:ext cx="5732688" cy="830997"/>
          </a:xfrm>
          <a:prstGeom prst="rect">
            <a:avLst/>
          </a:prstGeom>
          <a:noFill/>
        </p:spPr>
        <p:txBody>
          <a:bodyPr wrap="square" rtlCol="0">
            <a:spAutoFit/>
          </a:bodyPr>
          <a:lstStyle/>
          <a:p>
            <a:pPr algn="ctr"/>
            <a:r>
              <a:rPr lang="fr-FR" sz="2400" dirty="0">
                <a:latin typeface="Times New Roman"/>
                <a:ea typeface="Times New Roman"/>
                <a:cs typeface="Times New Roman"/>
                <a:sym typeface="Times New Roman"/>
              </a:rPr>
              <a:t>Réalisation Catéchèse Par la Parole</a:t>
            </a:r>
            <a:br>
              <a:rPr lang="fr-FR" sz="2400" dirty="0">
                <a:latin typeface="Times New Roman"/>
                <a:ea typeface="Times New Roman"/>
                <a:cs typeface="Times New Roman"/>
                <a:sym typeface="Times New Roman"/>
              </a:rPr>
            </a:br>
            <a:r>
              <a:rPr lang="fr-FR" sz="2400" dirty="0">
                <a:latin typeface="Times New Roman"/>
                <a:ea typeface="Times New Roman"/>
                <a:cs typeface="Times New Roman"/>
                <a:sym typeface="Times New Roman"/>
              </a:rPr>
              <a:t>Illustrations Sr Nathalie Carmel St Joseph </a:t>
            </a:r>
            <a:endParaRPr lang="fr-FR" sz="2400" dirty="0"/>
          </a:p>
        </p:txBody>
      </p:sp>
      <p:pic>
        <p:nvPicPr>
          <p:cNvPr id="3" name="Image 2">
            <a:extLst>
              <a:ext uri="{FF2B5EF4-FFF2-40B4-BE49-F238E27FC236}">
                <a16:creationId xmlns:a16="http://schemas.microsoft.com/office/drawing/2014/main" id="{8BBB12ED-FCC2-5A81-3790-45E68C2FE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86" y="4990380"/>
            <a:ext cx="2461114" cy="1360637"/>
          </a:xfrm>
          <a:prstGeom prst="rect">
            <a:avLst/>
          </a:prstGeom>
        </p:spPr>
      </p:pic>
      <p:sp>
        <p:nvSpPr>
          <p:cNvPr id="2" name="Espace réservé du numéro de diapositive 1">
            <a:extLst>
              <a:ext uri="{FF2B5EF4-FFF2-40B4-BE49-F238E27FC236}">
                <a16:creationId xmlns:a16="http://schemas.microsoft.com/office/drawing/2014/main" id="{DE174471-18EC-275E-A50C-F4C44CB439A5}"/>
              </a:ext>
            </a:extLst>
          </p:cNvPr>
          <p:cNvSpPr>
            <a:spLocks noGrp="1"/>
          </p:cNvSpPr>
          <p:nvPr>
            <p:ph type="sldNum" sz="quarter" idx="12"/>
          </p:nvPr>
        </p:nvSpPr>
        <p:spPr/>
        <p:txBody>
          <a:bodyPr/>
          <a:lstStyle/>
          <a:p>
            <a:fld id="{CF70008A-A0B5-4A2F-AE10-819E4AFD28BB}" type="slidenum">
              <a:rPr lang="fr-FR" smtClean="0"/>
              <a:pPr/>
              <a:t>53</a:t>
            </a:fld>
            <a:endParaRPr lang="fr-FR"/>
          </a:p>
        </p:txBody>
      </p:sp>
      <p:sp>
        <p:nvSpPr>
          <p:cNvPr id="6" name="ZoneTexte 5">
            <a:extLst>
              <a:ext uri="{FF2B5EF4-FFF2-40B4-BE49-F238E27FC236}">
                <a16:creationId xmlns:a16="http://schemas.microsoft.com/office/drawing/2014/main" id="{04ED6FD1-CBE5-14A9-F822-58125F4D58FC}"/>
              </a:ext>
            </a:extLst>
          </p:cNvPr>
          <p:cNvSpPr txBox="1"/>
          <p:nvPr/>
        </p:nvSpPr>
        <p:spPr>
          <a:xfrm>
            <a:off x="3854244" y="4862992"/>
            <a:ext cx="3942736" cy="662361"/>
          </a:xfrm>
          <a:prstGeom prst="rect">
            <a:avLst/>
          </a:prstGeom>
          <a:noFill/>
        </p:spPr>
        <p:txBody>
          <a:bodyPr wrap="square">
            <a:spAutoFit/>
          </a:bodyPr>
          <a:lstStyle/>
          <a:p>
            <a:pPr marL="0" marR="0" indent="0" algn="l">
              <a:buNone/>
            </a:pPr>
            <a:r>
              <a:rPr lang="fr-FR" sz="1800" kern="1400" dirty="0">
                <a:ln>
                  <a:noFill/>
                </a:ln>
                <a:solidFill>
                  <a:srgbClr val="000000"/>
                </a:solidFill>
                <a:effectLst/>
                <a:latin typeface="Times New Roman" panose="02020603050405020304" pitchFamily="18" charset="0"/>
              </a:rPr>
              <a:t>Méditations dans </a:t>
            </a:r>
            <a:r>
              <a:rPr lang="fr-FR" sz="1800" u="sng" kern="1400" dirty="0">
                <a:ln>
                  <a:noFill/>
                </a:ln>
                <a:solidFill>
                  <a:srgbClr val="0066FF"/>
                </a:solidFill>
                <a:effectLst/>
                <a:latin typeface="Times New Roman" panose="02020603050405020304" pitchFamily="18" charset="0"/>
                <a:hlinkClick r:id="rId3"/>
              </a:rPr>
              <a:t>Appels\Méditations</a:t>
            </a:r>
            <a:endParaRPr lang="fr-FR" sz="1100" kern="1400" dirty="0">
              <a:ln>
                <a:noFill/>
              </a:ln>
              <a:solidFill>
                <a:srgbClr val="000000"/>
              </a:solidFill>
              <a:effectLst/>
              <a:latin typeface="Times New Roman" panose="02020603050405020304" pitchFamily="18" charset="0"/>
            </a:endParaRPr>
          </a:p>
          <a:p>
            <a:pPr marL="0" marR="0" indent="0" algn="l">
              <a:lnSpc>
                <a:spcPct val="115000"/>
              </a:lnSpc>
              <a:buNone/>
            </a:pPr>
            <a:r>
              <a:rPr lang="fr-FR" sz="1800" kern="1400" dirty="0">
                <a:ln>
                  <a:noFill/>
                </a:ln>
                <a:solidFill>
                  <a:srgbClr val="000000"/>
                </a:solidFill>
                <a:effectLst/>
                <a:latin typeface="Times New Roman" panose="02020603050405020304" pitchFamily="18" charset="0"/>
              </a:rPr>
              <a:t> </a:t>
            </a:r>
            <a:endParaRPr lang="fr-FR" sz="1100" kern="1400" dirty="0">
              <a:ln>
                <a:noFill/>
              </a:ln>
              <a:solidFill>
                <a:srgbClr val="000000"/>
              </a:solidFill>
              <a:effectLst/>
              <a:latin typeface="Times New Roman" panose="02020603050405020304" pitchFamily="18" charset="0"/>
            </a:endParaRPr>
          </a:p>
        </p:txBody>
      </p:sp>
      <p:pic>
        <p:nvPicPr>
          <p:cNvPr id="8" name="Image 7" descr="Une image contenant dessin humoristique, art, point, motif&#10;&#10;Le contenu généré par l’IA peut être incorrect.">
            <a:extLst>
              <a:ext uri="{FF2B5EF4-FFF2-40B4-BE49-F238E27FC236}">
                <a16:creationId xmlns:a16="http://schemas.microsoft.com/office/drawing/2014/main" id="{43F4ECD3-2608-42D1-2C0B-0D76D0520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715" y="4990380"/>
            <a:ext cx="1365970" cy="1365970"/>
          </a:xfrm>
          <a:prstGeom prst="rect">
            <a:avLst/>
          </a:prstGeom>
        </p:spPr>
      </p:pic>
    </p:spTree>
    <p:extLst>
      <p:ext uri="{BB962C8B-B14F-4D97-AF65-F5344CB8AC3E}">
        <p14:creationId xmlns:p14="http://schemas.microsoft.com/office/powerpoint/2010/main" val="41430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3523-80AD-CDC8-FA00-278B7FD88371}"/>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9E32337-0D0D-69E2-9A8F-59322CA3A28A}"/>
              </a:ext>
            </a:extLst>
          </p:cNvPr>
          <p:cNvSpPr/>
          <p:nvPr/>
        </p:nvSpPr>
        <p:spPr>
          <a:xfrm>
            <a:off x="169333" y="369333"/>
            <a:ext cx="11812830" cy="242000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Jean-Baptiste est considéré comme le dernier prophète du Premier Testament et le premier prophète du Nouveau. </a:t>
            </a:r>
          </a:p>
          <a:p>
            <a:r>
              <a:rPr lang="fr-FR" sz="2400" dirty="0">
                <a:solidFill>
                  <a:schemeClr val="tx1"/>
                </a:solidFill>
                <a:latin typeface="Times New Roman" panose="02020603050405020304" pitchFamily="18" charset="0"/>
                <a:cs typeface="Times New Roman" panose="02020603050405020304" pitchFamily="18" charset="0"/>
              </a:rPr>
              <a:t>Jean-Baptiste a compris que Jésus est le Messie, le Sauveur que les juifs attendent.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Il les appelle à se convertir, à changer leur façon de vivre,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à préparer leur cœur à la venue du Messie. </a:t>
            </a:r>
          </a:p>
          <a:p>
            <a:r>
              <a:rPr lang="fr-FR" sz="2400" dirty="0">
                <a:solidFill>
                  <a:schemeClr val="tx1"/>
                </a:solidFill>
                <a:latin typeface="Times New Roman" panose="02020603050405020304" pitchFamily="18" charset="0"/>
                <a:cs typeface="Times New Roman" panose="02020603050405020304" pitchFamily="18" charset="0"/>
              </a:rPr>
              <a:t>Et toi comment te prépares-tu pour accueillir Jésus dans ton cœur ? </a:t>
            </a:r>
          </a:p>
        </p:txBody>
      </p:sp>
      <p:sp>
        <p:nvSpPr>
          <p:cNvPr id="7" name="Rectangle : coins arrondis 6">
            <a:extLst>
              <a:ext uri="{FF2B5EF4-FFF2-40B4-BE49-F238E27FC236}">
                <a16:creationId xmlns:a16="http://schemas.microsoft.com/office/drawing/2014/main" id="{A4438521-9EBB-3D0E-119D-22B9477A6BF8}"/>
              </a:ext>
            </a:extLst>
          </p:cNvPr>
          <p:cNvSpPr/>
          <p:nvPr/>
        </p:nvSpPr>
        <p:spPr>
          <a:xfrm>
            <a:off x="227763" y="3004755"/>
            <a:ext cx="11608724" cy="162138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Jean a été livré et condamné à mort parce qu’il dénonçait les mauvais comportements. Comme lui, Jésus aussi sera livré parce qu’il dénonçait les injustices envers les hommes et leurs attitudes envers Dieu. </a:t>
            </a:r>
          </a:p>
        </p:txBody>
      </p:sp>
      <p:pic>
        <p:nvPicPr>
          <p:cNvPr id="15" name="Image 14" descr="Une image contenant dessin, peinture, illustration, croquis&#10;&#10;Le contenu généré par l’IA peut être incorrect.">
            <a:extLst>
              <a:ext uri="{FF2B5EF4-FFF2-40B4-BE49-F238E27FC236}">
                <a16:creationId xmlns:a16="http://schemas.microsoft.com/office/drawing/2014/main" id="{A1746EF7-80E9-E7EA-EDA5-0F3B9A6B3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223" y="4741402"/>
            <a:ext cx="2153264" cy="1614948"/>
          </a:xfrm>
          <a:prstGeom prst="rect">
            <a:avLst/>
          </a:prstGeom>
        </p:spPr>
      </p:pic>
      <p:sp>
        <p:nvSpPr>
          <p:cNvPr id="16" name="Espace réservé du numéro de diapositive 15">
            <a:extLst>
              <a:ext uri="{FF2B5EF4-FFF2-40B4-BE49-F238E27FC236}">
                <a16:creationId xmlns:a16="http://schemas.microsoft.com/office/drawing/2014/main" id="{F6C82E80-CEBC-1A6D-2FD0-E2751244C42B}"/>
              </a:ext>
            </a:extLst>
          </p:cNvPr>
          <p:cNvSpPr>
            <a:spLocks noGrp="1"/>
          </p:cNvSpPr>
          <p:nvPr>
            <p:ph type="sldNum" sz="quarter" idx="12"/>
          </p:nvPr>
        </p:nvSpPr>
        <p:spPr/>
        <p:txBody>
          <a:bodyPr/>
          <a:lstStyle/>
          <a:p>
            <a:fld id="{CF70008A-A0B5-4A2F-AE10-819E4AFD28BB}" type="slidenum">
              <a:rPr lang="fr-FR" smtClean="0"/>
              <a:pPr/>
              <a:t>6</a:t>
            </a:fld>
            <a:endParaRPr lang="fr-FR"/>
          </a:p>
        </p:txBody>
      </p:sp>
      <p:sp>
        <p:nvSpPr>
          <p:cNvPr id="17" name="ZoneTexte 16">
            <a:extLst>
              <a:ext uri="{FF2B5EF4-FFF2-40B4-BE49-F238E27FC236}">
                <a16:creationId xmlns:a16="http://schemas.microsoft.com/office/drawing/2014/main" id="{84988BEE-8EF6-7F53-4FE6-0286D9E11DA7}"/>
              </a:ext>
            </a:extLst>
          </p:cNvPr>
          <p:cNvSpPr txBox="1"/>
          <p:nvPr/>
        </p:nvSpPr>
        <p:spPr>
          <a:xfrm>
            <a:off x="209837" y="-1063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Arrestation Jean Baptiste </a:t>
            </a:r>
            <a:endParaRPr lang="fr-FR" dirty="0">
              <a:solidFill>
                <a:srgbClr val="FF0000"/>
              </a:solidFill>
            </a:endParaRPr>
          </a:p>
        </p:txBody>
      </p:sp>
      <p:sp>
        <p:nvSpPr>
          <p:cNvPr id="4" name="ZoneTexte 3">
            <a:extLst>
              <a:ext uri="{FF2B5EF4-FFF2-40B4-BE49-F238E27FC236}">
                <a16:creationId xmlns:a16="http://schemas.microsoft.com/office/drawing/2014/main" id="{D0567561-CC73-24C8-CE95-9DDCEEBC345E}"/>
              </a:ext>
            </a:extLst>
          </p:cNvPr>
          <p:cNvSpPr txBox="1"/>
          <p:nvPr/>
        </p:nvSpPr>
        <p:spPr>
          <a:xfrm>
            <a:off x="169333" y="4913065"/>
            <a:ext cx="8809985" cy="1328023"/>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fr-FR" sz="2400" b="1" dirty="0">
                <a:solidFill>
                  <a:schemeClr val="tx1"/>
                </a:solidFill>
                <a:latin typeface="Times New Roman" panose="02020603050405020304" pitchFamily="18" charset="0"/>
                <a:cs typeface="Times New Roman" panose="02020603050405020304" pitchFamily="18" charset="0"/>
              </a:rPr>
              <a:t>A la messe</a:t>
            </a:r>
            <a:r>
              <a:rPr lang="fr-FR" sz="2400" dirty="0">
                <a:solidFill>
                  <a:schemeClr val="tx1"/>
                </a:solidFill>
                <a:latin typeface="Times New Roman" panose="02020603050405020304" pitchFamily="18" charset="0"/>
                <a:cs typeface="Times New Roman" panose="02020603050405020304" pitchFamily="18" charset="0"/>
              </a:rPr>
              <a:t>, lors de la prière Eucharistique, le prêtre, rappelant le dernier repas de Jésus, prononce ces paroles :  …</a:t>
            </a:r>
            <a:r>
              <a:rPr lang="fr-FR" sz="2400" i="1" dirty="0">
                <a:solidFill>
                  <a:schemeClr val="tx1"/>
                </a:solidFill>
                <a:latin typeface="Times New Roman" panose="02020603050405020304" pitchFamily="18" charset="0"/>
                <a:cs typeface="Times New Roman" panose="02020603050405020304" pitchFamily="18" charset="0"/>
              </a:rPr>
              <a:t>la nuit où il fut livré, il prit le pain</a:t>
            </a:r>
            <a:r>
              <a:rPr lang="fr-FR" sz="2400" dirty="0">
                <a:solidFill>
                  <a:schemeClr val="tx1"/>
                </a:solidFill>
                <a:latin typeface="Times New Roman" panose="02020603050405020304" pitchFamily="18" charset="0"/>
                <a:cs typeface="Times New Roman" panose="02020603050405020304" pitchFamily="18" charset="0"/>
              </a:rPr>
              <a:t>… (Prière Eucharistique 3)</a:t>
            </a:r>
          </a:p>
        </p:txBody>
      </p:sp>
    </p:spTree>
    <p:extLst>
      <p:ext uri="{BB962C8B-B14F-4D97-AF65-F5344CB8AC3E}">
        <p14:creationId xmlns:p14="http://schemas.microsoft.com/office/powerpoint/2010/main" val="17728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C337-E2FC-27EB-171F-8807E9D21326}"/>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18E91E4-8908-A3DE-AE71-A85CFB8A1EE6}"/>
              </a:ext>
            </a:extLst>
          </p:cNvPr>
          <p:cNvSpPr/>
          <p:nvPr/>
        </p:nvSpPr>
        <p:spPr>
          <a:xfrm>
            <a:off x="2117068" y="2827051"/>
            <a:ext cx="4657358" cy="120389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12 Jésus se retira</a:t>
            </a:r>
            <a:r>
              <a:rPr lang="fr-FR" sz="2800" dirty="0">
                <a:solidFill>
                  <a:schemeClr val="tx1"/>
                </a:solidFill>
              </a:rPr>
              <a:t> </a:t>
            </a:r>
            <a:r>
              <a:rPr lang="fr-FR" sz="2800" b="1" dirty="0">
                <a:solidFill>
                  <a:schemeClr val="tx1"/>
                </a:solidFill>
              </a:rPr>
              <a:t>en </a:t>
            </a:r>
            <a:r>
              <a:rPr lang="fr-FR" sz="2800" b="1" dirty="0">
                <a:solidFill>
                  <a:srgbClr val="FF0000"/>
                </a:solidFill>
              </a:rPr>
              <a:t>Galilée</a:t>
            </a:r>
            <a:endParaRPr lang="fr-FR" sz="2800" dirty="0">
              <a:solidFill>
                <a:srgbClr val="FF0000"/>
              </a:solidFill>
            </a:endParaRPr>
          </a:p>
        </p:txBody>
      </p:sp>
      <p:pic>
        <p:nvPicPr>
          <p:cNvPr id="3" name="Image 2" descr="Une image contenant carte, texte, atlas&#10;&#10;Le contenu généré par l’IA peut être incorrect.">
            <a:extLst>
              <a:ext uri="{FF2B5EF4-FFF2-40B4-BE49-F238E27FC236}">
                <a16:creationId xmlns:a16="http://schemas.microsoft.com/office/drawing/2014/main" id="{E91B037C-3210-FA49-7D39-DA599529E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556" y="943897"/>
            <a:ext cx="3534274" cy="4645742"/>
          </a:xfrm>
          <a:prstGeom prst="rect">
            <a:avLst/>
          </a:prstGeom>
        </p:spPr>
      </p:pic>
      <p:sp>
        <p:nvSpPr>
          <p:cNvPr id="5" name="Flèche : droite 4">
            <a:extLst>
              <a:ext uri="{FF2B5EF4-FFF2-40B4-BE49-F238E27FC236}">
                <a16:creationId xmlns:a16="http://schemas.microsoft.com/office/drawing/2014/main" id="{5CB4365B-C0DF-4CE3-DA55-CD8A162D21AF}"/>
              </a:ext>
            </a:extLst>
          </p:cNvPr>
          <p:cNvSpPr/>
          <p:nvPr/>
        </p:nvSpPr>
        <p:spPr>
          <a:xfrm rot="888936">
            <a:off x="6251984" y="818017"/>
            <a:ext cx="3628103" cy="66470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Galilée</a:t>
            </a:r>
          </a:p>
        </p:txBody>
      </p:sp>
      <p:sp>
        <p:nvSpPr>
          <p:cNvPr id="6" name="Espace réservé du numéro de diapositive 5">
            <a:extLst>
              <a:ext uri="{FF2B5EF4-FFF2-40B4-BE49-F238E27FC236}">
                <a16:creationId xmlns:a16="http://schemas.microsoft.com/office/drawing/2014/main" id="{EC363384-AFC8-C3E4-B250-5992753FF034}"/>
              </a:ext>
            </a:extLst>
          </p:cNvPr>
          <p:cNvSpPr>
            <a:spLocks noGrp="1"/>
          </p:cNvSpPr>
          <p:nvPr>
            <p:ph type="sldNum" sz="quarter" idx="12"/>
          </p:nvPr>
        </p:nvSpPr>
        <p:spPr/>
        <p:txBody>
          <a:bodyPr/>
          <a:lstStyle/>
          <a:p>
            <a:fld id="{CF70008A-A0B5-4A2F-AE10-819E4AFD28BB}" type="slidenum">
              <a:rPr lang="fr-FR" smtClean="0"/>
              <a:pPr/>
              <a:t>7</a:t>
            </a:fld>
            <a:endParaRPr lang="fr-FR"/>
          </a:p>
        </p:txBody>
      </p:sp>
    </p:spTree>
    <p:extLst>
      <p:ext uri="{BB962C8B-B14F-4D97-AF65-F5344CB8AC3E}">
        <p14:creationId xmlns:p14="http://schemas.microsoft.com/office/powerpoint/2010/main" val="414768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DF1A-0CF0-CBFE-1858-87F0416C5F3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B2D23A7-3BC8-B58F-CD95-24A283E71CF2}"/>
              </a:ext>
            </a:extLst>
          </p:cNvPr>
          <p:cNvSpPr/>
          <p:nvPr/>
        </p:nvSpPr>
        <p:spPr>
          <a:xfrm>
            <a:off x="330487" y="1275804"/>
            <a:ext cx="7236924" cy="186266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Connais-tu cette région ? </a:t>
            </a:r>
          </a:p>
          <a:p>
            <a:r>
              <a:rPr lang="fr-FR" sz="2800" dirty="0">
                <a:solidFill>
                  <a:schemeClr val="tx1"/>
                </a:solidFill>
              </a:rPr>
              <a:t>Tu peux également situer sur la carte les villes </a:t>
            </a:r>
            <a:br>
              <a:rPr lang="fr-FR" sz="2800" dirty="0">
                <a:solidFill>
                  <a:schemeClr val="tx1"/>
                </a:solidFill>
              </a:rPr>
            </a:br>
            <a:r>
              <a:rPr lang="fr-FR" sz="2800" dirty="0">
                <a:solidFill>
                  <a:schemeClr val="tx1"/>
                </a:solidFill>
              </a:rPr>
              <a:t>de Nazareth et de Capharnaüm</a:t>
            </a:r>
            <a:r>
              <a:rPr lang="fr-FR" dirty="0"/>
              <a:t>.</a:t>
            </a:r>
          </a:p>
        </p:txBody>
      </p:sp>
      <p:sp>
        <p:nvSpPr>
          <p:cNvPr id="9" name="Rectangle : coins arrondis 8">
            <a:extLst>
              <a:ext uri="{FF2B5EF4-FFF2-40B4-BE49-F238E27FC236}">
                <a16:creationId xmlns:a16="http://schemas.microsoft.com/office/drawing/2014/main" id="{3DE4D9BE-51D0-633B-86AE-4BE68F2FD356}"/>
              </a:ext>
            </a:extLst>
          </p:cNvPr>
          <p:cNvSpPr/>
          <p:nvPr/>
        </p:nvSpPr>
        <p:spPr>
          <a:xfrm>
            <a:off x="330487" y="4174457"/>
            <a:ext cx="5926638" cy="10784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rPr>
              <a:t>Galilée </a:t>
            </a:r>
            <a:br>
              <a:rPr lang="fr-FR" sz="2800" b="1" dirty="0">
                <a:solidFill>
                  <a:schemeClr val="tx1"/>
                </a:solidFill>
              </a:rPr>
            </a:br>
            <a:r>
              <a:rPr lang="fr-FR" sz="2800" dirty="0">
                <a:solidFill>
                  <a:schemeClr val="tx1"/>
                </a:solidFill>
              </a:rPr>
              <a:t>Sens sémitique : carrefour, rond-point. </a:t>
            </a:r>
          </a:p>
        </p:txBody>
      </p:sp>
      <p:pic>
        <p:nvPicPr>
          <p:cNvPr id="2" name="Image 1" descr="Une image contenant carte, texte, atlas&#10;&#10;Le contenu généré par l’IA peut être incorrect.">
            <a:extLst>
              <a:ext uri="{FF2B5EF4-FFF2-40B4-BE49-F238E27FC236}">
                <a16:creationId xmlns:a16="http://schemas.microsoft.com/office/drawing/2014/main" id="{7C35DC50-F706-0150-FC6B-D53F9DC6C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641" y="2207137"/>
            <a:ext cx="3156537" cy="4149213"/>
          </a:xfrm>
          <a:prstGeom prst="rect">
            <a:avLst/>
          </a:prstGeom>
        </p:spPr>
      </p:pic>
      <p:sp>
        <p:nvSpPr>
          <p:cNvPr id="3" name="Espace réservé du numéro de diapositive 2">
            <a:extLst>
              <a:ext uri="{FF2B5EF4-FFF2-40B4-BE49-F238E27FC236}">
                <a16:creationId xmlns:a16="http://schemas.microsoft.com/office/drawing/2014/main" id="{F9F090F0-DD57-129E-9BDB-552D9990CE22}"/>
              </a:ext>
            </a:extLst>
          </p:cNvPr>
          <p:cNvSpPr>
            <a:spLocks noGrp="1"/>
          </p:cNvSpPr>
          <p:nvPr>
            <p:ph type="sldNum" sz="quarter" idx="12"/>
          </p:nvPr>
        </p:nvSpPr>
        <p:spPr/>
        <p:txBody>
          <a:bodyPr/>
          <a:lstStyle/>
          <a:p>
            <a:fld id="{CF70008A-A0B5-4A2F-AE10-819E4AFD28BB}" type="slidenum">
              <a:rPr lang="fr-FR" smtClean="0"/>
              <a:pPr/>
              <a:t>8</a:t>
            </a:fld>
            <a:endParaRPr lang="fr-FR"/>
          </a:p>
        </p:txBody>
      </p:sp>
      <p:sp>
        <p:nvSpPr>
          <p:cNvPr id="6" name="ZoneTexte 5">
            <a:extLst>
              <a:ext uri="{FF2B5EF4-FFF2-40B4-BE49-F238E27FC236}">
                <a16:creationId xmlns:a16="http://schemas.microsoft.com/office/drawing/2014/main" id="{1CD6DCCD-9095-269E-66EF-92821B403666}"/>
              </a:ext>
            </a:extLst>
          </p:cNvPr>
          <p:cNvSpPr txBox="1"/>
          <p:nvPr/>
        </p:nvSpPr>
        <p:spPr>
          <a:xfrm>
            <a:off x="245806" y="0"/>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6127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CE5B-2DEF-3427-98B5-CC82E69B199C}"/>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8A155A54-C2FA-303C-2E67-5522F12F1E1E}"/>
              </a:ext>
            </a:extLst>
          </p:cNvPr>
          <p:cNvSpPr/>
          <p:nvPr/>
        </p:nvSpPr>
        <p:spPr>
          <a:xfrm>
            <a:off x="216310" y="676652"/>
            <a:ext cx="9881419" cy="257722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Dans le Premier Testament, Isaïe annonce la gloire qui va rejaillir sur cette région : </a:t>
            </a:r>
          </a:p>
          <a:p>
            <a:r>
              <a:rPr lang="fr-FR" sz="2400" b="1" dirty="0">
                <a:solidFill>
                  <a:schemeClr val="tx1"/>
                </a:solidFill>
                <a:latin typeface="Times New Roman" panose="02020603050405020304" pitchFamily="18" charset="0"/>
                <a:cs typeface="Times New Roman" panose="02020603050405020304" pitchFamily="18" charset="0"/>
              </a:rPr>
              <a:t>Isaïe 8, 23 </a:t>
            </a:r>
            <a:r>
              <a:rPr lang="fr-FR" sz="2400" i="1" dirty="0">
                <a:solidFill>
                  <a:schemeClr val="tx1"/>
                </a:solidFill>
                <a:latin typeface="Times New Roman" panose="02020603050405020304" pitchFamily="18" charset="0"/>
                <a:cs typeface="Times New Roman" panose="02020603050405020304" pitchFamily="18" charset="0"/>
              </a:rPr>
              <a:t>Pas la moindre lueur pour celui qui sera dans l’angoisse. Dans un premier temps, le Seigneur a couvert de honte le pays de Zabulon et le pays de Nephtali ; mais ensuite, il a couvert de gloire la route de la mer, le pays au-delà du Jourdain, et la Galilée des nations</a:t>
            </a:r>
            <a:r>
              <a:rPr lang="fr-FR" sz="2400" dirty="0">
                <a:solidFill>
                  <a:schemeClr val="tx1"/>
                </a:solidFill>
                <a:latin typeface="Times New Roman" panose="02020603050405020304" pitchFamily="18" charset="0"/>
                <a:cs typeface="Times New Roman" panose="02020603050405020304" pitchFamily="18" charset="0"/>
              </a:rPr>
              <a:t>.</a:t>
            </a:r>
          </a:p>
        </p:txBody>
      </p:sp>
      <p:sp>
        <p:nvSpPr>
          <p:cNvPr id="14" name="Rectangle : coins arrondis 13">
            <a:extLst>
              <a:ext uri="{FF2B5EF4-FFF2-40B4-BE49-F238E27FC236}">
                <a16:creationId xmlns:a16="http://schemas.microsoft.com/office/drawing/2014/main" id="{841BBC8D-C719-3AA1-E54B-AE8E17CD380E}"/>
              </a:ext>
            </a:extLst>
          </p:cNvPr>
          <p:cNvSpPr/>
          <p:nvPr/>
        </p:nvSpPr>
        <p:spPr>
          <a:xfrm>
            <a:off x="216310" y="4007020"/>
            <a:ext cx="11490268" cy="234933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mes New Roman" panose="02020603050405020304" pitchFamily="18" charset="0"/>
                <a:cs typeface="Times New Roman" panose="02020603050405020304" pitchFamily="18" charset="0"/>
              </a:rPr>
              <a:t>Région où se réfugie Joseph avec Marie et Jésus à leur retour d’Egypte : </a:t>
            </a:r>
          </a:p>
          <a:p>
            <a:r>
              <a:rPr lang="fr-FR" sz="2400" b="1" dirty="0">
                <a:solidFill>
                  <a:schemeClr val="tx1"/>
                </a:solidFill>
                <a:latin typeface="Times New Roman" panose="02020603050405020304" pitchFamily="18" charset="0"/>
                <a:cs typeface="Times New Roman" panose="02020603050405020304" pitchFamily="18" charset="0"/>
              </a:rPr>
              <a:t>Matthieu 2, 22-23</a:t>
            </a:r>
            <a:r>
              <a:rPr lang="fr-FR" sz="2400" dirty="0">
                <a:solidFill>
                  <a:schemeClr val="tx1"/>
                </a:solidFill>
                <a:latin typeface="Times New Roman" panose="02020603050405020304" pitchFamily="18" charset="0"/>
                <a:cs typeface="Times New Roman" panose="02020603050405020304" pitchFamily="18" charset="0"/>
              </a:rPr>
              <a:t> </a:t>
            </a:r>
            <a:r>
              <a:rPr lang="fr-FR" sz="2400" i="1" dirty="0">
                <a:solidFill>
                  <a:schemeClr val="tx1"/>
                </a:solidFill>
                <a:latin typeface="Times New Roman" panose="02020603050405020304" pitchFamily="18" charset="0"/>
                <a:cs typeface="Times New Roman" panose="02020603050405020304" pitchFamily="18" charset="0"/>
              </a:rPr>
              <a:t>Mais, apprenant qu’</a:t>
            </a:r>
            <a:r>
              <a:rPr lang="fr-FR" sz="2400" i="1" dirty="0" err="1">
                <a:solidFill>
                  <a:schemeClr val="tx1"/>
                </a:solidFill>
                <a:latin typeface="Times New Roman" panose="02020603050405020304" pitchFamily="18" charset="0"/>
                <a:cs typeface="Times New Roman" panose="02020603050405020304" pitchFamily="18" charset="0"/>
              </a:rPr>
              <a:t>Arkélaüs</a:t>
            </a:r>
            <a:r>
              <a:rPr lang="fr-FR" sz="2400" i="1" dirty="0">
                <a:solidFill>
                  <a:schemeClr val="tx1"/>
                </a:solidFill>
                <a:latin typeface="Times New Roman" panose="02020603050405020304" pitchFamily="18" charset="0"/>
                <a:cs typeface="Times New Roman" panose="02020603050405020304" pitchFamily="18" charset="0"/>
              </a:rPr>
              <a:t> régnait sur la Judée à la place de son père Hérode, Joseph eut peur de s’y rendre. Averti en songe, il se retira dans la région de Galilée et vint habiter dans une ville appelée Nazareth, pour que soit accomplie la parole dite par les prophètes : Il (Jésus) sera appelé Nazaréen.</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3" name="Image 2" descr="Une image contenant carte, texte, atlas&#10;&#10;Le contenu généré par l’IA peut être incorrect.">
            <a:extLst>
              <a:ext uri="{FF2B5EF4-FFF2-40B4-BE49-F238E27FC236}">
                <a16:creationId xmlns:a16="http://schemas.microsoft.com/office/drawing/2014/main" id="{23DE2160-5036-0259-7652-EEF06373D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1972" y="760768"/>
            <a:ext cx="1643718" cy="2160639"/>
          </a:xfrm>
          <a:prstGeom prst="rect">
            <a:avLst/>
          </a:prstGeom>
        </p:spPr>
      </p:pic>
      <p:sp>
        <p:nvSpPr>
          <p:cNvPr id="4" name="Espace réservé du numéro de diapositive 3">
            <a:extLst>
              <a:ext uri="{FF2B5EF4-FFF2-40B4-BE49-F238E27FC236}">
                <a16:creationId xmlns:a16="http://schemas.microsoft.com/office/drawing/2014/main" id="{63F8D5B5-5E57-1542-B3CC-824756EA81BA}"/>
              </a:ext>
            </a:extLst>
          </p:cNvPr>
          <p:cNvSpPr>
            <a:spLocks noGrp="1"/>
          </p:cNvSpPr>
          <p:nvPr>
            <p:ph type="sldNum" sz="quarter" idx="12"/>
          </p:nvPr>
        </p:nvSpPr>
        <p:spPr/>
        <p:txBody>
          <a:bodyPr/>
          <a:lstStyle/>
          <a:p>
            <a:fld id="{CF70008A-A0B5-4A2F-AE10-819E4AFD28BB}" type="slidenum">
              <a:rPr lang="fr-FR" smtClean="0"/>
              <a:pPr/>
              <a:t>9</a:t>
            </a:fld>
            <a:endParaRPr lang="fr-FR"/>
          </a:p>
        </p:txBody>
      </p:sp>
      <p:sp>
        <p:nvSpPr>
          <p:cNvPr id="7" name="ZoneTexte 6">
            <a:extLst>
              <a:ext uri="{FF2B5EF4-FFF2-40B4-BE49-F238E27FC236}">
                <a16:creationId xmlns:a16="http://schemas.microsoft.com/office/drawing/2014/main" id="{C7782647-2245-5DCD-80C9-D68E00C924A5}"/>
              </a:ext>
            </a:extLst>
          </p:cNvPr>
          <p:cNvSpPr txBox="1"/>
          <p:nvPr/>
        </p:nvSpPr>
        <p:spPr>
          <a:xfrm>
            <a:off x="216310" y="5156"/>
            <a:ext cx="6096000" cy="369332"/>
          </a:xfrm>
          <a:prstGeom prst="rect">
            <a:avLst/>
          </a:prstGeom>
          <a:noFill/>
        </p:spPr>
        <p:txBody>
          <a:bodyPr wrap="square">
            <a:spAutoFit/>
          </a:bodyPr>
          <a:lstStyle/>
          <a:p>
            <a:r>
              <a:rPr lang="fr-FR" dirty="0">
                <a:solidFill>
                  <a:srgbClr val="FF0000"/>
                </a:solidFill>
                <a:cs typeface="Times New Roman" panose="02020603050405020304" pitchFamily="18" charset="0"/>
              </a:rPr>
              <a:t>Galilée </a:t>
            </a:r>
            <a:r>
              <a:rPr lang="fr-FR" dirty="0">
                <a:cs typeface="Times New Roman" panose="02020603050405020304" pitchFamily="18" charset="0"/>
              </a:rPr>
              <a:t>	</a:t>
            </a:r>
            <a:endParaRPr lang="fr-FR" dirty="0"/>
          </a:p>
        </p:txBody>
      </p:sp>
    </p:spTree>
    <p:extLst>
      <p:ext uri="{BB962C8B-B14F-4D97-AF65-F5344CB8AC3E}">
        <p14:creationId xmlns:p14="http://schemas.microsoft.com/office/powerpoint/2010/main" val="2017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1316</TotalTime>
  <Words>4383</Words>
  <Application>Microsoft Office PowerPoint</Application>
  <PresentationFormat>Grand écran</PresentationFormat>
  <Paragraphs>341</Paragraphs>
  <Slides>53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53</vt:i4>
      </vt:variant>
    </vt:vector>
  </HeadingPairs>
  <TitlesOfParts>
    <vt:vector size="59"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Laisser, quitter, suivre :  3 verbes pour dire que Jésus ne nous demande pas toujours de tout quitter pour le suivre. On voit dans l’évangile que Pierre revient souvent avec Jésus, dans sa maison à Capharnaüm auprès de sa famille.  Jésus invite à changer complètement de vie, à le mettre en priorité, à laisser ce qui nous encombre.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infobulles Appels jeunes</dc:title>
  <dc:creator>par la parole</dc:creator>
  <cp:lastModifiedBy>odile theiller</cp:lastModifiedBy>
  <cp:revision>145</cp:revision>
  <dcterms:created xsi:type="dcterms:W3CDTF">2022-09-05T08:26:02Z</dcterms:created>
  <dcterms:modified xsi:type="dcterms:W3CDTF">2026-01-04T08:37:12Z</dcterms:modified>
</cp:coreProperties>
</file>