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305" r:id="rId4"/>
    <p:sldId id="306" r:id="rId5"/>
    <p:sldId id="307" r:id="rId6"/>
    <p:sldId id="308" r:id="rId7"/>
    <p:sldId id="309" r:id="rId8"/>
    <p:sldId id="310" r:id="rId9"/>
    <p:sldId id="311" r:id="rId10"/>
    <p:sldId id="312" r:id="rId11"/>
    <p:sldId id="258" r:id="rId12"/>
    <p:sldId id="259" r:id="rId13"/>
    <p:sldId id="260" r:id="rId14"/>
    <p:sldId id="261" r:id="rId15"/>
    <p:sldId id="300" r:id="rId16"/>
    <p:sldId id="295" r:id="rId17"/>
    <p:sldId id="296" r:id="rId18"/>
    <p:sldId id="298" r:id="rId19"/>
    <p:sldId id="301" r:id="rId20"/>
    <p:sldId id="302" r:id="rId21"/>
    <p:sldId id="303" r:id="rId22"/>
    <p:sldId id="304" r:id="rId23"/>
    <p:sldId id="314" r:id="rId24"/>
    <p:sldId id="315" r:id="rId25"/>
    <p:sldId id="316" r:id="rId26"/>
    <p:sldId id="317" r:id="rId27"/>
    <p:sldId id="327" r:id="rId28"/>
    <p:sldId id="328" r:id="rId29"/>
    <p:sldId id="329" r:id="rId30"/>
    <p:sldId id="330" r:id="rId31"/>
    <p:sldId id="319" r:id="rId32"/>
    <p:sldId id="320" r:id="rId33"/>
    <p:sldId id="321" r:id="rId34"/>
    <p:sldId id="322" r:id="rId35"/>
    <p:sldId id="323" r:id="rId36"/>
    <p:sldId id="324" r:id="rId37"/>
    <p:sldId id="325" r:id="rId38"/>
    <p:sldId id="326" r:id="rId39"/>
    <p:sldId id="331" r:id="rId40"/>
    <p:sldId id="332" r:id="rId41"/>
    <p:sldId id="333" r:id="rId42"/>
    <p:sldId id="294" r:id="rId43"/>
    <p:sldId id="29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36" autoAdjust="0"/>
    <p:restoredTop sz="94660" autoAdjust="0"/>
  </p:normalViewPr>
  <p:slideViewPr>
    <p:cSldViewPr snapToGrid="0">
      <p:cViewPr varScale="1">
        <p:scale>
          <a:sx n="97" d="100"/>
          <a:sy n="97" d="100"/>
        </p:scale>
        <p:origin x="324"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4A83E4-BA76-F811-1E50-0360D3D65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254B9E-2000-5EF5-B650-FA0598502E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062EB-68AA-4F87-9A7D-E6B8540054A4}" type="datetimeFigureOut">
              <a:rPr lang="fr-FR" smtClean="0"/>
              <a:t>29/12/2025</a:t>
            </a:fld>
            <a:endParaRPr lang="fr-FR"/>
          </a:p>
        </p:txBody>
      </p:sp>
      <p:sp>
        <p:nvSpPr>
          <p:cNvPr id="4" name="Espace réservé du pied de page 3">
            <a:extLst>
              <a:ext uri="{FF2B5EF4-FFF2-40B4-BE49-F238E27FC236}">
                <a16:creationId xmlns:a16="http://schemas.microsoft.com/office/drawing/2014/main" id="{FDB3BFFC-4C76-619F-FFAE-202FC2D1FA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7484CC6-64E5-CD0E-4F68-281C342169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E6D12-A677-4CB1-9D72-9CCCA2D177F0}" type="slidenum">
              <a:rPr lang="fr-FR" smtClean="0"/>
              <a:t>‹N°›</a:t>
            </a:fld>
            <a:endParaRPr lang="fr-FR"/>
          </a:p>
        </p:txBody>
      </p:sp>
    </p:spTree>
    <p:extLst>
      <p:ext uri="{BB962C8B-B14F-4D97-AF65-F5344CB8AC3E}">
        <p14:creationId xmlns:p14="http://schemas.microsoft.com/office/powerpoint/2010/main" val="98422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AC186-E418-45EF-988A-25865F91E38A}" type="datetimeFigureOut">
              <a:rPr lang="fr-FR" smtClean="0"/>
              <a:t>29/12/2025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A11F5-A68A-4B00-BC7F-5B55D1ED274B}" type="slidenum">
              <a:rPr lang="fr-FR" smtClean="0"/>
              <a:t>‹N°›</a:t>
            </a:fld>
            <a:endParaRPr lang="fr-FR"/>
          </a:p>
        </p:txBody>
      </p:sp>
    </p:spTree>
    <p:extLst>
      <p:ext uri="{BB962C8B-B14F-4D97-AF65-F5344CB8AC3E}">
        <p14:creationId xmlns:p14="http://schemas.microsoft.com/office/powerpoint/2010/main" val="1299912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2F187-AA3F-CF34-B541-DF01297624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ACCEE24-6431-96A0-28E0-70C1E87EF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EC260BC-BF62-C575-DFDF-0FCAE629BD4D}"/>
              </a:ext>
            </a:extLst>
          </p:cNvPr>
          <p:cNvSpPr>
            <a:spLocks noGrp="1"/>
          </p:cNvSpPr>
          <p:nvPr>
            <p:ph type="dt" sz="half" idx="10"/>
          </p:nvPr>
        </p:nvSpPr>
        <p:spPr/>
        <p:txBody>
          <a:bodyPr/>
          <a:lstStyle/>
          <a:p>
            <a:fld id="{A5348B5C-D2E7-4EEC-A199-6F581CE79758}" type="datetime1">
              <a:rPr lang="fr-FR" smtClean="0"/>
              <a:t>29/12/2025</a:t>
            </a:fld>
            <a:endParaRPr lang="fr-FR"/>
          </a:p>
        </p:txBody>
      </p:sp>
      <p:sp>
        <p:nvSpPr>
          <p:cNvPr id="5" name="Espace réservé du pied de page 4">
            <a:extLst>
              <a:ext uri="{FF2B5EF4-FFF2-40B4-BE49-F238E27FC236}">
                <a16:creationId xmlns:a16="http://schemas.microsoft.com/office/drawing/2014/main" id="{F50231AF-2D73-001A-16FA-A5EDA639A5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6F1DDE-46B9-9C5D-EA7F-E01EA31AFEA8}"/>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19025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C9501-A7D2-E0B8-5B3D-96DC1716B7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D954C38-D899-A876-35D6-E1CB90E4C3B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69CC85-B88A-BBFB-2029-5C21CC334A68}"/>
              </a:ext>
            </a:extLst>
          </p:cNvPr>
          <p:cNvSpPr>
            <a:spLocks noGrp="1"/>
          </p:cNvSpPr>
          <p:nvPr>
            <p:ph type="dt" sz="half" idx="10"/>
          </p:nvPr>
        </p:nvSpPr>
        <p:spPr/>
        <p:txBody>
          <a:bodyPr/>
          <a:lstStyle/>
          <a:p>
            <a:fld id="{6F7F0D23-084D-4279-BB4B-3DC303C8682C}" type="datetime1">
              <a:rPr lang="fr-FR" smtClean="0"/>
              <a:t>29/12/2025</a:t>
            </a:fld>
            <a:endParaRPr lang="fr-FR"/>
          </a:p>
        </p:txBody>
      </p:sp>
      <p:sp>
        <p:nvSpPr>
          <p:cNvPr id="5" name="Espace réservé du pied de page 4">
            <a:extLst>
              <a:ext uri="{FF2B5EF4-FFF2-40B4-BE49-F238E27FC236}">
                <a16:creationId xmlns:a16="http://schemas.microsoft.com/office/drawing/2014/main" id="{F7120DF9-81AC-AB27-C073-8225F4A7C4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63EDA8-186C-FD50-6860-B6DD903B62E1}"/>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42376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EC2A79-C3A1-CCE4-BE0F-6C05A4F819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B5B8E3-B095-BA96-6B2F-48DDBCA1BD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4DFB50-59F1-EFEF-57B0-5F89196779EC}"/>
              </a:ext>
            </a:extLst>
          </p:cNvPr>
          <p:cNvSpPr>
            <a:spLocks noGrp="1"/>
          </p:cNvSpPr>
          <p:nvPr>
            <p:ph type="dt" sz="half" idx="10"/>
          </p:nvPr>
        </p:nvSpPr>
        <p:spPr/>
        <p:txBody>
          <a:bodyPr/>
          <a:lstStyle/>
          <a:p>
            <a:fld id="{0FE881E0-B9E4-4C0B-AD7F-12B7AA24A05D}" type="datetime1">
              <a:rPr lang="fr-FR" smtClean="0"/>
              <a:t>29/12/2025</a:t>
            </a:fld>
            <a:endParaRPr lang="fr-FR"/>
          </a:p>
        </p:txBody>
      </p:sp>
      <p:sp>
        <p:nvSpPr>
          <p:cNvPr id="5" name="Espace réservé du pied de page 4">
            <a:extLst>
              <a:ext uri="{FF2B5EF4-FFF2-40B4-BE49-F238E27FC236}">
                <a16:creationId xmlns:a16="http://schemas.microsoft.com/office/drawing/2014/main" id="{B21D255D-3EDB-6481-7E69-6A10DFDF17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C08426-3652-4F33-232D-A01254765176}"/>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60483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67131-6A4F-A787-E0D5-D34E6221A9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CF51DE-094A-7E06-5B11-047DFFE0E1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76AB66-76AD-3579-92F1-9B762AEF9740}"/>
              </a:ext>
            </a:extLst>
          </p:cNvPr>
          <p:cNvSpPr>
            <a:spLocks noGrp="1"/>
          </p:cNvSpPr>
          <p:nvPr>
            <p:ph type="dt" sz="half" idx="10"/>
          </p:nvPr>
        </p:nvSpPr>
        <p:spPr/>
        <p:txBody>
          <a:bodyPr/>
          <a:lstStyle/>
          <a:p>
            <a:fld id="{07054160-9A1A-4FAE-92BF-5051CC3E615E}" type="datetime1">
              <a:rPr lang="fr-FR" smtClean="0"/>
              <a:t>29/12/2025</a:t>
            </a:fld>
            <a:endParaRPr lang="fr-FR"/>
          </a:p>
        </p:txBody>
      </p:sp>
      <p:sp>
        <p:nvSpPr>
          <p:cNvPr id="5" name="Espace réservé du pied de page 4">
            <a:extLst>
              <a:ext uri="{FF2B5EF4-FFF2-40B4-BE49-F238E27FC236}">
                <a16:creationId xmlns:a16="http://schemas.microsoft.com/office/drawing/2014/main" id="{F3C8D3A3-C4BB-661C-36C2-014AD06F7B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992A51-37DE-C2D1-B547-EBA600F3D933}"/>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98996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7A827-D7A0-8E5E-85D5-8581313ADB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573EA1-1D06-3E7D-E0AF-F069C3A4B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4A5049-16A0-8E2A-AB74-3CC54C3E9BCF}"/>
              </a:ext>
            </a:extLst>
          </p:cNvPr>
          <p:cNvSpPr>
            <a:spLocks noGrp="1"/>
          </p:cNvSpPr>
          <p:nvPr>
            <p:ph type="dt" sz="half" idx="10"/>
          </p:nvPr>
        </p:nvSpPr>
        <p:spPr/>
        <p:txBody>
          <a:bodyPr/>
          <a:lstStyle/>
          <a:p>
            <a:fld id="{64E56460-1FE7-461F-9ADA-B4D41BA16D1A}" type="datetime1">
              <a:rPr lang="fr-FR" smtClean="0"/>
              <a:t>29/12/2025</a:t>
            </a:fld>
            <a:endParaRPr lang="fr-FR"/>
          </a:p>
        </p:txBody>
      </p:sp>
      <p:sp>
        <p:nvSpPr>
          <p:cNvPr id="5" name="Espace réservé du pied de page 4">
            <a:extLst>
              <a:ext uri="{FF2B5EF4-FFF2-40B4-BE49-F238E27FC236}">
                <a16:creationId xmlns:a16="http://schemas.microsoft.com/office/drawing/2014/main" id="{87486D53-92A2-EB33-BFDD-8CE7DC53A7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B93E56-CCA3-4A26-9B02-BB0A0412CACF}"/>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34415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E8CF9-564E-B1DF-D98D-6CA907B06D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EC857B-0A14-C2BA-7498-68DEA199EE9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69F2A9-EB02-AD55-1EA3-AB493A674A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6A2D50C-8FD2-8CAA-76C2-973693BB2C88}"/>
              </a:ext>
            </a:extLst>
          </p:cNvPr>
          <p:cNvSpPr>
            <a:spLocks noGrp="1"/>
          </p:cNvSpPr>
          <p:nvPr>
            <p:ph type="dt" sz="half" idx="10"/>
          </p:nvPr>
        </p:nvSpPr>
        <p:spPr/>
        <p:txBody>
          <a:bodyPr/>
          <a:lstStyle/>
          <a:p>
            <a:fld id="{E40B0B3D-E941-4533-AF51-79D64F42EF2C}" type="datetime1">
              <a:rPr lang="fr-FR" smtClean="0"/>
              <a:t>29/12/2025</a:t>
            </a:fld>
            <a:endParaRPr lang="fr-FR"/>
          </a:p>
        </p:txBody>
      </p:sp>
      <p:sp>
        <p:nvSpPr>
          <p:cNvPr id="6" name="Espace réservé du pied de page 5">
            <a:extLst>
              <a:ext uri="{FF2B5EF4-FFF2-40B4-BE49-F238E27FC236}">
                <a16:creationId xmlns:a16="http://schemas.microsoft.com/office/drawing/2014/main" id="{E6400878-D344-B1AB-9F4A-1709A0B454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A3684C-E001-D0E6-B18A-625461EC2856}"/>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7619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A1AD5-5207-16B3-2E8F-FF7850BB23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423F478-C6E3-B40D-D6FE-34A430561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E3CDF9-3F85-94D8-D99F-B523BE477E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ADEA61-B08C-EC0F-A7B6-60054F4E0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A58A7A-BCC6-94E0-87AF-B30F6407F7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541D92-2BED-25B2-8C55-79AFB0D25DD2}"/>
              </a:ext>
            </a:extLst>
          </p:cNvPr>
          <p:cNvSpPr>
            <a:spLocks noGrp="1"/>
          </p:cNvSpPr>
          <p:nvPr>
            <p:ph type="dt" sz="half" idx="10"/>
          </p:nvPr>
        </p:nvSpPr>
        <p:spPr/>
        <p:txBody>
          <a:bodyPr/>
          <a:lstStyle/>
          <a:p>
            <a:fld id="{077AF12B-E9D6-442A-891D-8EA200FB9AD0}" type="datetime1">
              <a:rPr lang="fr-FR" smtClean="0"/>
              <a:t>29/12/2025</a:t>
            </a:fld>
            <a:endParaRPr lang="fr-FR"/>
          </a:p>
        </p:txBody>
      </p:sp>
      <p:sp>
        <p:nvSpPr>
          <p:cNvPr id="8" name="Espace réservé du pied de page 7">
            <a:extLst>
              <a:ext uri="{FF2B5EF4-FFF2-40B4-BE49-F238E27FC236}">
                <a16:creationId xmlns:a16="http://schemas.microsoft.com/office/drawing/2014/main" id="{7C815901-6F4E-132B-D447-B7786C681D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E4BE61-DEEA-FB88-4472-F9F97094D2AB}"/>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82884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AB58A-D45C-0996-FD4C-E373A293F9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2173273-193B-A2EE-5683-9DF540C38E1B}"/>
              </a:ext>
            </a:extLst>
          </p:cNvPr>
          <p:cNvSpPr>
            <a:spLocks noGrp="1"/>
          </p:cNvSpPr>
          <p:nvPr>
            <p:ph type="dt" sz="half" idx="10"/>
          </p:nvPr>
        </p:nvSpPr>
        <p:spPr/>
        <p:txBody>
          <a:bodyPr/>
          <a:lstStyle/>
          <a:p>
            <a:fld id="{C023D6DB-6468-4380-A79F-1AFFD3F1E4C0}" type="datetime1">
              <a:rPr lang="fr-FR" smtClean="0"/>
              <a:t>29/12/2025</a:t>
            </a:fld>
            <a:endParaRPr lang="fr-FR"/>
          </a:p>
        </p:txBody>
      </p:sp>
      <p:sp>
        <p:nvSpPr>
          <p:cNvPr id="4" name="Espace réservé du pied de page 3">
            <a:extLst>
              <a:ext uri="{FF2B5EF4-FFF2-40B4-BE49-F238E27FC236}">
                <a16:creationId xmlns:a16="http://schemas.microsoft.com/office/drawing/2014/main" id="{D3060A2A-8A17-8C00-E154-2A9E5F38BD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398AED9-9D70-A727-90FB-434E25FAC914}"/>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183687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A7F35D-944F-1312-FA61-C4B38974D53F}"/>
              </a:ext>
            </a:extLst>
          </p:cNvPr>
          <p:cNvSpPr>
            <a:spLocks noGrp="1"/>
          </p:cNvSpPr>
          <p:nvPr>
            <p:ph type="dt" sz="half" idx="10"/>
          </p:nvPr>
        </p:nvSpPr>
        <p:spPr/>
        <p:txBody>
          <a:bodyPr/>
          <a:lstStyle/>
          <a:p>
            <a:fld id="{26FE4944-F485-4006-B348-47334E74EED8}" type="datetime1">
              <a:rPr lang="fr-FR" smtClean="0"/>
              <a:t>29/12/2025</a:t>
            </a:fld>
            <a:endParaRPr lang="fr-FR"/>
          </a:p>
        </p:txBody>
      </p:sp>
      <p:sp>
        <p:nvSpPr>
          <p:cNvPr id="3" name="Espace réservé du pied de page 2">
            <a:extLst>
              <a:ext uri="{FF2B5EF4-FFF2-40B4-BE49-F238E27FC236}">
                <a16:creationId xmlns:a16="http://schemas.microsoft.com/office/drawing/2014/main" id="{17FDF9AF-7756-05BD-6884-EB0FD12994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35D4426-E4DA-A0B1-2019-C33305D81F77}"/>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40221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3D9C1-4A5F-5327-0649-97890C24F9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47DF32-5ED3-6E7D-50F4-F3BDC8140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0F447C-7758-0FE7-D784-E05A3A1DC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FEEB70-E0CF-4AFE-EF0B-7BEA90904946}"/>
              </a:ext>
            </a:extLst>
          </p:cNvPr>
          <p:cNvSpPr>
            <a:spLocks noGrp="1"/>
          </p:cNvSpPr>
          <p:nvPr>
            <p:ph type="dt" sz="half" idx="10"/>
          </p:nvPr>
        </p:nvSpPr>
        <p:spPr/>
        <p:txBody>
          <a:bodyPr/>
          <a:lstStyle/>
          <a:p>
            <a:fld id="{F90E7F05-35AC-44DE-90E5-BD100EEF946C}" type="datetime1">
              <a:rPr lang="fr-FR" smtClean="0"/>
              <a:t>29/12/2025</a:t>
            </a:fld>
            <a:endParaRPr lang="fr-FR"/>
          </a:p>
        </p:txBody>
      </p:sp>
      <p:sp>
        <p:nvSpPr>
          <p:cNvPr id="6" name="Espace réservé du pied de page 5">
            <a:extLst>
              <a:ext uri="{FF2B5EF4-FFF2-40B4-BE49-F238E27FC236}">
                <a16:creationId xmlns:a16="http://schemas.microsoft.com/office/drawing/2014/main" id="{B758751E-3531-E155-B5FD-AB2F34A870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565451-C027-5307-C9D2-5414FD64372B}"/>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18190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2D2D8-01C5-F383-0E4F-B8F7D9AC12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D698DC-8D17-581C-8F79-28C15AAC1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785A5F-3239-ACCC-8695-1CCD92746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477EF4-7FF5-3A49-488D-EA73F5B3814A}"/>
              </a:ext>
            </a:extLst>
          </p:cNvPr>
          <p:cNvSpPr>
            <a:spLocks noGrp="1"/>
          </p:cNvSpPr>
          <p:nvPr>
            <p:ph type="dt" sz="half" idx="10"/>
          </p:nvPr>
        </p:nvSpPr>
        <p:spPr/>
        <p:txBody>
          <a:bodyPr/>
          <a:lstStyle/>
          <a:p>
            <a:fld id="{5848C9BB-B864-4C32-8990-78048778FAEC}" type="datetime1">
              <a:rPr lang="fr-FR" smtClean="0"/>
              <a:t>29/12/2025</a:t>
            </a:fld>
            <a:endParaRPr lang="fr-FR"/>
          </a:p>
        </p:txBody>
      </p:sp>
      <p:sp>
        <p:nvSpPr>
          <p:cNvPr id="6" name="Espace réservé du pied de page 5">
            <a:extLst>
              <a:ext uri="{FF2B5EF4-FFF2-40B4-BE49-F238E27FC236}">
                <a16:creationId xmlns:a16="http://schemas.microsoft.com/office/drawing/2014/main" id="{B4032CC7-2376-4985-7A0B-D295663FDC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EDFE7F-38D4-5B60-F5A7-03EFDD0A4E02}"/>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8314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7CE596-89C5-15EE-B3C4-E4EBE3252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25DB91-362F-6D66-F2A3-C4185D950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5ADAA6-3A2F-24F3-74DF-4F3BC2DE3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7BFDB-82A6-4D45-B83A-DABEE90D73C6}" type="datetime1">
              <a:rPr lang="fr-FR" smtClean="0"/>
              <a:t>29/12/2025</a:t>
            </a:fld>
            <a:endParaRPr lang="fr-FR"/>
          </a:p>
        </p:txBody>
      </p:sp>
      <p:sp>
        <p:nvSpPr>
          <p:cNvPr id="5" name="Espace réservé du pied de page 4">
            <a:extLst>
              <a:ext uri="{FF2B5EF4-FFF2-40B4-BE49-F238E27FC236}">
                <a16:creationId xmlns:a16="http://schemas.microsoft.com/office/drawing/2014/main" id="{49B74FE1-9801-8BBA-55F6-D1A7269E1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2214F2-188C-8C49-AD7D-19894CCAC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008A-A0B5-4A2F-AE10-819E4AFD28BB}" type="slidenum">
              <a:rPr lang="fr-FR" smtClean="0"/>
              <a:pPr/>
              <a:t>‹N°›</a:t>
            </a:fld>
            <a:endParaRPr lang="fr-FR"/>
          </a:p>
        </p:txBody>
      </p:sp>
    </p:spTree>
    <p:extLst>
      <p:ext uri="{BB962C8B-B14F-4D97-AF65-F5344CB8AC3E}">
        <p14:creationId xmlns:p14="http://schemas.microsoft.com/office/powerpoint/2010/main" val="327959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elf.org/bible/Mt/2" TargetMode="External"/><Relationship Id="rId2" Type="http://schemas.openxmlformats.org/officeDocument/2006/relationships/hyperlink" Target="https://www.catechese-par-la-parole.catholique.fr/04-appels-bienvenue#lecture-au-plus-pres"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techese-par-la-parole.catholique.fr/04-appels-bienvenue#meditation"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2152EE7-006D-294A-D6AB-A65FAEE7F6F1}"/>
              </a:ext>
            </a:extLst>
          </p:cNvPr>
          <p:cNvSpPr txBox="1"/>
          <p:nvPr/>
        </p:nvSpPr>
        <p:spPr>
          <a:xfrm>
            <a:off x="383458" y="471740"/>
            <a:ext cx="5891860" cy="3693319"/>
          </a:xfrm>
          <a:prstGeom prst="rect">
            <a:avLst/>
          </a:prstGeom>
          <a:noFill/>
          <a:ln w="12700">
            <a:solidFill>
              <a:srgbClr val="B4C7E7"/>
            </a:solidFill>
          </a:ln>
        </p:spPr>
        <p:txBody>
          <a:bodyPr wrap="square" rtlCol="0">
            <a:spAutoFit/>
          </a:bodyPr>
          <a:lstStyle/>
          <a:p>
            <a:r>
              <a:rPr lang="fr-FR" b="1" dirty="0">
                <a:latin typeface="Times New Roman" panose="02020603050405020304" pitchFamily="18" charset="0"/>
                <a:cs typeface="Times New Roman" panose="02020603050405020304" pitchFamily="18" charset="0"/>
              </a:rPr>
              <a:t>Expressions                          			Diapos</a:t>
            </a:r>
          </a:p>
          <a:p>
            <a:r>
              <a:rPr lang="fr-FR" dirty="0">
                <a:cs typeface="Times New Roman" panose="02020603050405020304" pitchFamily="18" charset="0"/>
              </a:rPr>
              <a:t>Arrestation Jean Baptiste  			03 à 06</a:t>
            </a:r>
          </a:p>
          <a:p>
            <a:r>
              <a:rPr lang="fr-FR" dirty="0">
                <a:cs typeface="Times New Roman" panose="02020603050405020304" pitchFamily="18" charset="0"/>
              </a:rPr>
              <a:t>Se retira en Galilée 				07 à 10</a:t>
            </a:r>
          </a:p>
          <a:p>
            <a:r>
              <a:rPr lang="fr-FR" dirty="0">
                <a:cs typeface="Times New Roman" panose="02020603050405020304" pitchFamily="18" charset="0"/>
              </a:rPr>
              <a:t>Quitter – Capharnaüm – Zabulon - Nephtali 	11 à 14 </a:t>
            </a:r>
          </a:p>
          <a:p>
            <a:r>
              <a:rPr lang="fr-FR" dirty="0">
                <a:cs typeface="Times New Roman" panose="02020603050405020304" pitchFamily="18" charset="0"/>
              </a:rPr>
              <a:t>Accomplir – Isaïe - Lumière 			15 à 18</a:t>
            </a:r>
          </a:p>
          <a:p>
            <a:r>
              <a:rPr lang="fr-FR" dirty="0"/>
              <a:t>Convertissez-vous - Royaume tout proche 	19 à 22 </a:t>
            </a:r>
          </a:p>
          <a:p>
            <a:r>
              <a:rPr lang="fr-FR" dirty="0">
                <a:cs typeface="Times New Roman" panose="02020603050405020304" pitchFamily="18" charset="0"/>
              </a:rPr>
              <a:t>Venez à ma suite 				23 à 26 </a:t>
            </a:r>
          </a:p>
          <a:p>
            <a:r>
              <a:rPr lang="fr-FR" dirty="0">
                <a:cs typeface="Times New Roman" panose="02020603050405020304" pitchFamily="18" charset="0"/>
              </a:rPr>
              <a:t>Pêcheurs d’hommes			27 à 30</a:t>
            </a:r>
          </a:p>
          <a:p>
            <a:r>
              <a:rPr lang="fr-FR" dirty="0">
                <a:cs typeface="Times New Roman" panose="02020603050405020304" pitchFamily="18" charset="0"/>
              </a:rPr>
              <a:t>Laisser les filets 				31 à 34 Laisser la barque et le père 			35 à 38</a:t>
            </a:r>
          </a:p>
          <a:p>
            <a:r>
              <a:rPr lang="fr-FR" dirty="0"/>
              <a:t>Il les appela … Ils suivirent			39 à  41</a:t>
            </a:r>
          </a:p>
          <a:p>
            <a:r>
              <a:rPr lang="fr-FR" dirty="0">
                <a:cs typeface="Times New Roman" panose="02020603050405020304" pitchFamily="18" charset="0"/>
              </a:rPr>
              <a:t>Synthèse 		 			42			</a:t>
            </a:r>
            <a:r>
              <a:rPr lang="fr-FR" dirty="0">
                <a:latin typeface="Times New Roman" panose="02020603050405020304" pitchFamily="18" charset="0"/>
                <a:cs typeface="Times New Roman" panose="02020603050405020304" pitchFamily="18" charset="0"/>
              </a:rPr>
              <a:t>	</a:t>
            </a:r>
          </a:p>
        </p:txBody>
      </p:sp>
      <p:sp>
        <p:nvSpPr>
          <p:cNvPr id="7" name="ZoneTexte 6">
            <a:extLst>
              <a:ext uri="{FF2B5EF4-FFF2-40B4-BE49-F238E27FC236}">
                <a16:creationId xmlns:a16="http://schemas.microsoft.com/office/drawing/2014/main" id="{1E8427EB-DFB6-87B8-B926-C77F2998727E}"/>
              </a:ext>
            </a:extLst>
          </p:cNvPr>
          <p:cNvSpPr txBox="1"/>
          <p:nvPr/>
        </p:nvSpPr>
        <p:spPr>
          <a:xfrm>
            <a:off x="490711" y="4669872"/>
            <a:ext cx="4769548" cy="1754326"/>
          </a:xfrm>
          <a:prstGeom prst="rect">
            <a:avLst/>
          </a:prstGeom>
          <a:noFill/>
          <a:ln>
            <a:solidFill>
              <a:srgbClr val="7030A0"/>
            </a:solidFill>
          </a:ln>
        </p:spPr>
        <p:txBody>
          <a:bodyPr wrap="square">
            <a:spAutoFit/>
          </a:bodyPr>
          <a:lstStyle/>
          <a:p>
            <a:pPr marL="0" marR="0" lvl="0" indent="0" algn="l" rtl="0">
              <a:lnSpc>
                <a:spcPct val="100000"/>
              </a:lnSpc>
              <a:spcBef>
                <a:spcPts val="0"/>
              </a:spcBef>
              <a:spcAft>
                <a:spcPts val="0"/>
              </a:spcAft>
              <a:buClr>
                <a:srgbClr val="000000"/>
              </a:buClr>
              <a:buSzPts val="1800"/>
              <a:buFont typeface="Times New Roman"/>
              <a:buNone/>
            </a:pPr>
            <a:r>
              <a:rPr lang="fr-FR" sz="1800" b="1" i="0" u="none" strike="noStrike" cap="none" dirty="0">
                <a:solidFill>
                  <a:srgbClr val="000000"/>
                </a:solidFill>
                <a:latin typeface="Times New Roman"/>
                <a:ea typeface="Times New Roman"/>
                <a:cs typeface="Times New Roman"/>
                <a:sym typeface="Times New Roman"/>
              </a:rPr>
              <a:t>Choisir les expressions </a:t>
            </a:r>
            <a:endParaRPr lang="fr-FR" b="1" dirty="0"/>
          </a:p>
          <a:p>
            <a:pPr marL="0" marR="0" lvl="0" indent="0" algn="l" rtl="0">
              <a:lnSpc>
                <a:spcPct val="100000"/>
              </a:lnSpc>
              <a:spcBef>
                <a:spcPts val="0"/>
              </a:spcBef>
              <a:spcAft>
                <a:spcPts val="0"/>
              </a:spcAft>
              <a:buClr>
                <a:srgbClr val="000000"/>
              </a:buClr>
              <a:buSzPts val="1800"/>
              <a:buFont typeface="Times New Roman"/>
              <a:buNone/>
            </a:pPr>
            <a:r>
              <a:rPr lang="fr-FR" sz="1800" b="0" i="0" u="none" strike="noStrike" cap="none" dirty="0">
                <a:solidFill>
                  <a:srgbClr val="000000"/>
                </a:solidFill>
                <a:latin typeface="Times New Roman"/>
                <a:ea typeface="Times New Roman"/>
                <a:cs typeface="Times New Roman"/>
                <a:sym typeface="Times New Roman"/>
              </a:rPr>
              <a:t>à travailler parmi cette liste </a:t>
            </a:r>
          </a:p>
          <a:p>
            <a:pPr marL="0" marR="0" lvl="0" indent="0" algn="l" rtl="0">
              <a:lnSpc>
                <a:spcPct val="100000"/>
              </a:lnSpc>
              <a:spcBef>
                <a:spcPts val="0"/>
              </a:spcBef>
              <a:spcAft>
                <a:spcPts val="0"/>
              </a:spcAft>
              <a:buClr>
                <a:srgbClr val="000000"/>
              </a:buClr>
              <a:buSzPts val="1800"/>
              <a:buFont typeface="Times New Roman"/>
              <a:buNone/>
            </a:pPr>
            <a:r>
              <a:rPr lang="fr-FR" sz="1800" b="0" i="0" u="none" strike="noStrike" cap="none" dirty="0">
                <a:solidFill>
                  <a:srgbClr val="000000"/>
                </a:solidFill>
                <a:latin typeface="Times New Roman"/>
                <a:ea typeface="Times New Roman"/>
                <a:cs typeface="Times New Roman"/>
                <a:sym typeface="Times New Roman"/>
              </a:rPr>
              <a:t>celles qui posent question, qui interpellent…</a:t>
            </a:r>
          </a:p>
          <a:p>
            <a:pPr marL="0" marR="0" lvl="0" indent="0" algn="l" rtl="0">
              <a:lnSpc>
                <a:spcPct val="100000"/>
              </a:lnSpc>
              <a:spcBef>
                <a:spcPts val="0"/>
              </a:spcBef>
              <a:spcAft>
                <a:spcPts val="0"/>
              </a:spcAft>
              <a:buClr>
                <a:srgbClr val="000000"/>
              </a:buClr>
              <a:buSzPts val="1800"/>
              <a:buFont typeface="Times New Roman"/>
              <a:buNone/>
            </a:pPr>
            <a:r>
              <a:rPr lang="fr-FR" dirty="0">
                <a:solidFill>
                  <a:srgbClr val="000000"/>
                </a:solidFill>
                <a:latin typeface="Times New Roman"/>
                <a:cs typeface="Times New Roman"/>
                <a:sym typeface="Times New Roman"/>
              </a:rPr>
              <a:t>D’autres expressions sont disponibles </a:t>
            </a:r>
          </a:p>
          <a:p>
            <a:pPr lvl="0">
              <a:buClr>
                <a:srgbClr val="000000"/>
              </a:buClr>
              <a:buSzPts val="1800"/>
            </a:pPr>
            <a:r>
              <a:rPr lang="fr-FR" dirty="0">
                <a:solidFill>
                  <a:srgbClr val="000000"/>
                </a:solidFill>
                <a:latin typeface="Times New Roman"/>
                <a:cs typeface="Times New Roman"/>
                <a:sym typeface="Times New Roman"/>
              </a:rPr>
              <a:t>dans le tableau infobulles</a:t>
            </a:r>
          </a:p>
          <a:p>
            <a:pPr lvl="0">
              <a:buClr>
                <a:srgbClr val="000000"/>
              </a:buClr>
              <a:buSzPts val="1800"/>
            </a:pPr>
            <a:r>
              <a:rPr lang="fr-FR" u="sng" kern="1400" dirty="0">
                <a:solidFill>
                  <a:srgbClr val="0066FF"/>
                </a:solidFill>
                <a:latin typeface="Times New Roman" panose="02020603050405020304" pitchFamily="18" charset="0"/>
                <a:hlinkClick r:id="rId2"/>
              </a:rPr>
              <a:t> page Appels\Adultes\Lecture au plus près</a:t>
            </a:r>
            <a:r>
              <a:rPr lang="fr-FR" kern="1400" dirty="0">
                <a:solidFill>
                  <a:srgbClr val="000000"/>
                </a:solidFill>
                <a:latin typeface="Times New Roman" panose="02020603050405020304" pitchFamily="18" charset="0"/>
              </a:rPr>
              <a:t> </a:t>
            </a:r>
            <a:endParaRPr lang="fr-FR" dirty="0">
              <a:solidFill>
                <a:srgbClr val="000000"/>
              </a:solidFill>
              <a:latin typeface="Times New Roman"/>
              <a:cs typeface="Times New Roman"/>
              <a:sym typeface="Times New Roman"/>
            </a:endParaRPr>
          </a:p>
        </p:txBody>
      </p:sp>
      <p:sp>
        <p:nvSpPr>
          <p:cNvPr id="9" name="Google Shape;91;p1">
            <a:extLst>
              <a:ext uri="{FF2B5EF4-FFF2-40B4-BE49-F238E27FC236}">
                <a16:creationId xmlns:a16="http://schemas.microsoft.com/office/drawing/2014/main" id="{4133946F-51BD-5504-EA90-6C8A6B1F1152}"/>
              </a:ext>
            </a:extLst>
          </p:cNvPr>
          <p:cNvSpPr/>
          <p:nvPr/>
        </p:nvSpPr>
        <p:spPr>
          <a:xfrm>
            <a:off x="6480892" y="4115874"/>
            <a:ext cx="5327650" cy="2308324"/>
          </a:xfrm>
          <a:prstGeom prst="rect">
            <a:avLst/>
          </a:prstGeom>
          <a:noFill/>
          <a:ln>
            <a:solidFill>
              <a:srgbClr val="7030A0"/>
            </a:solid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rtl="0">
              <a:spcBef>
                <a:spcPts val="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Pour chaque expression importante du texte, 4 diapos : </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Bleue : le verset</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Rouge : des questions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Verte : des rapprochements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Jaune : vers des sens possibles</a:t>
            </a:r>
            <a:endParaRPr dirty="0"/>
          </a:p>
          <a:p>
            <a:pPr marL="342900" marR="0" lvl="0" indent="-342900" algn="l" rtl="0">
              <a:spcBef>
                <a:spcPts val="36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Après chaque diapo, l’animateur donne la parole, reformule, questionne… </a:t>
            </a:r>
            <a:endParaRPr dirty="0"/>
          </a:p>
        </p:txBody>
      </p:sp>
      <p:sp>
        <p:nvSpPr>
          <p:cNvPr id="13" name="ZoneTexte 12">
            <a:extLst>
              <a:ext uri="{FF2B5EF4-FFF2-40B4-BE49-F238E27FC236}">
                <a16:creationId xmlns:a16="http://schemas.microsoft.com/office/drawing/2014/main" id="{ACDBF1B9-FEBE-22B7-C954-446BECFE3655}"/>
              </a:ext>
            </a:extLst>
          </p:cNvPr>
          <p:cNvSpPr txBox="1"/>
          <p:nvPr/>
        </p:nvSpPr>
        <p:spPr>
          <a:xfrm>
            <a:off x="6275318" y="310824"/>
            <a:ext cx="5533224" cy="800219"/>
          </a:xfrm>
          <a:prstGeom prst="rect">
            <a:avLst/>
          </a:prstGeom>
          <a:noFill/>
        </p:spPr>
        <p:txBody>
          <a:bodyPr wrap="square">
            <a:spAutoFit/>
          </a:bodyPr>
          <a:lstStyle/>
          <a:p>
            <a:pPr marL="0" marR="0" lvl="0" indent="0" algn="ctr" rtl="0">
              <a:spcBef>
                <a:spcPts val="0"/>
              </a:spcBef>
              <a:spcAft>
                <a:spcPts val="0"/>
              </a:spcAft>
              <a:buNone/>
            </a:pPr>
            <a:r>
              <a:rPr lang="fr-FR" sz="2800" b="1" i="0" u="none" strike="noStrike" cap="none" dirty="0">
                <a:solidFill>
                  <a:schemeClr val="dk1"/>
                </a:solidFill>
                <a:latin typeface="Calibri"/>
                <a:ea typeface="Calibri"/>
                <a:cs typeface="Calibri"/>
                <a:sym typeface="Calibri"/>
              </a:rPr>
              <a:t>Diaporama </a:t>
            </a:r>
            <a:r>
              <a:rPr lang="fr-FR" sz="2800" b="1" dirty="0">
                <a:solidFill>
                  <a:schemeClr val="dk1"/>
                </a:solidFill>
                <a:latin typeface="Calibri"/>
                <a:ea typeface="Calibri"/>
                <a:cs typeface="Calibri"/>
                <a:sym typeface="Calibri"/>
              </a:rPr>
              <a:t>Adultes</a:t>
            </a:r>
          </a:p>
          <a:p>
            <a:pPr marL="0" marR="0" lvl="0" indent="0" algn="ctr" rtl="0">
              <a:spcBef>
                <a:spcPts val="0"/>
              </a:spcBef>
              <a:spcAft>
                <a:spcPts val="0"/>
              </a:spcAft>
              <a:buNone/>
            </a:pPr>
            <a:r>
              <a:rPr lang="fr-FR" sz="1800" b="0" i="0" u="none" strike="noStrike" cap="none" dirty="0">
                <a:solidFill>
                  <a:schemeClr val="dk1"/>
                </a:solidFill>
                <a:latin typeface="Times New Roman"/>
                <a:ea typeface="Times New Roman"/>
                <a:cs typeface="Times New Roman"/>
                <a:sym typeface="Times New Roman"/>
              </a:rPr>
              <a:t>Matthieu 4, 12-22 </a:t>
            </a:r>
            <a:r>
              <a:rPr lang="fr-FR" sz="18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Traduction liturgique  AELF </a:t>
            </a:r>
            <a:endParaRPr lang="fr-FR" sz="1050" b="0" i="0" u="none" strike="noStrike" cap="none" dirty="0">
              <a:solidFill>
                <a:schemeClr val="dk1"/>
              </a:solidFill>
              <a:latin typeface="Times New Roman"/>
              <a:ea typeface="Times New Roman"/>
              <a:cs typeface="Times New Roman"/>
              <a:sym typeface="Times New Roman"/>
            </a:endParaRPr>
          </a:p>
        </p:txBody>
      </p:sp>
      <p:pic>
        <p:nvPicPr>
          <p:cNvPr id="4" name="Image 3" descr="10Appel Baptême copie.jpg"/>
          <p:cNvPicPr>
            <a:picLocks noChangeAspect="1"/>
          </p:cNvPicPr>
          <p:nvPr/>
        </p:nvPicPr>
        <p:blipFill>
          <a:blip r:embed="rId4" cstate="print"/>
          <a:srcRect r="29278"/>
          <a:stretch>
            <a:fillRect/>
          </a:stretch>
        </p:blipFill>
        <p:spPr>
          <a:xfrm>
            <a:off x="7765504" y="1337186"/>
            <a:ext cx="2406959" cy="2552545"/>
          </a:xfrm>
          <a:prstGeom prst="rect">
            <a:avLst/>
          </a:prstGeom>
        </p:spPr>
      </p:pic>
      <p:sp>
        <p:nvSpPr>
          <p:cNvPr id="2" name="Espace réservé du numéro de diapositive 1">
            <a:extLst>
              <a:ext uri="{FF2B5EF4-FFF2-40B4-BE49-F238E27FC236}">
                <a16:creationId xmlns:a16="http://schemas.microsoft.com/office/drawing/2014/main" id="{DD5240BC-83A7-0A80-4A2E-362CE4EBD5FE}"/>
              </a:ext>
            </a:extLst>
          </p:cNvPr>
          <p:cNvSpPr>
            <a:spLocks noGrp="1"/>
          </p:cNvSpPr>
          <p:nvPr>
            <p:ph type="sldNum" sz="quarter" idx="12"/>
          </p:nvPr>
        </p:nvSpPr>
        <p:spPr/>
        <p:txBody>
          <a:bodyPr/>
          <a:lstStyle/>
          <a:p>
            <a:fld id="{CF70008A-A0B5-4A2F-AE10-819E4AFD28BB}" type="slidenum">
              <a:rPr lang="fr-FR" smtClean="0"/>
              <a:pPr/>
              <a:t>1</a:t>
            </a:fld>
            <a:endParaRPr lang="fr-FR"/>
          </a:p>
        </p:txBody>
      </p:sp>
    </p:spTree>
    <p:extLst>
      <p:ext uri="{BB962C8B-B14F-4D97-AF65-F5344CB8AC3E}">
        <p14:creationId xmlns:p14="http://schemas.microsoft.com/office/powerpoint/2010/main" val="375437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3BFF-F0F3-78B9-3926-B7637ED1027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6B492D9-79AA-B41F-C237-85AEE73B34B4}"/>
              </a:ext>
            </a:extLst>
          </p:cNvPr>
          <p:cNvSpPr/>
          <p:nvPr/>
        </p:nvSpPr>
        <p:spPr>
          <a:xfrm>
            <a:off x="538149" y="381221"/>
            <a:ext cx="11115701" cy="200678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Jésus se retire devant l’hostilité. </a:t>
            </a:r>
          </a:p>
          <a:p>
            <a:r>
              <a:rPr lang="fr-FR" sz="2800" dirty="0">
                <a:solidFill>
                  <a:schemeClr val="tx1"/>
                </a:solidFill>
              </a:rPr>
              <a:t>Sa vie est en jeu, et cela dès sa naissance dit Matthieu dans ses récits.</a:t>
            </a:r>
          </a:p>
          <a:p>
            <a:r>
              <a:rPr lang="fr-FR" sz="2800" dirty="0">
                <a:solidFill>
                  <a:schemeClr val="tx1"/>
                </a:solidFill>
              </a:rPr>
              <a:t>Une attitude à méditer : contempler Jésus qui ne recherche pas le danger </a:t>
            </a:r>
            <a:br>
              <a:rPr lang="fr-FR" sz="2800" dirty="0">
                <a:solidFill>
                  <a:schemeClr val="tx1"/>
                </a:solidFill>
              </a:rPr>
            </a:br>
            <a:r>
              <a:rPr lang="fr-FR" sz="2800" dirty="0">
                <a:solidFill>
                  <a:schemeClr val="tx1"/>
                </a:solidFill>
              </a:rPr>
              <a:t>mais qui acceptera sa mort à Gethsémani. </a:t>
            </a:r>
          </a:p>
        </p:txBody>
      </p:sp>
      <p:sp>
        <p:nvSpPr>
          <p:cNvPr id="7" name="Rectangle : coins arrondis 6">
            <a:extLst>
              <a:ext uri="{FF2B5EF4-FFF2-40B4-BE49-F238E27FC236}">
                <a16:creationId xmlns:a16="http://schemas.microsoft.com/office/drawing/2014/main" id="{3417ED42-41D6-4DDD-E014-8CE3DF89B78F}"/>
              </a:ext>
            </a:extLst>
          </p:cNvPr>
          <p:cNvSpPr/>
          <p:nvPr/>
        </p:nvSpPr>
        <p:spPr>
          <a:xfrm>
            <a:off x="436975" y="2584561"/>
            <a:ext cx="11581494" cy="21263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C’est dans ce lieu de la Galilée, de ce lieu là, carrefour des païens </a:t>
            </a:r>
            <a:br>
              <a:rPr lang="fr-FR" sz="2800" dirty="0">
                <a:solidFill>
                  <a:schemeClr val="tx1"/>
                </a:solidFill>
              </a:rPr>
            </a:br>
            <a:r>
              <a:rPr lang="fr-FR" sz="2800" dirty="0">
                <a:solidFill>
                  <a:schemeClr val="tx1"/>
                </a:solidFill>
              </a:rPr>
              <a:t>que se lève la lumière, la gloire du Seigneur. </a:t>
            </a:r>
          </a:p>
          <a:p>
            <a:r>
              <a:rPr lang="fr-FR" sz="2800" dirty="0">
                <a:solidFill>
                  <a:schemeClr val="tx1"/>
                </a:solidFill>
              </a:rPr>
              <a:t>Si la Galilée est la figure d’un lieu de conversion, la Galilée est aussi en nous : lieu d’humanité, de difficultés, mais aussi terre d’espérance. </a:t>
            </a:r>
          </a:p>
        </p:txBody>
      </p:sp>
      <p:sp>
        <p:nvSpPr>
          <p:cNvPr id="8" name="Rectangle : coins arrondis 7">
            <a:extLst>
              <a:ext uri="{FF2B5EF4-FFF2-40B4-BE49-F238E27FC236}">
                <a16:creationId xmlns:a16="http://schemas.microsoft.com/office/drawing/2014/main" id="{299F5995-4874-240E-AC7F-4EB545090CEA}"/>
              </a:ext>
            </a:extLst>
          </p:cNvPr>
          <p:cNvSpPr/>
          <p:nvPr/>
        </p:nvSpPr>
        <p:spPr>
          <a:xfrm>
            <a:off x="220665" y="4945090"/>
            <a:ext cx="6219464" cy="161746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Pouvons-nous, nous aussi, aujourd’hui entendre l’appel de Jean à devenir juste, à préparer la venue du Seigneur ?  </a:t>
            </a:r>
          </a:p>
        </p:txBody>
      </p:sp>
      <p:sp>
        <p:nvSpPr>
          <p:cNvPr id="2" name="Rectangle : coins arrondis 1">
            <a:extLst>
              <a:ext uri="{FF2B5EF4-FFF2-40B4-BE49-F238E27FC236}">
                <a16:creationId xmlns:a16="http://schemas.microsoft.com/office/drawing/2014/main" id="{520EF174-B1DA-63FF-6FD3-EF9AA08F5631}"/>
              </a:ext>
            </a:extLst>
          </p:cNvPr>
          <p:cNvSpPr/>
          <p:nvPr/>
        </p:nvSpPr>
        <p:spPr>
          <a:xfrm>
            <a:off x="6651971" y="5166522"/>
            <a:ext cx="5366498" cy="117460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Pouvons-nous reconnaître </a:t>
            </a:r>
          </a:p>
          <a:p>
            <a:pPr algn="ctr"/>
            <a:r>
              <a:rPr lang="fr-FR" sz="2800" dirty="0">
                <a:solidFill>
                  <a:schemeClr val="tx1"/>
                </a:solidFill>
              </a:rPr>
              <a:t>au cœur des ténèbres la Lumière ? </a:t>
            </a:r>
          </a:p>
          <a:p>
            <a:r>
              <a:rPr lang="fr-FR" dirty="0"/>
              <a:t> </a:t>
            </a:r>
          </a:p>
        </p:txBody>
      </p:sp>
      <p:sp>
        <p:nvSpPr>
          <p:cNvPr id="4" name="Espace réservé du numéro de diapositive 3">
            <a:extLst>
              <a:ext uri="{FF2B5EF4-FFF2-40B4-BE49-F238E27FC236}">
                <a16:creationId xmlns:a16="http://schemas.microsoft.com/office/drawing/2014/main" id="{2C98DE94-2B3C-9410-8A55-A3137C2EC955}"/>
              </a:ext>
            </a:extLst>
          </p:cNvPr>
          <p:cNvSpPr>
            <a:spLocks noGrp="1"/>
          </p:cNvSpPr>
          <p:nvPr>
            <p:ph type="sldNum" sz="quarter" idx="12"/>
          </p:nvPr>
        </p:nvSpPr>
        <p:spPr/>
        <p:txBody>
          <a:bodyPr/>
          <a:lstStyle/>
          <a:p>
            <a:fld id="{CF70008A-A0B5-4A2F-AE10-819E4AFD28BB}" type="slidenum">
              <a:rPr lang="fr-FR" smtClean="0"/>
              <a:pPr/>
              <a:t>10</a:t>
            </a:fld>
            <a:endParaRPr lang="fr-FR"/>
          </a:p>
        </p:txBody>
      </p:sp>
      <p:sp>
        <p:nvSpPr>
          <p:cNvPr id="6" name="ZoneTexte 5">
            <a:extLst>
              <a:ext uri="{FF2B5EF4-FFF2-40B4-BE49-F238E27FC236}">
                <a16:creationId xmlns:a16="http://schemas.microsoft.com/office/drawing/2014/main" id="{F943EDD5-E7DA-AD23-3F99-F97C25A79D13}"/>
              </a:ext>
            </a:extLst>
          </p:cNvPr>
          <p:cNvSpPr txBox="1"/>
          <p:nvPr/>
        </p:nvSpPr>
        <p:spPr>
          <a:xfrm>
            <a:off x="220665" y="11889"/>
            <a:ext cx="6145160" cy="369332"/>
          </a:xfrm>
          <a:prstGeom prst="rect">
            <a:avLst/>
          </a:prstGeom>
          <a:noFill/>
        </p:spPr>
        <p:txBody>
          <a:bodyPr wrap="square">
            <a:spAutoFit/>
          </a:bodyPr>
          <a:lstStyle/>
          <a:p>
            <a:r>
              <a:rPr lang="fr-FR" dirty="0">
                <a:solidFill>
                  <a:srgbClr val="FF0000"/>
                </a:solidFill>
                <a:cs typeface="Times New Roman" panose="02020603050405020304" pitchFamily="18" charset="0"/>
              </a:rPr>
              <a:t>Se retira en 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34487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8C81BA0-625D-4C28-B175-DDFE41C4902B}"/>
              </a:ext>
            </a:extLst>
          </p:cNvPr>
          <p:cNvSpPr/>
          <p:nvPr/>
        </p:nvSpPr>
        <p:spPr>
          <a:xfrm>
            <a:off x="2031728" y="2575152"/>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13</a:t>
            </a:r>
            <a:r>
              <a:rPr lang="fr-FR" sz="2800" b="1" dirty="0">
                <a:solidFill>
                  <a:schemeClr val="tx1"/>
                </a:solidFill>
              </a:rPr>
              <a:t> Il </a:t>
            </a:r>
            <a:r>
              <a:rPr lang="fr-FR" sz="2800" b="1" dirty="0">
                <a:solidFill>
                  <a:srgbClr val="FF0000"/>
                </a:solidFill>
              </a:rPr>
              <a:t>quitta</a:t>
            </a:r>
            <a:r>
              <a:rPr lang="fr-FR" sz="2800" b="1" dirty="0">
                <a:solidFill>
                  <a:schemeClr val="tx1"/>
                </a:solidFill>
              </a:rPr>
              <a:t> Nazareth </a:t>
            </a:r>
            <a:endParaRPr lang="fr-FR" sz="2800" dirty="0">
              <a:solidFill>
                <a:schemeClr val="tx1"/>
              </a:solidFill>
            </a:endParaRPr>
          </a:p>
          <a:p>
            <a:pPr algn="ctr"/>
            <a:r>
              <a:rPr lang="fr-FR" sz="2800" b="1" dirty="0">
                <a:solidFill>
                  <a:schemeClr val="tx1"/>
                </a:solidFill>
              </a:rPr>
              <a:t>et vint habiter </a:t>
            </a:r>
            <a:br>
              <a:rPr lang="fr-FR" sz="2800" b="1" dirty="0">
                <a:solidFill>
                  <a:schemeClr val="tx1"/>
                </a:solidFill>
              </a:rPr>
            </a:br>
            <a:r>
              <a:rPr lang="fr-FR" sz="2800" b="1" dirty="0">
                <a:solidFill>
                  <a:schemeClr val="tx1"/>
                </a:solidFill>
              </a:rPr>
              <a:t>à </a:t>
            </a:r>
            <a:r>
              <a:rPr lang="fr-FR" sz="2800" b="1" dirty="0">
                <a:solidFill>
                  <a:srgbClr val="FF0000"/>
                </a:solidFill>
              </a:rPr>
              <a:t>Capharnaüm</a:t>
            </a:r>
            <a:r>
              <a:rPr lang="fr-FR" sz="2800" b="1" dirty="0">
                <a:solidFill>
                  <a:schemeClr val="tx1"/>
                </a:solidFill>
              </a:rPr>
              <a:t>, </a:t>
            </a:r>
            <a:endParaRPr lang="fr-FR" sz="2800" dirty="0">
              <a:solidFill>
                <a:schemeClr val="tx1"/>
              </a:solidFill>
            </a:endParaRPr>
          </a:p>
          <a:p>
            <a:pPr algn="ctr"/>
            <a:r>
              <a:rPr lang="fr-FR" sz="2800" b="1" dirty="0">
                <a:solidFill>
                  <a:schemeClr val="tx1"/>
                </a:solidFill>
              </a:rPr>
              <a:t>ville située au bord </a:t>
            </a:r>
            <a:br>
              <a:rPr lang="fr-FR" sz="2800" b="1" dirty="0">
                <a:solidFill>
                  <a:schemeClr val="tx1"/>
                </a:solidFill>
              </a:rPr>
            </a:br>
            <a:r>
              <a:rPr lang="fr-FR" sz="2800" b="1" dirty="0">
                <a:solidFill>
                  <a:schemeClr val="tx1"/>
                </a:solidFill>
              </a:rPr>
              <a:t>de la mer de Galilée, </a:t>
            </a:r>
            <a:endParaRPr lang="fr-FR" sz="2800" dirty="0">
              <a:solidFill>
                <a:schemeClr val="tx1"/>
              </a:solidFill>
            </a:endParaRPr>
          </a:p>
          <a:p>
            <a:pPr algn="ctr"/>
            <a:r>
              <a:rPr lang="fr-FR" sz="2800" b="1" dirty="0">
                <a:solidFill>
                  <a:schemeClr val="tx1"/>
                </a:solidFill>
              </a:rPr>
              <a:t>dans les territoires de </a:t>
            </a:r>
            <a:r>
              <a:rPr lang="fr-FR" sz="2800" b="1" dirty="0">
                <a:solidFill>
                  <a:srgbClr val="FF0000"/>
                </a:solidFill>
              </a:rPr>
              <a:t>Zabulon et Nephtali </a:t>
            </a:r>
            <a:endParaRPr lang="fr-FR" sz="2800" dirty="0">
              <a:solidFill>
                <a:srgbClr val="FF0000"/>
              </a:solidFill>
            </a:endParaRPr>
          </a:p>
        </p:txBody>
      </p:sp>
      <p:pic>
        <p:nvPicPr>
          <p:cNvPr id="2" name="Picture 2">
            <a:extLst>
              <a:ext uri="{FF2B5EF4-FFF2-40B4-BE49-F238E27FC236}">
                <a16:creationId xmlns:a16="http://schemas.microsoft.com/office/drawing/2014/main" id="{E70CEACF-73D4-E70D-67AD-2928740098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06" y="562674"/>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space réservé du numéro de diapositive 2">
            <a:extLst>
              <a:ext uri="{FF2B5EF4-FFF2-40B4-BE49-F238E27FC236}">
                <a16:creationId xmlns:a16="http://schemas.microsoft.com/office/drawing/2014/main" id="{72C8A260-B819-718F-213B-DE4E4BCB9F45}"/>
              </a:ext>
            </a:extLst>
          </p:cNvPr>
          <p:cNvSpPr>
            <a:spLocks noGrp="1"/>
          </p:cNvSpPr>
          <p:nvPr>
            <p:ph type="sldNum" sz="quarter" idx="12"/>
          </p:nvPr>
        </p:nvSpPr>
        <p:spPr/>
        <p:txBody>
          <a:bodyPr/>
          <a:lstStyle/>
          <a:p>
            <a:fld id="{CF70008A-A0B5-4A2F-AE10-819E4AFD28BB}" type="slidenum">
              <a:rPr lang="fr-FR" smtClean="0"/>
              <a:pPr/>
              <a:t>11</a:t>
            </a:fld>
            <a:endParaRPr lang="fr-FR"/>
          </a:p>
        </p:txBody>
      </p:sp>
    </p:spTree>
    <p:extLst>
      <p:ext uri="{BB962C8B-B14F-4D97-AF65-F5344CB8AC3E}">
        <p14:creationId xmlns:p14="http://schemas.microsoft.com/office/powerpoint/2010/main" val="410240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D399305-714C-27E1-FD2F-67B354949A11}"/>
              </a:ext>
            </a:extLst>
          </p:cNvPr>
          <p:cNvSpPr/>
          <p:nvPr/>
        </p:nvSpPr>
        <p:spPr>
          <a:xfrm>
            <a:off x="146064" y="490455"/>
            <a:ext cx="11547234" cy="14328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Quitta</a:t>
            </a:r>
            <a:r>
              <a:rPr lang="fr-FR" sz="2800" dirty="0">
                <a:solidFill>
                  <a:schemeClr val="tx1"/>
                </a:solidFill>
              </a:rPr>
              <a:t> : littéralement</a:t>
            </a:r>
            <a:r>
              <a:rPr lang="fr-FR" sz="2800" i="1" dirty="0">
                <a:solidFill>
                  <a:schemeClr val="tx1"/>
                </a:solidFill>
              </a:rPr>
              <a:t> abandonnant</a:t>
            </a:r>
            <a:r>
              <a:rPr lang="fr-FR" sz="2800" dirty="0">
                <a:solidFill>
                  <a:schemeClr val="tx1"/>
                </a:solidFill>
              </a:rPr>
              <a:t>. Ce verbe ainsi traduit a un impact plus fort. Jésus abandonne sa terre, Nazareth, sa famille.</a:t>
            </a:r>
          </a:p>
        </p:txBody>
      </p:sp>
      <p:sp>
        <p:nvSpPr>
          <p:cNvPr id="9" name="Rectangle : coins arrondis 8">
            <a:extLst>
              <a:ext uri="{FF2B5EF4-FFF2-40B4-BE49-F238E27FC236}">
                <a16:creationId xmlns:a16="http://schemas.microsoft.com/office/drawing/2014/main" id="{2B28B0D3-E16F-339E-8E7A-AF4121D3E24E}"/>
              </a:ext>
            </a:extLst>
          </p:cNvPr>
          <p:cNvSpPr/>
          <p:nvPr/>
        </p:nvSpPr>
        <p:spPr>
          <a:xfrm>
            <a:off x="180553" y="2103475"/>
            <a:ext cx="6279241" cy="8055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Capharnaüm </a:t>
            </a:r>
            <a:r>
              <a:rPr lang="fr-FR" sz="2800" dirty="0">
                <a:solidFill>
                  <a:schemeClr val="tx1"/>
                </a:solidFill>
              </a:rPr>
              <a:t>: littéralement </a:t>
            </a:r>
            <a:r>
              <a:rPr lang="fr-FR" sz="2800" i="1" dirty="0">
                <a:solidFill>
                  <a:schemeClr val="tx1"/>
                </a:solidFill>
              </a:rPr>
              <a:t>La maritime</a:t>
            </a:r>
            <a:r>
              <a:rPr lang="fr-FR" sz="2800" dirty="0">
                <a:solidFill>
                  <a:schemeClr val="tx1"/>
                </a:solidFill>
              </a:rPr>
              <a:t>. </a:t>
            </a:r>
          </a:p>
        </p:txBody>
      </p:sp>
      <p:sp>
        <p:nvSpPr>
          <p:cNvPr id="7" name="Rectangle : coins arrondis 6">
            <a:extLst>
              <a:ext uri="{FF2B5EF4-FFF2-40B4-BE49-F238E27FC236}">
                <a16:creationId xmlns:a16="http://schemas.microsoft.com/office/drawing/2014/main" id="{8980FAEC-FDB4-47BC-0882-4282BA83520E}"/>
              </a:ext>
            </a:extLst>
          </p:cNvPr>
          <p:cNvSpPr/>
          <p:nvPr/>
        </p:nvSpPr>
        <p:spPr>
          <a:xfrm>
            <a:off x="180553" y="3217154"/>
            <a:ext cx="11478257" cy="131639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Zabulon et Nephtali</a:t>
            </a:r>
          </a:p>
          <a:p>
            <a:r>
              <a:rPr lang="fr-FR" sz="2800" dirty="0">
                <a:solidFill>
                  <a:schemeClr val="tx1"/>
                </a:solidFill>
              </a:rPr>
              <a:t>Matthieu emploie par avance les mots clés de la citation d’Isaïe qui va suivre</a:t>
            </a:r>
          </a:p>
        </p:txBody>
      </p:sp>
      <p:sp>
        <p:nvSpPr>
          <p:cNvPr id="8" name="Rectangle : coins arrondis 7">
            <a:extLst>
              <a:ext uri="{FF2B5EF4-FFF2-40B4-BE49-F238E27FC236}">
                <a16:creationId xmlns:a16="http://schemas.microsoft.com/office/drawing/2014/main" id="{C1CD19F9-4677-C6C1-0267-B421BB6E174A}"/>
              </a:ext>
            </a:extLst>
          </p:cNvPr>
          <p:cNvSpPr/>
          <p:nvPr/>
        </p:nvSpPr>
        <p:spPr>
          <a:xfrm>
            <a:off x="180553" y="4784455"/>
            <a:ext cx="11603795" cy="16289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Pourquoi Matthieu suggère-t-il que Jésus abandonne sa ville, sa famille ? </a:t>
            </a:r>
          </a:p>
          <a:p>
            <a:r>
              <a:rPr lang="fr-FR" sz="2800" dirty="0">
                <a:solidFill>
                  <a:schemeClr val="tx1"/>
                </a:solidFill>
              </a:rPr>
              <a:t>Pourquoi ce déplacement ? </a:t>
            </a:r>
          </a:p>
          <a:p>
            <a:r>
              <a:rPr lang="fr-FR" sz="2800" dirty="0">
                <a:solidFill>
                  <a:schemeClr val="tx1"/>
                </a:solidFill>
              </a:rPr>
              <a:t>Pourquoi citer ces territoires ?</a:t>
            </a:r>
          </a:p>
        </p:txBody>
      </p:sp>
      <p:pic>
        <p:nvPicPr>
          <p:cNvPr id="10" name="Picture 2">
            <a:extLst>
              <a:ext uri="{FF2B5EF4-FFF2-40B4-BE49-F238E27FC236}">
                <a16:creationId xmlns:a16="http://schemas.microsoft.com/office/drawing/2014/main" id="{692B2276-C01C-C6FD-9DD6-3243C087D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7384" y="1887096"/>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64008E90-5DCA-FB1A-FA39-BBAEFD5AF52B}"/>
              </a:ext>
            </a:extLst>
          </p:cNvPr>
          <p:cNvSpPr>
            <a:spLocks noGrp="1"/>
          </p:cNvSpPr>
          <p:nvPr>
            <p:ph type="sldNum" sz="quarter" idx="12"/>
          </p:nvPr>
        </p:nvSpPr>
        <p:spPr/>
        <p:txBody>
          <a:bodyPr/>
          <a:lstStyle/>
          <a:p>
            <a:fld id="{CF70008A-A0B5-4A2F-AE10-819E4AFD28BB}" type="slidenum">
              <a:rPr lang="fr-FR" smtClean="0"/>
              <a:pPr/>
              <a:t>12</a:t>
            </a:fld>
            <a:endParaRPr lang="fr-FR"/>
          </a:p>
        </p:txBody>
      </p:sp>
      <p:sp>
        <p:nvSpPr>
          <p:cNvPr id="6" name="ZoneTexte 5">
            <a:extLst>
              <a:ext uri="{FF2B5EF4-FFF2-40B4-BE49-F238E27FC236}">
                <a16:creationId xmlns:a16="http://schemas.microsoft.com/office/drawing/2014/main" id="{CBEA0272-61D4-99B0-D670-7C24A3514163}"/>
              </a:ext>
            </a:extLst>
          </p:cNvPr>
          <p:cNvSpPr txBox="1"/>
          <p:nvPr/>
        </p:nvSpPr>
        <p:spPr>
          <a:xfrm>
            <a:off x="180553" y="-1588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Quitter – Capharnaüm – Zabulon - Nephtali </a:t>
            </a:r>
            <a:endParaRPr lang="fr-FR" dirty="0">
              <a:solidFill>
                <a:srgbClr val="FF0000"/>
              </a:solidFill>
            </a:endParaRPr>
          </a:p>
        </p:txBody>
      </p:sp>
    </p:spTree>
    <p:extLst>
      <p:ext uri="{BB962C8B-B14F-4D97-AF65-F5344CB8AC3E}">
        <p14:creationId xmlns:p14="http://schemas.microsoft.com/office/powerpoint/2010/main" val="402582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EFFB2071-5278-F9AC-F7E0-D953B20B3243}"/>
              </a:ext>
            </a:extLst>
          </p:cNvPr>
          <p:cNvSpPr/>
          <p:nvPr/>
        </p:nvSpPr>
        <p:spPr>
          <a:xfrm>
            <a:off x="245807" y="1809735"/>
            <a:ext cx="11602064" cy="106128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Matthieu 4, 19</a:t>
            </a:r>
            <a:r>
              <a:rPr lang="fr-FR" sz="3200" dirty="0">
                <a:solidFill>
                  <a:schemeClr val="tx1"/>
                </a:solidFill>
              </a:rPr>
              <a:t> Jésus appelle ses disciples à leur tour à tout quitter. </a:t>
            </a:r>
          </a:p>
        </p:txBody>
      </p:sp>
      <p:sp>
        <p:nvSpPr>
          <p:cNvPr id="14" name="Rectangle : coins arrondis 13">
            <a:extLst>
              <a:ext uri="{FF2B5EF4-FFF2-40B4-BE49-F238E27FC236}">
                <a16:creationId xmlns:a16="http://schemas.microsoft.com/office/drawing/2014/main" id="{A4C26895-3055-2C12-CE46-D23D06823A22}"/>
              </a:ext>
            </a:extLst>
          </p:cNvPr>
          <p:cNvSpPr/>
          <p:nvPr/>
        </p:nvSpPr>
        <p:spPr>
          <a:xfrm>
            <a:off x="245807" y="3844413"/>
            <a:ext cx="11602064" cy="178244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Zabulon et Nephtali</a:t>
            </a:r>
            <a:r>
              <a:rPr lang="fr-FR" sz="2800" dirty="0">
                <a:solidFill>
                  <a:schemeClr val="tx1"/>
                </a:solidFill>
              </a:rPr>
              <a:t> sont des mots aussi obsolètes pour les lecteurs de l’époque que pour nous l’Austrasie et la Neustrie.</a:t>
            </a:r>
          </a:p>
          <a:p>
            <a:r>
              <a:rPr lang="fr-FR" sz="2800" dirty="0">
                <a:solidFill>
                  <a:schemeClr val="tx1"/>
                </a:solidFill>
              </a:rPr>
              <a:t>Ces noms  évoquent pour les auditeurs  le temps de l’exil et de la dispersion.</a:t>
            </a:r>
          </a:p>
        </p:txBody>
      </p:sp>
      <p:pic>
        <p:nvPicPr>
          <p:cNvPr id="2" name="Picture 2">
            <a:extLst>
              <a:ext uri="{FF2B5EF4-FFF2-40B4-BE49-F238E27FC236}">
                <a16:creationId xmlns:a16="http://schemas.microsoft.com/office/drawing/2014/main" id="{1009A012-4882-9F40-AF2E-18EA7249EC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526" y="313723"/>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space réservé du numéro de diapositive 2">
            <a:extLst>
              <a:ext uri="{FF2B5EF4-FFF2-40B4-BE49-F238E27FC236}">
                <a16:creationId xmlns:a16="http://schemas.microsoft.com/office/drawing/2014/main" id="{0E5218C7-B58C-BE44-C4F2-FE1724BF7F99}"/>
              </a:ext>
            </a:extLst>
          </p:cNvPr>
          <p:cNvSpPr>
            <a:spLocks noGrp="1"/>
          </p:cNvSpPr>
          <p:nvPr>
            <p:ph type="sldNum" sz="quarter" idx="12"/>
          </p:nvPr>
        </p:nvSpPr>
        <p:spPr/>
        <p:txBody>
          <a:bodyPr/>
          <a:lstStyle/>
          <a:p>
            <a:fld id="{CF70008A-A0B5-4A2F-AE10-819E4AFD28BB}" type="slidenum">
              <a:rPr lang="fr-FR" smtClean="0"/>
              <a:pPr/>
              <a:t>13</a:t>
            </a:fld>
            <a:endParaRPr lang="fr-FR"/>
          </a:p>
        </p:txBody>
      </p:sp>
      <p:sp>
        <p:nvSpPr>
          <p:cNvPr id="4" name="ZoneTexte 3">
            <a:extLst>
              <a:ext uri="{FF2B5EF4-FFF2-40B4-BE49-F238E27FC236}">
                <a16:creationId xmlns:a16="http://schemas.microsoft.com/office/drawing/2014/main" id="{F144B943-E9FE-6809-4A36-63EBE8C8D947}"/>
              </a:ext>
            </a:extLst>
          </p:cNvPr>
          <p:cNvSpPr txBox="1"/>
          <p:nvPr/>
        </p:nvSpPr>
        <p:spPr>
          <a:xfrm>
            <a:off x="245807" y="129057"/>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Quitter – Capharnaüm – Zabulon - Nephtali </a:t>
            </a:r>
            <a:endParaRPr lang="fr-FR" dirty="0">
              <a:solidFill>
                <a:srgbClr val="FF0000"/>
              </a:solidFill>
            </a:endParaRPr>
          </a:p>
        </p:txBody>
      </p:sp>
    </p:spTree>
    <p:extLst>
      <p:ext uri="{BB962C8B-B14F-4D97-AF65-F5344CB8AC3E}">
        <p14:creationId xmlns:p14="http://schemas.microsoft.com/office/powerpoint/2010/main" val="40084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6B9CCBCF-3EA2-021B-6D36-ADFE937EC5CA}"/>
              </a:ext>
            </a:extLst>
          </p:cNvPr>
          <p:cNvSpPr/>
          <p:nvPr/>
        </p:nvSpPr>
        <p:spPr>
          <a:xfrm>
            <a:off x="329500" y="511653"/>
            <a:ext cx="10250010" cy="145867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Jésus lui aussi, comme les disciples doit tout quitter. </a:t>
            </a:r>
            <a:br>
              <a:rPr lang="fr-FR" sz="2800" dirty="0">
                <a:solidFill>
                  <a:schemeClr val="tx1"/>
                </a:solidFill>
              </a:rPr>
            </a:br>
            <a:r>
              <a:rPr lang="fr-FR" sz="2800" dirty="0">
                <a:solidFill>
                  <a:schemeClr val="tx1"/>
                </a:solidFill>
              </a:rPr>
              <a:t>C’est parce qu’il a tout quitté qu’il peut appeler à faire de même. </a:t>
            </a:r>
          </a:p>
          <a:p>
            <a:r>
              <a:rPr lang="fr-FR" dirty="0"/>
              <a:t> </a:t>
            </a:r>
          </a:p>
        </p:txBody>
      </p:sp>
      <p:sp>
        <p:nvSpPr>
          <p:cNvPr id="7" name="Rectangle : coins arrondis 6">
            <a:extLst>
              <a:ext uri="{FF2B5EF4-FFF2-40B4-BE49-F238E27FC236}">
                <a16:creationId xmlns:a16="http://schemas.microsoft.com/office/drawing/2014/main" id="{58166140-8C29-5D2D-0629-A21A31684B72}"/>
              </a:ext>
            </a:extLst>
          </p:cNvPr>
          <p:cNvSpPr/>
          <p:nvPr/>
        </p:nvSpPr>
        <p:spPr>
          <a:xfrm>
            <a:off x="1928140" y="2272551"/>
            <a:ext cx="7052730" cy="111560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a:p>
            <a:r>
              <a:rPr lang="fr-FR" sz="2800" dirty="0">
                <a:solidFill>
                  <a:schemeClr val="tx1"/>
                </a:solidFill>
              </a:rPr>
              <a:t>Matthieu en citant des villes évoquant l’exil, </a:t>
            </a:r>
          </a:p>
          <a:p>
            <a:r>
              <a:rPr lang="fr-FR" sz="2800" dirty="0">
                <a:solidFill>
                  <a:schemeClr val="tx1"/>
                </a:solidFill>
              </a:rPr>
              <a:t>montre ainsi que le plan de Dieu s’accomplit.  </a:t>
            </a:r>
          </a:p>
          <a:p>
            <a:pPr algn="ctr"/>
            <a:endParaRPr lang="fr-FR" dirty="0"/>
          </a:p>
        </p:txBody>
      </p:sp>
      <p:sp>
        <p:nvSpPr>
          <p:cNvPr id="16" name="Rectangle : coins arrondis 15">
            <a:extLst>
              <a:ext uri="{FF2B5EF4-FFF2-40B4-BE49-F238E27FC236}">
                <a16:creationId xmlns:a16="http://schemas.microsoft.com/office/drawing/2014/main" id="{91B4C6FD-8490-69EB-75F1-39F3A6C0DB54}"/>
              </a:ext>
            </a:extLst>
          </p:cNvPr>
          <p:cNvSpPr/>
          <p:nvPr/>
        </p:nvSpPr>
        <p:spPr>
          <a:xfrm>
            <a:off x="329500" y="3720966"/>
            <a:ext cx="11352427" cy="111560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Au cœur de l’exil et de la dispersion, </a:t>
            </a:r>
          </a:p>
          <a:p>
            <a:pPr algn="ctr"/>
            <a:r>
              <a:rPr lang="fr-FR" sz="2800" dirty="0">
                <a:solidFill>
                  <a:schemeClr val="tx1"/>
                </a:solidFill>
              </a:rPr>
              <a:t>une espérance est annoncée, un accomplissement de libération en Jésus.</a:t>
            </a:r>
          </a:p>
        </p:txBody>
      </p:sp>
      <p:sp>
        <p:nvSpPr>
          <p:cNvPr id="8" name="Rectangle : coins arrondis 7">
            <a:extLst>
              <a:ext uri="{FF2B5EF4-FFF2-40B4-BE49-F238E27FC236}">
                <a16:creationId xmlns:a16="http://schemas.microsoft.com/office/drawing/2014/main" id="{0C6445FA-3280-9681-19B5-DB3150EA0BE9}"/>
              </a:ext>
            </a:extLst>
          </p:cNvPr>
          <p:cNvSpPr/>
          <p:nvPr/>
        </p:nvSpPr>
        <p:spPr>
          <a:xfrm>
            <a:off x="1110023" y="5169381"/>
            <a:ext cx="9296281" cy="111560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Quel sens prend le mot quitter pour nous aujourd'hui ? </a:t>
            </a:r>
            <a:endParaRPr lang="fr-FR" sz="2800" dirty="0">
              <a:solidFill>
                <a:schemeClr val="tx1"/>
              </a:solidFill>
            </a:endParaRPr>
          </a:p>
          <a:p>
            <a:pPr algn="ctr"/>
            <a:r>
              <a:rPr lang="fr-FR" sz="2800" b="1" dirty="0">
                <a:solidFill>
                  <a:schemeClr val="tx1"/>
                </a:solidFill>
              </a:rPr>
              <a:t> Pour quelle libération ? </a:t>
            </a:r>
            <a:endParaRPr lang="fr-FR" dirty="0"/>
          </a:p>
        </p:txBody>
      </p:sp>
      <p:sp>
        <p:nvSpPr>
          <p:cNvPr id="2" name="Espace réservé du numéro de diapositive 1">
            <a:extLst>
              <a:ext uri="{FF2B5EF4-FFF2-40B4-BE49-F238E27FC236}">
                <a16:creationId xmlns:a16="http://schemas.microsoft.com/office/drawing/2014/main" id="{39BF959A-901F-49B5-E7C4-6675407E5885}"/>
              </a:ext>
            </a:extLst>
          </p:cNvPr>
          <p:cNvSpPr>
            <a:spLocks noGrp="1"/>
          </p:cNvSpPr>
          <p:nvPr>
            <p:ph type="sldNum" sz="quarter" idx="12"/>
          </p:nvPr>
        </p:nvSpPr>
        <p:spPr/>
        <p:txBody>
          <a:bodyPr/>
          <a:lstStyle/>
          <a:p>
            <a:fld id="{CF70008A-A0B5-4A2F-AE10-819E4AFD28BB}" type="slidenum">
              <a:rPr lang="fr-FR" smtClean="0"/>
              <a:pPr/>
              <a:t>14</a:t>
            </a:fld>
            <a:endParaRPr lang="fr-FR"/>
          </a:p>
        </p:txBody>
      </p:sp>
      <p:pic>
        <p:nvPicPr>
          <p:cNvPr id="4" name="Picture 2">
            <a:extLst>
              <a:ext uri="{FF2B5EF4-FFF2-40B4-BE49-F238E27FC236}">
                <a16:creationId xmlns:a16="http://schemas.microsoft.com/office/drawing/2014/main" id="{39269BC7-1CF2-0701-27DF-105709C71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0682" y="2149836"/>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01219145-F9CA-8AAF-3EEF-E0ED6482023E}"/>
              </a:ext>
            </a:extLst>
          </p:cNvPr>
          <p:cNvSpPr txBox="1"/>
          <p:nvPr/>
        </p:nvSpPr>
        <p:spPr>
          <a:xfrm>
            <a:off x="329500"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Quitter – Capharnaüm – Zabulon - Nephtali </a:t>
            </a:r>
            <a:endParaRPr lang="fr-FR" dirty="0">
              <a:solidFill>
                <a:srgbClr val="FF0000"/>
              </a:solidFill>
            </a:endParaRPr>
          </a:p>
        </p:txBody>
      </p:sp>
    </p:spTree>
    <p:extLst>
      <p:ext uri="{BB962C8B-B14F-4D97-AF65-F5344CB8AC3E}">
        <p14:creationId xmlns:p14="http://schemas.microsoft.com/office/powerpoint/2010/main" val="27890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FFE3-83C3-8C8B-D674-2D25C6B14E1F}"/>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22A40ED-1D21-881C-18F6-C2ABA5DD33D4}"/>
              </a:ext>
            </a:extLst>
          </p:cNvPr>
          <p:cNvSpPr/>
          <p:nvPr/>
        </p:nvSpPr>
        <p:spPr>
          <a:xfrm>
            <a:off x="2146565" y="2935484"/>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14 C’était pour que </a:t>
            </a:r>
            <a:endParaRPr lang="fr-FR" sz="2800" dirty="0">
              <a:solidFill>
                <a:schemeClr val="tx1"/>
              </a:solidFill>
            </a:endParaRPr>
          </a:p>
          <a:p>
            <a:pPr algn="ctr"/>
            <a:r>
              <a:rPr lang="fr-FR" sz="2800" b="1" dirty="0">
                <a:solidFill>
                  <a:schemeClr val="tx1"/>
                </a:solidFill>
              </a:rPr>
              <a:t>soit </a:t>
            </a:r>
            <a:r>
              <a:rPr lang="fr-FR" sz="2800" b="1" dirty="0">
                <a:solidFill>
                  <a:srgbClr val="FF0000"/>
                </a:solidFill>
              </a:rPr>
              <a:t>accomplie </a:t>
            </a:r>
            <a:endParaRPr lang="fr-FR" sz="2800" dirty="0">
              <a:solidFill>
                <a:srgbClr val="FF0000"/>
              </a:solidFill>
            </a:endParaRPr>
          </a:p>
          <a:p>
            <a:pPr algn="ctr"/>
            <a:r>
              <a:rPr lang="fr-FR" sz="2800" b="1" dirty="0">
                <a:solidFill>
                  <a:schemeClr val="tx1"/>
                </a:solidFill>
              </a:rPr>
              <a:t>la parole prononcée par le prophète </a:t>
            </a:r>
            <a:r>
              <a:rPr lang="fr-FR" sz="2800" b="1" dirty="0">
                <a:solidFill>
                  <a:srgbClr val="FF0000"/>
                </a:solidFill>
              </a:rPr>
              <a:t>Isaïe</a:t>
            </a:r>
            <a:r>
              <a:rPr lang="fr-FR" sz="2800" b="1" dirty="0">
                <a:solidFill>
                  <a:schemeClr val="tx1"/>
                </a:solidFill>
              </a:rPr>
              <a:t> : </a:t>
            </a:r>
            <a:endParaRPr lang="fr-FR" sz="2800" dirty="0">
              <a:solidFill>
                <a:schemeClr val="tx1"/>
              </a:solidFill>
            </a:endParaRPr>
          </a:p>
          <a:p>
            <a:pPr algn="ctr"/>
            <a:r>
              <a:rPr lang="fr-FR" sz="2800" b="1" i="1" dirty="0">
                <a:solidFill>
                  <a:schemeClr val="tx1"/>
                </a:solidFill>
              </a:rPr>
              <a:t>Le peuple qui habitait </a:t>
            </a:r>
            <a:endParaRPr lang="fr-FR" sz="2800" dirty="0">
              <a:solidFill>
                <a:schemeClr val="tx1"/>
              </a:solidFill>
            </a:endParaRPr>
          </a:p>
          <a:p>
            <a:pPr algn="ctr"/>
            <a:r>
              <a:rPr lang="fr-FR" sz="2800" b="1" i="1" dirty="0">
                <a:solidFill>
                  <a:schemeClr val="tx1"/>
                </a:solidFill>
              </a:rPr>
              <a:t>dans les ténèbres </a:t>
            </a:r>
            <a:endParaRPr lang="fr-FR" sz="2800" dirty="0">
              <a:solidFill>
                <a:schemeClr val="tx1"/>
              </a:solidFill>
            </a:endParaRPr>
          </a:p>
          <a:p>
            <a:pPr algn="ctr"/>
            <a:r>
              <a:rPr lang="fr-FR" sz="2800" b="1" i="1" dirty="0">
                <a:solidFill>
                  <a:schemeClr val="tx1"/>
                </a:solidFill>
              </a:rPr>
              <a:t>a vu une grande lumière… une lumière s’est levée</a:t>
            </a:r>
            <a:r>
              <a:rPr lang="fr-FR" sz="2800" i="1" dirty="0">
                <a:solidFill>
                  <a:schemeClr val="tx1"/>
                </a:solidFill>
              </a:rPr>
              <a:t> </a:t>
            </a:r>
            <a:endParaRPr lang="fr-FR" sz="2800" dirty="0">
              <a:solidFill>
                <a:schemeClr val="tx1"/>
              </a:solidFill>
            </a:endParaRPr>
          </a:p>
          <a:p>
            <a:r>
              <a:rPr lang="fr-FR" dirty="0"/>
              <a:t> </a:t>
            </a:r>
          </a:p>
        </p:txBody>
      </p:sp>
      <p:pic>
        <p:nvPicPr>
          <p:cNvPr id="1026" name="Picture 2">
            <a:extLst>
              <a:ext uri="{FF2B5EF4-FFF2-40B4-BE49-F238E27FC236}">
                <a16:creationId xmlns:a16="http://schemas.microsoft.com/office/drawing/2014/main" id="{D2DF80DB-3352-FD0C-9FA4-5B70381D9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99" y="46889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0D16DDB1-A59E-9F06-D1EE-B0E561807BFC}"/>
              </a:ext>
            </a:extLst>
          </p:cNvPr>
          <p:cNvSpPr>
            <a:spLocks noGrp="1"/>
          </p:cNvSpPr>
          <p:nvPr>
            <p:ph type="sldNum" sz="quarter" idx="12"/>
          </p:nvPr>
        </p:nvSpPr>
        <p:spPr/>
        <p:txBody>
          <a:bodyPr/>
          <a:lstStyle/>
          <a:p>
            <a:fld id="{CF70008A-A0B5-4A2F-AE10-819E4AFD28BB}" type="slidenum">
              <a:rPr lang="fr-FR" smtClean="0"/>
              <a:pPr/>
              <a:t>15</a:t>
            </a:fld>
            <a:endParaRPr lang="fr-FR"/>
          </a:p>
        </p:txBody>
      </p:sp>
    </p:spTree>
    <p:extLst>
      <p:ext uri="{BB962C8B-B14F-4D97-AF65-F5344CB8AC3E}">
        <p14:creationId xmlns:p14="http://schemas.microsoft.com/office/powerpoint/2010/main" val="190858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8812-2352-0E6F-F41C-E394CBD21D7B}"/>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F1733F-7ADF-2B96-B68A-A1A7975C6A39}"/>
              </a:ext>
            </a:extLst>
          </p:cNvPr>
          <p:cNvSpPr/>
          <p:nvPr/>
        </p:nvSpPr>
        <p:spPr>
          <a:xfrm>
            <a:off x="179193" y="418152"/>
            <a:ext cx="7350303" cy="8187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Habitait </a:t>
            </a:r>
            <a:r>
              <a:rPr lang="fr-FR" sz="2800" dirty="0">
                <a:solidFill>
                  <a:schemeClr val="tx1"/>
                </a:solidFill>
              </a:rPr>
              <a:t>: littéralement </a:t>
            </a:r>
            <a:r>
              <a:rPr lang="fr-FR" sz="2800" i="1" dirty="0">
                <a:solidFill>
                  <a:schemeClr val="tx1"/>
                </a:solidFill>
              </a:rPr>
              <a:t>assis dans les ténèbres</a:t>
            </a:r>
            <a:endParaRPr lang="fr-FR" i="1" dirty="0"/>
          </a:p>
        </p:txBody>
      </p:sp>
      <p:sp>
        <p:nvSpPr>
          <p:cNvPr id="9" name="Rectangle : coins arrondis 8">
            <a:extLst>
              <a:ext uri="{FF2B5EF4-FFF2-40B4-BE49-F238E27FC236}">
                <a16:creationId xmlns:a16="http://schemas.microsoft.com/office/drawing/2014/main" id="{93E40CED-D25B-91F7-C01C-39236113B242}"/>
              </a:ext>
            </a:extLst>
          </p:cNvPr>
          <p:cNvSpPr/>
          <p:nvPr/>
        </p:nvSpPr>
        <p:spPr>
          <a:xfrm>
            <a:off x="100535" y="1406907"/>
            <a:ext cx="9584239" cy="244579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Que vient faire ici cette citation du prophète Isaïe ? </a:t>
            </a:r>
            <a:br>
              <a:rPr lang="fr-FR" sz="2800" b="1" dirty="0">
                <a:solidFill>
                  <a:schemeClr val="tx1"/>
                </a:solidFill>
              </a:rPr>
            </a:br>
            <a:r>
              <a:rPr lang="fr-FR" sz="2800" b="1" dirty="0">
                <a:solidFill>
                  <a:schemeClr val="tx1"/>
                </a:solidFill>
              </a:rPr>
              <a:t>Allons lire le texte original : </a:t>
            </a:r>
            <a:br>
              <a:rPr lang="fr-FR" sz="2800" b="1" dirty="0">
                <a:solidFill>
                  <a:schemeClr val="tx1"/>
                </a:solidFill>
              </a:rPr>
            </a:br>
            <a:r>
              <a:rPr lang="fr-FR" sz="2800" b="1" dirty="0">
                <a:solidFill>
                  <a:schemeClr val="tx1"/>
                </a:solidFill>
              </a:rPr>
              <a:t>Isaïe 9, 01 </a:t>
            </a:r>
            <a:r>
              <a:rPr lang="fr-FR" sz="2800" i="1" dirty="0">
                <a:solidFill>
                  <a:schemeClr val="tx1"/>
                </a:solidFill>
              </a:rPr>
              <a:t>Le peuple qui marchait dans les ténèbres </a:t>
            </a:r>
            <a:br>
              <a:rPr lang="fr-FR" sz="2800" i="1" dirty="0">
                <a:solidFill>
                  <a:schemeClr val="tx1"/>
                </a:solidFill>
              </a:rPr>
            </a:br>
            <a:r>
              <a:rPr lang="fr-FR" sz="2800" i="1" dirty="0">
                <a:solidFill>
                  <a:schemeClr val="tx1"/>
                </a:solidFill>
              </a:rPr>
              <a:t>a vu se lever une grande lumière ; </a:t>
            </a:r>
            <a:br>
              <a:rPr lang="fr-FR" sz="2800" i="1" dirty="0">
                <a:solidFill>
                  <a:schemeClr val="tx1"/>
                </a:solidFill>
              </a:rPr>
            </a:br>
            <a:r>
              <a:rPr lang="fr-FR" sz="2800" i="1" dirty="0">
                <a:solidFill>
                  <a:schemeClr val="tx1"/>
                </a:solidFill>
              </a:rPr>
              <a:t>et sur les habitants du pays de l’ombre, une lumière a resplendi. </a:t>
            </a:r>
          </a:p>
        </p:txBody>
      </p:sp>
      <p:sp>
        <p:nvSpPr>
          <p:cNvPr id="7" name="Rectangle : coins arrondis 6">
            <a:extLst>
              <a:ext uri="{FF2B5EF4-FFF2-40B4-BE49-F238E27FC236}">
                <a16:creationId xmlns:a16="http://schemas.microsoft.com/office/drawing/2014/main" id="{1295105D-7B52-681D-6219-AE7C1D33C559}"/>
              </a:ext>
            </a:extLst>
          </p:cNvPr>
          <p:cNvSpPr/>
          <p:nvPr/>
        </p:nvSpPr>
        <p:spPr>
          <a:xfrm>
            <a:off x="179193" y="4061767"/>
            <a:ext cx="10701013" cy="16834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Noter les différences </a:t>
            </a:r>
            <a:r>
              <a:rPr lang="fr-FR" sz="2800" dirty="0">
                <a:solidFill>
                  <a:schemeClr val="tx1"/>
                </a:solidFill>
              </a:rPr>
              <a:t>entre Isaïe et la citation faite par Matthieu.</a:t>
            </a:r>
            <a:br>
              <a:rPr lang="fr-FR" sz="2800" dirty="0">
                <a:solidFill>
                  <a:schemeClr val="tx1"/>
                </a:solidFill>
              </a:rPr>
            </a:br>
            <a:r>
              <a:rPr lang="fr-FR" sz="2800" dirty="0">
                <a:solidFill>
                  <a:schemeClr val="tx1"/>
                </a:solidFill>
              </a:rPr>
              <a:t>Pourquoi Matthieu cite-t-il Isaïe mais en modifiant des expressions ? </a:t>
            </a:r>
            <a:br>
              <a:rPr lang="fr-FR" sz="2800" dirty="0">
                <a:solidFill>
                  <a:schemeClr val="tx1"/>
                </a:solidFill>
              </a:rPr>
            </a:br>
            <a:r>
              <a:rPr lang="fr-FR" sz="2800" dirty="0">
                <a:solidFill>
                  <a:schemeClr val="tx1"/>
                </a:solidFill>
              </a:rPr>
              <a:t>Cela ouvre-t-il un autre sens ? </a:t>
            </a:r>
          </a:p>
        </p:txBody>
      </p:sp>
      <p:sp>
        <p:nvSpPr>
          <p:cNvPr id="8" name="Rectangle : coins arrondis 7">
            <a:extLst>
              <a:ext uri="{FF2B5EF4-FFF2-40B4-BE49-F238E27FC236}">
                <a16:creationId xmlns:a16="http://schemas.microsoft.com/office/drawing/2014/main" id="{90FF41B1-4605-166D-58C3-5EDFAC859F1D}"/>
              </a:ext>
            </a:extLst>
          </p:cNvPr>
          <p:cNvSpPr/>
          <p:nvPr/>
        </p:nvSpPr>
        <p:spPr>
          <a:xfrm>
            <a:off x="563343" y="5954271"/>
            <a:ext cx="9594071" cy="6509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Quelle est cette grande lumière qui se lève dans les ténèbres ? </a:t>
            </a:r>
          </a:p>
        </p:txBody>
      </p:sp>
      <p:sp>
        <p:nvSpPr>
          <p:cNvPr id="2" name="Espace réservé du numéro de diapositive 1">
            <a:extLst>
              <a:ext uri="{FF2B5EF4-FFF2-40B4-BE49-F238E27FC236}">
                <a16:creationId xmlns:a16="http://schemas.microsoft.com/office/drawing/2014/main" id="{A80C560A-230B-EC54-3E20-205FB7C58990}"/>
              </a:ext>
            </a:extLst>
          </p:cNvPr>
          <p:cNvSpPr>
            <a:spLocks noGrp="1"/>
          </p:cNvSpPr>
          <p:nvPr>
            <p:ph type="sldNum" sz="quarter" idx="12"/>
          </p:nvPr>
        </p:nvSpPr>
        <p:spPr/>
        <p:txBody>
          <a:bodyPr/>
          <a:lstStyle/>
          <a:p>
            <a:fld id="{CF70008A-A0B5-4A2F-AE10-819E4AFD28BB}" type="slidenum">
              <a:rPr lang="fr-FR" smtClean="0"/>
              <a:pPr/>
              <a:t>16</a:t>
            </a:fld>
            <a:endParaRPr lang="fr-FR"/>
          </a:p>
        </p:txBody>
      </p:sp>
      <p:pic>
        <p:nvPicPr>
          <p:cNvPr id="3" name="Picture 2">
            <a:extLst>
              <a:ext uri="{FF2B5EF4-FFF2-40B4-BE49-F238E27FC236}">
                <a16:creationId xmlns:a16="http://schemas.microsoft.com/office/drawing/2014/main" id="{62A70ED0-36FD-4168-7AF8-01A9A85D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87" y="524889"/>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035D44E4-37B4-4C8C-0FAA-F2C70D9AE37C}"/>
              </a:ext>
            </a:extLst>
          </p:cNvPr>
          <p:cNvSpPr txBox="1"/>
          <p:nvPr/>
        </p:nvSpPr>
        <p:spPr>
          <a:xfrm>
            <a:off x="179193"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 – Isaïe - Lumière </a:t>
            </a:r>
            <a:endParaRPr lang="fr-FR" dirty="0">
              <a:solidFill>
                <a:srgbClr val="FF0000"/>
              </a:solidFill>
            </a:endParaRPr>
          </a:p>
        </p:txBody>
      </p:sp>
    </p:spTree>
    <p:extLst>
      <p:ext uri="{BB962C8B-B14F-4D97-AF65-F5344CB8AC3E}">
        <p14:creationId xmlns:p14="http://schemas.microsoft.com/office/powerpoint/2010/main" val="40318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73B7F-A7A4-E0B4-DEEA-29BE5E00C4A5}"/>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13B9EB03-AB4D-8C40-E042-14EE19D46402}"/>
              </a:ext>
            </a:extLst>
          </p:cNvPr>
          <p:cNvSpPr/>
          <p:nvPr/>
        </p:nvSpPr>
        <p:spPr>
          <a:xfrm>
            <a:off x="173891" y="817918"/>
            <a:ext cx="8940612" cy="21624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Le texte d’Isaïe cité par Matthieu est légèrement différent : </a:t>
            </a:r>
          </a:p>
          <a:p>
            <a:r>
              <a:rPr lang="fr-FR" sz="2800" dirty="0">
                <a:solidFill>
                  <a:schemeClr val="tx1"/>
                </a:solidFill>
              </a:rPr>
              <a:t>le peuple qui </a:t>
            </a:r>
            <a:r>
              <a:rPr lang="fr-FR" sz="2800" i="1" dirty="0">
                <a:solidFill>
                  <a:schemeClr val="tx1"/>
                </a:solidFill>
              </a:rPr>
              <a:t>marchait </a:t>
            </a:r>
            <a:r>
              <a:rPr lang="fr-FR" sz="2800" dirty="0">
                <a:solidFill>
                  <a:schemeClr val="tx1"/>
                </a:solidFill>
              </a:rPr>
              <a:t> a été remplacé par </a:t>
            </a:r>
            <a:r>
              <a:rPr lang="fr-FR" sz="2800" i="1" dirty="0">
                <a:solidFill>
                  <a:schemeClr val="tx1"/>
                </a:solidFill>
              </a:rPr>
              <a:t>habitait</a:t>
            </a:r>
            <a:r>
              <a:rPr lang="fr-FR" sz="2800" dirty="0">
                <a:solidFill>
                  <a:schemeClr val="tx1"/>
                </a:solidFill>
              </a:rPr>
              <a:t>.</a:t>
            </a:r>
          </a:p>
          <a:p>
            <a:r>
              <a:rPr lang="fr-FR" sz="2800" dirty="0">
                <a:solidFill>
                  <a:schemeClr val="tx1"/>
                </a:solidFill>
              </a:rPr>
              <a:t>Noter</a:t>
            </a:r>
            <a:r>
              <a:rPr lang="fr-FR" sz="2800" i="1" dirty="0">
                <a:solidFill>
                  <a:schemeClr val="tx1"/>
                </a:solidFill>
              </a:rPr>
              <a:t> : Gisant </a:t>
            </a:r>
            <a:r>
              <a:rPr lang="fr-FR" sz="2800" dirty="0">
                <a:solidFill>
                  <a:schemeClr val="tx1"/>
                </a:solidFill>
              </a:rPr>
              <a:t>dans les ténèbres </a:t>
            </a:r>
          </a:p>
          <a:p>
            <a:r>
              <a:rPr lang="fr-FR" sz="2800" dirty="0">
                <a:solidFill>
                  <a:schemeClr val="tx1"/>
                </a:solidFill>
              </a:rPr>
              <a:t>dans le psaume 107 (106), 10, évoque les exilés</a:t>
            </a:r>
            <a:r>
              <a:rPr lang="fr-FR" dirty="0">
                <a:solidFill>
                  <a:schemeClr val="tx1"/>
                </a:solidFill>
              </a:rPr>
              <a:t>.</a:t>
            </a:r>
            <a:r>
              <a:rPr lang="fr-FR" dirty="0"/>
              <a:t>  </a:t>
            </a:r>
          </a:p>
        </p:txBody>
      </p:sp>
      <p:sp>
        <p:nvSpPr>
          <p:cNvPr id="14" name="Rectangle : coins arrondis 13">
            <a:extLst>
              <a:ext uri="{FF2B5EF4-FFF2-40B4-BE49-F238E27FC236}">
                <a16:creationId xmlns:a16="http://schemas.microsoft.com/office/drawing/2014/main" id="{F481DCFC-8C12-DFC1-901E-74BCCF68D70F}"/>
              </a:ext>
            </a:extLst>
          </p:cNvPr>
          <p:cNvSpPr/>
          <p:nvPr/>
        </p:nvSpPr>
        <p:spPr>
          <a:xfrm>
            <a:off x="773660" y="3568398"/>
            <a:ext cx="10395786" cy="225404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Une lumière a resplendi est devenu une lumière s’est levée, </a:t>
            </a:r>
            <a:br>
              <a:rPr lang="fr-FR" sz="2800" dirty="0">
                <a:solidFill>
                  <a:schemeClr val="tx1"/>
                </a:solidFill>
              </a:rPr>
            </a:br>
            <a:r>
              <a:rPr lang="fr-FR" sz="2800" dirty="0">
                <a:solidFill>
                  <a:schemeClr val="tx1"/>
                </a:solidFill>
              </a:rPr>
              <a:t>expression qui rappelle plutôt </a:t>
            </a:r>
            <a:r>
              <a:rPr lang="fr-FR" sz="2800" b="1" dirty="0">
                <a:solidFill>
                  <a:schemeClr val="tx1"/>
                </a:solidFill>
              </a:rPr>
              <a:t>Isaïe 58, 10 </a:t>
            </a:r>
            <a:r>
              <a:rPr lang="fr-FR" sz="2800" i="1" dirty="0">
                <a:solidFill>
                  <a:schemeClr val="tx1"/>
                </a:solidFill>
              </a:rPr>
              <a:t>Une lumière se lèvera </a:t>
            </a:r>
            <a:br>
              <a:rPr lang="fr-FR" sz="2800" dirty="0">
                <a:solidFill>
                  <a:schemeClr val="tx1"/>
                </a:solidFill>
              </a:rPr>
            </a:br>
            <a:r>
              <a:rPr lang="fr-FR" sz="2800" dirty="0">
                <a:solidFill>
                  <a:schemeClr val="tx1"/>
                </a:solidFill>
              </a:rPr>
              <a:t>et </a:t>
            </a:r>
            <a:r>
              <a:rPr lang="fr-FR" sz="2800" b="1" dirty="0">
                <a:solidFill>
                  <a:schemeClr val="tx1"/>
                </a:solidFill>
              </a:rPr>
              <a:t>Matthieu 2, 2  </a:t>
            </a:r>
            <a:r>
              <a:rPr lang="fr-FR" sz="2800" i="1" dirty="0">
                <a:solidFill>
                  <a:schemeClr val="tx1"/>
                </a:solidFill>
              </a:rPr>
              <a:t>Nous avons vu son étoile à l’orient</a:t>
            </a:r>
            <a:r>
              <a:rPr lang="fr-FR" sz="2800" dirty="0">
                <a:solidFill>
                  <a:schemeClr val="tx1"/>
                </a:solidFill>
              </a:rPr>
              <a:t>...</a:t>
            </a:r>
          </a:p>
          <a:p>
            <a:r>
              <a:rPr lang="fr-FR" sz="2800" dirty="0">
                <a:solidFill>
                  <a:schemeClr val="tx1"/>
                </a:solidFill>
              </a:rPr>
              <a:t>Les mages voient l’accomplissement de la promesse faite dans Isaïe. </a:t>
            </a:r>
          </a:p>
        </p:txBody>
      </p:sp>
      <p:sp>
        <p:nvSpPr>
          <p:cNvPr id="2" name="Espace réservé du numéro de diapositive 1">
            <a:extLst>
              <a:ext uri="{FF2B5EF4-FFF2-40B4-BE49-F238E27FC236}">
                <a16:creationId xmlns:a16="http://schemas.microsoft.com/office/drawing/2014/main" id="{BB8C43C7-5075-227B-9C29-5F8C1C8AD5BD}"/>
              </a:ext>
            </a:extLst>
          </p:cNvPr>
          <p:cNvSpPr>
            <a:spLocks noGrp="1"/>
          </p:cNvSpPr>
          <p:nvPr>
            <p:ph type="sldNum" sz="quarter" idx="12"/>
          </p:nvPr>
        </p:nvSpPr>
        <p:spPr/>
        <p:txBody>
          <a:bodyPr/>
          <a:lstStyle/>
          <a:p>
            <a:fld id="{CF70008A-A0B5-4A2F-AE10-819E4AFD28BB}" type="slidenum">
              <a:rPr lang="fr-FR" smtClean="0"/>
              <a:pPr/>
              <a:t>17</a:t>
            </a:fld>
            <a:endParaRPr lang="fr-FR"/>
          </a:p>
        </p:txBody>
      </p:sp>
      <p:pic>
        <p:nvPicPr>
          <p:cNvPr id="3" name="Picture 2">
            <a:extLst>
              <a:ext uri="{FF2B5EF4-FFF2-40B4-BE49-F238E27FC236}">
                <a16:creationId xmlns:a16="http://schemas.microsoft.com/office/drawing/2014/main" id="{FBE28DD7-C2A3-81AA-84F6-618F0C705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08" y="694507"/>
            <a:ext cx="2743200" cy="2058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1AD06B32-B29A-5A54-F738-1CEB766EF334}"/>
              </a:ext>
            </a:extLst>
          </p:cNvPr>
          <p:cNvSpPr txBox="1"/>
          <p:nvPr/>
        </p:nvSpPr>
        <p:spPr>
          <a:xfrm>
            <a:off x="173891" y="39627"/>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 – Isaïe - Lumière </a:t>
            </a:r>
            <a:endParaRPr lang="fr-FR" dirty="0">
              <a:solidFill>
                <a:srgbClr val="FF0000"/>
              </a:solidFill>
            </a:endParaRPr>
          </a:p>
        </p:txBody>
      </p:sp>
    </p:spTree>
    <p:extLst>
      <p:ext uri="{BB962C8B-B14F-4D97-AF65-F5344CB8AC3E}">
        <p14:creationId xmlns:p14="http://schemas.microsoft.com/office/powerpoint/2010/main" val="41060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CA0F-7686-C29E-B8E9-46B83C59DE23}"/>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26186F6-1193-8242-848A-A29DF78DEA2A}"/>
              </a:ext>
            </a:extLst>
          </p:cNvPr>
          <p:cNvSpPr/>
          <p:nvPr/>
        </p:nvSpPr>
        <p:spPr>
          <a:xfrm>
            <a:off x="204079" y="620670"/>
            <a:ext cx="11783842" cy="17381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Matthieu parle de façon plus radicale que le texte du Premier Testament, Isaïe. </a:t>
            </a:r>
          </a:p>
          <a:p>
            <a:r>
              <a:rPr lang="fr-FR" sz="2800" dirty="0">
                <a:solidFill>
                  <a:schemeClr val="tx1"/>
                </a:solidFill>
              </a:rPr>
              <a:t>Pour le peuple assis dans les ténèbres de la mort, comme il l’était au moment de l’exil, la lumière du Christ s’est levée. </a:t>
            </a:r>
          </a:p>
        </p:txBody>
      </p:sp>
      <p:sp>
        <p:nvSpPr>
          <p:cNvPr id="7" name="Rectangle : coins arrondis 6">
            <a:extLst>
              <a:ext uri="{FF2B5EF4-FFF2-40B4-BE49-F238E27FC236}">
                <a16:creationId xmlns:a16="http://schemas.microsoft.com/office/drawing/2014/main" id="{EDE1AB41-0568-91A8-74E6-D46376FFA2D3}"/>
              </a:ext>
            </a:extLst>
          </p:cNvPr>
          <p:cNvSpPr/>
          <p:nvPr/>
        </p:nvSpPr>
        <p:spPr>
          <a:xfrm>
            <a:off x="423240" y="2642089"/>
            <a:ext cx="11048547" cy="117460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Il annonce ainsi qu’en Jésus s’accomplit la lumière qui se lève. </a:t>
            </a:r>
          </a:p>
          <a:p>
            <a:r>
              <a:rPr lang="fr-FR" sz="2800" dirty="0">
                <a:solidFill>
                  <a:schemeClr val="tx1"/>
                </a:solidFill>
              </a:rPr>
              <a:t>Ceux qui étaient exilés, assis dans les ténèbres voient la lumière de Jésus. </a:t>
            </a:r>
          </a:p>
        </p:txBody>
      </p:sp>
      <p:sp>
        <p:nvSpPr>
          <p:cNvPr id="8" name="Rectangle : coins arrondis 7">
            <a:extLst>
              <a:ext uri="{FF2B5EF4-FFF2-40B4-BE49-F238E27FC236}">
                <a16:creationId xmlns:a16="http://schemas.microsoft.com/office/drawing/2014/main" id="{BD2758D7-7EA9-0ED9-934E-2E3415208901}"/>
              </a:ext>
            </a:extLst>
          </p:cNvPr>
          <p:cNvSpPr/>
          <p:nvPr/>
        </p:nvSpPr>
        <p:spPr>
          <a:xfrm>
            <a:off x="1136921" y="4847753"/>
            <a:ext cx="5725995" cy="117460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Quelle lumière se lève pour moi </a:t>
            </a:r>
            <a:br>
              <a:rPr lang="fr-FR" sz="2800" b="1" dirty="0">
                <a:solidFill>
                  <a:schemeClr val="tx1"/>
                </a:solidFill>
              </a:rPr>
            </a:br>
            <a:r>
              <a:rPr lang="fr-FR" sz="2800" b="1" dirty="0">
                <a:solidFill>
                  <a:schemeClr val="tx1"/>
                </a:solidFill>
              </a:rPr>
              <a:t>aujourd'hui ? </a:t>
            </a:r>
          </a:p>
        </p:txBody>
      </p:sp>
      <p:sp>
        <p:nvSpPr>
          <p:cNvPr id="2" name="Espace réservé du numéro de diapositive 1">
            <a:extLst>
              <a:ext uri="{FF2B5EF4-FFF2-40B4-BE49-F238E27FC236}">
                <a16:creationId xmlns:a16="http://schemas.microsoft.com/office/drawing/2014/main" id="{DC08D345-9A15-AE29-34FE-8610890902B4}"/>
              </a:ext>
            </a:extLst>
          </p:cNvPr>
          <p:cNvSpPr>
            <a:spLocks noGrp="1"/>
          </p:cNvSpPr>
          <p:nvPr>
            <p:ph type="sldNum" sz="quarter" idx="12"/>
          </p:nvPr>
        </p:nvSpPr>
        <p:spPr/>
        <p:txBody>
          <a:bodyPr/>
          <a:lstStyle/>
          <a:p>
            <a:fld id="{CF70008A-A0B5-4A2F-AE10-819E4AFD28BB}" type="slidenum">
              <a:rPr lang="fr-FR" smtClean="0"/>
              <a:pPr/>
              <a:t>18</a:t>
            </a:fld>
            <a:endParaRPr lang="fr-FR"/>
          </a:p>
        </p:txBody>
      </p:sp>
      <p:pic>
        <p:nvPicPr>
          <p:cNvPr id="4" name="Picture 2">
            <a:extLst>
              <a:ext uri="{FF2B5EF4-FFF2-40B4-BE49-F238E27FC236}">
                <a16:creationId xmlns:a16="http://schemas.microsoft.com/office/drawing/2014/main" id="{1F64D802-A94F-2707-29E9-5E21BDD7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7" y="429422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F64B229A-4991-0E92-E0C7-EE13922BDDF9}"/>
              </a:ext>
            </a:extLst>
          </p:cNvPr>
          <p:cNvSpPr txBox="1"/>
          <p:nvPr/>
        </p:nvSpPr>
        <p:spPr>
          <a:xfrm>
            <a:off x="179193"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 – Isaïe - Lumière </a:t>
            </a:r>
            <a:endParaRPr lang="fr-FR" dirty="0">
              <a:solidFill>
                <a:srgbClr val="FF0000"/>
              </a:solidFill>
            </a:endParaRPr>
          </a:p>
        </p:txBody>
      </p:sp>
    </p:spTree>
    <p:extLst>
      <p:ext uri="{BB962C8B-B14F-4D97-AF65-F5344CB8AC3E}">
        <p14:creationId xmlns:p14="http://schemas.microsoft.com/office/powerpoint/2010/main" val="6709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6FE4-FAFE-EDD4-776A-8B4368A729C2}"/>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9DDAB5D-3589-6C39-6548-55C9D4257E84}"/>
              </a:ext>
            </a:extLst>
          </p:cNvPr>
          <p:cNvSpPr/>
          <p:nvPr/>
        </p:nvSpPr>
        <p:spPr>
          <a:xfrm>
            <a:off x="2559521" y="3429000"/>
            <a:ext cx="7262906" cy="250175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17</a:t>
            </a:r>
            <a:r>
              <a:rPr lang="fr-FR" sz="2800" b="1" dirty="0">
                <a:solidFill>
                  <a:schemeClr val="tx1"/>
                </a:solidFill>
              </a:rPr>
              <a:t> A partir de ce moment, Jésus commença </a:t>
            </a:r>
            <a:endParaRPr lang="fr-FR" sz="2800" dirty="0">
              <a:solidFill>
                <a:schemeClr val="tx1"/>
              </a:solidFill>
            </a:endParaRPr>
          </a:p>
          <a:p>
            <a:pPr algn="ctr"/>
            <a:r>
              <a:rPr lang="fr-FR" sz="2800" b="1" dirty="0">
                <a:solidFill>
                  <a:schemeClr val="tx1"/>
                </a:solidFill>
              </a:rPr>
              <a:t>à proclamer : </a:t>
            </a:r>
            <a:endParaRPr lang="fr-FR" sz="2800" dirty="0">
              <a:solidFill>
                <a:schemeClr val="tx1"/>
              </a:solidFill>
            </a:endParaRPr>
          </a:p>
          <a:p>
            <a:pPr algn="ctr"/>
            <a:r>
              <a:rPr lang="fr-FR" sz="2800" b="1" dirty="0">
                <a:solidFill>
                  <a:schemeClr val="tx1"/>
                </a:solidFill>
              </a:rPr>
              <a:t>« </a:t>
            </a:r>
            <a:r>
              <a:rPr lang="fr-FR" sz="2800" b="1" dirty="0">
                <a:solidFill>
                  <a:srgbClr val="FF0000"/>
                </a:solidFill>
              </a:rPr>
              <a:t>Convertissez-vous</a:t>
            </a:r>
            <a:r>
              <a:rPr lang="fr-FR" sz="2800" b="1" dirty="0">
                <a:solidFill>
                  <a:schemeClr val="tx1"/>
                </a:solidFill>
              </a:rPr>
              <a:t>, </a:t>
            </a:r>
            <a:endParaRPr lang="fr-FR" sz="2800" dirty="0">
              <a:solidFill>
                <a:schemeClr val="tx1"/>
              </a:solidFill>
            </a:endParaRPr>
          </a:p>
          <a:p>
            <a:pPr algn="ctr"/>
            <a:r>
              <a:rPr lang="fr-FR" sz="2800" b="1" dirty="0">
                <a:solidFill>
                  <a:schemeClr val="tx1"/>
                </a:solidFill>
              </a:rPr>
              <a:t>car le</a:t>
            </a:r>
            <a:r>
              <a:rPr lang="fr-FR" sz="2800" b="1" dirty="0">
                <a:solidFill>
                  <a:srgbClr val="FF0000"/>
                </a:solidFill>
              </a:rPr>
              <a:t> Royaume </a:t>
            </a:r>
            <a:r>
              <a:rPr lang="fr-FR" sz="2800" b="1" dirty="0">
                <a:solidFill>
                  <a:schemeClr val="tx1"/>
                </a:solidFill>
              </a:rPr>
              <a:t>des cieux  est </a:t>
            </a:r>
            <a:r>
              <a:rPr lang="fr-FR" sz="2800" b="1" dirty="0">
                <a:solidFill>
                  <a:srgbClr val="FF0000"/>
                </a:solidFill>
              </a:rPr>
              <a:t>tout proche </a:t>
            </a:r>
            <a:r>
              <a:rPr lang="fr-FR" sz="2800" b="1" dirty="0">
                <a:solidFill>
                  <a:schemeClr val="tx1"/>
                </a:solidFill>
              </a:rPr>
              <a:t>»</a:t>
            </a:r>
            <a:r>
              <a:rPr lang="fr-FR" sz="2800" dirty="0">
                <a:solidFill>
                  <a:schemeClr val="tx1"/>
                </a:solidFill>
              </a:rPr>
              <a:t> </a:t>
            </a:r>
          </a:p>
        </p:txBody>
      </p:sp>
      <p:sp>
        <p:nvSpPr>
          <p:cNvPr id="2" name="Espace réservé du numéro de diapositive 1">
            <a:extLst>
              <a:ext uri="{FF2B5EF4-FFF2-40B4-BE49-F238E27FC236}">
                <a16:creationId xmlns:a16="http://schemas.microsoft.com/office/drawing/2014/main" id="{48F93C75-42BD-1E10-BFCB-25DA5F5A4FB9}"/>
              </a:ext>
            </a:extLst>
          </p:cNvPr>
          <p:cNvSpPr>
            <a:spLocks noGrp="1"/>
          </p:cNvSpPr>
          <p:nvPr>
            <p:ph type="sldNum" sz="quarter" idx="12"/>
          </p:nvPr>
        </p:nvSpPr>
        <p:spPr/>
        <p:txBody>
          <a:bodyPr/>
          <a:lstStyle/>
          <a:p>
            <a:fld id="{CF70008A-A0B5-4A2F-AE10-819E4AFD28BB}" type="slidenum">
              <a:rPr lang="fr-FR" smtClean="0"/>
              <a:pPr/>
              <a:t>19</a:t>
            </a:fld>
            <a:endParaRPr lang="fr-FR"/>
          </a:p>
        </p:txBody>
      </p:sp>
      <p:pic>
        <p:nvPicPr>
          <p:cNvPr id="2050" name="Picture 2">
            <a:extLst>
              <a:ext uri="{FF2B5EF4-FFF2-40B4-BE49-F238E27FC236}">
                <a16:creationId xmlns:a16="http://schemas.microsoft.com/office/drawing/2014/main" id="{2F370FEF-9D0D-B27A-1C4F-0C3469D55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464" y="599350"/>
            <a:ext cx="3380709" cy="2534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2801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70CF26-11CD-0CF6-B9BC-132F7CF362E6}"/>
              </a:ext>
            </a:extLst>
          </p:cNvPr>
          <p:cNvSpPr>
            <a:spLocks noChangeArrowheads="1"/>
          </p:cNvSpPr>
          <p:nvPr/>
        </p:nvSpPr>
        <p:spPr bwMode="auto">
          <a:xfrm>
            <a:off x="187792" y="420707"/>
            <a:ext cx="11650247"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Evangile</a:t>
            </a:r>
            <a:r>
              <a:rPr kumimoji="0" lang="fr-FR" sz="2000" b="1" i="0" u="none" strike="noStrike" cap="none" normalizeH="0" dirty="0">
                <a:ln>
                  <a:noFill/>
                </a:ln>
                <a:solidFill>
                  <a:schemeClr val="tx1"/>
                </a:solidFill>
                <a:effectLst/>
                <a:latin typeface="Times New Roman" pitchFamily="18" charset="0"/>
                <a:ea typeface="Calibri" pitchFamily="34" charset="0"/>
                <a:cs typeface="Times New Roman" pitchFamily="18" charset="0"/>
              </a:rPr>
              <a:t> de </a:t>
            </a:r>
            <a:r>
              <a:rPr kumimoji="0" lang="fr-FR" sz="2000" b="1" i="0" u="none" strike="noStrike" cap="none" normalizeH="0" baseline="0" dirty="0">
                <a:ln>
                  <a:noFill/>
                </a:ln>
                <a:effectLst/>
                <a:latin typeface="Times New Roman" pitchFamily="18" charset="0"/>
                <a:ea typeface="Calibri" pitchFamily="34" charset="0"/>
                <a:cs typeface="Times New Roman" pitchFamily="18" charset="0"/>
              </a:rPr>
              <a:t>Matthieu chapitre 4, 12</a:t>
            </a:r>
            <a:r>
              <a:rPr kumimoji="0" lang="fr-FR" sz="2000" b="1" i="0" u="none" strike="noStrike" cap="none" normalizeH="0" dirty="0">
                <a:ln>
                  <a:noFill/>
                </a:ln>
                <a:effectLst/>
                <a:latin typeface="Times New Roman" pitchFamily="18" charset="0"/>
                <a:ea typeface="Calibri" pitchFamily="34" charset="0"/>
                <a:cs typeface="Times New Roman" pitchFamily="18" charset="0"/>
              </a:rPr>
              <a:t> à </a:t>
            </a:r>
            <a:r>
              <a:rPr kumimoji="0" lang="fr-FR" sz="2000" b="1" i="0" u="none" strike="noStrike" cap="none" normalizeH="0" baseline="0" dirty="0">
                <a:ln>
                  <a:noFill/>
                </a:ln>
                <a:effectLst/>
                <a:latin typeface="Times New Roman" pitchFamily="18" charset="0"/>
                <a:ea typeface="Calibri" pitchFamily="34" charset="0"/>
                <a:cs typeface="Times New Roman" pitchFamily="18" charset="0"/>
              </a:rPr>
              <a:t>22 </a:t>
            </a:r>
            <a:r>
              <a:rPr kumimoji="0" lang="fr-FR" sz="2000" i="0" u="none" strike="noStrike" cap="none" normalizeH="0" baseline="0" dirty="0">
                <a:ln>
                  <a:noFill/>
                </a:ln>
                <a:effectLst/>
                <a:latin typeface="Times New Roman" pitchFamily="18" charset="0"/>
                <a:ea typeface="Calibri" pitchFamily="34" charset="0"/>
                <a:cs typeface="Times New Roman" pitchFamily="18" charset="0"/>
              </a:rPr>
              <a:t>(AELF </a:t>
            </a:r>
            <a:r>
              <a:rPr lang="fr-FR" sz="2000" dirty="0">
                <a:latin typeface="Times New Roman" pitchFamily="18" charset="0"/>
                <a:ea typeface="Calibri" pitchFamily="34" charset="0"/>
                <a:cs typeface="Times New Roman" pitchFamily="18" charset="0"/>
              </a:rPr>
              <a:t>Traduction liturgique) </a:t>
            </a:r>
            <a:endParaRPr kumimoji="0" lang="fr-FR" sz="2000"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12</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Quand Jésus </a:t>
            </a:r>
            <a:r>
              <a:rPr kumimoji="0" lang="fr-FR" sz="2000" b="0" i="0" u="none" strike="noStrike" cap="none" normalizeH="0" baseline="0" dirty="0">
                <a:ln>
                  <a:noFill/>
                </a:ln>
                <a:effectLst/>
                <a:latin typeface="Arial" pitchFamily="34" charset="0"/>
                <a:ea typeface="Times New Roman" pitchFamily="18" charset="0"/>
                <a:cs typeface="Arial" pitchFamily="34" charset="0"/>
              </a:rPr>
              <a:t>apprit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l’arrestation de Jean le Baptiste</a:t>
            </a:r>
            <a:r>
              <a:rPr kumimoji="0" lang="fr-FR" sz="2000" b="0" i="0" u="none" strike="noStrike" cap="none" normalizeH="0" baseline="0" dirty="0">
                <a:ln>
                  <a:noFill/>
                </a:ln>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il se retira en </a:t>
            </a:r>
            <a:r>
              <a:rPr kumimoji="0" lang="fr-FR" sz="2000" b="0" i="0" strike="noStrike" cap="none" normalizeH="0" baseline="0" dirty="0">
                <a:ln>
                  <a:noFill/>
                </a:ln>
                <a:solidFill>
                  <a:srgbClr val="FF0000"/>
                </a:solidFill>
                <a:effectLst/>
                <a:latin typeface="Arial" pitchFamily="34" charset="0"/>
                <a:ea typeface="Times New Roman" pitchFamily="18" charset="0"/>
                <a:cs typeface="Arial" pitchFamily="34" charset="0"/>
              </a:rPr>
              <a:t>Galilée</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13</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Il quitta Nazareth et vint habiter à Capharnaüm, ville située au bord de la mer de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Galilée,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dans les territoires de </a:t>
            </a:r>
            <a:r>
              <a:rPr lang="fr-FR" sz="2000" dirty="0">
                <a:solidFill>
                  <a:srgbClr val="FF0000"/>
                </a:solidFill>
                <a:latin typeface="Arial" pitchFamily="34" charset="0"/>
                <a:cs typeface="Arial" pitchFamily="34" charset="0"/>
              </a:rPr>
              <a:t>Zabulon et de Nephtali</a:t>
            </a:r>
            <a:r>
              <a:rPr kumimoji="0" lang="fr-FR" sz="2000" b="0" i="0" u="none" strike="noStrike" cap="none" normalizeH="0" baseline="0" dirty="0">
                <a:ln>
                  <a:noFill/>
                </a:ln>
                <a:solidFill>
                  <a:srgbClr val="214200"/>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rgbClr val="2142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14</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C’était pour que soit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accomplie la parole</a:t>
            </a:r>
            <a:r>
              <a:rPr kumimoji="0" lang="fr-FR" sz="2000" b="0" i="0" u="none" strike="noStrike" cap="none" normalizeH="0" baseline="0" dirty="0">
                <a:ln>
                  <a:noFill/>
                </a:ln>
                <a:solidFill>
                  <a:srgbClr val="214200"/>
                </a:solidFill>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prononcée par le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prophète Isaïe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15</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Pays de Zabulon et pays de Nephtali, route de la mer et pays au-delà du Jourdain, Galilée des nations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16</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Le peuple qui </a:t>
            </a:r>
            <a:r>
              <a:rPr kumimoji="0" lang="fr-FR" sz="2000" b="0" i="0" u="none" strike="noStrike" cap="none" normalizeH="0" baseline="0" dirty="0">
                <a:ln>
                  <a:noFill/>
                </a:ln>
                <a:effectLst/>
                <a:latin typeface="Arial" pitchFamily="34" charset="0"/>
                <a:ea typeface="Times New Roman" pitchFamily="18" charset="0"/>
                <a:cs typeface="Arial" pitchFamily="34" charset="0"/>
              </a:rPr>
              <a:t>habitait dans les ténèbres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 vu une grande lumière. Sur ceux qui habitaient dans le pays et l’ombre de la mort, </a:t>
            </a:r>
            <a:r>
              <a:rPr kumimoji="0" lang="fr-FR" sz="2000" b="0" i="0" u="none" strike="noStrike" cap="none" normalizeH="0" baseline="0" dirty="0">
                <a:ln>
                  <a:noFill/>
                </a:ln>
                <a:effectLst/>
                <a:latin typeface="Arial" pitchFamily="34" charset="0"/>
                <a:ea typeface="Times New Roman" pitchFamily="18" charset="0"/>
                <a:cs typeface="Arial" pitchFamily="34" charset="0"/>
              </a:rPr>
              <a:t>une lumière s’est levée.</a:t>
            </a:r>
            <a:endParaRPr kumimoji="0" lang="fr-FR" sz="20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17</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À partir de ce moment, Jésus commença à proclamer : « </a:t>
            </a:r>
            <a:r>
              <a:rPr lang="fr-FR" sz="2000" dirty="0">
                <a:solidFill>
                  <a:srgbClr val="FF0000"/>
                </a:solidFill>
                <a:latin typeface="Arial" pitchFamily="34" charset="0"/>
                <a:cs typeface="Arial" pitchFamily="34" charset="0"/>
              </a:rPr>
              <a:t>Convertissez-vous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car </a:t>
            </a:r>
            <a:r>
              <a:rPr kumimoji="0" lang="fr-FR" sz="2000" b="0" i="0" u="none" strike="noStrike" cap="none" normalizeH="0" baseline="0" dirty="0">
                <a:ln>
                  <a:noFill/>
                </a:ln>
                <a:effectLst/>
                <a:latin typeface="Arial" pitchFamily="34" charset="0"/>
                <a:ea typeface="Times New Roman" pitchFamily="18" charset="0"/>
                <a:cs typeface="Arial" pitchFamily="34" charset="0"/>
              </a:rPr>
              <a:t>le </a:t>
            </a:r>
            <a:r>
              <a:rPr lang="fr-FR" sz="2000" dirty="0">
                <a:solidFill>
                  <a:srgbClr val="FF0000"/>
                </a:solidFill>
                <a:latin typeface="Arial" pitchFamily="34" charset="0"/>
                <a:cs typeface="Arial" pitchFamily="34" charset="0"/>
              </a:rPr>
              <a:t>royaume des Cieux est tout proche</a:t>
            </a:r>
            <a:r>
              <a:rPr kumimoji="0" lang="fr-FR" sz="2000" b="0" i="0" u="none" strike="noStrike" cap="none" normalizeH="0" baseline="0" dirty="0">
                <a:ln>
                  <a:noFill/>
                </a:ln>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18</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Comme il marchait le long de la mer de Galilée, il vit deux frères, </a:t>
            </a:r>
            <a:r>
              <a:rPr kumimoji="0" lang="fr-FR" sz="2000" b="0" i="0" u="none" strike="noStrike" cap="none" normalizeH="0" baseline="0" dirty="0">
                <a:ln>
                  <a:noFill/>
                </a:ln>
                <a:effectLst/>
                <a:latin typeface="Arial" pitchFamily="34" charset="0"/>
                <a:ea typeface="Times New Roman" pitchFamily="18" charset="0"/>
                <a:cs typeface="Arial" pitchFamily="34" charset="0"/>
              </a:rPr>
              <a:t>Simon, appelé Pierre, et son frère André, qui jetaient leurs filets dans la mer ; car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c’étaient des pêcheurs.</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19</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Jésus leur dit : «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Venez à ma suite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 je vous ferai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pêcheurs d’hommes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20</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Aussitôt, </a:t>
            </a:r>
            <a:r>
              <a:rPr lang="fr-FR" sz="2000" dirty="0">
                <a:solidFill>
                  <a:srgbClr val="FF0000"/>
                </a:solidFill>
                <a:latin typeface="Arial" pitchFamily="34" charset="0"/>
                <a:cs typeface="Arial" pitchFamily="34" charset="0"/>
              </a:rPr>
              <a:t>laissant leurs filets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ils le suivirent.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21</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là, il avança et il vit deux autres frères, Jacques, fils de </a:t>
            </a:r>
            <a:r>
              <a:rPr kumimoji="0" lang="fr-FR"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Zébédée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 son frère Jean, qui étaient dans la barque avec leur père, en train de réparer leurs filets.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Il les appela</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22</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0" i="0" u="none" strike="noStrike" cap="none" normalizeH="0" baseline="0" dirty="0">
                <a:ln>
                  <a:noFill/>
                </a:ln>
                <a:effectLst/>
                <a:latin typeface="Arial" pitchFamily="34" charset="0"/>
                <a:ea typeface="Times New Roman" pitchFamily="18" charset="0"/>
                <a:cs typeface="Arial" pitchFamily="34" charset="0"/>
              </a:rPr>
              <a:t>Aussitôt, </a:t>
            </a:r>
            <a:r>
              <a:rPr lang="fr-FR" sz="2000" dirty="0">
                <a:solidFill>
                  <a:srgbClr val="FF0000"/>
                </a:solidFill>
                <a:latin typeface="Arial" pitchFamily="34" charset="0"/>
                <a:cs typeface="Arial" pitchFamily="34" charset="0"/>
              </a:rPr>
              <a:t>laissant la barque et leur père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ils le suivirent</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3" name="Espace réservé du numéro de diapositive 2">
            <a:extLst>
              <a:ext uri="{FF2B5EF4-FFF2-40B4-BE49-F238E27FC236}">
                <a16:creationId xmlns:a16="http://schemas.microsoft.com/office/drawing/2014/main" id="{11F2A7E3-DAD5-DE88-AC6D-B67C22A6AD36}"/>
              </a:ext>
            </a:extLst>
          </p:cNvPr>
          <p:cNvSpPr>
            <a:spLocks noGrp="1"/>
          </p:cNvSpPr>
          <p:nvPr>
            <p:ph type="sldNum" sz="quarter" idx="12"/>
          </p:nvPr>
        </p:nvSpPr>
        <p:spPr/>
        <p:txBody>
          <a:bodyPr/>
          <a:lstStyle/>
          <a:p>
            <a:fld id="{CF70008A-A0B5-4A2F-AE10-819E4AFD28BB}" type="slidenum">
              <a:rPr lang="fr-FR" smtClean="0"/>
              <a:pPr/>
              <a:t>2</a:t>
            </a:fld>
            <a:endParaRPr lang="fr-FR"/>
          </a:p>
        </p:txBody>
      </p:sp>
    </p:spTree>
    <p:extLst>
      <p:ext uri="{BB962C8B-B14F-4D97-AF65-F5344CB8AC3E}">
        <p14:creationId xmlns:p14="http://schemas.microsoft.com/office/powerpoint/2010/main" val="134377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F0D1-5D88-8842-2751-A7D5896C6B4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F82C63A-7718-48EA-D82C-E4C420749EDF}"/>
              </a:ext>
            </a:extLst>
          </p:cNvPr>
          <p:cNvSpPr/>
          <p:nvPr/>
        </p:nvSpPr>
        <p:spPr>
          <a:xfrm>
            <a:off x="312722" y="537558"/>
            <a:ext cx="10056188" cy="855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Tout proche </a:t>
            </a:r>
            <a:r>
              <a:rPr lang="fr-FR" sz="2800" dirty="0">
                <a:solidFill>
                  <a:schemeClr val="tx1"/>
                </a:solidFill>
              </a:rPr>
              <a:t>: Littéralement </a:t>
            </a:r>
            <a:r>
              <a:rPr lang="fr-FR" sz="2800" i="1" dirty="0">
                <a:solidFill>
                  <a:schemeClr val="tx1"/>
                </a:solidFill>
              </a:rPr>
              <a:t>s’est approché </a:t>
            </a:r>
            <a:r>
              <a:rPr lang="fr-FR" sz="2800" dirty="0">
                <a:solidFill>
                  <a:schemeClr val="tx1"/>
                </a:solidFill>
              </a:rPr>
              <a:t>ou </a:t>
            </a:r>
            <a:r>
              <a:rPr lang="fr-FR" sz="2800" i="1" dirty="0">
                <a:solidFill>
                  <a:schemeClr val="tx1"/>
                </a:solidFill>
              </a:rPr>
              <a:t>a fini de s’approcher</a:t>
            </a:r>
            <a:r>
              <a:rPr lang="fr-FR" sz="2800" dirty="0">
                <a:solidFill>
                  <a:schemeClr val="tx1"/>
                </a:solidFill>
              </a:rPr>
              <a:t>.   </a:t>
            </a:r>
          </a:p>
        </p:txBody>
      </p:sp>
      <p:sp>
        <p:nvSpPr>
          <p:cNvPr id="9" name="Rectangle : coins arrondis 8">
            <a:extLst>
              <a:ext uri="{FF2B5EF4-FFF2-40B4-BE49-F238E27FC236}">
                <a16:creationId xmlns:a16="http://schemas.microsoft.com/office/drawing/2014/main" id="{B98CCD95-61AB-6828-2FB7-408AF76950E9}"/>
              </a:ext>
            </a:extLst>
          </p:cNvPr>
          <p:cNvSpPr/>
          <p:nvPr/>
        </p:nvSpPr>
        <p:spPr>
          <a:xfrm>
            <a:off x="287348" y="1661573"/>
            <a:ext cx="11295050" cy="9273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Moment</a:t>
            </a:r>
            <a:r>
              <a:rPr lang="fr-FR" sz="2800" dirty="0">
                <a:solidFill>
                  <a:schemeClr val="tx1"/>
                </a:solidFill>
              </a:rPr>
              <a:t> : Quel est ce moment à partir duquel Jésus proclame le Royaume ?</a:t>
            </a:r>
          </a:p>
        </p:txBody>
      </p:sp>
      <p:sp>
        <p:nvSpPr>
          <p:cNvPr id="7" name="Rectangle : coins arrondis 6">
            <a:extLst>
              <a:ext uri="{FF2B5EF4-FFF2-40B4-BE49-F238E27FC236}">
                <a16:creationId xmlns:a16="http://schemas.microsoft.com/office/drawing/2014/main" id="{039CDCAD-DE54-4E35-FF5B-FAA882D6E2AB}"/>
              </a:ext>
            </a:extLst>
          </p:cNvPr>
          <p:cNvSpPr/>
          <p:nvPr/>
        </p:nvSpPr>
        <p:spPr>
          <a:xfrm>
            <a:off x="312722" y="2941612"/>
            <a:ext cx="8266717" cy="16237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Que veut dire </a:t>
            </a:r>
            <a:r>
              <a:rPr lang="fr-FR" sz="2800" b="1" dirty="0">
                <a:solidFill>
                  <a:schemeClr val="tx1"/>
                </a:solidFill>
              </a:rPr>
              <a:t>se convertir </a:t>
            </a:r>
            <a:r>
              <a:rPr lang="fr-FR" sz="2800" dirty="0">
                <a:solidFill>
                  <a:schemeClr val="tx1"/>
                </a:solidFill>
              </a:rPr>
              <a:t>? </a:t>
            </a:r>
          </a:p>
          <a:p>
            <a:r>
              <a:rPr lang="fr-FR" sz="2800" dirty="0">
                <a:solidFill>
                  <a:schemeClr val="tx1"/>
                </a:solidFill>
              </a:rPr>
              <a:t>L’efficacité du règne de Dieu </a:t>
            </a:r>
            <a:br>
              <a:rPr lang="fr-FR" sz="2800" dirty="0">
                <a:solidFill>
                  <a:schemeClr val="tx1"/>
                </a:solidFill>
              </a:rPr>
            </a:br>
            <a:r>
              <a:rPr lang="fr-FR" sz="2800" dirty="0">
                <a:solidFill>
                  <a:schemeClr val="tx1"/>
                </a:solidFill>
              </a:rPr>
              <a:t>dépendrait-elle de l’accueil que lui réserve l’homme ? </a:t>
            </a:r>
            <a:endParaRPr lang="fr-FR" dirty="0"/>
          </a:p>
        </p:txBody>
      </p:sp>
      <p:sp>
        <p:nvSpPr>
          <p:cNvPr id="8" name="Rectangle : coins arrondis 7">
            <a:extLst>
              <a:ext uri="{FF2B5EF4-FFF2-40B4-BE49-F238E27FC236}">
                <a16:creationId xmlns:a16="http://schemas.microsoft.com/office/drawing/2014/main" id="{146FBF46-02AC-AD08-3CDD-3B22407CD9E8}"/>
              </a:ext>
            </a:extLst>
          </p:cNvPr>
          <p:cNvSpPr/>
          <p:nvPr/>
        </p:nvSpPr>
        <p:spPr>
          <a:xfrm>
            <a:off x="287348" y="4990189"/>
            <a:ext cx="8060239" cy="11407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Quel est ce </a:t>
            </a:r>
            <a:r>
              <a:rPr lang="fr-FR" sz="2800" b="1" dirty="0">
                <a:solidFill>
                  <a:schemeClr val="tx1"/>
                </a:solidFill>
              </a:rPr>
              <a:t>royaume</a:t>
            </a:r>
            <a:r>
              <a:rPr lang="fr-FR" sz="2800" dirty="0">
                <a:solidFill>
                  <a:schemeClr val="tx1"/>
                </a:solidFill>
              </a:rPr>
              <a:t> ? </a:t>
            </a:r>
          </a:p>
          <a:p>
            <a:r>
              <a:rPr lang="fr-FR" sz="2800" dirty="0">
                <a:solidFill>
                  <a:schemeClr val="tx1"/>
                </a:solidFill>
              </a:rPr>
              <a:t>Est-il déjà là ou bien devons-nous l’attendre encore ?</a:t>
            </a:r>
          </a:p>
        </p:txBody>
      </p:sp>
      <p:sp>
        <p:nvSpPr>
          <p:cNvPr id="2" name="Espace réservé du numéro de diapositive 1">
            <a:extLst>
              <a:ext uri="{FF2B5EF4-FFF2-40B4-BE49-F238E27FC236}">
                <a16:creationId xmlns:a16="http://schemas.microsoft.com/office/drawing/2014/main" id="{1AE00156-3CDE-ABA4-3E18-CAF81C4856C0}"/>
              </a:ext>
            </a:extLst>
          </p:cNvPr>
          <p:cNvSpPr>
            <a:spLocks noGrp="1"/>
          </p:cNvSpPr>
          <p:nvPr>
            <p:ph type="sldNum" sz="quarter" idx="12"/>
          </p:nvPr>
        </p:nvSpPr>
        <p:spPr/>
        <p:txBody>
          <a:bodyPr/>
          <a:lstStyle/>
          <a:p>
            <a:fld id="{CF70008A-A0B5-4A2F-AE10-819E4AFD28BB}" type="slidenum">
              <a:rPr lang="fr-FR" smtClean="0"/>
              <a:pPr/>
              <a:t>20</a:t>
            </a:fld>
            <a:endParaRPr lang="fr-FR"/>
          </a:p>
        </p:txBody>
      </p:sp>
      <p:pic>
        <p:nvPicPr>
          <p:cNvPr id="3" name="Picture 2">
            <a:extLst>
              <a:ext uri="{FF2B5EF4-FFF2-40B4-BE49-F238E27FC236}">
                <a16:creationId xmlns:a16="http://schemas.microsoft.com/office/drawing/2014/main" id="{10781A96-6D28-C615-5419-E1FF251FF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952" y="3981922"/>
            <a:ext cx="2820700" cy="2114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4BF69C0D-73F4-46D6-9D9A-42462EA4A233}"/>
              </a:ext>
            </a:extLst>
          </p:cNvPr>
          <p:cNvSpPr txBox="1"/>
          <p:nvPr/>
        </p:nvSpPr>
        <p:spPr>
          <a:xfrm>
            <a:off x="312722" y="83886"/>
            <a:ext cx="6096000" cy="369332"/>
          </a:xfrm>
          <a:prstGeom prst="rect">
            <a:avLst/>
          </a:prstGeom>
          <a:noFill/>
        </p:spPr>
        <p:txBody>
          <a:bodyPr wrap="square">
            <a:spAutoFit/>
          </a:bodyPr>
          <a:lstStyle/>
          <a:p>
            <a:r>
              <a:rPr lang="fr-FR" dirty="0">
                <a:solidFill>
                  <a:srgbClr val="FF0000"/>
                </a:solidFill>
              </a:rPr>
              <a:t>Convertissez-vous - Royaume tout proche </a:t>
            </a:r>
          </a:p>
        </p:txBody>
      </p:sp>
    </p:spTree>
    <p:extLst>
      <p:ext uri="{BB962C8B-B14F-4D97-AF65-F5344CB8AC3E}">
        <p14:creationId xmlns:p14="http://schemas.microsoft.com/office/powerpoint/2010/main" val="37759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F32C-3910-BB40-AC5C-70C94847C147}"/>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E03BF70-9E17-C256-47D9-DEB905C47A14}"/>
              </a:ext>
            </a:extLst>
          </p:cNvPr>
          <p:cNvSpPr/>
          <p:nvPr/>
        </p:nvSpPr>
        <p:spPr>
          <a:xfrm>
            <a:off x="200016" y="369332"/>
            <a:ext cx="11588578" cy="21624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Isaïe 52, 7 </a:t>
            </a:r>
          </a:p>
          <a:p>
            <a:r>
              <a:rPr lang="fr-FR" sz="2800" i="1" dirty="0">
                <a:solidFill>
                  <a:schemeClr val="tx1"/>
                </a:solidFill>
              </a:rPr>
              <a:t>Comme ils sont beaux sur les montagnes, les pas du messager, celui qui annonce la paix, qui porte la bonne nouvelle, qui annonce le salut, et vient dire à Sion : Il règne, ton Dieu ! </a:t>
            </a:r>
          </a:p>
        </p:txBody>
      </p:sp>
      <p:sp>
        <p:nvSpPr>
          <p:cNvPr id="14" name="Rectangle : coins arrondis 13">
            <a:extLst>
              <a:ext uri="{FF2B5EF4-FFF2-40B4-BE49-F238E27FC236}">
                <a16:creationId xmlns:a16="http://schemas.microsoft.com/office/drawing/2014/main" id="{7FC9E274-E34C-2C7A-5556-E99B69B17921}"/>
              </a:ext>
            </a:extLst>
          </p:cNvPr>
          <p:cNvSpPr/>
          <p:nvPr/>
        </p:nvSpPr>
        <p:spPr>
          <a:xfrm>
            <a:off x="200016" y="2657337"/>
            <a:ext cx="6207244" cy="1801863"/>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Matthieu 6, 10 </a:t>
            </a:r>
          </a:p>
          <a:p>
            <a:r>
              <a:rPr lang="fr-FR" sz="2800" dirty="0">
                <a:solidFill>
                  <a:schemeClr val="tx1"/>
                </a:solidFill>
              </a:rPr>
              <a:t>Jésus apprend la prière du Notre Père :</a:t>
            </a:r>
            <a:br>
              <a:rPr lang="fr-FR" sz="2800" i="1" dirty="0">
                <a:solidFill>
                  <a:schemeClr val="tx1"/>
                </a:solidFill>
              </a:rPr>
            </a:br>
            <a:r>
              <a:rPr lang="fr-FR" sz="2800" i="1" dirty="0">
                <a:solidFill>
                  <a:schemeClr val="tx1"/>
                </a:solidFill>
              </a:rPr>
              <a:t>Fais venir ton règne</a:t>
            </a:r>
          </a:p>
        </p:txBody>
      </p:sp>
      <p:sp>
        <p:nvSpPr>
          <p:cNvPr id="2" name="Espace réservé du numéro de diapositive 1">
            <a:extLst>
              <a:ext uri="{FF2B5EF4-FFF2-40B4-BE49-F238E27FC236}">
                <a16:creationId xmlns:a16="http://schemas.microsoft.com/office/drawing/2014/main" id="{6BC557D6-90EB-0B55-B036-C42AFE2E4FAD}"/>
              </a:ext>
            </a:extLst>
          </p:cNvPr>
          <p:cNvSpPr>
            <a:spLocks noGrp="1"/>
          </p:cNvSpPr>
          <p:nvPr>
            <p:ph type="sldNum" sz="quarter" idx="12"/>
          </p:nvPr>
        </p:nvSpPr>
        <p:spPr/>
        <p:txBody>
          <a:bodyPr/>
          <a:lstStyle/>
          <a:p>
            <a:fld id="{CF70008A-A0B5-4A2F-AE10-819E4AFD28BB}" type="slidenum">
              <a:rPr lang="fr-FR" smtClean="0"/>
              <a:pPr/>
              <a:t>21</a:t>
            </a:fld>
            <a:endParaRPr lang="fr-FR"/>
          </a:p>
        </p:txBody>
      </p:sp>
      <p:pic>
        <p:nvPicPr>
          <p:cNvPr id="3" name="Picture 2">
            <a:extLst>
              <a:ext uri="{FF2B5EF4-FFF2-40B4-BE49-F238E27FC236}">
                <a16:creationId xmlns:a16="http://schemas.microsoft.com/office/drawing/2014/main" id="{2664C051-4FDB-A749-B9E8-A62D706FE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845" y="3429000"/>
            <a:ext cx="3380709" cy="2534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040DEC3F-7660-415A-9847-0718CF940A5A}"/>
              </a:ext>
            </a:extLst>
          </p:cNvPr>
          <p:cNvSpPr txBox="1"/>
          <p:nvPr/>
        </p:nvSpPr>
        <p:spPr>
          <a:xfrm>
            <a:off x="255638" y="0"/>
            <a:ext cx="6096000" cy="369332"/>
          </a:xfrm>
          <a:prstGeom prst="rect">
            <a:avLst/>
          </a:prstGeom>
          <a:noFill/>
        </p:spPr>
        <p:txBody>
          <a:bodyPr wrap="square">
            <a:spAutoFit/>
          </a:bodyPr>
          <a:lstStyle/>
          <a:p>
            <a:r>
              <a:rPr lang="fr-FR" dirty="0">
                <a:solidFill>
                  <a:srgbClr val="FF0000"/>
                </a:solidFill>
              </a:rPr>
              <a:t>Convertissez-vous - Royaume tout proche </a:t>
            </a:r>
          </a:p>
        </p:txBody>
      </p:sp>
      <p:sp>
        <p:nvSpPr>
          <p:cNvPr id="7" name="ZoneTexte 6">
            <a:extLst>
              <a:ext uri="{FF2B5EF4-FFF2-40B4-BE49-F238E27FC236}">
                <a16:creationId xmlns:a16="http://schemas.microsoft.com/office/drawing/2014/main" id="{1E5AE7FB-37D4-2816-7208-476988FB2729}"/>
              </a:ext>
            </a:extLst>
          </p:cNvPr>
          <p:cNvSpPr txBox="1"/>
          <p:nvPr/>
        </p:nvSpPr>
        <p:spPr>
          <a:xfrm>
            <a:off x="200016" y="4584709"/>
            <a:ext cx="7826478" cy="2145268"/>
          </a:xfrm>
          <a:prstGeom prst="roundRect">
            <a:avLst/>
          </a:prstGeom>
          <a:noFill/>
          <a:ln w="76200">
            <a:solidFill>
              <a:schemeClr val="accent6">
                <a:lumMod val="75000"/>
              </a:schemeClr>
            </a:solidFill>
          </a:ln>
        </p:spPr>
        <p:txBody>
          <a:bodyPr wrap="square">
            <a:spAutoFit/>
          </a:bodyPr>
          <a:lstStyle/>
          <a:p>
            <a:r>
              <a:rPr lang="fr-FR" sz="2000" b="1" dirty="0"/>
              <a:t>Actes 3, 19 </a:t>
            </a:r>
            <a:r>
              <a:rPr lang="fr-FR" sz="2000" dirty="0"/>
              <a:t>utilise deux concepts en même temps se repentir et se convertir : </a:t>
            </a:r>
            <a:r>
              <a:rPr lang="fr-FR" sz="2000" i="1" dirty="0"/>
              <a:t>Repentez-vous donc et convertissez-vous, pour que vos péchés soient effacés</a:t>
            </a:r>
            <a:r>
              <a:rPr lang="fr-FR" sz="2000" dirty="0"/>
              <a:t>. Le mot </a:t>
            </a:r>
            <a:r>
              <a:rPr lang="fr-FR" sz="2000" i="1" dirty="0"/>
              <a:t>Repentance</a:t>
            </a:r>
            <a:r>
              <a:rPr lang="fr-FR" sz="2000" dirty="0"/>
              <a:t> traduit mieux le fait de regretter et faire demi-tour. Le mot</a:t>
            </a:r>
            <a:r>
              <a:rPr lang="fr-FR" sz="2000" i="1" dirty="0"/>
              <a:t> Conversion </a:t>
            </a:r>
            <a:r>
              <a:rPr lang="fr-FR" sz="2000" dirty="0"/>
              <a:t>exprime un changement total de la pensée et de l’action qui permet de se laisser transformer par Dieu. </a:t>
            </a:r>
          </a:p>
        </p:txBody>
      </p:sp>
    </p:spTree>
    <p:extLst>
      <p:ext uri="{BB962C8B-B14F-4D97-AF65-F5344CB8AC3E}">
        <p14:creationId xmlns:p14="http://schemas.microsoft.com/office/powerpoint/2010/main" val="5219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FAFB-E307-226C-6CC5-A26862D02776}"/>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17CB1B3-C1A5-57CD-8294-A3492D867FDC}"/>
              </a:ext>
            </a:extLst>
          </p:cNvPr>
          <p:cNvSpPr/>
          <p:nvPr/>
        </p:nvSpPr>
        <p:spPr>
          <a:xfrm>
            <a:off x="567872" y="378907"/>
            <a:ext cx="7878037" cy="179335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rPr>
              <a:t>A partir du moment où Jésus quitte tout, se lève </a:t>
            </a:r>
            <a:br>
              <a:rPr lang="fr-FR" sz="2800" i="1" dirty="0">
                <a:solidFill>
                  <a:schemeClr val="tx1"/>
                </a:solidFill>
              </a:rPr>
            </a:br>
            <a:r>
              <a:rPr lang="fr-FR" sz="2800" i="1" dirty="0">
                <a:solidFill>
                  <a:schemeClr val="tx1"/>
                </a:solidFill>
              </a:rPr>
              <a:t>et se met en marche vers sa passion, </a:t>
            </a:r>
            <a:br>
              <a:rPr lang="fr-FR" sz="2800" i="1" dirty="0">
                <a:solidFill>
                  <a:schemeClr val="tx1"/>
                </a:solidFill>
              </a:rPr>
            </a:br>
            <a:r>
              <a:rPr lang="fr-FR" sz="2800" i="1" dirty="0">
                <a:solidFill>
                  <a:schemeClr val="tx1"/>
                </a:solidFill>
              </a:rPr>
              <a:t>le règne de Dieu s’approche en sa personne. </a:t>
            </a:r>
            <a:br>
              <a:rPr lang="fr-FR" sz="2800" i="1" dirty="0">
                <a:solidFill>
                  <a:schemeClr val="tx1"/>
                </a:solidFill>
              </a:rPr>
            </a:br>
            <a:r>
              <a:rPr lang="fr-FR" sz="2800" i="1" dirty="0">
                <a:solidFill>
                  <a:schemeClr val="tx1"/>
                </a:solidFill>
              </a:rPr>
              <a:t>C’est lui, venant des cieux, qui règne sur le monde. </a:t>
            </a:r>
          </a:p>
        </p:txBody>
      </p:sp>
      <p:sp>
        <p:nvSpPr>
          <p:cNvPr id="7" name="Rectangle : coins arrondis 6">
            <a:extLst>
              <a:ext uri="{FF2B5EF4-FFF2-40B4-BE49-F238E27FC236}">
                <a16:creationId xmlns:a16="http://schemas.microsoft.com/office/drawing/2014/main" id="{36B437DE-8EB4-8127-B373-7AF41995600C}"/>
              </a:ext>
            </a:extLst>
          </p:cNvPr>
          <p:cNvSpPr/>
          <p:nvPr/>
        </p:nvSpPr>
        <p:spPr>
          <a:xfrm>
            <a:off x="312234" y="2321951"/>
            <a:ext cx="8749062" cy="167800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rPr>
              <a:t>Pour les Chrétiens, il s’agit de se convertir sans cesse, </a:t>
            </a:r>
          </a:p>
          <a:p>
            <a:r>
              <a:rPr lang="fr-FR" sz="2800" i="1" dirty="0">
                <a:solidFill>
                  <a:schemeClr val="tx1"/>
                </a:solidFill>
              </a:rPr>
              <a:t>de  suivre Jésus sur ce chemin là, celui du mystère pascal ! </a:t>
            </a:r>
            <a:br>
              <a:rPr lang="fr-FR" sz="2800" i="1" dirty="0">
                <a:solidFill>
                  <a:schemeClr val="tx1"/>
                </a:solidFill>
              </a:rPr>
            </a:br>
            <a:r>
              <a:rPr lang="fr-FR" sz="2800" i="1" dirty="0">
                <a:solidFill>
                  <a:schemeClr val="tx1"/>
                </a:solidFill>
              </a:rPr>
              <a:t>C'est cela la conversion demandée!</a:t>
            </a:r>
          </a:p>
        </p:txBody>
      </p:sp>
      <p:sp>
        <p:nvSpPr>
          <p:cNvPr id="8" name="Rectangle : coins arrondis 7">
            <a:extLst>
              <a:ext uri="{FF2B5EF4-FFF2-40B4-BE49-F238E27FC236}">
                <a16:creationId xmlns:a16="http://schemas.microsoft.com/office/drawing/2014/main" id="{6C2F4FA4-FA31-F0BE-DA9A-39F32F32BCD6}"/>
              </a:ext>
            </a:extLst>
          </p:cNvPr>
          <p:cNvSpPr/>
          <p:nvPr/>
        </p:nvSpPr>
        <p:spPr>
          <a:xfrm>
            <a:off x="467092" y="4160765"/>
            <a:ext cx="8143508" cy="251689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rPr>
              <a:t>Nous chantons à la messe à l’anamnèse : </a:t>
            </a:r>
          </a:p>
          <a:p>
            <a:r>
              <a:rPr lang="fr-FR" sz="2800" i="1" dirty="0">
                <a:solidFill>
                  <a:schemeClr val="tx1"/>
                </a:solidFill>
              </a:rPr>
              <a:t>Christ est là ! Christ reviendra ! </a:t>
            </a:r>
            <a:br>
              <a:rPr lang="fr-FR" sz="2800" i="1" dirty="0">
                <a:solidFill>
                  <a:schemeClr val="tx1"/>
                </a:solidFill>
              </a:rPr>
            </a:br>
            <a:r>
              <a:rPr lang="fr-FR" sz="2800" i="1" dirty="0">
                <a:solidFill>
                  <a:schemeClr val="tx1"/>
                </a:solidFill>
              </a:rPr>
              <a:t>Jésus lui-même incarne le Royaume de Dieu sur terre. </a:t>
            </a:r>
            <a:br>
              <a:rPr lang="fr-FR" sz="2800" i="1" dirty="0">
                <a:solidFill>
                  <a:schemeClr val="tx1"/>
                </a:solidFill>
              </a:rPr>
            </a:br>
            <a:r>
              <a:rPr lang="fr-FR" sz="2800" i="1" dirty="0">
                <a:solidFill>
                  <a:schemeClr val="tx1"/>
                </a:solidFill>
              </a:rPr>
              <a:t>Il est déjà là et dans le même temps pas encore là !</a:t>
            </a:r>
          </a:p>
          <a:p>
            <a:r>
              <a:rPr lang="fr-FR" sz="2800" i="1" dirty="0">
                <a:solidFill>
                  <a:schemeClr val="tx1"/>
                </a:solidFill>
              </a:rPr>
              <a:t>Jésus dit : il s’approche ! </a:t>
            </a:r>
          </a:p>
        </p:txBody>
      </p:sp>
      <p:sp>
        <p:nvSpPr>
          <p:cNvPr id="2" name="Espace réservé du numéro de diapositive 1">
            <a:extLst>
              <a:ext uri="{FF2B5EF4-FFF2-40B4-BE49-F238E27FC236}">
                <a16:creationId xmlns:a16="http://schemas.microsoft.com/office/drawing/2014/main" id="{148E3D31-1F49-826B-8985-46C4EDFAE137}"/>
              </a:ext>
            </a:extLst>
          </p:cNvPr>
          <p:cNvSpPr>
            <a:spLocks noGrp="1"/>
          </p:cNvSpPr>
          <p:nvPr>
            <p:ph type="sldNum" sz="quarter" idx="12"/>
          </p:nvPr>
        </p:nvSpPr>
        <p:spPr/>
        <p:txBody>
          <a:bodyPr/>
          <a:lstStyle/>
          <a:p>
            <a:fld id="{CF70008A-A0B5-4A2F-AE10-819E4AFD28BB}" type="slidenum">
              <a:rPr lang="fr-FR" smtClean="0"/>
              <a:pPr/>
              <a:t>22</a:t>
            </a:fld>
            <a:endParaRPr lang="fr-FR"/>
          </a:p>
        </p:txBody>
      </p:sp>
      <p:pic>
        <p:nvPicPr>
          <p:cNvPr id="4" name="Picture 2">
            <a:extLst>
              <a:ext uri="{FF2B5EF4-FFF2-40B4-BE49-F238E27FC236}">
                <a16:creationId xmlns:a16="http://schemas.microsoft.com/office/drawing/2014/main" id="{EF0D30D3-8152-561A-CC73-9AE2F56CF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296" y="4482070"/>
            <a:ext cx="2743200" cy="2056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0C134BD9-7CC2-77BE-30FA-91EECB1F42F1}"/>
              </a:ext>
            </a:extLst>
          </p:cNvPr>
          <p:cNvSpPr txBox="1"/>
          <p:nvPr/>
        </p:nvSpPr>
        <p:spPr>
          <a:xfrm>
            <a:off x="0" y="-20663"/>
            <a:ext cx="6096000" cy="369332"/>
          </a:xfrm>
          <a:prstGeom prst="rect">
            <a:avLst/>
          </a:prstGeom>
          <a:noFill/>
        </p:spPr>
        <p:txBody>
          <a:bodyPr wrap="square">
            <a:spAutoFit/>
          </a:bodyPr>
          <a:lstStyle/>
          <a:p>
            <a:r>
              <a:rPr lang="fr-FR" dirty="0">
                <a:solidFill>
                  <a:srgbClr val="FF0000"/>
                </a:solidFill>
              </a:rPr>
              <a:t>Convertissez-vous - Royaume tout proche </a:t>
            </a:r>
          </a:p>
        </p:txBody>
      </p:sp>
    </p:spTree>
    <p:extLst>
      <p:ext uri="{BB962C8B-B14F-4D97-AF65-F5344CB8AC3E}">
        <p14:creationId xmlns:p14="http://schemas.microsoft.com/office/powerpoint/2010/main" val="7120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D95D-BD5F-AD8B-9CB5-B1B33FB7485D}"/>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C37764F5-B2B4-8662-B894-D318515CD0E2}"/>
              </a:ext>
            </a:extLst>
          </p:cNvPr>
          <p:cNvSpPr/>
          <p:nvPr/>
        </p:nvSpPr>
        <p:spPr>
          <a:xfrm>
            <a:off x="3954135" y="4077930"/>
            <a:ext cx="3398827" cy="113316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F0000"/>
                </a:solidFill>
              </a:rPr>
              <a:t>19 Venez à ma suite</a:t>
            </a:r>
            <a:endParaRPr lang="fr-FR" sz="2800" dirty="0">
              <a:solidFill>
                <a:srgbClr val="FF0000"/>
              </a:solidFill>
            </a:endParaRPr>
          </a:p>
        </p:txBody>
      </p:sp>
      <p:sp>
        <p:nvSpPr>
          <p:cNvPr id="2" name="Espace réservé du numéro de diapositive 1">
            <a:extLst>
              <a:ext uri="{FF2B5EF4-FFF2-40B4-BE49-F238E27FC236}">
                <a16:creationId xmlns:a16="http://schemas.microsoft.com/office/drawing/2014/main" id="{220C6FC8-7CDE-492F-4254-86CDD977BE86}"/>
              </a:ext>
            </a:extLst>
          </p:cNvPr>
          <p:cNvSpPr>
            <a:spLocks noGrp="1"/>
          </p:cNvSpPr>
          <p:nvPr>
            <p:ph type="sldNum" sz="quarter" idx="12"/>
          </p:nvPr>
        </p:nvSpPr>
        <p:spPr/>
        <p:txBody>
          <a:bodyPr/>
          <a:lstStyle/>
          <a:p>
            <a:fld id="{CF70008A-A0B5-4A2F-AE10-819E4AFD28BB}" type="slidenum">
              <a:rPr lang="fr-FR" smtClean="0"/>
              <a:pPr/>
              <a:t>23</a:t>
            </a:fld>
            <a:endParaRPr lang="fr-FR"/>
          </a:p>
        </p:txBody>
      </p:sp>
      <p:pic>
        <p:nvPicPr>
          <p:cNvPr id="3075" name="Picture 3">
            <a:extLst>
              <a:ext uri="{FF2B5EF4-FFF2-40B4-BE49-F238E27FC236}">
                <a16:creationId xmlns:a16="http://schemas.microsoft.com/office/drawing/2014/main" id="{3D3C022C-705F-95D9-8768-8C2828180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898" y="822735"/>
            <a:ext cx="4875300" cy="278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663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E1D03-C2DF-1087-E18B-02E575C150F7}"/>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92E82BB-D186-2208-ECCE-92B0BAA95DD1}"/>
              </a:ext>
            </a:extLst>
          </p:cNvPr>
          <p:cNvSpPr/>
          <p:nvPr/>
        </p:nvSpPr>
        <p:spPr>
          <a:xfrm>
            <a:off x="3568828" y="419582"/>
            <a:ext cx="4505084" cy="11460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rPr>
              <a:t>Venez à ma suite </a:t>
            </a:r>
          </a:p>
          <a:p>
            <a:r>
              <a:rPr lang="fr-FR" sz="2800" i="1" dirty="0">
                <a:solidFill>
                  <a:schemeClr val="tx1"/>
                </a:solidFill>
              </a:rPr>
              <a:t>Littéralement : derrière moi. </a:t>
            </a:r>
          </a:p>
        </p:txBody>
      </p:sp>
      <p:sp>
        <p:nvSpPr>
          <p:cNvPr id="9" name="Rectangle : coins arrondis 8">
            <a:extLst>
              <a:ext uri="{FF2B5EF4-FFF2-40B4-BE49-F238E27FC236}">
                <a16:creationId xmlns:a16="http://schemas.microsoft.com/office/drawing/2014/main" id="{1E96F224-2E1B-A62D-DA14-8CF8F2C740F2}"/>
              </a:ext>
            </a:extLst>
          </p:cNvPr>
          <p:cNvSpPr/>
          <p:nvPr/>
        </p:nvSpPr>
        <p:spPr>
          <a:xfrm>
            <a:off x="3568829" y="1813395"/>
            <a:ext cx="7784972" cy="24678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Pour la 1ère fois, le verbe </a:t>
            </a:r>
            <a:r>
              <a:rPr lang="fr-FR" sz="2800" dirty="0" err="1">
                <a:solidFill>
                  <a:schemeClr val="tx1"/>
                </a:solidFill>
              </a:rPr>
              <a:t>akoloutheô</a:t>
            </a:r>
            <a:r>
              <a:rPr lang="fr-FR" sz="2800" dirty="0">
                <a:solidFill>
                  <a:schemeClr val="tx1"/>
                </a:solidFill>
              </a:rPr>
              <a:t> est utilisé. </a:t>
            </a:r>
          </a:p>
          <a:p>
            <a:r>
              <a:rPr lang="fr-FR" sz="2800" dirty="0">
                <a:solidFill>
                  <a:schemeClr val="tx1"/>
                </a:solidFill>
              </a:rPr>
              <a:t>Venez, suivez-moi ! C’est un impératif. Serait-ce un ordre comme un soldat doit obéir à son supérieur, </a:t>
            </a:r>
            <a:br>
              <a:rPr lang="fr-FR" sz="2800" dirty="0">
                <a:solidFill>
                  <a:schemeClr val="tx1"/>
                </a:solidFill>
              </a:rPr>
            </a:br>
            <a:r>
              <a:rPr lang="fr-FR" sz="2800" dirty="0">
                <a:solidFill>
                  <a:schemeClr val="tx1"/>
                </a:solidFill>
              </a:rPr>
              <a:t>un esclave à son maître ? </a:t>
            </a:r>
            <a:endParaRPr lang="fr-FR" sz="2800" i="1" dirty="0">
              <a:solidFill>
                <a:schemeClr val="tx1"/>
              </a:solidFill>
            </a:endParaRPr>
          </a:p>
        </p:txBody>
      </p:sp>
      <p:sp>
        <p:nvSpPr>
          <p:cNvPr id="7" name="Rectangle : coins arrondis 6">
            <a:extLst>
              <a:ext uri="{FF2B5EF4-FFF2-40B4-BE49-F238E27FC236}">
                <a16:creationId xmlns:a16="http://schemas.microsoft.com/office/drawing/2014/main" id="{31A65F66-6CFE-FE21-85AB-D5BD21905AEA}"/>
              </a:ext>
            </a:extLst>
          </p:cNvPr>
          <p:cNvSpPr/>
          <p:nvPr/>
        </p:nvSpPr>
        <p:spPr>
          <a:xfrm>
            <a:off x="312722" y="4529020"/>
            <a:ext cx="6137239" cy="20690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rPr>
              <a:t>Que veut dire : être derrière Jésus ? </a:t>
            </a:r>
          </a:p>
          <a:p>
            <a:r>
              <a:rPr lang="fr-FR" sz="2800" i="1" dirty="0">
                <a:solidFill>
                  <a:schemeClr val="tx1"/>
                </a:solidFill>
              </a:rPr>
              <a:t>Le suivre ? Comme on suit un chef ? </a:t>
            </a:r>
          </a:p>
          <a:p>
            <a:r>
              <a:rPr lang="fr-FR" sz="2800" i="1" dirty="0">
                <a:solidFill>
                  <a:schemeClr val="tx1"/>
                </a:solidFill>
              </a:rPr>
              <a:t>Comment  suivre Jésus ? </a:t>
            </a:r>
          </a:p>
          <a:p>
            <a:r>
              <a:rPr lang="fr-FR" sz="2800" i="1" dirty="0">
                <a:solidFill>
                  <a:schemeClr val="tx1"/>
                </a:solidFill>
              </a:rPr>
              <a:t>Serait-ce prendre la place du disciple ? </a:t>
            </a:r>
          </a:p>
        </p:txBody>
      </p:sp>
      <p:sp>
        <p:nvSpPr>
          <p:cNvPr id="2" name="Espace réservé du numéro de diapositive 1">
            <a:extLst>
              <a:ext uri="{FF2B5EF4-FFF2-40B4-BE49-F238E27FC236}">
                <a16:creationId xmlns:a16="http://schemas.microsoft.com/office/drawing/2014/main" id="{88E188CB-8F1C-BD52-26D4-A633B2C2209C}"/>
              </a:ext>
            </a:extLst>
          </p:cNvPr>
          <p:cNvSpPr>
            <a:spLocks noGrp="1"/>
          </p:cNvSpPr>
          <p:nvPr>
            <p:ph type="sldNum" sz="quarter" idx="12"/>
          </p:nvPr>
        </p:nvSpPr>
        <p:spPr/>
        <p:txBody>
          <a:bodyPr/>
          <a:lstStyle/>
          <a:p>
            <a:fld id="{CF70008A-A0B5-4A2F-AE10-819E4AFD28BB}" type="slidenum">
              <a:rPr lang="fr-FR" smtClean="0"/>
              <a:pPr/>
              <a:t>24</a:t>
            </a:fld>
            <a:endParaRPr lang="fr-FR"/>
          </a:p>
        </p:txBody>
      </p:sp>
      <p:pic>
        <p:nvPicPr>
          <p:cNvPr id="4" name="Picture 3">
            <a:extLst>
              <a:ext uri="{FF2B5EF4-FFF2-40B4-BE49-F238E27FC236}">
                <a16:creationId xmlns:a16="http://schemas.microsoft.com/office/drawing/2014/main" id="{1BB2B4CA-B962-7BCD-BC2F-1CF7D8E6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13" y="2147752"/>
            <a:ext cx="2871897" cy="163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a:extLst>
              <a:ext uri="{FF2B5EF4-FFF2-40B4-BE49-F238E27FC236}">
                <a16:creationId xmlns:a16="http://schemas.microsoft.com/office/drawing/2014/main" id="{0CC3B309-CC8A-F6BD-781D-7739D0CB9CE1}"/>
              </a:ext>
            </a:extLst>
          </p:cNvPr>
          <p:cNvSpPr txBox="1"/>
          <p:nvPr/>
        </p:nvSpPr>
        <p:spPr>
          <a:xfrm>
            <a:off x="312722" y="23491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Tree>
    <p:extLst>
      <p:ext uri="{BB962C8B-B14F-4D97-AF65-F5344CB8AC3E}">
        <p14:creationId xmlns:p14="http://schemas.microsoft.com/office/powerpoint/2010/main" val="40861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71F1-1DE4-6309-0758-F3A91591AF00}"/>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E340D9F3-140E-C2F8-86B0-702B50F15328}"/>
              </a:ext>
            </a:extLst>
          </p:cNvPr>
          <p:cNvSpPr/>
          <p:nvPr/>
        </p:nvSpPr>
        <p:spPr>
          <a:xfrm>
            <a:off x="301711" y="763518"/>
            <a:ext cx="11588578" cy="163155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i="1" dirty="0">
                <a:solidFill>
                  <a:schemeClr val="tx1"/>
                </a:solidFill>
              </a:rPr>
              <a:t>Luc 9, 23 </a:t>
            </a:r>
            <a:r>
              <a:rPr lang="fr-FR" sz="2800" i="1" dirty="0">
                <a:solidFill>
                  <a:schemeClr val="tx1"/>
                </a:solidFill>
              </a:rPr>
              <a:t>Il leur disait à tous : Celui qui veut marcher à ma suite, qu’il renonce à lui-même, qu’il prenne sa croix chaque jour et qu’il me suive. </a:t>
            </a:r>
          </a:p>
        </p:txBody>
      </p:sp>
      <p:sp>
        <p:nvSpPr>
          <p:cNvPr id="14" name="Rectangle : coins arrondis 13">
            <a:extLst>
              <a:ext uri="{FF2B5EF4-FFF2-40B4-BE49-F238E27FC236}">
                <a16:creationId xmlns:a16="http://schemas.microsoft.com/office/drawing/2014/main" id="{40457CE8-6B44-0AC6-A1E7-DD53B30DA3C2}"/>
              </a:ext>
            </a:extLst>
          </p:cNvPr>
          <p:cNvSpPr/>
          <p:nvPr/>
        </p:nvSpPr>
        <p:spPr>
          <a:xfrm>
            <a:off x="382196" y="2802432"/>
            <a:ext cx="6785520" cy="2880613"/>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sz="2800" i="1" dirty="0">
                <a:solidFill>
                  <a:schemeClr val="tx1"/>
                </a:solidFill>
              </a:rPr>
              <a:t>Repérer les étapes nécessaires pour suivre et devenir disciple :</a:t>
            </a:r>
          </a:p>
          <a:p>
            <a:r>
              <a:rPr lang="fr-FR" sz="2800" i="1" dirty="0">
                <a:solidFill>
                  <a:schemeClr val="tx1"/>
                </a:solidFill>
              </a:rPr>
              <a:t>- </a:t>
            </a:r>
            <a:r>
              <a:rPr lang="fr-FR" sz="2800" b="1" i="1" dirty="0">
                <a:solidFill>
                  <a:schemeClr val="tx1"/>
                </a:solidFill>
              </a:rPr>
              <a:t>Renoncer :</a:t>
            </a:r>
            <a:r>
              <a:rPr lang="fr-FR" sz="2800" i="1" dirty="0">
                <a:solidFill>
                  <a:schemeClr val="tx1"/>
                </a:solidFill>
              </a:rPr>
              <a:t> une décision de séparation. </a:t>
            </a:r>
          </a:p>
          <a:p>
            <a:r>
              <a:rPr lang="fr-FR" sz="2800" i="1" dirty="0">
                <a:solidFill>
                  <a:schemeClr val="tx1"/>
                </a:solidFill>
              </a:rPr>
              <a:t>- </a:t>
            </a:r>
            <a:r>
              <a:rPr lang="fr-FR" sz="2800" b="1" i="1" dirty="0">
                <a:solidFill>
                  <a:schemeClr val="tx1"/>
                </a:solidFill>
              </a:rPr>
              <a:t>Prendre sa croix </a:t>
            </a:r>
            <a:r>
              <a:rPr lang="fr-FR" sz="2800" i="1" dirty="0">
                <a:solidFill>
                  <a:schemeClr val="tx1"/>
                </a:solidFill>
              </a:rPr>
              <a:t>: une exigence radicale. </a:t>
            </a:r>
          </a:p>
          <a:p>
            <a:r>
              <a:rPr lang="fr-FR" sz="2800" i="1" dirty="0">
                <a:solidFill>
                  <a:schemeClr val="tx1"/>
                </a:solidFill>
              </a:rPr>
              <a:t>- </a:t>
            </a:r>
            <a:r>
              <a:rPr lang="fr-FR" sz="2800" b="1" i="1" dirty="0">
                <a:solidFill>
                  <a:schemeClr val="tx1"/>
                </a:solidFill>
              </a:rPr>
              <a:t>Suivre Jésus</a:t>
            </a:r>
            <a:r>
              <a:rPr lang="fr-FR" sz="2800" i="1" dirty="0">
                <a:solidFill>
                  <a:schemeClr val="tx1"/>
                </a:solidFill>
              </a:rPr>
              <a:t>…</a:t>
            </a:r>
          </a:p>
        </p:txBody>
      </p:sp>
      <p:sp>
        <p:nvSpPr>
          <p:cNvPr id="2" name="Espace réservé du numéro de diapositive 1">
            <a:extLst>
              <a:ext uri="{FF2B5EF4-FFF2-40B4-BE49-F238E27FC236}">
                <a16:creationId xmlns:a16="http://schemas.microsoft.com/office/drawing/2014/main" id="{175B1392-6E0A-1441-6C42-7342336E53D1}"/>
              </a:ext>
            </a:extLst>
          </p:cNvPr>
          <p:cNvSpPr>
            <a:spLocks noGrp="1"/>
          </p:cNvSpPr>
          <p:nvPr>
            <p:ph type="sldNum" sz="quarter" idx="12"/>
          </p:nvPr>
        </p:nvSpPr>
        <p:spPr/>
        <p:txBody>
          <a:bodyPr/>
          <a:lstStyle/>
          <a:p>
            <a:fld id="{CF70008A-A0B5-4A2F-AE10-819E4AFD28BB}" type="slidenum">
              <a:rPr lang="fr-FR" smtClean="0"/>
              <a:pPr/>
              <a:t>25</a:t>
            </a:fld>
            <a:endParaRPr lang="fr-FR"/>
          </a:p>
        </p:txBody>
      </p:sp>
      <p:pic>
        <p:nvPicPr>
          <p:cNvPr id="4" name="Picture 3">
            <a:extLst>
              <a:ext uri="{FF2B5EF4-FFF2-40B4-BE49-F238E27FC236}">
                <a16:creationId xmlns:a16="http://schemas.microsoft.com/office/drawing/2014/main" id="{B87376F2-D787-2DFA-D800-4FE2C1314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79" y="3322674"/>
            <a:ext cx="3268021" cy="1865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ZoneTexte 6">
            <a:extLst>
              <a:ext uri="{FF2B5EF4-FFF2-40B4-BE49-F238E27FC236}">
                <a16:creationId xmlns:a16="http://schemas.microsoft.com/office/drawing/2014/main" id="{EDE54179-3047-722C-3CCE-71F3D443CE21}"/>
              </a:ext>
            </a:extLst>
          </p:cNvPr>
          <p:cNvSpPr txBox="1"/>
          <p:nvPr/>
        </p:nvSpPr>
        <p:spPr>
          <a:xfrm>
            <a:off x="382196" y="41958"/>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Tree>
    <p:extLst>
      <p:ext uri="{BB962C8B-B14F-4D97-AF65-F5344CB8AC3E}">
        <p14:creationId xmlns:p14="http://schemas.microsoft.com/office/powerpoint/2010/main" val="34970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7081-4780-2432-61AF-9628B91CEC8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F3B6797-1490-AA6E-54BE-055BCB444047}"/>
              </a:ext>
            </a:extLst>
          </p:cNvPr>
          <p:cNvSpPr/>
          <p:nvPr/>
        </p:nvSpPr>
        <p:spPr>
          <a:xfrm>
            <a:off x="2330244" y="153843"/>
            <a:ext cx="6953805" cy="150149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L’expression  </a:t>
            </a:r>
            <a:r>
              <a:rPr lang="fr-FR" sz="2800" b="1" i="1" dirty="0">
                <a:solidFill>
                  <a:schemeClr val="tx1"/>
                </a:solidFill>
              </a:rPr>
              <a:t>suivre </a:t>
            </a:r>
            <a:r>
              <a:rPr lang="fr-FR" sz="2800" dirty="0">
                <a:solidFill>
                  <a:schemeClr val="tx1"/>
                </a:solidFill>
              </a:rPr>
              <a:t>dans l’Evangile implique </a:t>
            </a:r>
            <a:br>
              <a:rPr lang="fr-FR" sz="2800" dirty="0">
                <a:solidFill>
                  <a:schemeClr val="tx1"/>
                </a:solidFill>
              </a:rPr>
            </a:br>
            <a:r>
              <a:rPr lang="fr-FR" sz="2800" dirty="0">
                <a:solidFill>
                  <a:schemeClr val="tx1"/>
                </a:solidFill>
              </a:rPr>
              <a:t>de reconnaître le Christ comme maître </a:t>
            </a:r>
            <a:br>
              <a:rPr lang="fr-FR" sz="2800" dirty="0">
                <a:solidFill>
                  <a:schemeClr val="tx1"/>
                </a:solidFill>
              </a:rPr>
            </a:br>
            <a:r>
              <a:rPr lang="fr-FR" sz="2800" dirty="0">
                <a:solidFill>
                  <a:schemeClr val="tx1"/>
                </a:solidFill>
              </a:rPr>
              <a:t>et participer à ses souffrances. </a:t>
            </a:r>
          </a:p>
        </p:txBody>
      </p:sp>
      <p:sp>
        <p:nvSpPr>
          <p:cNvPr id="7" name="Rectangle : coins arrondis 6">
            <a:extLst>
              <a:ext uri="{FF2B5EF4-FFF2-40B4-BE49-F238E27FC236}">
                <a16:creationId xmlns:a16="http://schemas.microsoft.com/office/drawing/2014/main" id="{96021CEE-6881-2441-43BE-1E0947109A02}"/>
              </a:ext>
            </a:extLst>
          </p:cNvPr>
          <p:cNvSpPr/>
          <p:nvPr/>
        </p:nvSpPr>
        <p:spPr>
          <a:xfrm>
            <a:off x="765716" y="1869062"/>
            <a:ext cx="10403729" cy="259110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Andrew Murray nous explique: </a:t>
            </a:r>
          </a:p>
          <a:p>
            <a:r>
              <a:rPr lang="fr-FR" sz="2800" i="1" dirty="0">
                <a:solidFill>
                  <a:schemeClr val="tx1"/>
                </a:solidFill>
              </a:rPr>
              <a:t>Les chrétiens doivent comprendre que porter sa croix ne se réfère pas </a:t>
            </a:r>
            <a:br>
              <a:rPr lang="fr-FR" sz="2800" i="1" dirty="0">
                <a:solidFill>
                  <a:schemeClr val="tx1"/>
                </a:solidFill>
              </a:rPr>
            </a:br>
            <a:r>
              <a:rPr lang="fr-FR" sz="2800" i="1" dirty="0">
                <a:solidFill>
                  <a:schemeClr val="tx1"/>
                </a:solidFill>
              </a:rPr>
              <a:t>en premier lieu aux épreuves que nous appelons des croix, </a:t>
            </a:r>
            <a:br>
              <a:rPr lang="fr-FR" sz="2800" i="1" dirty="0">
                <a:solidFill>
                  <a:schemeClr val="tx1"/>
                </a:solidFill>
              </a:rPr>
            </a:br>
            <a:r>
              <a:rPr lang="fr-FR" sz="2800" i="1" dirty="0">
                <a:solidFill>
                  <a:schemeClr val="tx1"/>
                </a:solidFill>
              </a:rPr>
              <a:t>mais à un abandon de sa vie journellement répété </a:t>
            </a:r>
            <a:br>
              <a:rPr lang="fr-FR" sz="2800" i="1" dirty="0">
                <a:solidFill>
                  <a:schemeClr val="tx1"/>
                </a:solidFill>
              </a:rPr>
            </a:br>
            <a:r>
              <a:rPr lang="fr-FR" sz="2800" i="1" dirty="0">
                <a:solidFill>
                  <a:schemeClr val="tx1"/>
                </a:solidFill>
              </a:rPr>
              <a:t>– à la mort à soi-même qui doit marquer le chrétien.</a:t>
            </a:r>
          </a:p>
        </p:txBody>
      </p:sp>
      <p:sp>
        <p:nvSpPr>
          <p:cNvPr id="8" name="Rectangle : coins arrondis 7">
            <a:extLst>
              <a:ext uri="{FF2B5EF4-FFF2-40B4-BE49-F238E27FC236}">
                <a16:creationId xmlns:a16="http://schemas.microsoft.com/office/drawing/2014/main" id="{51F3EF01-43CF-3662-AF3C-C026D2BC374D}"/>
              </a:ext>
            </a:extLst>
          </p:cNvPr>
          <p:cNvSpPr/>
          <p:nvPr/>
        </p:nvSpPr>
        <p:spPr>
          <a:xfrm>
            <a:off x="244607" y="4646195"/>
            <a:ext cx="11702785" cy="207528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Il ne s’agit pas de prendre la souffrance comme un but, mais de mourir à soi-même. On pourrait l’interpréter ainsi : abandonner au Christ tout ce par quoi nous prétendons exister, accepter de tout recevoir de lui.</a:t>
            </a:r>
          </a:p>
          <a:p>
            <a:r>
              <a:rPr lang="fr-FR" sz="2800" b="1" dirty="0">
                <a:solidFill>
                  <a:schemeClr val="tx1"/>
                </a:solidFill>
              </a:rPr>
              <a:t>Que veut dire pour moi aujourd’hui mourir à soi-même ?</a:t>
            </a:r>
          </a:p>
        </p:txBody>
      </p:sp>
      <p:sp>
        <p:nvSpPr>
          <p:cNvPr id="2" name="Espace réservé du numéro de diapositive 1">
            <a:extLst>
              <a:ext uri="{FF2B5EF4-FFF2-40B4-BE49-F238E27FC236}">
                <a16:creationId xmlns:a16="http://schemas.microsoft.com/office/drawing/2014/main" id="{74620E15-843E-6F25-5256-DAD9BB2DF408}"/>
              </a:ext>
            </a:extLst>
          </p:cNvPr>
          <p:cNvSpPr>
            <a:spLocks noGrp="1"/>
          </p:cNvSpPr>
          <p:nvPr>
            <p:ph type="sldNum" sz="quarter" idx="12"/>
          </p:nvPr>
        </p:nvSpPr>
        <p:spPr/>
        <p:txBody>
          <a:bodyPr/>
          <a:lstStyle/>
          <a:p>
            <a:fld id="{CF70008A-A0B5-4A2F-AE10-819E4AFD28BB}" type="slidenum">
              <a:rPr lang="fr-FR" smtClean="0"/>
              <a:pPr/>
              <a:t>26</a:t>
            </a:fld>
            <a:endParaRPr lang="fr-FR"/>
          </a:p>
        </p:txBody>
      </p:sp>
      <p:pic>
        <p:nvPicPr>
          <p:cNvPr id="5" name="Picture 3">
            <a:extLst>
              <a:ext uri="{FF2B5EF4-FFF2-40B4-BE49-F238E27FC236}">
                <a16:creationId xmlns:a16="http://schemas.microsoft.com/office/drawing/2014/main" id="{C384B189-DDFD-975C-921C-15BB906E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974" y="354720"/>
            <a:ext cx="1926372" cy="1099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30D3274F-7159-4E53-E32E-8ACA7873E88A}"/>
              </a:ext>
            </a:extLst>
          </p:cNvPr>
          <p:cNvSpPr txBox="1"/>
          <p:nvPr/>
        </p:nvSpPr>
        <p:spPr>
          <a:xfrm>
            <a:off x="147484" y="13652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Tree>
    <p:extLst>
      <p:ext uri="{BB962C8B-B14F-4D97-AF65-F5344CB8AC3E}">
        <p14:creationId xmlns:p14="http://schemas.microsoft.com/office/powerpoint/2010/main" val="9051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A9A8F-9B83-5E5D-AE15-4B4AA2C987F1}"/>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40CABBF-56BB-69B6-0E6A-4F8C9285DB25}"/>
              </a:ext>
            </a:extLst>
          </p:cNvPr>
          <p:cNvSpPr/>
          <p:nvPr/>
        </p:nvSpPr>
        <p:spPr>
          <a:xfrm>
            <a:off x="3990114" y="4343400"/>
            <a:ext cx="3797033" cy="14478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 19 </a:t>
            </a:r>
            <a:r>
              <a:rPr lang="fr-FR" sz="2800" b="1" dirty="0">
                <a:solidFill>
                  <a:schemeClr val="tx1"/>
                </a:solidFill>
              </a:rPr>
              <a:t>Je vous ferai </a:t>
            </a:r>
            <a:r>
              <a:rPr lang="fr-FR" sz="2800" b="1" dirty="0">
                <a:solidFill>
                  <a:srgbClr val="FF0000"/>
                </a:solidFill>
              </a:rPr>
              <a:t>pêcheurs d’hommes </a:t>
            </a:r>
          </a:p>
        </p:txBody>
      </p:sp>
      <p:sp>
        <p:nvSpPr>
          <p:cNvPr id="2" name="Espace réservé du numéro de diapositive 1">
            <a:extLst>
              <a:ext uri="{FF2B5EF4-FFF2-40B4-BE49-F238E27FC236}">
                <a16:creationId xmlns:a16="http://schemas.microsoft.com/office/drawing/2014/main" id="{63D0C6CD-9409-B0E1-063B-9B43EAB5DB87}"/>
              </a:ext>
            </a:extLst>
          </p:cNvPr>
          <p:cNvSpPr>
            <a:spLocks noGrp="1"/>
          </p:cNvSpPr>
          <p:nvPr>
            <p:ph type="sldNum" sz="quarter" idx="12"/>
          </p:nvPr>
        </p:nvSpPr>
        <p:spPr/>
        <p:txBody>
          <a:bodyPr/>
          <a:lstStyle/>
          <a:p>
            <a:fld id="{CF70008A-A0B5-4A2F-AE10-819E4AFD28BB}" type="slidenum">
              <a:rPr lang="fr-FR" smtClean="0"/>
              <a:pPr/>
              <a:t>27</a:t>
            </a:fld>
            <a:endParaRPr lang="fr-FR"/>
          </a:p>
        </p:txBody>
      </p:sp>
      <p:pic>
        <p:nvPicPr>
          <p:cNvPr id="4099" name="Picture 3">
            <a:extLst>
              <a:ext uri="{FF2B5EF4-FFF2-40B4-BE49-F238E27FC236}">
                <a16:creationId xmlns:a16="http://schemas.microsoft.com/office/drawing/2014/main" id="{297C41D4-0FFC-3C68-2C53-179CA6E59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17" y="564186"/>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2588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2D92B-3BFC-EE6B-0D4C-0A61FB95446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F8B329A-04CF-F3BB-66B8-793F1A176562}"/>
              </a:ext>
            </a:extLst>
          </p:cNvPr>
          <p:cNvSpPr/>
          <p:nvPr/>
        </p:nvSpPr>
        <p:spPr>
          <a:xfrm>
            <a:off x="958645" y="769524"/>
            <a:ext cx="10274710" cy="855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None/>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Littéralement :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pêcheurs d’humains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(pas de différence sexuelle)</a:t>
            </a:r>
            <a:endParaRPr lang="fr-FR"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 coins arrondis 8">
            <a:extLst>
              <a:ext uri="{FF2B5EF4-FFF2-40B4-BE49-F238E27FC236}">
                <a16:creationId xmlns:a16="http://schemas.microsoft.com/office/drawing/2014/main" id="{2232C7ED-8BE9-3B77-5332-2B9641B81BFC}"/>
              </a:ext>
            </a:extLst>
          </p:cNvPr>
          <p:cNvSpPr/>
          <p:nvPr/>
        </p:nvSpPr>
        <p:spPr>
          <a:xfrm>
            <a:off x="5987845" y="1936955"/>
            <a:ext cx="5365955" cy="36084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 veut dire cette expression </a:t>
            </a:r>
          </a:p>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pêcheurs d’hommes ?  </a:t>
            </a:r>
          </a:p>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Est-ce être missionnaire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Qu’est-ce qu’être missionnaire ? </a:t>
            </a:r>
          </a:p>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Quel lien entre </a:t>
            </a:r>
          </a:p>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venez derrière moi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pêcheurs d’hommes ? </a:t>
            </a:r>
          </a:p>
        </p:txBody>
      </p:sp>
      <p:sp>
        <p:nvSpPr>
          <p:cNvPr id="2" name="Espace réservé du numéro de diapositive 1">
            <a:extLst>
              <a:ext uri="{FF2B5EF4-FFF2-40B4-BE49-F238E27FC236}">
                <a16:creationId xmlns:a16="http://schemas.microsoft.com/office/drawing/2014/main" id="{1FBEB33C-4C7A-9389-F774-04859E646EE2}"/>
              </a:ext>
            </a:extLst>
          </p:cNvPr>
          <p:cNvSpPr>
            <a:spLocks noGrp="1"/>
          </p:cNvSpPr>
          <p:nvPr>
            <p:ph type="sldNum" sz="quarter" idx="12"/>
          </p:nvPr>
        </p:nvSpPr>
        <p:spPr/>
        <p:txBody>
          <a:bodyPr/>
          <a:lstStyle/>
          <a:p>
            <a:fld id="{CF70008A-A0B5-4A2F-AE10-819E4AFD28BB}" type="slidenum">
              <a:rPr lang="fr-FR" smtClean="0"/>
              <a:pPr/>
              <a:t>28</a:t>
            </a:fld>
            <a:endParaRPr lang="fr-FR"/>
          </a:p>
        </p:txBody>
      </p:sp>
      <p:pic>
        <p:nvPicPr>
          <p:cNvPr id="3" name="Picture 3">
            <a:extLst>
              <a:ext uri="{FF2B5EF4-FFF2-40B4-BE49-F238E27FC236}">
                <a16:creationId xmlns:a16="http://schemas.microsoft.com/office/drawing/2014/main" id="{94DBF75B-D8E7-6F44-C0FE-938875835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17" y="2201828"/>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ZoneTexte 7">
            <a:extLst>
              <a:ext uri="{FF2B5EF4-FFF2-40B4-BE49-F238E27FC236}">
                <a16:creationId xmlns:a16="http://schemas.microsoft.com/office/drawing/2014/main" id="{6CE5F714-74F0-404E-D0AC-44D20919E88A}"/>
              </a:ext>
            </a:extLst>
          </p:cNvPr>
          <p:cNvSpPr txBox="1"/>
          <p:nvPr/>
        </p:nvSpPr>
        <p:spPr>
          <a:xfrm>
            <a:off x="78659" y="16741"/>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38754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994B-A489-F977-985A-5D9403A6D79A}"/>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1D7C6927-4DB8-2532-9F11-2ABFF47C089A}"/>
              </a:ext>
            </a:extLst>
          </p:cNvPr>
          <p:cNvSpPr/>
          <p:nvPr/>
        </p:nvSpPr>
        <p:spPr>
          <a:xfrm>
            <a:off x="165886" y="484848"/>
            <a:ext cx="9499224" cy="350704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Jérémie 16, 15-16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 le Seigneur vivant, qui a fait monter les fils d’Israël du pays du nord et de tous les pays où il les avait chassés. Car je les ferai revenir sur leur sol, celui que j’ai donné à leurs pères. Voici que j’envoie en grand nombre – oracle du Seigneur – des pêcheurs qui les pêcheront. Après cela, j’enverrai en grand nombre des chasseurs qui les chasseront de toute montagne et de toute colline, jusque dans les fentes des rochers. </a:t>
            </a:r>
          </a:p>
        </p:txBody>
      </p:sp>
      <p:sp>
        <p:nvSpPr>
          <p:cNvPr id="14" name="Rectangle : coins arrondis 13">
            <a:extLst>
              <a:ext uri="{FF2B5EF4-FFF2-40B4-BE49-F238E27FC236}">
                <a16:creationId xmlns:a16="http://schemas.microsoft.com/office/drawing/2014/main" id="{4C4D98F2-99A0-5A2F-22A7-8C283503A4F2}"/>
              </a:ext>
            </a:extLst>
          </p:cNvPr>
          <p:cNvSpPr/>
          <p:nvPr/>
        </p:nvSpPr>
        <p:spPr>
          <a:xfrm>
            <a:off x="165886" y="4253456"/>
            <a:ext cx="11588577" cy="246801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Habaquq</a:t>
            </a: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14-15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Tu as fait l'homme comme les poissons de la mer, et comme les reptiles que personne ne domine. Pourtant le Chaldéen pêche les uns et les autres avec son hameçon, les prend avec son épervier, et les recueille dans ses filets, ce qui le remplit de joie et d'allégresse ! </a:t>
            </a:r>
          </a:p>
        </p:txBody>
      </p:sp>
      <p:sp>
        <p:nvSpPr>
          <p:cNvPr id="2" name="Espace réservé du numéro de diapositive 1">
            <a:extLst>
              <a:ext uri="{FF2B5EF4-FFF2-40B4-BE49-F238E27FC236}">
                <a16:creationId xmlns:a16="http://schemas.microsoft.com/office/drawing/2014/main" id="{1FAE66C5-48CC-13EA-1C20-08995AA2D1D9}"/>
              </a:ext>
            </a:extLst>
          </p:cNvPr>
          <p:cNvSpPr>
            <a:spLocks noGrp="1"/>
          </p:cNvSpPr>
          <p:nvPr>
            <p:ph type="sldNum" sz="quarter" idx="12"/>
          </p:nvPr>
        </p:nvSpPr>
        <p:spPr/>
        <p:txBody>
          <a:bodyPr/>
          <a:lstStyle/>
          <a:p>
            <a:fld id="{CF70008A-A0B5-4A2F-AE10-819E4AFD28BB}" type="slidenum">
              <a:rPr lang="fr-FR" smtClean="0"/>
              <a:pPr/>
              <a:t>29</a:t>
            </a:fld>
            <a:endParaRPr lang="fr-FR"/>
          </a:p>
        </p:txBody>
      </p:sp>
      <p:pic>
        <p:nvPicPr>
          <p:cNvPr id="3" name="Picture 3">
            <a:extLst>
              <a:ext uri="{FF2B5EF4-FFF2-40B4-BE49-F238E27FC236}">
                <a16:creationId xmlns:a16="http://schemas.microsoft.com/office/drawing/2014/main" id="{9191F8F1-CDD2-FF01-6E73-C38741E0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889" y="967720"/>
            <a:ext cx="1817770" cy="1362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5174CADE-4712-9BDD-28F5-C692B007C623}"/>
              </a:ext>
            </a:extLst>
          </p:cNvPr>
          <p:cNvSpPr txBox="1"/>
          <p:nvPr/>
        </p:nvSpPr>
        <p:spPr>
          <a:xfrm>
            <a:off x="165886" y="38623"/>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22819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7A04-E719-868F-BB62-0F81DDBCBB35}"/>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6BA35E9-D4A9-13EA-324A-F63B13E396C9}"/>
              </a:ext>
            </a:extLst>
          </p:cNvPr>
          <p:cNvSpPr/>
          <p:nvPr/>
        </p:nvSpPr>
        <p:spPr>
          <a:xfrm>
            <a:off x="3560844" y="3650504"/>
            <a:ext cx="5070312" cy="15283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12 </a:t>
            </a:r>
            <a:r>
              <a:rPr lang="fr-FR" sz="2800" b="1" dirty="0">
                <a:solidFill>
                  <a:schemeClr val="tx1"/>
                </a:solidFill>
              </a:rPr>
              <a:t>Quand Jésus apprit </a:t>
            </a:r>
            <a:endParaRPr lang="fr-FR" sz="2800" dirty="0">
              <a:solidFill>
                <a:schemeClr val="tx1"/>
              </a:solidFill>
            </a:endParaRPr>
          </a:p>
          <a:p>
            <a:pPr algn="ctr"/>
            <a:r>
              <a:rPr lang="fr-FR" sz="2800" b="1" dirty="0">
                <a:solidFill>
                  <a:schemeClr val="tx1"/>
                </a:solidFill>
              </a:rPr>
              <a:t>l’</a:t>
            </a:r>
            <a:r>
              <a:rPr lang="fr-FR" sz="2800" b="1" dirty="0">
                <a:solidFill>
                  <a:srgbClr val="FF0000"/>
                </a:solidFill>
              </a:rPr>
              <a:t>arrestation</a:t>
            </a:r>
            <a:r>
              <a:rPr lang="fr-FR" sz="2800" b="1" dirty="0">
                <a:solidFill>
                  <a:schemeClr val="tx1"/>
                </a:solidFill>
              </a:rPr>
              <a:t> de </a:t>
            </a:r>
            <a:r>
              <a:rPr lang="fr-FR" sz="2800" b="1" dirty="0">
                <a:solidFill>
                  <a:srgbClr val="FF0000"/>
                </a:solidFill>
              </a:rPr>
              <a:t>Jean Baptiste</a:t>
            </a:r>
            <a:endParaRPr lang="fr-FR" sz="2800" dirty="0">
              <a:solidFill>
                <a:srgbClr val="FF0000"/>
              </a:solidFill>
            </a:endParaRPr>
          </a:p>
        </p:txBody>
      </p:sp>
      <p:pic>
        <p:nvPicPr>
          <p:cNvPr id="3" name="Image 2" descr="Une image contenant dessin, peinture, illustration, croquis&#10;&#10;Le contenu généré par l’IA peut être incorrect.">
            <a:extLst>
              <a:ext uri="{FF2B5EF4-FFF2-40B4-BE49-F238E27FC236}">
                <a16:creationId xmlns:a16="http://schemas.microsoft.com/office/drawing/2014/main" id="{CD3FE292-30D5-FB67-410A-D682FABA0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696" y="1113503"/>
            <a:ext cx="3087329" cy="2315497"/>
          </a:xfrm>
          <a:prstGeom prst="rect">
            <a:avLst/>
          </a:prstGeom>
        </p:spPr>
      </p:pic>
      <p:sp>
        <p:nvSpPr>
          <p:cNvPr id="5" name="Espace réservé du numéro de diapositive 4">
            <a:extLst>
              <a:ext uri="{FF2B5EF4-FFF2-40B4-BE49-F238E27FC236}">
                <a16:creationId xmlns:a16="http://schemas.microsoft.com/office/drawing/2014/main" id="{AD3F245C-B059-F4FB-B358-8B14D8466594}"/>
              </a:ext>
            </a:extLst>
          </p:cNvPr>
          <p:cNvSpPr>
            <a:spLocks noGrp="1"/>
          </p:cNvSpPr>
          <p:nvPr>
            <p:ph type="sldNum" sz="quarter" idx="12"/>
          </p:nvPr>
        </p:nvSpPr>
        <p:spPr/>
        <p:txBody>
          <a:bodyPr/>
          <a:lstStyle/>
          <a:p>
            <a:fld id="{CF70008A-A0B5-4A2F-AE10-819E4AFD28BB}" type="slidenum">
              <a:rPr lang="fr-FR" smtClean="0"/>
              <a:pPr/>
              <a:t>3</a:t>
            </a:fld>
            <a:endParaRPr lang="fr-FR"/>
          </a:p>
        </p:txBody>
      </p:sp>
    </p:spTree>
    <p:extLst>
      <p:ext uri="{BB962C8B-B14F-4D97-AF65-F5344CB8AC3E}">
        <p14:creationId xmlns:p14="http://schemas.microsoft.com/office/powerpoint/2010/main" val="343060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C7C3-B407-0C02-0E60-9001296FB8B4}"/>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01F4D8B-100C-42FB-5B51-EB139044A1FC}"/>
              </a:ext>
            </a:extLst>
          </p:cNvPr>
          <p:cNvSpPr/>
          <p:nvPr/>
        </p:nvSpPr>
        <p:spPr>
          <a:xfrm>
            <a:off x="190588" y="350498"/>
            <a:ext cx="11421308" cy="235287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Jérémie annonce l’arrivée de pêcheurs, signe du retour d’exil et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Habaquq</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compare l’homme à un poisson. Matthieu désigne l’accomplissement en Jésus de l’appel de Dieu. Le Salut est là, en Jésus. Il annonce l’appel radical de Jésus à venir à sa suite. Jésus appelle à l’obéissance immédiate, mais en tant que Christ :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Suis-moi, marche derrière moi ! </a:t>
            </a:r>
          </a:p>
        </p:txBody>
      </p:sp>
      <p:sp>
        <p:nvSpPr>
          <p:cNvPr id="7" name="Rectangle : coins arrondis 6">
            <a:extLst>
              <a:ext uri="{FF2B5EF4-FFF2-40B4-BE49-F238E27FC236}">
                <a16:creationId xmlns:a16="http://schemas.microsoft.com/office/drawing/2014/main" id="{2BAB9E91-A803-F1DD-B33E-4440BC29B2C9}"/>
              </a:ext>
            </a:extLst>
          </p:cNvPr>
          <p:cNvSpPr/>
          <p:nvPr/>
        </p:nvSpPr>
        <p:spPr>
          <a:xfrm>
            <a:off x="229917" y="2839465"/>
            <a:ext cx="8599450" cy="193728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n’est pas un programme de vie mais plutôt un appel : ce n’est rien d’autre que de s’attacher à Jésus-Christ seul.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C’est dans la mesure où l’on est disciple que l’on peut se prétendre missionnaire. </a:t>
            </a:r>
          </a:p>
        </p:txBody>
      </p:sp>
      <p:sp>
        <p:nvSpPr>
          <p:cNvPr id="8" name="Rectangle : coins arrondis 7">
            <a:extLst>
              <a:ext uri="{FF2B5EF4-FFF2-40B4-BE49-F238E27FC236}">
                <a16:creationId xmlns:a16="http://schemas.microsoft.com/office/drawing/2014/main" id="{D83EE0D1-4408-F45E-F2BA-4DA797E3024C}"/>
              </a:ext>
            </a:extLst>
          </p:cNvPr>
          <p:cNvSpPr/>
          <p:nvPr/>
        </p:nvSpPr>
        <p:spPr>
          <a:xfrm>
            <a:off x="1865730" y="4947510"/>
            <a:ext cx="6744870" cy="173817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appel à vivre une expérience intérieure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appel à vivre le passage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 le mystère pascal !</a:t>
            </a:r>
          </a:p>
        </p:txBody>
      </p:sp>
      <p:sp>
        <p:nvSpPr>
          <p:cNvPr id="2" name="Espace réservé du numéro de diapositive 1">
            <a:extLst>
              <a:ext uri="{FF2B5EF4-FFF2-40B4-BE49-F238E27FC236}">
                <a16:creationId xmlns:a16="http://schemas.microsoft.com/office/drawing/2014/main" id="{EAC32BB3-10C0-D8DA-2B56-64D22FD9D71B}"/>
              </a:ext>
            </a:extLst>
          </p:cNvPr>
          <p:cNvSpPr>
            <a:spLocks noGrp="1"/>
          </p:cNvSpPr>
          <p:nvPr>
            <p:ph type="sldNum" sz="quarter" idx="12"/>
          </p:nvPr>
        </p:nvSpPr>
        <p:spPr/>
        <p:txBody>
          <a:bodyPr/>
          <a:lstStyle/>
          <a:p>
            <a:fld id="{CF70008A-A0B5-4A2F-AE10-819E4AFD28BB}" type="slidenum">
              <a:rPr lang="fr-FR" smtClean="0"/>
              <a:pPr/>
              <a:t>30</a:t>
            </a:fld>
            <a:endParaRPr lang="fr-FR"/>
          </a:p>
        </p:txBody>
      </p:sp>
      <p:pic>
        <p:nvPicPr>
          <p:cNvPr id="5" name="Picture 3">
            <a:extLst>
              <a:ext uri="{FF2B5EF4-FFF2-40B4-BE49-F238E27FC236}">
                <a16:creationId xmlns:a16="http://schemas.microsoft.com/office/drawing/2014/main" id="{A26630AB-96A6-C5ED-574B-7D6EEE360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808108"/>
            <a:ext cx="2163096" cy="1621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1775ECEF-5132-8042-B238-45D8CD45C235}"/>
              </a:ext>
            </a:extLst>
          </p:cNvPr>
          <p:cNvSpPr txBox="1"/>
          <p:nvPr/>
        </p:nvSpPr>
        <p:spPr>
          <a:xfrm>
            <a:off x="334297" y="-18834"/>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27604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9479-216B-2448-F839-635450619502}"/>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A41D6D1-2357-5598-A621-B6D1F21DE727}"/>
              </a:ext>
            </a:extLst>
          </p:cNvPr>
          <p:cNvSpPr/>
          <p:nvPr/>
        </p:nvSpPr>
        <p:spPr>
          <a:xfrm>
            <a:off x="4167095" y="4284406"/>
            <a:ext cx="3320169" cy="14478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20 Aussitôt, </a:t>
            </a:r>
            <a:endParaRPr lang="fr-FR" sz="2800" dirty="0">
              <a:solidFill>
                <a:schemeClr val="tx1"/>
              </a:solidFill>
            </a:endParaRPr>
          </a:p>
          <a:p>
            <a:pPr algn="ctr"/>
            <a:r>
              <a:rPr lang="fr-FR" sz="2800" b="1" dirty="0">
                <a:solidFill>
                  <a:srgbClr val="FF0000"/>
                </a:solidFill>
              </a:rPr>
              <a:t>laissant</a:t>
            </a:r>
            <a:r>
              <a:rPr lang="fr-FR" sz="2800" b="1" dirty="0">
                <a:solidFill>
                  <a:schemeClr val="tx1"/>
                </a:solidFill>
              </a:rPr>
              <a:t> leurs </a:t>
            </a:r>
            <a:r>
              <a:rPr lang="fr-FR" sz="2800" b="1" dirty="0">
                <a:solidFill>
                  <a:srgbClr val="FF0000"/>
                </a:solidFill>
              </a:rPr>
              <a:t>filets</a:t>
            </a:r>
            <a:r>
              <a:rPr lang="fr-FR" sz="2800" b="1" dirty="0">
                <a:solidFill>
                  <a:schemeClr val="tx1"/>
                </a:solidFill>
              </a:rPr>
              <a:t> </a:t>
            </a:r>
            <a:endParaRPr lang="fr-FR" sz="2800" dirty="0">
              <a:solidFill>
                <a:schemeClr val="tx1"/>
              </a:solidFill>
            </a:endParaRPr>
          </a:p>
          <a:p>
            <a:r>
              <a:rPr lang="fr-FR" dirty="0"/>
              <a:t> </a:t>
            </a:r>
          </a:p>
        </p:txBody>
      </p:sp>
      <p:sp>
        <p:nvSpPr>
          <p:cNvPr id="2" name="Espace réservé du numéro de diapositive 1">
            <a:extLst>
              <a:ext uri="{FF2B5EF4-FFF2-40B4-BE49-F238E27FC236}">
                <a16:creationId xmlns:a16="http://schemas.microsoft.com/office/drawing/2014/main" id="{7EB8112D-75E7-DE60-7550-996E8F84AD22}"/>
              </a:ext>
            </a:extLst>
          </p:cNvPr>
          <p:cNvSpPr>
            <a:spLocks noGrp="1"/>
          </p:cNvSpPr>
          <p:nvPr>
            <p:ph type="sldNum" sz="quarter" idx="12"/>
          </p:nvPr>
        </p:nvSpPr>
        <p:spPr/>
        <p:txBody>
          <a:bodyPr/>
          <a:lstStyle/>
          <a:p>
            <a:fld id="{CF70008A-A0B5-4A2F-AE10-819E4AFD28BB}" type="slidenum">
              <a:rPr lang="fr-FR" smtClean="0"/>
              <a:pPr/>
              <a:t>31</a:t>
            </a:fld>
            <a:endParaRPr lang="fr-FR"/>
          </a:p>
        </p:txBody>
      </p:sp>
      <p:pic>
        <p:nvPicPr>
          <p:cNvPr id="4099" name="Picture 3">
            <a:extLst>
              <a:ext uri="{FF2B5EF4-FFF2-40B4-BE49-F238E27FC236}">
                <a16:creationId xmlns:a16="http://schemas.microsoft.com/office/drawing/2014/main" id="{910B0B8E-1B29-9378-61C7-698258FBC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17" y="564186"/>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2884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2374-799F-3613-7BE4-85A9B4AD124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3DE890D-7DA0-6EC8-0426-8872AA037834}"/>
              </a:ext>
            </a:extLst>
          </p:cNvPr>
          <p:cNvSpPr/>
          <p:nvPr/>
        </p:nvSpPr>
        <p:spPr>
          <a:xfrm>
            <a:off x="2357832" y="641676"/>
            <a:ext cx="8821446" cy="855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Filets </a:t>
            </a:r>
            <a:r>
              <a:rPr lang="fr-FR" sz="2800" dirty="0">
                <a:solidFill>
                  <a:schemeClr val="tx1"/>
                </a:solidFill>
              </a:rPr>
              <a:t>: Quel sens donner à l’expressions </a:t>
            </a:r>
            <a:r>
              <a:rPr lang="fr-FR" sz="2800" i="1" dirty="0">
                <a:solidFill>
                  <a:schemeClr val="tx1"/>
                </a:solidFill>
              </a:rPr>
              <a:t>laisser les  </a:t>
            </a:r>
            <a:r>
              <a:rPr lang="fr-FR" sz="2800" dirty="0">
                <a:solidFill>
                  <a:schemeClr val="tx1"/>
                </a:solidFill>
              </a:rPr>
              <a:t>filets ?</a:t>
            </a:r>
            <a:r>
              <a:rPr lang="fr-FR" dirty="0"/>
              <a:t> </a:t>
            </a:r>
          </a:p>
        </p:txBody>
      </p:sp>
      <p:sp>
        <p:nvSpPr>
          <p:cNvPr id="9" name="Rectangle : coins arrondis 8">
            <a:extLst>
              <a:ext uri="{FF2B5EF4-FFF2-40B4-BE49-F238E27FC236}">
                <a16:creationId xmlns:a16="http://schemas.microsoft.com/office/drawing/2014/main" id="{6D1C9276-3879-B8D4-F636-6651327DA9BF}"/>
              </a:ext>
            </a:extLst>
          </p:cNvPr>
          <p:cNvSpPr/>
          <p:nvPr/>
        </p:nvSpPr>
        <p:spPr>
          <a:xfrm>
            <a:off x="7163906" y="3939446"/>
            <a:ext cx="3307449" cy="9273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Quels filets laisser ? </a:t>
            </a:r>
          </a:p>
        </p:txBody>
      </p:sp>
      <p:sp>
        <p:nvSpPr>
          <p:cNvPr id="2" name="Espace réservé du numéro de diapositive 1">
            <a:extLst>
              <a:ext uri="{FF2B5EF4-FFF2-40B4-BE49-F238E27FC236}">
                <a16:creationId xmlns:a16="http://schemas.microsoft.com/office/drawing/2014/main" id="{2768B89A-B704-4961-DFD8-9FF990ED7658}"/>
              </a:ext>
            </a:extLst>
          </p:cNvPr>
          <p:cNvSpPr>
            <a:spLocks noGrp="1"/>
          </p:cNvSpPr>
          <p:nvPr>
            <p:ph type="sldNum" sz="quarter" idx="12"/>
          </p:nvPr>
        </p:nvSpPr>
        <p:spPr/>
        <p:txBody>
          <a:bodyPr/>
          <a:lstStyle/>
          <a:p>
            <a:fld id="{CF70008A-A0B5-4A2F-AE10-819E4AFD28BB}" type="slidenum">
              <a:rPr lang="fr-FR" smtClean="0"/>
              <a:pPr/>
              <a:t>32</a:t>
            </a:fld>
            <a:endParaRPr lang="fr-FR"/>
          </a:p>
        </p:txBody>
      </p:sp>
      <p:pic>
        <p:nvPicPr>
          <p:cNvPr id="3" name="Picture 3">
            <a:extLst>
              <a:ext uri="{FF2B5EF4-FFF2-40B4-BE49-F238E27FC236}">
                <a16:creationId xmlns:a16="http://schemas.microsoft.com/office/drawing/2014/main" id="{4AF2D246-1944-A7BE-55C4-B1D3C3D50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85" y="2383519"/>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ZoneTexte 10">
            <a:extLst>
              <a:ext uri="{FF2B5EF4-FFF2-40B4-BE49-F238E27FC236}">
                <a16:creationId xmlns:a16="http://schemas.microsoft.com/office/drawing/2014/main" id="{7BF2DAAF-5439-7A7B-94B3-07FFFA2F84F8}"/>
              </a:ext>
            </a:extLst>
          </p:cNvPr>
          <p:cNvSpPr txBox="1"/>
          <p:nvPr/>
        </p:nvSpPr>
        <p:spPr>
          <a:xfrm>
            <a:off x="157316" y="110302"/>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les filets </a:t>
            </a:r>
            <a:endParaRPr lang="fr-FR" dirty="0">
              <a:solidFill>
                <a:srgbClr val="FF0000"/>
              </a:solidFill>
            </a:endParaRPr>
          </a:p>
        </p:txBody>
      </p:sp>
    </p:spTree>
    <p:extLst>
      <p:ext uri="{BB962C8B-B14F-4D97-AF65-F5344CB8AC3E}">
        <p14:creationId xmlns:p14="http://schemas.microsoft.com/office/powerpoint/2010/main" val="622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1D2EC-76C8-D0CD-7709-677F087D25CD}"/>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9246CEE-8A1C-159E-A950-CE9099BA9D1E}"/>
              </a:ext>
            </a:extLst>
          </p:cNvPr>
          <p:cNvSpPr/>
          <p:nvPr/>
        </p:nvSpPr>
        <p:spPr>
          <a:xfrm>
            <a:off x="165886" y="725796"/>
            <a:ext cx="9332075" cy="297611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Ezéchiel 47, 10 </a:t>
            </a:r>
          </a:p>
          <a:p>
            <a:r>
              <a:rPr lang="fr-FR" sz="2800" dirty="0">
                <a:solidFill>
                  <a:schemeClr val="tx1"/>
                </a:solidFill>
              </a:rPr>
              <a:t>Au cours d’une vision, Ezéchiel voit sortir de l’eau du temple. </a:t>
            </a:r>
            <a:br>
              <a:rPr lang="fr-FR" sz="2800" dirty="0">
                <a:solidFill>
                  <a:schemeClr val="tx1"/>
                </a:solidFill>
              </a:rPr>
            </a:br>
            <a:r>
              <a:rPr lang="fr-FR" sz="2800" dirty="0">
                <a:solidFill>
                  <a:schemeClr val="tx1"/>
                </a:solidFill>
              </a:rPr>
              <a:t>Cette eau redonne la vie et les poissons y prospèrent. </a:t>
            </a:r>
            <a:br>
              <a:rPr lang="fr-FR" sz="2800" dirty="0">
                <a:solidFill>
                  <a:schemeClr val="tx1"/>
                </a:solidFill>
              </a:rPr>
            </a:br>
            <a:r>
              <a:rPr lang="fr-FR" sz="2800" dirty="0">
                <a:solidFill>
                  <a:schemeClr val="tx1"/>
                </a:solidFill>
              </a:rPr>
              <a:t>Des filets sont tendus par les pêcheurs. </a:t>
            </a:r>
          </a:p>
          <a:p>
            <a:r>
              <a:rPr lang="fr-FR" sz="2800" dirty="0">
                <a:solidFill>
                  <a:schemeClr val="tx1"/>
                </a:solidFill>
              </a:rPr>
              <a:t>Ces deux textes nous rappellent l’universalité </a:t>
            </a:r>
            <a:br>
              <a:rPr lang="fr-FR" sz="2800" dirty="0">
                <a:solidFill>
                  <a:schemeClr val="tx1"/>
                </a:solidFill>
              </a:rPr>
            </a:br>
            <a:r>
              <a:rPr lang="fr-FR" sz="2800" dirty="0">
                <a:solidFill>
                  <a:schemeClr val="tx1"/>
                </a:solidFill>
              </a:rPr>
              <a:t>de l’annonce de la Bonne Nouvelle. (Mission).</a:t>
            </a:r>
          </a:p>
        </p:txBody>
      </p:sp>
      <p:sp>
        <p:nvSpPr>
          <p:cNvPr id="14" name="Rectangle : coins arrondis 13">
            <a:extLst>
              <a:ext uri="{FF2B5EF4-FFF2-40B4-BE49-F238E27FC236}">
                <a16:creationId xmlns:a16="http://schemas.microsoft.com/office/drawing/2014/main" id="{63DC4658-0F3B-A0BC-11D9-F735EA7529EB}"/>
              </a:ext>
            </a:extLst>
          </p:cNvPr>
          <p:cNvSpPr/>
          <p:nvPr/>
        </p:nvSpPr>
        <p:spPr>
          <a:xfrm>
            <a:off x="165886" y="4023587"/>
            <a:ext cx="11588577" cy="246801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St Jérôme </a:t>
            </a:r>
            <a:r>
              <a:rPr lang="fr-FR" sz="2800" dirty="0">
                <a:solidFill>
                  <a:schemeClr val="tx1"/>
                </a:solidFill>
              </a:rPr>
              <a:t>compare le filet à la Parole de Dieu : </a:t>
            </a:r>
            <a:br>
              <a:rPr lang="fr-FR" sz="2800" dirty="0">
                <a:solidFill>
                  <a:schemeClr val="tx1"/>
                </a:solidFill>
              </a:rPr>
            </a:br>
            <a:r>
              <a:rPr lang="fr-FR" sz="2800" i="1" dirty="0">
                <a:solidFill>
                  <a:schemeClr val="tx1"/>
                </a:solidFill>
              </a:rPr>
              <a:t>Comme poissons sur l’hameçon, vous avez été tirés par la Parole de Dieu des eaux tumultueuses de ce monde. Les poissons meurent quand on les sort de l’océan, mais les apôtres nous ont pêchés de l’océan pour nous faire passer de la mort à la vie. </a:t>
            </a:r>
          </a:p>
        </p:txBody>
      </p:sp>
      <p:sp>
        <p:nvSpPr>
          <p:cNvPr id="2" name="Espace réservé du numéro de diapositive 1">
            <a:extLst>
              <a:ext uri="{FF2B5EF4-FFF2-40B4-BE49-F238E27FC236}">
                <a16:creationId xmlns:a16="http://schemas.microsoft.com/office/drawing/2014/main" id="{3BCE8368-9FDB-288C-86F1-BF35C3DDF9B8}"/>
              </a:ext>
            </a:extLst>
          </p:cNvPr>
          <p:cNvSpPr>
            <a:spLocks noGrp="1"/>
          </p:cNvSpPr>
          <p:nvPr>
            <p:ph type="sldNum" sz="quarter" idx="12"/>
          </p:nvPr>
        </p:nvSpPr>
        <p:spPr/>
        <p:txBody>
          <a:bodyPr/>
          <a:lstStyle/>
          <a:p>
            <a:fld id="{CF70008A-A0B5-4A2F-AE10-819E4AFD28BB}" type="slidenum">
              <a:rPr lang="fr-FR" smtClean="0"/>
              <a:pPr/>
              <a:t>33</a:t>
            </a:fld>
            <a:endParaRPr lang="fr-FR"/>
          </a:p>
        </p:txBody>
      </p:sp>
      <p:pic>
        <p:nvPicPr>
          <p:cNvPr id="3" name="Picture 3">
            <a:extLst>
              <a:ext uri="{FF2B5EF4-FFF2-40B4-BE49-F238E27FC236}">
                <a16:creationId xmlns:a16="http://schemas.microsoft.com/office/drawing/2014/main" id="{45D1F551-9FF5-0441-20A4-14CF88FDC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889" y="967720"/>
            <a:ext cx="1817770" cy="1362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A07F34CE-92B3-7959-ADC2-4F7C548169B2}"/>
              </a:ext>
            </a:extLst>
          </p:cNvPr>
          <p:cNvSpPr txBox="1"/>
          <p:nvPr/>
        </p:nvSpPr>
        <p:spPr>
          <a:xfrm>
            <a:off x="165886" y="12659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les filets </a:t>
            </a:r>
            <a:endParaRPr lang="fr-FR" dirty="0">
              <a:solidFill>
                <a:srgbClr val="FF0000"/>
              </a:solidFill>
            </a:endParaRPr>
          </a:p>
        </p:txBody>
      </p:sp>
    </p:spTree>
    <p:extLst>
      <p:ext uri="{BB962C8B-B14F-4D97-AF65-F5344CB8AC3E}">
        <p14:creationId xmlns:p14="http://schemas.microsoft.com/office/powerpoint/2010/main" val="21247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3EBB0-A156-9BFD-ADF3-10DBC784C101}"/>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83B9031-1B94-E2D7-4F41-597271C93FBD}"/>
              </a:ext>
            </a:extLst>
          </p:cNvPr>
          <p:cNvSpPr/>
          <p:nvPr/>
        </p:nvSpPr>
        <p:spPr>
          <a:xfrm>
            <a:off x="357737" y="368513"/>
            <a:ext cx="10680231" cy="17381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Les disciples laissent leurs filets… </a:t>
            </a:r>
          </a:p>
          <a:p>
            <a:r>
              <a:rPr lang="fr-FR" sz="2800" dirty="0">
                <a:solidFill>
                  <a:schemeClr val="tx1"/>
                </a:solidFill>
              </a:rPr>
              <a:t>Peut-être faudra-t-il attendre la mort et la résurrection </a:t>
            </a:r>
          </a:p>
          <a:p>
            <a:r>
              <a:rPr lang="fr-FR" sz="2800" dirty="0">
                <a:solidFill>
                  <a:schemeClr val="tx1"/>
                </a:solidFill>
              </a:rPr>
              <a:t>pour que les filets soient efficaces et ne se déchirent pas (Jean 21,11). </a:t>
            </a:r>
          </a:p>
        </p:txBody>
      </p:sp>
      <p:sp>
        <p:nvSpPr>
          <p:cNvPr id="7" name="Rectangle : coins arrondis 6">
            <a:extLst>
              <a:ext uri="{FF2B5EF4-FFF2-40B4-BE49-F238E27FC236}">
                <a16:creationId xmlns:a16="http://schemas.microsoft.com/office/drawing/2014/main" id="{0E8CBE18-EAB0-039C-6EB5-99C17592B46D}"/>
              </a:ext>
            </a:extLst>
          </p:cNvPr>
          <p:cNvSpPr/>
          <p:nvPr/>
        </p:nvSpPr>
        <p:spPr>
          <a:xfrm>
            <a:off x="357737" y="2281848"/>
            <a:ext cx="6662495" cy="131125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Jésus comparera le Royaume des cieux </a:t>
            </a:r>
          </a:p>
          <a:p>
            <a:r>
              <a:rPr lang="fr-FR" sz="2800" dirty="0">
                <a:solidFill>
                  <a:schemeClr val="tx1"/>
                </a:solidFill>
              </a:rPr>
              <a:t>à un filet que l’on jette...(Matthieu 13, 47).</a:t>
            </a:r>
          </a:p>
        </p:txBody>
      </p:sp>
      <p:sp>
        <p:nvSpPr>
          <p:cNvPr id="8" name="Rectangle : coins arrondis 7">
            <a:extLst>
              <a:ext uri="{FF2B5EF4-FFF2-40B4-BE49-F238E27FC236}">
                <a16:creationId xmlns:a16="http://schemas.microsoft.com/office/drawing/2014/main" id="{BCB970A3-40B2-BE31-5DAF-EFBB1782BD10}"/>
              </a:ext>
            </a:extLst>
          </p:cNvPr>
          <p:cNvSpPr/>
          <p:nvPr/>
        </p:nvSpPr>
        <p:spPr>
          <a:xfrm>
            <a:off x="272905" y="3964462"/>
            <a:ext cx="5729748" cy="241292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Nous sommes invités à méditer </a:t>
            </a:r>
            <a:br>
              <a:rPr lang="fr-FR" sz="2800" dirty="0">
                <a:solidFill>
                  <a:schemeClr val="tx1"/>
                </a:solidFill>
              </a:rPr>
            </a:br>
            <a:r>
              <a:rPr lang="fr-FR" sz="2800" dirty="0">
                <a:solidFill>
                  <a:schemeClr val="tx1"/>
                </a:solidFill>
              </a:rPr>
              <a:t>sur ce que l’on a du mal à laisser… </a:t>
            </a:r>
            <a:br>
              <a:rPr lang="fr-FR" sz="2800" dirty="0">
                <a:solidFill>
                  <a:schemeClr val="tx1"/>
                </a:solidFill>
              </a:rPr>
            </a:br>
            <a:r>
              <a:rPr lang="fr-FR" sz="2800" dirty="0">
                <a:solidFill>
                  <a:schemeClr val="tx1"/>
                </a:solidFill>
              </a:rPr>
              <a:t>Comment lâcher prise ?…</a:t>
            </a:r>
            <a:br>
              <a:rPr lang="fr-FR" sz="2800" dirty="0">
                <a:solidFill>
                  <a:schemeClr val="tx1"/>
                </a:solidFill>
              </a:rPr>
            </a:br>
            <a:r>
              <a:rPr lang="fr-FR" sz="2800" dirty="0">
                <a:solidFill>
                  <a:schemeClr val="tx1"/>
                </a:solidFill>
              </a:rPr>
              <a:t>Ne pas se laisser prendre </a:t>
            </a:r>
          </a:p>
          <a:p>
            <a:r>
              <a:rPr lang="fr-FR" sz="2800" dirty="0">
                <a:solidFill>
                  <a:schemeClr val="tx1"/>
                </a:solidFill>
              </a:rPr>
              <a:t>dans les mailles de son propre filet ?</a:t>
            </a:r>
          </a:p>
        </p:txBody>
      </p:sp>
      <p:sp>
        <p:nvSpPr>
          <p:cNvPr id="2" name="Espace réservé du numéro de diapositive 1">
            <a:extLst>
              <a:ext uri="{FF2B5EF4-FFF2-40B4-BE49-F238E27FC236}">
                <a16:creationId xmlns:a16="http://schemas.microsoft.com/office/drawing/2014/main" id="{B5110557-5400-E451-2A31-5144CFE96752}"/>
              </a:ext>
            </a:extLst>
          </p:cNvPr>
          <p:cNvSpPr>
            <a:spLocks noGrp="1"/>
          </p:cNvSpPr>
          <p:nvPr>
            <p:ph type="sldNum" sz="quarter" idx="12"/>
          </p:nvPr>
        </p:nvSpPr>
        <p:spPr/>
        <p:txBody>
          <a:bodyPr/>
          <a:lstStyle/>
          <a:p>
            <a:fld id="{CF70008A-A0B5-4A2F-AE10-819E4AFD28BB}" type="slidenum">
              <a:rPr lang="fr-FR" smtClean="0"/>
              <a:pPr/>
              <a:t>34</a:t>
            </a:fld>
            <a:endParaRPr lang="fr-FR"/>
          </a:p>
        </p:txBody>
      </p:sp>
      <p:sp>
        <p:nvSpPr>
          <p:cNvPr id="4" name="Rectangle : coins arrondis 3">
            <a:extLst>
              <a:ext uri="{FF2B5EF4-FFF2-40B4-BE49-F238E27FC236}">
                <a16:creationId xmlns:a16="http://schemas.microsoft.com/office/drawing/2014/main" id="{67F0D02C-B11C-5990-68C4-B784FC0E8875}"/>
              </a:ext>
            </a:extLst>
          </p:cNvPr>
          <p:cNvSpPr/>
          <p:nvPr/>
        </p:nvSpPr>
        <p:spPr>
          <a:xfrm>
            <a:off x="6636774" y="3943423"/>
            <a:ext cx="5141012" cy="241292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Suivraient-ils </a:t>
            </a:r>
          </a:p>
          <a:p>
            <a:pPr algn="ctr"/>
            <a:r>
              <a:rPr lang="fr-FR" sz="2800" b="1" dirty="0">
                <a:solidFill>
                  <a:schemeClr val="tx1"/>
                </a:solidFill>
              </a:rPr>
              <a:t>maintenant en Jésus </a:t>
            </a:r>
          </a:p>
          <a:p>
            <a:pPr algn="ctr"/>
            <a:r>
              <a:rPr lang="fr-FR" sz="2800" b="1" dirty="0">
                <a:solidFill>
                  <a:schemeClr val="tx1"/>
                </a:solidFill>
              </a:rPr>
              <a:t>la Parole faite chair ? </a:t>
            </a:r>
            <a:br>
              <a:rPr lang="fr-FR" sz="2800" b="1" dirty="0">
                <a:solidFill>
                  <a:schemeClr val="tx1"/>
                </a:solidFill>
              </a:rPr>
            </a:br>
            <a:r>
              <a:rPr lang="fr-FR" sz="2800" b="1" dirty="0">
                <a:solidFill>
                  <a:schemeClr val="tx1"/>
                </a:solidFill>
              </a:rPr>
              <a:t>Jésus Dieu incarné.</a:t>
            </a:r>
          </a:p>
          <a:p>
            <a:pPr algn="ctr"/>
            <a:r>
              <a:rPr lang="fr-FR" sz="2800" b="1" dirty="0">
                <a:solidFill>
                  <a:schemeClr val="tx1"/>
                </a:solidFill>
              </a:rPr>
              <a:t>Et nous, le suivons-nous ? </a:t>
            </a:r>
          </a:p>
        </p:txBody>
      </p:sp>
      <p:pic>
        <p:nvPicPr>
          <p:cNvPr id="5" name="Picture 3">
            <a:extLst>
              <a:ext uri="{FF2B5EF4-FFF2-40B4-BE49-F238E27FC236}">
                <a16:creationId xmlns:a16="http://schemas.microsoft.com/office/drawing/2014/main" id="{0174867D-B8B4-147A-B22C-E62B8BEC3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214371"/>
            <a:ext cx="2163096" cy="1621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A2A0AB84-0455-5C05-187C-30C0EE4CA3BD}"/>
              </a:ext>
            </a:extLst>
          </p:cNvPr>
          <p:cNvSpPr txBox="1"/>
          <p:nvPr/>
        </p:nvSpPr>
        <p:spPr>
          <a:xfrm>
            <a:off x="357737"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les filets </a:t>
            </a:r>
            <a:endParaRPr lang="fr-FR" dirty="0">
              <a:solidFill>
                <a:srgbClr val="FF0000"/>
              </a:solidFill>
            </a:endParaRPr>
          </a:p>
        </p:txBody>
      </p:sp>
    </p:spTree>
    <p:extLst>
      <p:ext uri="{BB962C8B-B14F-4D97-AF65-F5344CB8AC3E}">
        <p14:creationId xmlns:p14="http://schemas.microsoft.com/office/powerpoint/2010/main" val="13509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04AC-C2BC-4C62-E086-41C7C5AF0FCE}"/>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6B77385-4E91-B1AF-2510-CCC0FDB72906}"/>
              </a:ext>
            </a:extLst>
          </p:cNvPr>
          <p:cNvSpPr/>
          <p:nvPr/>
        </p:nvSpPr>
        <p:spPr>
          <a:xfrm>
            <a:off x="4083735" y="4313903"/>
            <a:ext cx="3654466" cy="125115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22 laissant la barque </a:t>
            </a:r>
            <a:endParaRPr lang="fr-FR" sz="2800" dirty="0">
              <a:solidFill>
                <a:srgbClr val="FF0000"/>
              </a:solidFill>
            </a:endParaRPr>
          </a:p>
          <a:p>
            <a:pPr algn="ctr"/>
            <a:r>
              <a:rPr lang="fr-FR" sz="2800" b="1" dirty="0">
                <a:solidFill>
                  <a:srgbClr val="FF0000"/>
                </a:solidFill>
              </a:rPr>
              <a:t>et leur père </a:t>
            </a:r>
            <a:endParaRPr lang="fr-FR" sz="2800" dirty="0">
              <a:solidFill>
                <a:srgbClr val="FF0000"/>
              </a:solidFill>
            </a:endParaRPr>
          </a:p>
        </p:txBody>
      </p:sp>
      <p:sp>
        <p:nvSpPr>
          <p:cNvPr id="2" name="Espace réservé du numéro de diapositive 1">
            <a:extLst>
              <a:ext uri="{FF2B5EF4-FFF2-40B4-BE49-F238E27FC236}">
                <a16:creationId xmlns:a16="http://schemas.microsoft.com/office/drawing/2014/main" id="{DAA77AD8-9674-EB01-CECC-2B36E37C64E7}"/>
              </a:ext>
            </a:extLst>
          </p:cNvPr>
          <p:cNvSpPr>
            <a:spLocks noGrp="1"/>
          </p:cNvSpPr>
          <p:nvPr>
            <p:ph type="sldNum" sz="quarter" idx="12"/>
          </p:nvPr>
        </p:nvSpPr>
        <p:spPr/>
        <p:txBody>
          <a:bodyPr/>
          <a:lstStyle/>
          <a:p>
            <a:fld id="{CF70008A-A0B5-4A2F-AE10-819E4AFD28BB}" type="slidenum">
              <a:rPr lang="fr-FR" smtClean="0"/>
              <a:pPr/>
              <a:t>35</a:t>
            </a:fld>
            <a:endParaRPr lang="fr-FR"/>
          </a:p>
        </p:txBody>
      </p:sp>
      <p:pic>
        <p:nvPicPr>
          <p:cNvPr id="5123" name="Picture 3">
            <a:extLst>
              <a:ext uri="{FF2B5EF4-FFF2-40B4-BE49-F238E27FC236}">
                <a16:creationId xmlns:a16="http://schemas.microsoft.com/office/drawing/2014/main" id="{31D5FB5A-C0C6-31D2-81AA-DE857A3BE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935" y="808337"/>
            <a:ext cx="3982065" cy="298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03789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0AD0-1394-3F9B-79AF-9C1FB611705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EFBD912-5BEC-BB5A-2166-1107708AEAE0}"/>
              </a:ext>
            </a:extLst>
          </p:cNvPr>
          <p:cNvSpPr/>
          <p:nvPr/>
        </p:nvSpPr>
        <p:spPr>
          <a:xfrm>
            <a:off x="312722" y="466958"/>
            <a:ext cx="6215897" cy="20352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Laisser, quitter </a:t>
            </a:r>
            <a:br>
              <a:rPr lang="fr-FR" sz="2800" dirty="0">
                <a:solidFill>
                  <a:schemeClr val="tx1"/>
                </a:solidFill>
              </a:rPr>
            </a:br>
            <a:r>
              <a:rPr lang="fr-FR" sz="2800" dirty="0">
                <a:solidFill>
                  <a:schemeClr val="tx1"/>
                </a:solidFill>
              </a:rPr>
              <a:t>Doit-on tout quitter ? </a:t>
            </a:r>
          </a:p>
          <a:p>
            <a:r>
              <a:rPr lang="fr-FR" sz="2800" dirty="0">
                <a:solidFill>
                  <a:schemeClr val="tx1"/>
                </a:solidFill>
              </a:rPr>
              <a:t>Nous est-il demandé de tout quitter ?</a:t>
            </a:r>
            <a:r>
              <a:rPr lang="fr-FR" sz="2800" b="1" dirty="0">
                <a:solidFill>
                  <a:schemeClr val="tx1"/>
                </a:solidFill>
              </a:rPr>
              <a:t> </a:t>
            </a:r>
          </a:p>
          <a:p>
            <a:r>
              <a:rPr lang="fr-FR" sz="2800" dirty="0">
                <a:solidFill>
                  <a:schemeClr val="tx1"/>
                </a:solidFill>
              </a:rPr>
              <a:t>Peut-on tout quitter autrement ?</a:t>
            </a:r>
          </a:p>
        </p:txBody>
      </p:sp>
      <p:sp>
        <p:nvSpPr>
          <p:cNvPr id="9" name="Rectangle : coins arrondis 8">
            <a:extLst>
              <a:ext uri="{FF2B5EF4-FFF2-40B4-BE49-F238E27FC236}">
                <a16:creationId xmlns:a16="http://schemas.microsoft.com/office/drawing/2014/main" id="{329882E4-EA80-3C5A-1684-2BBFFCF89400}"/>
              </a:ext>
            </a:extLst>
          </p:cNvPr>
          <p:cNvSpPr/>
          <p:nvPr/>
        </p:nvSpPr>
        <p:spPr>
          <a:xfrm>
            <a:off x="312722" y="2812135"/>
            <a:ext cx="6796001" cy="15436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Rechercher les différences entre </a:t>
            </a:r>
          </a:p>
          <a:p>
            <a:r>
              <a:rPr lang="fr-FR" sz="2800" dirty="0">
                <a:solidFill>
                  <a:schemeClr val="tx1"/>
                </a:solidFill>
              </a:rPr>
              <a:t>les versets 18-20, appel de Simon et André </a:t>
            </a:r>
          </a:p>
          <a:p>
            <a:r>
              <a:rPr lang="fr-FR" sz="2800" dirty="0">
                <a:solidFill>
                  <a:schemeClr val="tx1"/>
                </a:solidFill>
              </a:rPr>
              <a:t>et 21-22, appel de Jacques et Jean. </a:t>
            </a:r>
          </a:p>
        </p:txBody>
      </p:sp>
      <p:sp>
        <p:nvSpPr>
          <p:cNvPr id="7" name="Rectangle : coins arrondis 6">
            <a:extLst>
              <a:ext uri="{FF2B5EF4-FFF2-40B4-BE49-F238E27FC236}">
                <a16:creationId xmlns:a16="http://schemas.microsoft.com/office/drawing/2014/main" id="{03231F55-456F-C816-FBB6-2187E2C31B2C}"/>
              </a:ext>
            </a:extLst>
          </p:cNvPr>
          <p:cNvSpPr/>
          <p:nvPr/>
        </p:nvSpPr>
        <p:spPr>
          <a:xfrm>
            <a:off x="312722" y="4689987"/>
            <a:ext cx="10207794" cy="18489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sz="2800" dirty="0">
                <a:solidFill>
                  <a:schemeClr val="tx1"/>
                </a:solidFill>
              </a:rPr>
              <a:t>Quel sens donner aux expressions laisser les filets  </a:t>
            </a:r>
          </a:p>
          <a:p>
            <a:r>
              <a:rPr lang="fr-FR" sz="2800" dirty="0">
                <a:solidFill>
                  <a:schemeClr val="tx1"/>
                </a:solidFill>
              </a:rPr>
              <a:t>et laisser la barque et le père ? </a:t>
            </a:r>
          </a:p>
          <a:p>
            <a:r>
              <a:rPr lang="fr-FR" sz="2800" dirty="0">
                <a:solidFill>
                  <a:schemeClr val="tx1"/>
                </a:solidFill>
              </a:rPr>
              <a:t>Y a-t-il une différence, une progression entre les deux expressions ?</a:t>
            </a:r>
          </a:p>
        </p:txBody>
      </p:sp>
      <p:sp>
        <p:nvSpPr>
          <p:cNvPr id="2" name="Espace réservé du numéro de diapositive 1">
            <a:extLst>
              <a:ext uri="{FF2B5EF4-FFF2-40B4-BE49-F238E27FC236}">
                <a16:creationId xmlns:a16="http://schemas.microsoft.com/office/drawing/2014/main" id="{5C72F984-5BF7-903E-2525-F1C4D02B0DA3}"/>
              </a:ext>
            </a:extLst>
          </p:cNvPr>
          <p:cNvSpPr>
            <a:spLocks noGrp="1"/>
          </p:cNvSpPr>
          <p:nvPr>
            <p:ph type="sldNum" sz="quarter" idx="12"/>
          </p:nvPr>
        </p:nvSpPr>
        <p:spPr/>
        <p:txBody>
          <a:bodyPr/>
          <a:lstStyle/>
          <a:p>
            <a:fld id="{CF70008A-A0B5-4A2F-AE10-819E4AFD28BB}" type="slidenum">
              <a:rPr lang="fr-FR" smtClean="0"/>
              <a:pPr/>
              <a:t>36</a:t>
            </a:fld>
            <a:endParaRPr lang="fr-FR"/>
          </a:p>
        </p:txBody>
      </p:sp>
      <p:pic>
        <p:nvPicPr>
          <p:cNvPr id="3" name="Picture 3">
            <a:extLst>
              <a:ext uri="{FF2B5EF4-FFF2-40B4-BE49-F238E27FC236}">
                <a16:creationId xmlns:a16="http://schemas.microsoft.com/office/drawing/2014/main" id="{5C17492D-356F-C469-31E1-30060D3B4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374" y="562530"/>
            <a:ext cx="3982065" cy="298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64D56745-AFD2-DA80-3473-2AFA8094B49F}"/>
              </a:ext>
            </a:extLst>
          </p:cNvPr>
          <p:cNvSpPr txBox="1"/>
          <p:nvPr/>
        </p:nvSpPr>
        <p:spPr>
          <a:xfrm>
            <a:off x="372670" y="20151"/>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la barque et le père </a:t>
            </a:r>
            <a:endParaRPr lang="fr-FR" dirty="0">
              <a:solidFill>
                <a:srgbClr val="FF0000"/>
              </a:solidFill>
            </a:endParaRPr>
          </a:p>
        </p:txBody>
      </p:sp>
    </p:spTree>
    <p:extLst>
      <p:ext uri="{BB962C8B-B14F-4D97-AF65-F5344CB8AC3E}">
        <p14:creationId xmlns:p14="http://schemas.microsoft.com/office/powerpoint/2010/main" val="10911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D07D2-C9D5-8B34-1795-303FEDFB58BE}"/>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057C6D84-2F43-5044-ECE7-E197A6801896}"/>
              </a:ext>
            </a:extLst>
          </p:cNvPr>
          <p:cNvSpPr/>
          <p:nvPr/>
        </p:nvSpPr>
        <p:spPr>
          <a:xfrm>
            <a:off x="175719" y="760245"/>
            <a:ext cx="11588578" cy="159222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Genèse 2, 24 </a:t>
            </a:r>
            <a:r>
              <a:rPr lang="fr-FR" sz="2800" i="1" dirty="0">
                <a:solidFill>
                  <a:schemeClr val="tx1"/>
                </a:solidFill>
              </a:rPr>
              <a:t>À cause de cela, l’homme quittera son père et sa mère, il s’attachera à sa femme, et tous deux ne feront plus qu’un.</a:t>
            </a:r>
          </a:p>
        </p:txBody>
      </p:sp>
      <p:sp>
        <p:nvSpPr>
          <p:cNvPr id="14" name="Rectangle : coins arrondis 13">
            <a:extLst>
              <a:ext uri="{FF2B5EF4-FFF2-40B4-BE49-F238E27FC236}">
                <a16:creationId xmlns:a16="http://schemas.microsoft.com/office/drawing/2014/main" id="{51F01CA3-3194-DD68-966F-8589E2A30CBB}"/>
              </a:ext>
            </a:extLst>
          </p:cNvPr>
          <p:cNvSpPr/>
          <p:nvPr/>
        </p:nvSpPr>
        <p:spPr>
          <a:xfrm>
            <a:off x="175719" y="2861187"/>
            <a:ext cx="9253417" cy="247772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Luc 18, 29-30  </a:t>
            </a:r>
            <a:r>
              <a:rPr lang="fr-FR" sz="2800" i="1" dirty="0">
                <a:solidFill>
                  <a:schemeClr val="tx1"/>
                </a:solidFill>
              </a:rPr>
              <a:t>Jésus déclara : Amen, je vous le dis : nul n’aura quitté, à cause du royaume de Dieu, une maison, une femme, des frères, des parents, des enfants, sans qu’il reçoive bien davantage en ce temps-ci et, dans le monde à venir, la vie éternelle. </a:t>
            </a:r>
          </a:p>
        </p:txBody>
      </p:sp>
      <p:sp>
        <p:nvSpPr>
          <p:cNvPr id="2" name="Espace réservé du numéro de diapositive 1">
            <a:extLst>
              <a:ext uri="{FF2B5EF4-FFF2-40B4-BE49-F238E27FC236}">
                <a16:creationId xmlns:a16="http://schemas.microsoft.com/office/drawing/2014/main" id="{8BC44E12-BF22-31E2-022C-91728106D701}"/>
              </a:ext>
            </a:extLst>
          </p:cNvPr>
          <p:cNvSpPr>
            <a:spLocks noGrp="1"/>
          </p:cNvSpPr>
          <p:nvPr>
            <p:ph type="sldNum" sz="quarter" idx="12"/>
          </p:nvPr>
        </p:nvSpPr>
        <p:spPr/>
        <p:txBody>
          <a:bodyPr/>
          <a:lstStyle/>
          <a:p>
            <a:fld id="{CF70008A-A0B5-4A2F-AE10-819E4AFD28BB}" type="slidenum">
              <a:rPr lang="fr-FR" smtClean="0"/>
              <a:pPr/>
              <a:t>37</a:t>
            </a:fld>
            <a:endParaRPr lang="fr-FR"/>
          </a:p>
        </p:txBody>
      </p:sp>
      <p:pic>
        <p:nvPicPr>
          <p:cNvPr id="3" name="Picture 3">
            <a:extLst>
              <a:ext uri="{FF2B5EF4-FFF2-40B4-BE49-F238E27FC236}">
                <a16:creationId xmlns:a16="http://schemas.microsoft.com/office/drawing/2014/main" id="{DD9E3EA7-2121-7338-4B89-0B094DD6C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735" y="3074193"/>
            <a:ext cx="2131303" cy="159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B8A18028-E9FC-B6F4-0D6B-02ECAC02E18B}"/>
              </a:ext>
            </a:extLst>
          </p:cNvPr>
          <p:cNvSpPr txBox="1"/>
          <p:nvPr/>
        </p:nvSpPr>
        <p:spPr>
          <a:xfrm>
            <a:off x="175719" y="13655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la barque et le père </a:t>
            </a:r>
            <a:endParaRPr lang="fr-FR" dirty="0">
              <a:solidFill>
                <a:srgbClr val="FF0000"/>
              </a:solidFill>
            </a:endParaRPr>
          </a:p>
        </p:txBody>
      </p:sp>
    </p:spTree>
    <p:extLst>
      <p:ext uri="{BB962C8B-B14F-4D97-AF65-F5344CB8AC3E}">
        <p14:creationId xmlns:p14="http://schemas.microsoft.com/office/powerpoint/2010/main" val="5584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F697-FFC7-B9B4-166F-C4C7F080A66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7B252B7-537E-D3BA-D836-EABD462037C6}"/>
              </a:ext>
            </a:extLst>
          </p:cNvPr>
          <p:cNvSpPr/>
          <p:nvPr/>
        </p:nvSpPr>
        <p:spPr>
          <a:xfrm>
            <a:off x="408158" y="573284"/>
            <a:ext cx="9433932" cy="209125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Avec Jésus, tout est renouvelé. </a:t>
            </a:r>
            <a:br>
              <a:rPr lang="fr-FR" sz="2800" dirty="0">
                <a:solidFill>
                  <a:schemeClr val="tx1"/>
                </a:solidFill>
              </a:rPr>
            </a:br>
            <a:r>
              <a:rPr lang="fr-FR" sz="2800" dirty="0">
                <a:solidFill>
                  <a:schemeClr val="tx1"/>
                </a:solidFill>
              </a:rPr>
              <a:t>Il s’agit d’entrer dans une nouvelle relation, </a:t>
            </a:r>
          </a:p>
          <a:p>
            <a:r>
              <a:rPr lang="fr-FR" sz="2800" dirty="0">
                <a:solidFill>
                  <a:schemeClr val="tx1"/>
                </a:solidFill>
              </a:rPr>
              <a:t>relation d’amour par excellence. </a:t>
            </a:r>
            <a:br>
              <a:rPr lang="fr-FR" sz="2800" dirty="0">
                <a:solidFill>
                  <a:schemeClr val="tx1"/>
                </a:solidFill>
              </a:rPr>
            </a:br>
            <a:r>
              <a:rPr lang="fr-FR" sz="2800" dirty="0">
                <a:solidFill>
                  <a:schemeClr val="tx1"/>
                </a:solidFill>
              </a:rPr>
              <a:t>Ce n’est plus le lien familial qui nous rassemble mais le Christ.</a:t>
            </a:r>
          </a:p>
        </p:txBody>
      </p:sp>
      <p:sp>
        <p:nvSpPr>
          <p:cNvPr id="8" name="Rectangle : coins arrondis 7">
            <a:extLst>
              <a:ext uri="{FF2B5EF4-FFF2-40B4-BE49-F238E27FC236}">
                <a16:creationId xmlns:a16="http://schemas.microsoft.com/office/drawing/2014/main" id="{26F08001-467C-66DD-3468-EC77587B612C}"/>
              </a:ext>
            </a:extLst>
          </p:cNvPr>
          <p:cNvSpPr/>
          <p:nvPr/>
        </p:nvSpPr>
        <p:spPr>
          <a:xfrm>
            <a:off x="880047" y="3519949"/>
            <a:ext cx="5628908" cy="180367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Quelle nouvelle relation pour moi, </a:t>
            </a:r>
          </a:p>
          <a:p>
            <a:pPr algn="ctr"/>
            <a:r>
              <a:rPr lang="fr-FR" sz="2800" b="1" dirty="0">
                <a:solidFill>
                  <a:schemeClr val="tx1"/>
                </a:solidFill>
              </a:rPr>
              <a:t>avec le Christ, </a:t>
            </a:r>
          </a:p>
          <a:p>
            <a:pPr algn="ctr"/>
            <a:r>
              <a:rPr lang="fr-FR" sz="2800" b="1" dirty="0">
                <a:solidFill>
                  <a:schemeClr val="tx1"/>
                </a:solidFill>
              </a:rPr>
              <a:t>avec les autres ? </a:t>
            </a:r>
          </a:p>
        </p:txBody>
      </p:sp>
      <p:sp>
        <p:nvSpPr>
          <p:cNvPr id="2" name="Espace réservé du numéro de diapositive 1">
            <a:extLst>
              <a:ext uri="{FF2B5EF4-FFF2-40B4-BE49-F238E27FC236}">
                <a16:creationId xmlns:a16="http://schemas.microsoft.com/office/drawing/2014/main" id="{0AB1D12C-0F01-E3A8-1FEC-281F423BAF98}"/>
              </a:ext>
            </a:extLst>
          </p:cNvPr>
          <p:cNvSpPr>
            <a:spLocks noGrp="1"/>
          </p:cNvSpPr>
          <p:nvPr>
            <p:ph type="sldNum" sz="quarter" idx="12"/>
          </p:nvPr>
        </p:nvSpPr>
        <p:spPr/>
        <p:txBody>
          <a:bodyPr/>
          <a:lstStyle/>
          <a:p>
            <a:fld id="{CF70008A-A0B5-4A2F-AE10-819E4AFD28BB}" type="slidenum">
              <a:rPr lang="fr-FR" smtClean="0"/>
              <a:pPr/>
              <a:t>38</a:t>
            </a:fld>
            <a:endParaRPr lang="fr-FR"/>
          </a:p>
        </p:txBody>
      </p:sp>
      <p:pic>
        <p:nvPicPr>
          <p:cNvPr id="6" name="Picture 3">
            <a:extLst>
              <a:ext uri="{FF2B5EF4-FFF2-40B4-BE49-F238E27FC236}">
                <a16:creationId xmlns:a16="http://schemas.microsoft.com/office/drawing/2014/main" id="{CF3D16A8-01C4-6644-9C3F-442D4C41D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429" y="3283631"/>
            <a:ext cx="2721584" cy="203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a:extLst>
              <a:ext uri="{FF2B5EF4-FFF2-40B4-BE49-F238E27FC236}">
                <a16:creationId xmlns:a16="http://schemas.microsoft.com/office/drawing/2014/main" id="{271FE785-044F-9673-9C17-B4AE42F05642}"/>
              </a:ext>
            </a:extLst>
          </p:cNvPr>
          <p:cNvSpPr txBox="1"/>
          <p:nvPr/>
        </p:nvSpPr>
        <p:spPr>
          <a:xfrm>
            <a:off x="481781"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Laisser la barque et le père </a:t>
            </a:r>
            <a:endParaRPr lang="fr-FR" dirty="0">
              <a:solidFill>
                <a:srgbClr val="FF0000"/>
              </a:solidFill>
            </a:endParaRPr>
          </a:p>
        </p:txBody>
      </p:sp>
    </p:spTree>
    <p:extLst>
      <p:ext uri="{BB962C8B-B14F-4D97-AF65-F5344CB8AC3E}">
        <p14:creationId xmlns:p14="http://schemas.microsoft.com/office/powerpoint/2010/main" val="10131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1759-C2F0-D123-45D9-1D5BF700F47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482BD6C-A9DE-CA73-842C-C349B3F6476C}"/>
              </a:ext>
            </a:extLst>
          </p:cNvPr>
          <p:cNvSpPr/>
          <p:nvPr/>
        </p:nvSpPr>
        <p:spPr>
          <a:xfrm>
            <a:off x="312722" y="727043"/>
            <a:ext cx="6501033" cy="24827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Dans son texte, Matthieu fait se succéder très rapidement l’appel à la conversion, l’appel à croire en la Bonne Nouvelle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et l’appel à suivre le Christ. </a:t>
            </a:r>
          </a:p>
          <a:p>
            <a:r>
              <a:rPr lang="fr-FR" sz="2800" dirty="0">
                <a:solidFill>
                  <a:schemeClr val="tx1"/>
                </a:solidFill>
                <a:latin typeface="Times New Roman" panose="02020603050405020304" pitchFamily="18" charset="0"/>
                <a:cs typeface="Times New Roman" panose="02020603050405020304" pitchFamily="18" charset="0"/>
              </a:rPr>
              <a:t>Y aurait-il un lien entre les trois ? </a:t>
            </a:r>
          </a:p>
        </p:txBody>
      </p:sp>
      <p:sp>
        <p:nvSpPr>
          <p:cNvPr id="9" name="Rectangle : coins arrondis 8">
            <a:extLst>
              <a:ext uri="{FF2B5EF4-FFF2-40B4-BE49-F238E27FC236}">
                <a16:creationId xmlns:a16="http://schemas.microsoft.com/office/drawing/2014/main" id="{23FB2593-39CB-D044-4FC8-8B5E0DA3E3E2}"/>
              </a:ext>
            </a:extLst>
          </p:cNvPr>
          <p:cNvSpPr/>
          <p:nvPr/>
        </p:nvSpPr>
        <p:spPr>
          <a:xfrm>
            <a:off x="735509" y="4303732"/>
            <a:ext cx="9440878" cy="167360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Qu’est-ce que suivre le Christ ? Marcher derrière lui ? Le suivre jusqu’au chemin de sa passion ?</a:t>
            </a:r>
          </a:p>
        </p:txBody>
      </p:sp>
      <p:sp>
        <p:nvSpPr>
          <p:cNvPr id="2" name="Espace réservé du numéro de diapositive 1">
            <a:extLst>
              <a:ext uri="{FF2B5EF4-FFF2-40B4-BE49-F238E27FC236}">
                <a16:creationId xmlns:a16="http://schemas.microsoft.com/office/drawing/2014/main" id="{383A09F3-0A03-7450-A428-6F4B8D2C5C24}"/>
              </a:ext>
            </a:extLst>
          </p:cNvPr>
          <p:cNvSpPr>
            <a:spLocks noGrp="1"/>
          </p:cNvSpPr>
          <p:nvPr>
            <p:ph type="sldNum" sz="quarter" idx="12"/>
          </p:nvPr>
        </p:nvSpPr>
        <p:spPr/>
        <p:txBody>
          <a:bodyPr/>
          <a:lstStyle/>
          <a:p>
            <a:fld id="{CF70008A-A0B5-4A2F-AE10-819E4AFD28BB}" type="slidenum">
              <a:rPr lang="fr-FR" smtClean="0"/>
              <a:pPr/>
              <a:t>39</a:t>
            </a:fld>
            <a:endParaRPr lang="fr-FR"/>
          </a:p>
        </p:txBody>
      </p:sp>
      <p:pic>
        <p:nvPicPr>
          <p:cNvPr id="3" name="Picture 3">
            <a:extLst>
              <a:ext uri="{FF2B5EF4-FFF2-40B4-BE49-F238E27FC236}">
                <a16:creationId xmlns:a16="http://schemas.microsoft.com/office/drawing/2014/main" id="{ACFE6E61-002C-726D-394B-C7E2C9403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212" y="562530"/>
            <a:ext cx="3982065" cy="298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ED3DB74C-E452-A9F4-DFE6-4063E56E3E08}"/>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21 Il les appela …Ils suivirent</a:t>
            </a:r>
          </a:p>
        </p:txBody>
      </p:sp>
    </p:spTree>
    <p:extLst>
      <p:ext uri="{BB962C8B-B14F-4D97-AF65-F5344CB8AC3E}">
        <p14:creationId xmlns:p14="http://schemas.microsoft.com/office/powerpoint/2010/main" val="2179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DA2A-DAAD-98B0-16F9-4A5E5C273727}"/>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D916076-5394-DEC6-739F-2EB08F8C255D}"/>
              </a:ext>
            </a:extLst>
          </p:cNvPr>
          <p:cNvSpPr/>
          <p:nvPr/>
        </p:nvSpPr>
        <p:spPr>
          <a:xfrm>
            <a:off x="955942" y="5128424"/>
            <a:ext cx="4137167" cy="109150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Arrestation </a:t>
            </a:r>
            <a:endParaRPr lang="fr-FR" sz="2800" dirty="0">
              <a:solidFill>
                <a:schemeClr val="tx1"/>
              </a:solidFill>
            </a:endParaRPr>
          </a:p>
          <a:p>
            <a:r>
              <a:rPr lang="fr-FR" sz="2800" dirty="0">
                <a:solidFill>
                  <a:schemeClr val="tx1"/>
                </a:solidFill>
              </a:rPr>
              <a:t>Littéralement : </a:t>
            </a:r>
            <a:r>
              <a:rPr lang="fr-FR" sz="2800" i="1" dirty="0">
                <a:solidFill>
                  <a:schemeClr val="tx1"/>
                </a:solidFill>
              </a:rPr>
              <a:t>a été livré</a:t>
            </a:r>
            <a:endParaRPr lang="fr-FR" dirty="0"/>
          </a:p>
        </p:txBody>
      </p:sp>
      <p:sp>
        <p:nvSpPr>
          <p:cNvPr id="9" name="Rectangle : coins arrondis 8">
            <a:extLst>
              <a:ext uri="{FF2B5EF4-FFF2-40B4-BE49-F238E27FC236}">
                <a16:creationId xmlns:a16="http://schemas.microsoft.com/office/drawing/2014/main" id="{B53D36EA-3055-33F8-33E8-0F83499E9833}"/>
              </a:ext>
            </a:extLst>
          </p:cNvPr>
          <p:cNvSpPr/>
          <p:nvPr/>
        </p:nvSpPr>
        <p:spPr>
          <a:xfrm>
            <a:off x="248020" y="504283"/>
            <a:ext cx="10701014" cy="21366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Qui est Jean le Baptiste ?</a:t>
            </a:r>
          </a:p>
          <a:p>
            <a:r>
              <a:rPr lang="fr-FR" sz="2800" dirty="0">
                <a:solidFill>
                  <a:schemeClr val="tx1"/>
                </a:solidFill>
              </a:rPr>
              <a:t>Jean est un prophète qui crie dans le désert, qui appelle à la conversion en baptisant dans l’eau. Il annonce la venue de celui qui baptisera dans le feu. Il baptise Jésus.</a:t>
            </a:r>
          </a:p>
          <a:p>
            <a:endParaRPr lang="fr-FR" dirty="0"/>
          </a:p>
        </p:txBody>
      </p:sp>
      <p:sp>
        <p:nvSpPr>
          <p:cNvPr id="7" name="Rectangle : coins arrondis 6">
            <a:extLst>
              <a:ext uri="{FF2B5EF4-FFF2-40B4-BE49-F238E27FC236}">
                <a16:creationId xmlns:a16="http://schemas.microsoft.com/office/drawing/2014/main" id="{356C4883-67F0-3E86-FE5B-FE540F2F59DF}"/>
              </a:ext>
            </a:extLst>
          </p:cNvPr>
          <p:cNvSpPr/>
          <p:nvPr/>
        </p:nvSpPr>
        <p:spPr>
          <a:xfrm>
            <a:off x="248020" y="2859891"/>
            <a:ext cx="7509633" cy="17156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Luc est le seul à dire que c’est le cousin de Jésus.   </a:t>
            </a:r>
          </a:p>
          <a:p>
            <a:r>
              <a:rPr lang="fr-FR" sz="2800" dirty="0">
                <a:solidFill>
                  <a:schemeClr val="tx1"/>
                </a:solidFill>
              </a:rPr>
              <a:t>Matthieu ne dit rien de plus sur Jean-Baptiste. </a:t>
            </a:r>
          </a:p>
          <a:p>
            <a:r>
              <a:rPr lang="fr-FR" sz="2800" dirty="0">
                <a:solidFill>
                  <a:schemeClr val="tx1"/>
                </a:solidFill>
              </a:rPr>
              <a:t>Pour en savoir plus, lire Luc 3, 7-20. </a:t>
            </a:r>
          </a:p>
        </p:txBody>
      </p:sp>
      <p:sp>
        <p:nvSpPr>
          <p:cNvPr id="8" name="Rectangle : coins arrondis 7">
            <a:extLst>
              <a:ext uri="{FF2B5EF4-FFF2-40B4-BE49-F238E27FC236}">
                <a16:creationId xmlns:a16="http://schemas.microsoft.com/office/drawing/2014/main" id="{8CEF2FCD-6010-FFE0-1C83-E98F887B6F31}"/>
              </a:ext>
            </a:extLst>
          </p:cNvPr>
          <p:cNvSpPr/>
          <p:nvPr/>
        </p:nvSpPr>
        <p:spPr>
          <a:xfrm>
            <a:off x="6096001" y="5674177"/>
            <a:ext cx="4208206" cy="7929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Quel sens a ce mot livré ? </a:t>
            </a:r>
          </a:p>
        </p:txBody>
      </p:sp>
      <p:pic>
        <p:nvPicPr>
          <p:cNvPr id="2" name="Image 1" descr="Une image contenant dessin, peinture, illustration, croquis&#10;&#10;Le contenu généré par l’IA peut être incorrect.">
            <a:extLst>
              <a:ext uri="{FF2B5EF4-FFF2-40B4-BE49-F238E27FC236}">
                <a16:creationId xmlns:a16="http://schemas.microsoft.com/office/drawing/2014/main" id="{9AC5AF6C-1FC0-0A6B-B237-8DBB4B074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748" y="2876512"/>
            <a:ext cx="3087329" cy="2315497"/>
          </a:xfrm>
          <a:prstGeom prst="rect">
            <a:avLst/>
          </a:prstGeom>
        </p:spPr>
      </p:pic>
      <p:sp>
        <p:nvSpPr>
          <p:cNvPr id="3" name="Espace réservé du numéro de diapositive 2">
            <a:extLst>
              <a:ext uri="{FF2B5EF4-FFF2-40B4-BE49-F238E27FC236}">
                <a16:creationId xmlns:a16="http://schemas.microsoft.com/office/drawing/2014/main" id="{7DA3E299-7C10-1104-3F72-F9176321168C}"/>
              </a:ext>
            </a:extLst>
          </p:cNvPr>
          <p:cNvSpPr>
            <a:spLocks noGrp="1"/>
          </p:cNvSpPr>
          <p:nvPr>
            <p:ph type="sldNum" sz="quarter" idx="12"/>
          </p:nvPr>
        </p:nvSpPr>
        <p:spPr/>
        <p:txBody>
          <a:bodyPr/>
          <a:lstStyle/>
          <a:p>
            <a:fld id="{CF70008A-A0B5-4A2F-AE10-819E4AFD28BB}" type="slidenum">
              <a:rPr lang="fr-FR" smtClean="0"/>
              <a:pPr/>
              <a:t>4</a:t>
            </a:fld>
            <a:endParaRPr lang="fr-FR"/>
          </a:p>
        </p:txBody>
      </p:sp>
      <p:sp>
        <p:nvSpPr>
          <p:cNvPr id="6" name="ZoneTexte 5">
            <a:extLst>
              <a:ext uri="{FF2B5EF4-FFF2-40B4-BE49-F238E27FC236}">
                <a16:creationId xmlns:a16="http://schemas.microsoft.com/office/drawing/2014/main" id="{D38DA773-4E74-AAFE-10C6-1B6EB116382A}"/>
              </a:ext>
            </a:extLst>
          </p:cNvPr>
          <p:cNvSpPr txBox="1"/>
          <p:nvPr/>
        </p:nvSpPr>
        <p:spPr>
          <a:xfrm>
            <a:off x="0" y="1040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Tree>
    <p:extLst>
      <p:ext uri="{BB962C8B-B14F-4D97-AF65-F5344CB8AC3E}">
        <p14:creationId xmlns:p14="http://schemas.microsoft.com/office/powerpoint/2010/main" val="29949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0B2D-3B3F-A0F6-F277-A8B58AE61079}"/>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501EAEE-F9C6-BC80-046F-59EE6DB75B92}"/>
              </a:ext>
            </a:extLst>
          </p:cNvPr>
          <p:cNvSpPr/>
          <p:nvPr/>
        </p:nvSpPr>
        <p:spPr>
          <a:xfrm>
            <a:off x="175719" y="760245"/>
            <a:ext cx="11588578" cy="159222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Genèse 12, 1</a:t>
            </a:r>
            <a:r>
              <a:rPr lang="fr-FR" sz="2800" dirty="0">
                <a:solidFill>
                  <a:schemeClr val="tx1"/>
                </a:solidFill>
                <a:latin typeface="Times New Roman" panose="02020603050405020304" pitchFamily="18" charset="0"/>
                <a:cs typeface="Times New Roman" panose="02020603050405020304" pitchFamily="18" charset="0"/>
              </a:rPr>
              <a:t> Le départ d’Abraham. </a:t>
            </a:r>
          </a:p>
          <a:p>
            <a:r>
              <a:rPr lang="fr-FR" sz="2800" dirty="0">
                <a:solidFill>
                  <a:schemeClr val="tx1"/>
                </a:solidFill>
                <a:latin typeface="Times New Roman" panose="02020603050405020304" pitchFamily="18" charset="0"/>
                <a:cs typeface="Times New Roman" panose="02020603050405020304" pitchFamily="18" charset="0"/>
              </a:rPr>
              <a:t>La traduction littérale de </a:t>
            </a:r>
            <a:r>
              <a:rPr lang="fr-FR" sz="2800" i="1" dirty="0">
                <a:solidFill>
                  <a:schemeClr val="tx1"/>
                </a:solidFill>
                <a:latin typeface="Times New Roman" panose="02020603050405020304" pitchFamily="18" charset="0"/>
                <a:cs typeface="Times New Roman" panose="02020603050405020304" pitchFamily="18" charset="0"/>
              </a:rPr>
              <a:t>Pars, quitte ton pays </a:t>
            </a:r>
            <a:r>
              <a:rPr lang="fr-FR" sz="2800" dirty="0">
                <a:solidFill>
                  <a:schemeClr val="tx1"/>
                </a:solidFill>
                <a:latin typeface="Times New Roman" panose="02020603050405020304" pitchFamily="18" charset="0"/>
                <a:cs typeface="Times New Roman" panose="02020603050405020304" pitchFamily="18" charset="0"/>
              </a:rPr>
              <a:t>serait plus proche de </a:t>
            </a:r>
            <a:r>
              <a:rPr lang="fr-FR" sz="2800" i="1" dirty="0">
                <a:solidFill>
                  <a:schemeClr val="tx1"/>
                </a:solidFill>
                <a:latin typeface="Times New Roman" panose="02020603050405020304" pitchFamily="18" charset="0"/>
                <a:cs typeface="Times New Roman" panose="02020603050405020304" pitchFamily="18" charset="0"/>
              </a:rPr>
              <a:t>Va vers toi</a:t>
            </a:r>
            <a:r>
              <a:rPr lang="fr-FR" sz="2800" dirty="0">
                <a:solidFill>
                  <a:schemeClr val="tx1"/>
                </a:solidFill>
                <a:latin typeface="Times New Roman" panose="02020603050405020304" pitchFamily="18" charset="0"/>
                <a:cs typeface="Times New Roman" panose="02020603050405020304" pitchFamily="18" charset="0"/>
              </a:rPr>
              <a:t>. Quel sens différent ouvre cette traduction? </a:t>
            </a:r>
            <a:endParaRPr lang="fr-FR" sz="2800" i="1" dirty="0">
              <a:solidFill>
                <a:schemeClr val="tx1"/>
              </a:solidFill>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13997BD5-A662-7EC8-7F45-A16E4B43DFE0}"/>
              </a:ext>
            </a:extLst>
          </p:cNvPr>
          <p:cNvSpPr/>
          <p:nvPr/>
        </p:nvSpPr>
        <p:spPr>
          <a:xfrm>
            <a:off x="175719" y="2693735"/>
            <a:ext cx="9253417" cy="247772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1 Rois 19, 19-21 </a:t>
            </a:r>
            <a:r>
              <a:rPr lang="fr-FR" sz="2800" dirty="0">
                <a:solidFill>
                  <a:schemeClr val="tx1"/>
                </a:solidFill>
                <a:latin typeface="Times New Roman" panose="02020603050405020304" pitchFamily="18" charset="0"/>
                <a:cs typeface="Times New Roman" panose="02020603050405020304" pitchFamily="18" charset="0"/>
              </a:rPr>
              <a:t>Elie appelle Elisée à tout quitter et à le suivre. Le retour d’Elie était attendu. Dans un premier temps, on a cru ce retour arrivé en Jean Baptiste, car Jean lui aussi vivait dans le désert et prophétisait. Puis on a reporté sur Jésus ce retour.</a:t>
            </a:r>
            <a:endParaRPr lang="fr-FR" sz="2800" i="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503B020-E948-26FA-6D83-3230B815EEC8}"/>
              </a:ext>
            </a:extLst>
          </p:cNvPr>
          <p:cNvSpPr>
            <a:spLocks noGrp="1"/>
          </p:cNvSpPr>
          <p:nvPr>
            <p:ph type="sldNum" sz="quarter" idx="12"/>
          </p:nvPr>
        </p:nvSpPr>
        <p:spPr/>
        <p:txBody>
          <a:bodyPr/>
          <a:lstStyle/>
          <a:p>
            <a:fld id="{CF70008A-A0B5-4A2F-AE10-819E4AFD28BB}" type="slidenum">
              <a:rPr lang="fr-FR" smtClean="0"/>
              <a:pPr/>
              <a:t>40</a:t>
            </a:fld>
            <a:endParaRPr lang="fr-FR"/>
          </a:p>
        </p:txBody>
      </p:sp>
      <p:pic>
        <p:nvPicPr>
          <p:cNvPr id="3" name="Picture 3">
            <a:extLst>
              <a:ext uri="{FF2B5EF4-FFF2-40B4-BE49-F238E27FC236}">
                <a16:creationId xmlns:a16="http://schemas.microsoft.com/office/drawing/2014/main" id="{FDAF810B-A5B0-D103-A659-EE7770F8A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735" y="3074193"/>
            <a:ext cx="2131303" cy="159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EC96906A-2AD9-C113-BF65-33AD39EC05AE}"/>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21 Il les appela …Ils suivirent</a:t>
            </a:r>
          </a:p>
        </p:txBody>
      </p:sp>
      <p:sp>
        <p:nvSpPr>
          <p:cNvPr id="7" name="Rectangle : coins arrondis 6">
            <a:extLst>
              <a:ext uri="{FF2B5EF4-FFF2-40B4-BE49-F238E27FC236}">
                <a16:creationId xmlns:a16="http://schemas.microsoft.com/office/drawing/2014/main" id="{08D1ABAD-0E73-97C9-E054-F9BE6C3C024C}"/>
              </a:ext>
            </a:extLst>
          </p:cNvPr>
          <p:cNvSpPr/>
          <p:nvPr/>
        </p:nvSpPr>
        <p:spPr>
          <a:xfrm>
            <a:off x="175719" y="5543527"/>
            <a:ext cx="9863016" cy="62617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En quoi ces rapprochements Elie/Jésus nous éclairent sur Jésus ?</a:t>
            </a:r>
            <a:endParaRPr lang="fr-FR"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1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0116-348D-38EE-5C1F-C4BDBA052498}"/>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878D71E-868F-11AC-0330-3613D8651029}"/>
              </a:ext>
            </a:extLst>
          </p:cNvPr>
          <p:cNvSpPr/>
          <p:nvPr/>
        </p:nvSpPr>
        <p:spPr>
          <a:xfrm>
            <a:off x="284180" y="549867"/>
            <a:ext cx="8560406" cy="126534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Dieu a dit à Abraham : </a:t>
            </a:r>
            <a:r>
              <a:rPr lang="fr-FR" sz="2800" i="1" dirty="0">
                <a:solidFill>
                  <a:schemeClr val="tx1"/>
                </a:solidFill>
                <a:latin typeface="Times New Roman" panose="02020603050405020304" pitchFamily="18" charset="0"/>
                <a:cs typeface="Times New Roman" panose="02020603050405020304" pitchFamily="18" charset="0"/>
              </a:rPr>
              <a:t>Va vers toi. </a:t>
            </a:r>
            <a:r>
              <a:rPr lang="fr-FR" sz="2800" dirty="0">
                <a:solidFill>
                  <a:schemeClr val="tx1"/>
                </a:solidFill>
                <a:latin typeface="Times New Roman" panose="02020603050405020304" pitchFamily="18" charset="0"/>
                <a:cs typeface="Times New Roman" panose="02020603050405020304" pitchFamily="18" charset="0"/>
              </a:rPr>
              <a:t>Ce qui est demandé là,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c’est d’aller vers ce qui réalise l’homme, pleinement</a:t>
            </a:r>
            <a:r>
              <a:rPr lang="fr-FR" sz="2800" dirty="0">
                <a:solidFill>
                  <a:schemeClr val="tx1"/>
                </a:solidFill>
              </a:rPr>
              <a:t>. </a:t>
            </a:r>
          </a:p>
        </p:txBody>
      </p:sp>
      <p:sp>
        <p:nvSpPr>
          <p:cNvPr id="8" name="Rectangle : coins arrondis 7">
            <a:extLst>
              <a:ext uri="{FF2B5EF4-FFF2-40B4-BE49-F238E27FC236}">
                <a16:creationId xmlns:a16="http://schemas.microsoft.com/office/drawing/2014/main" id="{F59CA874-3B69-B72B-2A90-E580FD6C23AC}"/>
              </a:ext>
            </a:extLst>
          </p:cNvPr>
          <p:cNvSpPr/>
          <p:nvPr/>
        </p:nvSpPr>
        <p:spPr>
          <a:xfrm>
            <a:off x="919376" y="5843343"/>
            <a:ext cx="10033759" cy="72246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Aujourd’hui, suis-je appelé, appelé à croire, à suivre le Christ ?</a:t>
            </a:r>
          </a:p>
        </p:txBody>
      </p:sp>
      <p:sp>
        <p:nvSpPr>
          <p:cNvPr id="2" name="Espace réservé du numéro de diapositive 1">
            <a:extLst>
              <a:ext uri="{FF2B5EF4-FFF2-40B4-BE49-F238E27FC236}">
                <a16:creationId xmlns:a16="http://schemas.microsoft.com/office/drawing/2014/main" id="{10CB67F9-0D2A-A04E-CFAE-BABBB84955A5}"/>
              </a:ext>
            </a:extLst>
          </p:cNvPr>
          <p:cNvSpPr>
            <a:spLocks noGrp="1"/>
          </p:cNvSpPr>
          <p:nvPr>
            <p:ph type="sldNum" sz="quarter" idx="12"/>
          </p:nvPr>
        </p:nvSpPr>
        <p:spPr/>
        <p:txBody>
          <a:bodyPr/>
          <a:lstStyle/>
          <a:p>
            <a:fld id="{CF70008A-A0B5-4A2F-AE10-819E4AFD28BB}" type="slidenum">
              <a:rPr lang="fr-FR" smtClean="0"/>
              <a:pPr/>
              <a:t>41</a:t>
            </a:fld>
            <a:endParaRPr lang="fr-FR"/>
          </a:p>
        </p:txBody>
      </p:sp>
      <p:pic>
        <p:nvPicPr>
          <p:cNvPr id="6" name="Picture 3">
            <a:extLst>
              <a:ext uri="{FF2B5EF4-FFF2-40B4-BE49-F238E27FC236}">
                <a16:creationId xmlns:a16="http://schemas.microsoft.com/office/drawing/2014/main" id="{EDAC4EF2-867E-3745-E320-5B66A4334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651" y="136525"/>
            <a:ext cx="2452679" cy="1838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942C55A5-11CF-D0E7-2970-EDFB4712DBE4}"/>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21 Il les appela …Ils suivirent</a:t>
            </a:r>
          </a:p>
        </p:txBody>
      </p:sp>
      <p:sp>
        <p:nvSpPr>
          <p:cNvPr id="5" name="Rectangle : coins arrondis 4">
            <a:extLst>
              <a:ext uri="{FF2B5EF4-FFF2-40B4-BE49-F238E27FC236}">
                <a16:creationId xmlns:a16="http://schemas.microsoft.com/office/drawing/2014/main" id="{38E2747C-BCBC-1496-BED6-85826AFE804C}"/>
              </a:ext>
            </a:extLst>
          </p:cNvPr>
          <p:cNvSpPr/>
          <p:nvPr/>
        </p:nvSpPr>
        <p:spPr>
          <a:xfrm>
            <a:off x="284179" y="2134600"/>
            <a:ext cx="10786943" cy="93859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Elie serait-il la figure de celui qui va venir ? Jésus est-il le nouvel Elie ? </a:t>
            </a:r>
          </a:p>
        </p:txBody>
      </p:sp>
      <p:sp>
        <p:nvSpPr>
          <p:cNvPr id="11" name="Rectangle : coins arrondis 10">
            <a:extLst>
              <a:ext uri="{FF2B5EF4-FFF2-40B4-BE49-F238E27FC236}">
                <a16:creationId xmlns:a16="http://schemas.microsoft.com/office/drawing/2014/main" id="{6F493158-E77C-C7B6-3A89-8322E55202D4}"/>
              </a:ext>
            </a:extLst>
          </p:cNvPr>
          <p:cNvSpPr/>
          <p:nvPr/>
        </p:nvSpPr>
        <p:spPr>
          <a:xfrm>
            <a:off x="284180" y="3416710"/>
            <a:ext cx="11535150" cy="217583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Ils accomplissent la même démarche. </a:t>
            </a:r>
          </a:p>
          <a:p>
            <a:r>
              <a:rPr lang="fr-FR" sz="2800" dirty="0">
                <a:solidFill>
                  <a:schemeClr val="tx1"/>
                </a:solidFill>
                <a:latin typeface="Times New Roman" panose="02020603050405020304" pitchFamily="18" charset="0"/>
                <a:cs typeface="Times New Roman" panose="02020603050405020304" pitchFamily="18" charset="0"/>
              </a:rPr>
              <a:t>Jésus, enraciné dans l’histoire réalise l’attente du peuple, accomplit l’espérance du peuple. Il est reconnu par les Chrétiens comme le Messie,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le Dieu qui appelle, le ressuscité qu’il faut suivre</a:t>
            </a:r>
            <a:r>
              <a:rPr lang="fr-FR" sz="2800" dirty="0"/>
              <a:t>.</a:t>
            </a:r>
            <a:endParaRPr lang="fr-FR" sz="2800" dirty="0">
              <a:solidFill>
                <a:schemeClr val="tx1"/>
              </a:solidFill>
            </a:endParaRPr>
          </a:p>
        </p:txBody>
      </p:sp>
    </p:spTree>
    <p:extLst>
      <p:ext uri="{BB962C8B-B14F-4D97-AF65-F5344CB8AC3E}">
        <p14:creationId xmlns:p14="http://schemas.microsoft.com/office/powerpoint/2010/main" val="1148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781E-F30D-63DC-513F-4724FD31DBA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C31A38-1DCD-93A1-2752-BF1F1D6EB73D}"/>
              </a:ext>
            </a:extLst>
          </p:cNvPr>
          <p:cNvSpPr>
            <a:spLocks noGrp="1"/>
          </p:cNvSpPr>
          <p:nvPr>
            <p:ph type="sldNum" sz="quarter" idx="12"/>
          </p:nvPr>
        </p:nvSpPr>
        <p:spPr/>
        <p:txBody>
          <a:bodyPr/>
          <a:lstStyle/>
          <a:p>
            <a:fld id="{CF70008A-A0B5-4A2F-AE10-819E4AFD28BB}" type="slidenum">
              <a:rPr lang="fr-FR" smtClean="0"/>
              <a:pPr/>
              <a:t>42</a:t>
            </a:fld>
            <a:endParaRPr lang="fr-FR"/>
          </a:p>
        </p:txBody>
      </p:sp>
      <p:sp>
        <p:nvSpPr>
          <p:cNvPr id="4" name="ZoneTexte 3">
            <a:extLst>
              <a:ext uri="{FF2B5EF4-FFF2-40B4-BE49-F238E27FC236}">
                <a16:creationId xmlns:a16="http://schemas.microsoft.com/office/drawing/2014/main" id="{A6E81D52-D1B6-C213-C9A0-061A551FDF45}"/>
              </a:ext>
            </a:extLst>
          </p:cNvPr>
          <p:cNvSpPr txBox="1"/>
          <p:nvPr/>
        </p:nvSpPr>
        <p:spPr>
          <a:xfrm>
            <a:off x="194252" y="136525"/>
            <a:ext cx="11543071" cy="1631216"/>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rPr>
              <a:t>Synthèse finale : Un appel exigeant</a:t>
            </a:r>
            <a:endParaRPr lang="fr-FR" sz="2000" kern="150" dirty="0">
              <a:ln>
                <a:noFill/>
              </a:ln>
              <a:solidFill>
                <a:srgbClr val="000000"/>
              </a:solidFill>
              <a:effectLst/>
              <a:latin typeface="Times New Roman" panose="02020603050405020304" pitchFamily="18" charset="0"/>
            </a:endParaRP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urgence radicale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Pourquoi Marc raconte-t-il de façon si rapide l’appel et le départ des disciples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Cela semble improbable que des hommes aient pu tout lâcher pour suivre l'homme Jésus.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Serait-ce pour exprimer une exigence radicale ?</a:t>
            </a:r>
          </a:p>
        </p:txBody>
      </p:sp>
      <p:sp>
        <p:nvSpPr>
          <p:cNvPr id="3" name="ZoneTexte 2">
            <a:extLst>
              <a:ext uri="{FF2B5EF4-FFF2-40B4-BE49-F238E27FC236}">
                <a16:creationId xmlns:a16="http://schemas.microsoft.com/office/drawing/2014/main" id="{C8E14A00-DD74-FB6A-1C28-8DBADBD7631B}"/>
              </a:ext>
            </a:extLst>
          </p:cNvPr>
          <p:cNvSpPr txBox="1"/>
          <p:nvPr/>
        </p:nvSpPr>
        <p:spPr>
          <a:xfrm>
            <a:off x="5104076" y="7953117"/>
            <a:ext cx="11543071" cy="6894195"/>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rPr>
              <a:t>Synthèse finale : Un appel exigeant</a:t>
            </a:r>
            <a:endParaRPr lang="fr-FR" sz="2000" kern="150" dirty="0">
              <a:ln>
                <a:noFill/>
              </a:ln>
              <a:solidFill>
                <a:srgbClr val="000000"/>
              </a:solidFill>
              <a:effectLst/>
              <a:latin typeface="Times New Roman" panose="02020603050405020304" pitchFamily="18" charset="0"/>
            </a:endParaRPr>
          </a:p>
          <a:p>
            <a:pPr marL="0" marR="0" indent="0" algn="l">
              <a:buNone/>
            </a:pPr>
            <a:r>
              <a:rPr lang="fr-FR" sz="2000" b="1" kern="150" dirty="0">
                <a:ln>
                  <a:noFill/>
                </a:ln>
                <a:solidFill>
                  <a:srgbClr val="000000"/>
                </a:solidFill>
                <a:effectLst/>
                <a:latin typeface="Times New Roman" panose="02020603050405020304" pitchFamily="18" charset="0"/>
              </a:rPr>
              <a:t> </a:t>
            </a:r>
            <a:endParaRPr lang="fr-FR" sz="2000" kern="150" dirty="0">
              <a:ln>
                <a:noFill/>
              </a:ln>
              <a:solidFill>
                <a:srgbClr val="000000"/>
              </a:solidFill>
              <a:effectLst/>
              <a:latin typeface="Times New Roman" panose="02020603050405020304" pitchFamily="18" charset="0"/>
            </a:endParaRP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urgence radicale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Pourquoi Marc raconte-t-il de façon si rapide l’appel des disciples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Cela semble improbable que des hommes aient pu tout lâcher pour suivre l'homme Jésus.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Serait-ce pour exprimer une exigence radicale ?</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réponse inconditionnelle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y a une réponse inconditionnelle et immédiate à l’appel à 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Une décision à un moment donné qui change la Vie ?</a:t>
            </a:r>
          </a:p>
          <a:p>
            <a:r>
              <a:rPr lang="fr-FR" dirty="0">
                <a:latin typeface="Times New Roman" panose="02020603050405020304" pitchFamily="18" charset="0"/>
                <a:cs typeface="Times New Roman" panose="02020603050405020304" pitchFamily="18" charset="0"/>
              </a:rPr>
              <a:t>« Entendre l’appel », c’est avoir discerné, et comprendre que notre réponse nous engage sur un changement, une conversion.</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Rappelons-nous que Marc commence son Evangile par l'annonce de la Bonne Nouvelle du Christ, au verset 1.</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Faut-il suivre l’homme Jésus ? Ou le Christ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Qu’est-ce que suivre le Christ ? Marcher derrière lui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Le suivre, l’accompagner sur le chemin de sa passion ? Être accompagné ?</a:t>
            </a:r>
          </a:p>
          <a:p>
            <a:r>
              <a:rPr lang="fr-FR" i="1" dirty="0">
                <a:latin typeface="Times New Roman" panose="02020603050405020304" pitchFamily="18" charset="0"/>
                <a:cs typeface="Times New Roman" panose="02020603050405020304" pitchFamily="18" charset="0"/>
              </a:rPr>
              <a:t>Jésus invite les disciples à le suivre, c’est-à-dire, à passer derrière lui, et non pas à tracer leur route selon leurs propres désirs mais selon l’appel de Dieu. Et ce n’est pas toujours un chemin tranquille : mettre ses pas dans ceux de Jésus, voilà qui est parfois "crucifiant".</a:t>
            </a:r>
            <a:r>
              <a:rPr lang="fr-FR" dirty="0">
                <a:latin typeface="Times New Roman" panose="02020603050405020304" pitchFamily="18" charset="0"/>
                <a:cs typeface="Times New Roman" panose="02020603050405020304" pitchFamily="18" charset="0"/>
              </a:rPr>
              <a:t> </a:t>
            </a:r>
            <a:r>
              <a:rPr lang="fr-FR" baseline="30000" dirty="0">
                <a:latin typeface="Times New Roman" panose="02020603050405020304" pitchFamily="18" charset="0"/>
                <a:cs typeface="Times New Roman" panose="02020603050405020304" pitchFamily="18" charset="0"/>
              </a:rPr>
              <a:t>Christophe Henning</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Suivre le Christ, ce n'est pas rechercher la souffrance mais c'est aller vers une libération, une espérance, une plénitude...</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 Ensemble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Sur ce chemin, le disciple n'est pas seul, car le ressuscité est avec nous tous les jours, jusqu'à la fin du monde.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est l'Emmanuel, Dieu parmi nous ! (Matthieu 28, 20)</a:t>
            </a:r>
          </a:p>
        </p:txBody>
      </p:sp>
      <p:sp>
        <p:nvSpPr>
          <p:cNvPr id="6" name="ZoneTexte 5">
            <a:extLst>
              <a:ext uri="{FF2B5EF4-FFF2-40B4-BE49-F238E27FC236}">
                <a16:creationId xmlns:a16="http://schemas.microsoft.com/office/drawing/2014/main" id="{A7796F49-6EDC-4DC4-0632-44F78FA77D9D}"/>
              </a:ext>
            </a:extLst>
          </p:cNvPr>
          <p:cNvSpPr txBox="1"/>
          <p:nvPr/>
        </p:nvSpPr>
        <p:spPr>
          <a:xfrm>
            <a:off x="194252" y="1702098"/>
            <a:ext cx="11692948" cy="1938992"/>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réponse inconditionnelle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y a une réponse inconditionnelle et immédiate à l’appel à 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Une décision à un moment donné qui change la Vie ?</a:t>
            </a:r>
          </a:p>
          <a:p>
            <a:r>
              <a:rPr lang="fr-FR" sz="2000" dirty="0">
                <a:latin typeface="Times New Roman" panose="02020603050405020304" pitchFamily="18" charset="0"/>
                <a:cs typeface="Times New Roman" panose="02020603050405020304" pitchFamily="18" charset="0"/>
              </a:rPr>
              <a:t>« Entendre l’appel », c’est avoir discerné, et comprendre que notre réponse nous engage sur un changement, une conversion</a:t>
            </a:r>
            <a:r>
              <a:rPr lang="fr-FR" dirty="0">
                <a:latin typeface="Times New Roman" panose="02020603050405020304" pitchFamily="18" charset="0"/>
                <a:cs typeface="Times New Roman" panose="02020603050405020304" pitchFamily="18" charset="0"/>
              </a:rPr>
              <a: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Rappelons-nous que Marc commence son Evangile par l'annonce de la Bonne Nouvelle du Christ, au verset 1.</a:t>
            </a:r>
          </a:p>
        </p:txBody>
      </p:sp>
      <p:sp>
        <p:nvSpPr>
          <p:cNvPr id="8" name="ZoneTexte 7">
            <a:extLst>
              <a:ext uri="{FF2B5EF4-FFF2-40B4-BE49-F238E27FC236}">
                <a16:creationId xmlns:a16="http://schemas.microsoft.com/office/drawing/2014/main" id="{36C21241-39DB-6646-FD0B-52C9FBC82A46}"/>
              </a:ext>
            </a:extLst>
          </p:cNvPr>
          <p:cNvSpPr txBox="1"/>
          <p:nvPr/>
        </p:nvSpPr>
        <p:spPr>
          <a:xfrm>
            <a:off x="194252" y="3593847"/>
            <a:ext cx="11360498" cy="2339102"/>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Faut-il suivre l’homme Jésus ? Ou le Christ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Qu’est-ce que suivre le Christ ? Marcher derrière lui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Le suivre, l’accompagner sur le chemin de sa passion ? Être accompagné ?</a:t>
            </a:r>
          </a:p>
          <a:p>
            <a:r>
              <a:rPr lang="fr-FR" i="1" dirty="0">
                <a:latin typeface="Times New Roman" panose="02020603050405020304" pitchFamily="18" charset="0"/>
                <a:cs typeface="Times New Roman" panose="02020603050405020304" pitchFamily="18" charset="0"/>
              </a:rPr>
              <a:t>Jésus invite les disciples à le suivre, c’est-à-dire, à passer derrière lui, et non pas à tracer leur route selon leurs propres désirs mais selon l’appel de Dieu. Et ce n’est pas toujours un chemin tranquille : mettre ses pas dans ceux de Jésus, voilà qui est parfois "crucifiant".</a:t>
            </a:r>
            <a:r>
              <a:rPr lang="fr-FR" dirty="0">
                <a:latin typeface="Times New Roman" panose="02020603050405020304" pitchFamily="18" charset="0"/>
                <a:cs typeface="Times New Roman" panose="02020603050405020304" pitchFamily="18" charset="0"/>
              </a:rPr>
              <a:t> </a:t>
            </a:r>
            <a:r>
              <a:rPr lang="fr-FR" baseline="30000" dirty="0">
                <a:latin typeface="Times New Roman" panose="02020603050405020304" pitchFamily="18" charset="0"/>
                <a:cs typeface="Times New Roman" panose="02020603050405020304" pitchFamily="18" charset="0"/>
              </a:rPr>
              <a:t>Christophe Henning</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Suivre le Christ, ce n'est pas rechercher la souffrance mais c'est aller vers une libération, une espérance, une plénitude...</a:t>
            </a:r>
          </a:p>
        </p:txBody>
      </p:sp>
      <p:sp>
        <p:nvSpPr>
          <p:cNvPr id="10" name="ZoneTexte 9">
            <a:extLst>
              <a:ext uri="{FF2B5EF4-FFF2-40B4-BE49-F238E27FC236}">
                <a16:creationId xmlns:a16="http://schemas.microsoft.com/office/drawing/2014/main" id="{3C0D06A4-EB5D-DB05-53D8-BBC7873684D2}"/>
              </a:ext>
            </a:extLst>
          </p:cNvPr>
          <p:cNvSpPr txBox="1"/>
          <p:nvPr/>
        </p:nvSpPr>
        <p:spPr>
          <a:xfrm>
            <a:off x="194252" y="5798145"/>
            <a:ext cx="11360498" cy="923330"/>
          </a:xfrm>
          <a:prstGeom prst="rect">
            <a:avLst/>
          </a:prstGeom>
          <a:noFill/>
        </p:spPr>
        <p:txBody>
          <a:bodyPr wrap="square">
            <a:spAutoFit/>
          </a:bodyPr>
          <a:lstStyle/>
          <a:p>
            <a:pPr marL="0" marR="0" indent="0" algn="l">
              <a:buNone/>
            </a:pPr>
            <a:r>
              <a:rPr lang="fr-FR" sz="1800" b="1" kern="150" dirty="0">
                <a:ln>
                  <a:noFill/>
                </a:ln>
                <a:solidFill>
                  <a:srgbClr val="000000"/>
                </a:solidFill>
                <a:effectLst/>
                <a:latin typeface="Times New Roman" panose="02020603050405020304" pitchFamily="18" charset="0"/>
                <a:cs typeface="Times New Roman" panose="02020603050405020304" pitchFamily="18" charset="0"/>
              </a:rPr>
              <a:t>Ensemble</a:t>
            </a:r>
            <a:br>
              <a:rPr lang="fr-FR" sz="1800" kern="150" dirty="0">
                <a:ln>
                  <a:noFill/>
                </a:ln>
                <a:solidFill>
                  <a:srgbClr val="000000"/>
                </a:solidFill>
                <a:effectLst/>
                <a:latin typeface="Times New Roman" panose="02020603050405020304" pitchFamily="18" charset="0"/>
                <a:cs typeface="Times New Roman" panose="02020603050405020304" pitchFamily="18" charset="0"/>
              </a:rPr>
            </a:br>
            <a:r>
              <a:rPr lang="fr-FR" sz="1800" kern="150" dirty="0">
                <a:ln>
                  <a:noFill/>
                </a:ln>
                <a:solidFill>
                  <a:srgbClr val="000000"/>
                </a:solidFill>
                <a:effectLst/>
                <a:latin typeface="Times New Roman" panose="02020603050405020304" pitchFamily="18" charset="0"/>
                <a:cs typeface="Times New Roman" panose="02020603050405020304" pitchFamily="18" charset="0"/>
              </a:rPr>
              <a:t>Sur ce chemin, le disciple n'est pas seul, car le ressuscité est avec nous tous les jours, jusqu'à la fin du monde.</a:t>
            </a:r>
            <a:br>
              <a:rPr lang="fr-FR" sz="1800" kern="150" dirty="0">
                <a:ln>
                  <a:noFill/>
                </a:ln>
                <a:solidFill>
                  <a:srgbClr val="000000"/>
                </a:solidFill>
                <a:effectLst/>
                <a:latin typeface="Times New Roman" panose="02020603050405020304" pitchFamily="18" charset="0"/>
                <a:cs typeface="Times New Roman" panose="02020603050405020304" pitchFamily="18" charset="0"/>
              </a:rPr>
            </a:br>
            <a:r>
              <a:rPr lang="fr-FR" sz="1800" kern="150" dirty="0">
                <a:ln>
                  <a:noFill/>
                </a:ln>
                <a:solidFill>
                  <a:srgbClr val="000000"/>
                </a:solidFill>
                <a:effectLst/>
                <a:latin typeface="Times New Roman" panose="02020603050405020304" pitchFamily="18" charset="0"/>
                <a:cs typeface="Times New Roman" panose="02020603050405020304" pitchFamily="18" charset="0"/>
              </a:rPr>
              <a:t>Il est l'Emmanuel, Dieu parmi nous ! (Matthieu 28, 20)</a:t>
            </a:r>
          </a:p>
        </p:txBody>
      </p:sp>
    </p:spTree>
    <p:extLst>
      <p:ext uri="{BB962C8B-B14F-4D97-AF65-F5344CB8AC3E}">
        <p14:creationId xmlns:p14="http://schemas.microsoft.com/office/powerpoint/2010/main" val="6128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653F-4769-FD6C-6D58-19A8BD1A61FF}"/>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23AF7B5-C0F0-6A98-EC95-88FA33FFA8ED}"/>
              </a:ext>
            </a:extLst>
          </p:cNvPr>
          <p:cNvSpPr txBox="1"/>
          <p:nvPr/>
        </p:nvSpPr>
        <p:spPr>
          <a:xfrm>
            <a:off x="3170753" y="5525353"/>
            <a:ext cx="5732688" cy="830997"/>
          </a:xfrm>
          <a:prstGeom prst="rect">
            <a:avLst/>
          </a:prstGeom>
          <a:noFill/>
        </p:spPr>
        <p:txBody>
          <a:bodyPr wrap="square" rtlCol="0">
            <a:spAutoFit/>
          </a:bodyPr>
          <a:lstStyle/>
          <a:p>
            <a:pPr algn="ctr"/>
            <a:r>
              <a:rPr lang="fr-FR" sz="2400" dirty="0">
                <a:latin typeface="Times New Roman"/>
                <a:ea typeface="Times New Roman"/>
                <a:cs typeface="Times New Roman"/>
                <a:sym typeface="Times New Roman"/>
              </a:rPr>
              <a:t>Réalisation Catéchèse Par la Parole</a:t>
            </a:r>
            <a:br>
              <a:rPr lang="fr-FR" sz="2400" dirty="0">
                <a:latin typeface="Times New Roman"/>
                <a:ea typeface="Times New Roman"/>
                <a:cs typeface="Times New Roman"/>
                <a:sym typeface="Times New Roman"/>
              </a:rPr>
            </a:br>
            <a:r>
              <a:rPr lang="fr-FR" sz="2400" dirty="0">
                <a:latin typeface="Times New Roman"/>
                <a:ea typeface="Times New Roman"/>
                <a:cs typeface="Times New Roman"/>
                <a:sym typeface="Times New Roman"/>
              </a:rPr>
              <a:t>Illustrations Sr Nathalie Carmel St Joseph </a:t>
            </a:r>
            <a:endParaRPr lang="fr-FR" sz="2400" dirty="0"/>
          </a:p>
        </p:txBody>
      </p:sp>
      <p:pic>
        <p:nvPicPr>
          <p:cNvPr id="3" name="Image 2">
            <a:extLst>
              <a:ext uri="{FF2B5EF4-FFF2-40B4-BE49-F238E27FC236}">
                <a16:creationId xmlns:a16="http://schemas.microsoft.com/office/drawing/2014/main" id="{8BBB12ED-FCC2-5A81-3790-45E68C2FE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86" y="4990380"/>
            <a:ext cx="2461114" cy="1360637"/>
          </a:xfrm>
          <a:prstGeom prst="rect">
            <a:avLst/>
          </a:prstGeom>
        </p:spPr>
      </p:pic>
      <p:sp>
        <p:nvSpPr>
          <p:cNvPr id="2" name="Espace réservé du numéro de diapositive 1">
            <a:extLst>
              <a:ext uri="{FF2B5EF4-FFF2-40B4-BE49-F238E27FC236}">
                <a16:creationId xmlns:a16="http://schemas.microsoft.com/office/drawing/2014/main" id="{DE174471-18EC-275E-A50C-F4C44CB439A5}"/>
              </a:ext>
            </a:extLst>
          </p:cNvPr>
          <p:cNvSpPr>
            <a:spLocks noGrp="1"/>
          </p:cNvSpPr>
          <p:nvPr>
            <p:ph type="sldNum" sz="quarter" idx="12"/>
          </p:nvPr>
        </p:nvSpPr>
        <p:spPr/>
        <p:txBody>
          <a:bodyPr/>
          <a:lstStyle/>
          <a:p>
            <a:fld id="{CF70008A-A0B5-4A2F-AE10-819E4AFD28BB}" type="slidenum">
              <a:rPr lang="fr-FR" smtClean="0"/>
              <a:pPr/>
              <a:t>43</a:t>
            </a:fld>
            <a:endParaRPr lang="fr-FR"/>
          </a:p>
        </p:txBody>
      </p:sp>
      <p:sp>
        <p:nvSpPr>
          <p:cNvPr id="6" name="ZoneTexte 5">
            <a:extLst>
              <a:ext uri="{FF2B5EF4-FFF2-40B4-BE49-F238E27FC236}">
                <a16:creationId xmlns:a16="http://schemas.microsoft.com/office/drawing/2014/main" id="{04ED6FD1-CBE5-14A9-F822-58125F4D58FC}"/>
              </a:ext>
            </a:extLst>
          </p:cNvPr>
          <p:cNvSpPr txBox="1"/>
          <p:nvPr/>
        </p:nvSpPr>
        <p:spPr>
          <a:xfrm>
            <a:off x="3854244" y="4862992"/>
            <a:ext cx="3942736" cy="662361"/>
          </a:xfrm>
          <a:prstGeom prst="rect">
            <a:avLst/>
          </a:prstGeom>
          <a:noFill/>
        </p:spPr>
        <p:txBody>
          <a:bodyPr wrap="square">
            <a:spAutoFit/>
          </a:bodyPr>
          <a:lstStyle/>
          <a:p>
            <a:pPr marL="0" marR="0" indent="0" algn="l">
              <a:buNone/>
            </a:pPr>
            <a:r>
              <a:rPr lang="fr-FR" sz="1800" kern="1400" dirty="0">
                <a:ln>
                  <a:noFill/>
                </a:ln>
                <a:solidFill>
                  <a:srgbClr val="000000"/>
                </a:solidFill>
                <a:effectLst/>
                <a:latin typeface="Times New Roman" panose="02020603050405020304" pitchFamily="18" charset="0"/>
              </a:rPr>
              <a:t>Méditations dans </a:t>
            </a:r>
            <a:r>
              <a:rPr lang="fr-FR" sz="1800" u="sng" kern="1400" dirty="0">
                <a:ln>
                  <a:noFill/>
                </a:ln>
                <a:solidFill>
                  <a:srgbClr val="0066FF"/>
                </a:solidFill>
                <a:effectLst/>
                <a:latin typeface="Times New Roman" panose="02020603050405020304" pitchFamily="18" charset="0"/>
                <a:hlinkClick r:id="rId3"/>
              </a:rPr>
              <a:t>Appels\Méditations</a:t>
            </a:r>
            <a:endParaRPr lang="fr-FR" sz="1100" kern="1400" dirty="0">
              <a:ln>
                <a:noFill/>
              </a:ln>
              <a:solidFill>
                <a:srgbClr val="000000"/>
              </a:solidFill>
              <a:effectLst/>
              <a:latin typeface="Times New Roman" panose="02020603050405020304" pitchFamily="18" charset="0"/>
            </a:endParaRPr>
          </a:p>
          <a:p>
            <a:pPr marL="0" marR="0" indent="0" algn="l">
              <a:lnSpc>
                <a:spcPct val="115000"/>
              </a:lnSpc>
              <a:buNone/>
            </a:pPr>
            <a:r>
              <a:rPr lang="fr-FR" sz="1800" kern="1400" dirty="0">
                <a:ln>
                  <a:noFill/>
                </a:ln>
                <a:solidFill>
                  <a:srgbClr val="000000"/>
                </a:solidFill>
                <a:effectLst/>
                <a:latin typeface="Times New Roman" panose="02020603050405020304" pitchFamily="18" charset="0"/>
              </a:rPr>
              <a:t> </a:t>
            </a:r>
            <a:endParaRPr lang="fr-FR" sz="1100" kern="1400" dirty="0">
              <a:ln>
                <a:noFill/>
              </a:ln>
              <a:solidFill>
                <a:srgbClr val="000000"/>
              </a:solidFill>
              <a:effectLst/>
              <a:latin typeface="Times New Roman" panose="02020603050405020304" pitchFamily="18" charset="0"/>
            </a:endParaRPr>
          </a:p>
        </p:txBody>
      </p:sp>
      <p:pic>
        <p:nvPicPr>
          <p:cNvPr id="8" name="Image 7" descr="Une image contenant dessin humoristique, art, point, motif&#10;&#10;Le contenu généré par l’IA peut être incorrect.">
            <a:extLst>
              <a:ext uri="{FF2B5EF4-FFF2-40B4-BE49-F238E27FC236}">
                <a16:creationId xmlns:a16="http://schemas.microsoft.com/office/drawing/2014/main" id="{43F4ECD3-2608-42D1-2C0B-0D76D0520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715" y="4990380"/>
            <a:ext cx="1365970" cy="1365970"/>
          </a:xfrm>
          <a:prstGeom prst="rect">
            <a:avLst/>
          </a:prstGeom>
        </p:spPr>
      </p:pic>
    </p:spTree>
    <p:extLst>
      <p:ext uri="{BB962C8B-B14F-4D97-AF65-F5344CB8AC3E}">
        <p14:creationId xmlns:p14="http://schemas.microsoft.com/office/powerpoint/2010/main" val="414301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E47B5-5126-9461-64A6-E9D78CD27F87}"/>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39C9DB8A-0CB8-3612-41ED-99961E1BBF62}"/>
              </a:ext>
            </a:extLst>
          </p:cNvPr>
          <p:cNvSpPr/>
          <p:nvPr/>
        </p:nvSpPr>
        <p:spPr>
          <a:xfrm>
            <a:off x="193557" y="470690"/>
            <a:ext cx="11588578" cy="1995347"/>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t> </a:t>
            </a:r>
            <a:endParaRPr lang="fr-FR" dirty="0"/>
          </a:p>
          <a:p>
            <a:r>
              <a:rPr lang="fr-FR" sz="2800" b="1" dirty="0">
                <a:solidFill>
                  <a:schemeClr val="tx1"/>
                </a:solidFill>
              </a:rPr>
              <a:t>Matthieu 11, 11-14  </a:t>
            </a:r>
            <a:r>
              <a:rPr lang="fr-FR" sz="2800" i="1" dirty="0">
                <a:solidFill>
                  <a:schemeClr val="tx1"/>
                </a:solidFill>
              </a:rPr>
              <a:t>Amen, je vous le dis : Parmi les hommes, il n'en a pas existé de plus grand que Jean Baptiste ; et cependant le plus petit dans le Royaume des cieux est plus grand que lui... Et, si vous voulez bien comprendre, le prophète Élie qui doit venir, c'est lui.  </a:t>
            </a:r>
            <a:endParaRPr lang="fr-FR" i="1" dirty="0"/>
          </a:p>
          <a:p>
            <a:r>
              <a:rPr lang="fr-FR" dirty="0"/>
              <a:t> </a:t>
            </a:r>
          </a:p>
          <a:p>
            <a:endParaRPr lang="fr-FR" dirty="0"/>
          </a:p>
        </p:txBody>
      </p:sp>
      <p:sp>
        <p:nvSpPr>
          <p:cNvPr id="14" name="Rectangle : coins arrondis 13">
            <a:extLst>
              <a:ext uri="{FF2B5EF4-FFF2-40B4-BE49-F238E27FC236}">
                <a16:creationId xmlns:a16="http://schemas.microsoft.com/office/drawing/2014/main" id="{B3E0521B-83BA-FA9D-FA4E-3491C67DE9E8}"/>
              </a:ext>
            </a:extLst>
          </p:cNvPr>
          <p:cNvSpPr/>
          <p:nvPr/>
        </p:nvSpPr>
        <p:spPr>
          <a:xfrm>
            <a:off x="282046" y="2862282"/>
            <a:ext cx="11500089" cy="133718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Matthieu 17, 22 </a:t>
            </a:r>
            <a:r>
              <a:rPr lang="fr-FR" sz="2800" i="1" dirty="0">
                <a:solidFill>
                  <a:schemeClr val="tx1"/>
                </a:solidFill>
              </a:rPr>
              <a:t>Comme Jésus et les disciples étaient réunis en Galilée, il leur dit : Le Fils de l'homme va être livré aux mains des hommes.</a:t>
            </a:r>
          </a:p>
        </p:txBody>
      </p:sp>
      <p:sp>
        <p:nvSpPr>
          <p:cNvPr id="7" name="Rectangle : coins arrondis 6">
            <a:extLst>
              <a:ext uri="{FF2B5EF4-FFF2-40B4-BE49-F238E27FC236}">
                <a16:creationId xmlns:a16="http://schemas.microsoft.com/office/drawing/2014/main" id="{58A2181D-EB06-FBF2-AC74-239394550AD6}"/>
              </a:ext>
            </a:extLst>
          </p:cNvPr>
          <p:cNvSpPr/>
          <p:nvPr/>
        </p:nvSpPr>
        <p:spPr>
          <a:xfrm>
            <a:off x="282046" y="4526923"/>
            <a:ext cx="8655477" cy="1748413"/>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Nous trouvons l’emploi de cette même expression </a:t>
            </a:r>
            <a:r>
              <a:rPr lang="fr-FR" sz="2800" i="1" dirty="0">
                <a:solidFill>
                  <a:schemeClr val="tx1"/>
                </a:solidFill>
              </a:rPr>
              <a:t>livré</a:t>
            </a:r>
            <a:r>
              <a:rPr lang="fr-FR" sz="2800" dirty="0">
                <a:solidFill>
                  <a:schemeClr val="tx1"/>
                </a:solidFill>
              </a:rPr>
              <a:t>, </a:t>
            </a:r>
            <a:br>
              <a:rPr lang="fr-FR" sz="2800" dirty="0">
                <a:solidFill>
                  <a:schemeClr val="tx1"/>
                </a:solidFill>
              </a:rPr>
            </a:br>
            <a:r>
              <a:rPr lang="fr-FR" sz="2800" dirty="0">
                <a:solidFill>
                  <a:schemeClr val="tx1"/>
                </a:solidFill>
              </a:rPr>
              <a:t>pour Jésus et Jean Baptiste. </a:t>
            </a:r>
          </a:p>
          <a:p>
            <a:r>
              <a:rPr lang="fr-FR" sz="2800" dirty="0">
                <a:solidFill>
                  <a:schemeClr val="tx1"/>
                </a:solidFill>
              </a:rPr>
              <a:t>Quel lien peut-on faire entre ces deux hommes livrés ?  </a:t>
            </a:r>
          </a:p>
        </p:txBody>
      </p:sp>
      <p:pic>
        <p:nvPicPr>
          <p:cNvPr id="8" name="Image 7" descr="Une image contenant dessin, peinture, illustration, croquis&#10;&#10;Le contenu généré par l’IA peut être incorrect.">
            <a:extLst>
              <a:ext uri="{FF2B5EF4-FFF2-40B4-BE49-F238E27FC236}">
                <a16:creationId xmlns:a16="http://schemas.microsoft.com/office/drawing/2014/main" id="{55E3D93E-F10B-B0D8-A71D-33A83EC8B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873" y="4351376"/>
            <a:ext cx="2457262" cy="1842947"/>
          </a:xfrm>
          <a:prstGeom prst="rect">
            <a:avLst/>
          </a:prstGeom>
        </p:spPr>
      </p:pic>
      <p:sp>
        <p:nvSpPr>
          <p:cNvPr id="9" name="Espace réservé du numéro de diapositive 8">
            <a:extLst>
              <a:ext uri="{FF2B5EF4-FFF2-40B4-BE49-F238E27FC236}">
                <a16:creationId xmlns:a16="http://schemas.microsoft.com/office/drawing/2014/main" id="{5D5F7A4B-EE89-5292-AFE3-FF26E26966B4}"/>
              </a:ext>
            </a:extLst>
          </p:cNvPr>
          <p:cNvSpPr>
            <a:spLocks noGrp="1"/>
          </p:cNvSpPr>
          <p:nvPr>
            <p:ph type="sldNum" sz="quarter" idx="12"/>
          </p:nvPr>
        </p:nvSpPr>
        <p:spPr/>
        <p:txBody>
          <a:bodyPr/>
          <a:lstStyle/>
          <a:p>
            <a:fld id="{CF70008A-A0B5-4A2F-AE10-819E4AFD28BB}" type="slidenum">
              <a:rPr lang="fr-FR" smtClean="0"/>
              <a:pPr/>
              <a:t>5</a:t>
            </a:fld>
            <a:endParaRPr lang="fr-FR"/>
          </a:p>
        </p:txBody>
      </p:sp>
      <p:sp>
        <p:nvSpPr>
          <p:cNvPr id="10" name="ZoneTexte 9">
            <a:extLst>
              <a:ext uri="{FF2B5EF4-FFF2-40B4-BE49-F238E27FC236}">
                <a16:creationId xmlns:a16="http://schemas.microsoft.com/office/drawing/2014/main" id="{50C806AC-5B6E-06BA-58BD-A508B9C53679}"/>
              </a:ext>
            </a:extLst>
          </p:cNvPr>
          <p:cNvSpPr txBox="1"/>
          <p:nvPr/>
        </p:nvSpPr>
        <p:spPr>
          <a:xfrm>
            <a:off x="193557"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Tree>
    <p:extLst>
      <p:ext uri="{BB962C8B-B14F-4D97-AF65-F5344CB8AC3E}">
        <p14:creationId xmlns:p14="http://schemas.microsoft.com/office/powerpoint/2010/main" val="42546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3523-80AD-CDC8-FA00-278B7FD88371}"/>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9E32337-0D0D-69E2-9A8F-59322CA3A28A}"/>
              </a:ext>
            </a:extLst>
          </p:cNvPr>
          <p:cNvSpPr/>
          <p:nvPr/>
        </p:nvSpPr>
        <p:spPr>
          <a:xfrm>
            <a:off x="209837" y="443832"/>
            <a:ext cx="11581494" cy="136893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Deux hommes livrés </a:t>
            </a:r>
            <a:r>
              <a:rPr lang="fr-FR" sz="2800" dirty="0">
                <a:solidFill>
                  <a:schemeClr val="tx1"/>
                </a:solidFill>
              </a:rPr>
              <a:t>: ce procédé littéraire a pour objectif de montrer que l’activité et la prédication des deux hommes sont liées à la venue du règne de Dieu.</a:t>
            </a:r>
            <a:endParaRPr lang="fr-FR" sz="2800" dirty="0"/>
          </a:p>
        </p:txBody>
      </p:sp>
      <p:sp>
        <p:nvSpPr>
          <p:cNvPr id="7" name="Rectangle : coins arrondis 6">
            <a:extLst>
              <a:ext uri="{FF2B5EF4-FFF2-40B4-BE49-F238E27FC236}">
                <a16:creationId xmlns:a16="http://schemas.microsoft.com/office/drawing/2014/main" id="{A4438521-9EBB-3D0E-119D-22B9477A6BF8}"/>
              </a:ext>
            </a:extLst>
          </p:cNvPr>
          <p:cNvSpPr/>
          <p:nvPr/>
        </p:nvSpPr>
        <p:spPr>
          <a:xfrm>
            <a:off x="251624" y="1937487"/>
            <a:ext cx="11650320" cy="198365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Jean</a:t>
            </a:r>
            <a:r>
              <a:rPr lang="fr-FR" sz="2800" dirty="0">
                <a:solidFill>
                  <a:schemeClr val="tx1"/>
                </a:solidFill>
              </a:rPr>
              <a:t> est considéré comme le dernier prophète du Premier Testament et le premier du Nouveau Testament. </a:t>
            </a:r>
          </a:p>
          <a:p>
            <a:r>
              <a:rPr lang="fr-FR" sz="2800" dirty="0">
                <a:solidFill>
                  <a:schemeClr val="tx1"/>
                </a:solidFill>
              </a:rPr>
              <a:t>Pour Matthieu, la disparition du Baptiste, le dernier prophète persécuté marque la fin d’une ère, celle de  la Loi et des prophètes.</a:t>
            </a:r>
          </a:p>
        </p:txBody>
      </p:sp>
      <p:sp>
        <p:nvSpPr>
          <p:cNvPr id="11" name="Rectangle : coins arrondis 10">
            <a:extLst>
              <a:ext uri="{FF2B5EF4-FFF2-40B4-BE49-F238E27FC236}">
                <a16:creationId xmlns:a16="http://schemas.microsoft.com/office/drawing/2014/main" id="{962888C7-B43F-E9F6-D950-72DAE268EA94}"/>
              </a:ext>
            </a:extLst>
          </p:cNvPr>
          <p:cNvSpPr/>
          <p:nvPr/>
        </p:nvSpPr>
        <p:spPr>
          <a:xfrm>
            <a:off x="251624" y="4091418"/>
            <a:ext cx="8358976" cy="189076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Une nouvelle ère commence</a:t>
            </a:r>
            <a:r>
              <a:rPr lang="fr-FR" sz="2800" dirty="0">
                <a:solidFill>
                  <a:schemeClr val="tx1"/>
                </a:solidFill>
              </a:rPr>
              <a:t>, ère de la nouvelle Loi, </a:t>
            </a:r>
            <a:br>
              <a:rPr lang="fr-FR" sz="2800" dirty="0">
                <a:solidFill>
                  <a:schemeClr val="tx1"/>
                </a:solidFill>
              </a:rPr>
            </a:br>
            <a:r>
              <a:rPr lang="fr-FR" sz="2800" dirty="0">
                <a:solidFill>
                  <a:schemeClr val="tx1"/>
                </a:solidFill>
              </a:rPr>
              <a:t>celle de la mission de Jésus, qui passera par la croix.</a:t>
            </a:r>
            <a:br>
              <a:rPr lang="fr-FR" sz="2800" dirty="0">
                <a:solidFill>
                  <a:schemeClr val="tx1"/>
                </a:solidFill>
              </a:rPr>
            </a:br>
            <a:r>
              <a:rPr lang="fr-FR" sz="2800" dirty="0">
                <a:solidFill>
                  <a:schemeClr val="tx1"/>
                </a:solidFill>
              </a:rPr>
              <a:t>Lorsqu’un membre de la communauté est arrêté,</a:t>
            </a:r>
            <a:br>
              <a:rPr lang="fr-FR" sz="2800" dirty="0">
                <a:solidFill>
                  <a:schemeClr val="tx1"/>
                </a:solidFill>
              </a:rPr>
            </a:br>
            <a:r>
              <a:rPr lang="fr-FR" sz="2800" dirty="0">
                <a:solidFill>
                  <a:schemeClr val="tx1"/>
                </a:solidFill>
              </a:rPr>
              <a:t>un autre surgit et prend la place.</a:t>
            </a:r>
          </a:p>
        </p:txBody>
      </p:sp>
      <p:sp>
        <p:nvSpPr>
          <p:cNvPr id="12" name="Rectangle : coins arrondis 11">
            <a:extLst>
              <a:ext uri="{FF2B5EF4-FFF2-40B4-BE49-F238E27FC236}">
                <a16:creationId xmlns:a16="http://schemas.microsoft.com/office/drawing/2014/main" id="{803E9EA3-E54C-B1CD-B952-C642B12FAB1F}"/>
              </a:ext>
            </a:extLst>
          </p:cNvPr>
          <p:cNvSpPr/>
          <p:nvPr/>
        </p:nvSpPr>
        <p:spPr>
          <a:xfrm>
            <a:off x="1663058" y="6106907"/>
            <a:ext cx="8675052" cy="67845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La Parole de Dieu poursuit son travail, rebondit toujours. </a:t>
            </a:r>
          </a:p>
        </p:txBody>
      </p:sp>
      <p:pic>
        <p:nvPicPr>
          <p:cNvPr id="15" name="Image 14" descr="Une image contenant dessin, peinture, illustration, croquis&#10;&#10;Le contenu généré par l’IA peut être incorrect.">
            <a:extLst>
              <a:ext uri="{FF2B5EF4-FFF2-40B4-BE49-F238E27FC236}">
                <a16:creationId xmlns:a16="http://schemas.microsoft.com/office/drawing/2014/main" id="{A1746EF7-80E9-E7EA-EDA5-0F3B9A6B3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645" y="4151413"/>
            <a:ext cx="2153264" cy="1614948"/>
          </a:xfrm>
          <a:prstGeom prst="rect">
            <a:avLst/>
          </a:prstGeom>
        </p:spPr>
      </p:pic>
      <p:sp>
        <p:nvSpPr>
          <p:cNvPr id="16" name="Espace réservé du numéro de diapositive 15">
            <a:extLst>
              <a:ext uri="{FF2B5EF4-FFF2-40B4-BE49-F238E27FC236}">
                <a16:creationId xmlns:a16="http://schemas.microsoft.com/office/drawing/2014/main" id="{F6C82E80-CEBC-1A6D-2FD0-E2751244C42B}"/>
              </a:ext>
            </a:extLst>
          </p:cNvPr>
          <p:cNvSpPr>
            <a:spLocks noGrp="1"/>
          </p:cNvSpPr>
          <p:nvPr>
            <p:ph type="sldNum" sz="quarter" idx="12"/>
          </p:nvPr>
        </p:nvSpPr>
        <p:spPr/>
        <p:txBody>
          <a:bodyPr/>
          <a:lstStyle/>
          <a:p>
            <a:fld id="{CF70008A-A0B5-4A2F-AE10-819E4AFD28BB}" type="slidenum">
              <a:rPr lang="fr-FR" smtClean="0"/>
              <a:pPr/>
              <a:t>6</a:t>
            </a:fld>
            <a:endParaRPr lang="fr-FR"/>
          </a:p>
        </p:txBody>
      </p:sp>
      <p:sp>
        <p:nvSpPr>
          <p:cNvPr id="17" name="ZoneTexte 16">
            <a:extLst>
              <a:ext uri="{FF2B5EF4-FFF2-40B4-BE49-F238E27FC236}">
                <a16:creationId xmlns:a16="http://schemas.microsoft.com/office/drawing/2014/main" id="{84988BEE-8EF6-7F53-4FE6-0286D9E11DA7}"/>
              </a:ext>
            </a:extLst>
          </p:cNvPr>
          <p:cNvSpPr txBox="1"/>
          <p:nvPr/>
        </p:nvSpPr>
        <p:spPr>
          <a:xfrm>
            <a:off x="209837" y="-1063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Tree>
    <p:extLst>
      <p:ext uri="{BB962C8B-B14F-4D97-AF65-F5344CB8AC3E}">
        <p14:creationId xmlns:p14="http://schemas.microsoft.com/office/powerpoint/2010/main" val="17728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C337-E2FC-27EB-171F-8807E9D21326}"/>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18E91E4-8908-A3DE-AE71-A85CFB8A1EE6}"/>
              </a:ext>
            </a:extLst>
          </p:cNvPr>
          <p:cNvSpPr/>
          <p:nvPr/>
        </p:nvSpPr>
        <p:spPr>
          <a:xfrm>
            <a:off x="2117068" y="2827051"/>
            <a:ext cx="4657358" cy="120389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12 Jésus se </a:t>
            </a:r>
            <a:r>
              <a:rPr lang="fr-FR" sz="2800" b="1" dirty="0">
                <a:solidFill>
                  <a:srgbClr val="FF0000"/>
                </a:solidFill>
              </a:rPr>
              <a:t>retira</a:t>
            </a:r>
            <a:r>
              <a:rPr lang="fr-FR" sz="2800" dirty="0">
                <a:solidFill>
                  <a:schemeClr val="tx1"/>
                </a:solidFill>
              </a:rPr>
              <a:t> </a:t>
            </a:r>
            <a:r>
              <a:rPr lang="fr-FR" sz="2800" b="1" dirty="0">
                <a:solidFill>
                  <a:schemeClr val="tx1"/>
                </a:solidFill>
              </a:rPr>
              <a:t>en </a:t>
            </a:r>
            <a:r>
              <a:rPr lang="fr-FR" sz="2800" b="1" dirty="0">
                <a:solidFill>
                  <a:srgbClr val="FF0000"/>
                </a:solidFill>
              </a:rPr>
              <a:t>Galilée</a:t>
            </a:r>
            <a:endParaRPr lang="fr-FR" sz="2800" dirty="0">
              <a:solidFill>
                <a:srgbClr val="FF0000"/>
              </a:solidFill>
            </a:endParaRPr>
          </a:p>
        </p:txBody>
      </p:sp>
      <p:pic>
        <p:nvPicPr>
          <p:cNvPr id="3" name="Image 2" descr="Une image contenant carte, texte, atlas&#10;&#10;Le contenu généré par l’IA peut être incorrect.">
            <a:extLst>
              <a:ext uri="{FF2B5EF4-FFF2-40B4-BE49-F238E27FC236}">
                <a16:creationId xmlns:a16="http://schemas.microsoft.com/office/drawing/2014/main" id="{E91B037C-3210-FA49-7D39-DA599529E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556" y="943897"/>
            <a:ext cx="3534274" cy="4645742"/>
          </a:xfrm>
          <a:prstGeom prst="rect">
            <a:avLst/>
          </a:prstGeom>
        </p:spPr>
      </p:pic>
      <p:sp>
        <p:nvSpPr>
          <p:cNvPr id="5" name="Flèche : droite 4">
            <a:extLst>
              <a:ext uri="{FF2B5EF4-FFF2-40B4-BE49-F238E27FC236}">
                <a16:creationId xmlns:a16="http://schemas.microsoft.com/office/drawing/2014/main" id="{5CB4365B-C0DF-4CE3-DA55-CD8A162D21AF}"/>
              </a:ext>
            </a:extLst>
          </p:cNvPr>
          <p:cNvSpPr/>
          <p:nvPr/>
        </p:nvSpPr>
        <p:spPr>
          <a:xfrm rot="888936">
            <a:off x="6251984" y="818017"/>
            <a:ext cx="3628103" cy="66470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Galilée</a:t>
            </a:r>
          </a:p>
        </p:txBody>
      </p:sp>
      <p:sp>
        <p:nvSpPr>
          <p:cNvPr id="6" name="Espace réservé du numéro de diapositive 5">
            <a:extLst>
              <a:ext uri="{FF2B5EF4-FFF2-40B4-BE49-F238E27FC236}">
                <a16:creationId xmlns:a16="http://schemas.microsoft.com/office/drawing/2014/main" id="{EC363384-AFC8-C3E4-B250-5992753FF034}"/>
              </a:ext>
            </a:extLst>
          </p:cNvPr>
          <p:cNvSpPr>
            <a:spLocks noGrp="1"/>
          </p:cNvSpPr>
          <p:nvPr>
            <p:ph type="sldNum" sz="quarter" idx="12"/>
          </p:nvPr>
        </p:nvSpPr>
        <p:spPr/>
        <p:txBody>
          <a:bodyPr/>
          <a:lstStyle/>
          <a:p>
            <a:fld id="{CF70008A-A0B5-4A2F-AE10-819E4AFD28BB}" type="slidenum">
              <a:rPr lang="fr-FR" smtClean="0"/>
              <a:pPr/>
              <a:t>7</a:t>
            </a:fld>
            <a:endParaRPr lang="fr-FR"/>
          </a:p>
        </p:txBody>
      </p:sp>
    </p:spTree>
    <p:extLst>
      <p:ext uri="{BB962C8B-B14F-4D97-AF65-F5344CB8AC3E}">
        <p14:creationId xmlns:p14="http://schemas.microsoft.com/office/powerpoint/2010/main" val="414768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DF1A-0CF0-CBFE-1858-87F0416C5F3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B2D23A7-3BC8-B58F-CD95-24A283E71CF2}"/>
              </a:ext>
            </a:extLst>
          </p:cNvPr>
          <p:cNvSpPr/>
          <p:nvPr/>
        </p:nvSpPr>
        <p:spPr>
          <a:xfrm>
            <a:off x="265089" y="534322"/>
            <a:ext cx="8433864" cy="17790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Se retira</a:t>
            </a:r>
            <a:br>
              <a:rPr lang="fr-FR" sz="2800" b="1" dirty="0">
                <a:solidFill>
                  <a:schemeClr val="tx1"/>
                </a:solidFill>
              </a:rPr>
            </a:br>
            <a:r>
              <a:rPr lang="fr-FR" sz="2800" dirty="0">
                <a:solidFill>
                  <a:schemeClr val="tx1"/>
                </a:solidFill>
              </a:rPr>
              <a:t>Note TOB : </a:t>
            </a:r>
            <a:r>
              <a:rPr lang="fr-FR" sz="2800" i="1" dirty="0">
                <a:solidFill>
                  <a:schemeClr val="tx1"/>
                </a:solidFill>
              </a:rPr>
              <a:t>terme ordinairement employé par Matthieu </a:t>
            </a:r>
            <a:br>
              <a:rPr lang="fr-FR" sz="2800" i="1" dirty="0">
                <a:solidFill>
                  <a:schemeClr val="tx1"/>
                </a:solidFill>
              </a:rPr>
            </a:br>
            <a:r>
              <a:rPr lang="fr-FR" sz="2800" i="1" dirty="0">
                <a:solidFill>
                  <a:schemeClr val="tx1"/>
                </a:solidFill>
              </a:rPr>
              <a:t>pour indiquer une retraite devant un danger.</a:t>
            </a:r>
          </a:p>
        </p:txBody>
      </p:sp>
      <p:sp>
        <p:nvSpPr>
          <p:cNvPr id="9" name="Rectangle : coins arrondis 8">
            <a:extLst>
              <a:ext uri="{FF2B5EF4-FFF2-40B4-BE49-F238E27FC236}">
                <a16:creationId xmlns:a16="http://schemas.microsoft.com/office/drawing/2014/main" id="{3DE4D9BE-51D0-633B-86AE-4BE68F2FD356}"/>
              </a:ext>
            </a:extLst>
          </p:cNvPr>
          <p:cNvSpPr/>
          <p:nvPr/>
        </p:nvSpPr>
        <p:spPr>
          <a:xfrm>
            <a:off x="415168" y="4453661"/>
            <a:ext cx="5926638" cy="10784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Galilée </a:t>
            </a:r>
            <a:br>
              <a:rPr lang="fr-FR" sz="2800" b="1" dirty="0">
                <a:solidFill>
                  <a:schemeClr val="tx1"/>
                </a:solidFill>
              </a:rPr>
            </a:br>
            <a:r>
              <a:rPr lang="fr-FR" sz="2800" dirty="0">
                <a:solidFill>
                  <a:schemeClr val="tx1"/>
                </a:solidFill>
              </a:rPr>
              <a:t>Sens sémitique : carrefour, rond-point. </a:t>
            </a:r>
          </a:p>
        </p:txBody>
      </p:sp>
      <p:sp>
        <p:nvSpPr>
          <p:cNvPr id="7" name="Rectangle : coins arrondis 6">
            <a:extLst>
              <a:ext uri="{FF2B5EF4-FFF2-40B4-BE49-F238E27FC236}">
                <a16:creationId xmlns:a16="http://schemas.microsoft.com/office/drawing/2014/main" id="{0E2A1D7B-38FA-0668-A178-C5D0B6930AD8}"/>
              </a:ext>
            </a:extLst>
          </p:cNvPr>
          <p:cNvSpPr/>
          <p:nvPr/>
        </p:nvSpPr>
        <p:spPr>
          <a:xfrm>
            <a:off x="336510" y="2531642"/>
            <a:ext cx="7981580" cy="16834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Pourquoi Jésus se retire-t-il ? </a:t>
            </a:r>
          </a:p>
          <a:p>
            <a:r>
              <a:rPr lang="fr-FR" sz="2800" dirty="0">
                <a:solidFill>
                  <a:schemeClr val="tx1"/>
                </a:solidFill>
              </a:rPr>
              <a:t>Quel est le danger pour Jésus ?</a:t>
            </a:r>
          </a:p>
          <a:p>
            <a:r>
              <a:rPr lang="fr-FR" sz="2800" dirty="0">
                <a:solidFill>
                  <a:schemeClr val="tx1"/>
                </a:solidFill>
              </a:rPr>
              <a:t>Être lui aussi arrêté comme Jean le Baptiste ? Déjà? </a:t>
            </a:r>
          </a:p>
        </p:txBody>
      </p:sp>
      <p:sp>
        <p:nvSpPr>
          <p:cNvPr id="8" name="Rectangle : coins arrondis 7">
            <a:extLst>
              <a:ext uri="{FF2B5EF4-FFF2-40B4-BE49-F238E27FC236}">
                <a16:creationId xmlns:a16="http://schemas.microsoft.com/office/drawing/2014/main" id="{B101F263-CD33-DEB0-2244-4471966EFCF1}"/>
              </a:ext>
            </a:extLst>
          </p:cNvPr>
          <p:cNvSpPr/>
          <p:nvPr/>
        </p:nvSpPr>
        <p:spPr>
          <a:xfrm>
            <a:off x="3001051" y="5770645"/>
            <a:ext cx="3340755" cy="7682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Pourquoi la Galilée ? </a:t>
            </a:r>
          </a:p>
        </p:txBody>
      </p:sp>
      <p:pic>
        <p:nvPicPr>
          <p:cNvPr id="2" name="Image 1" descr="Une image contenant carte, texte, atlas&#10;&#10;Le contenu généré par l’IA peut être incorrect.">
            <a:extLst>
              <a:ext uri="{FF2B5EF4-FFF2-40B4-BE49-F238E27FC236}">
                <a16:creationId xmlns:a16="http://schemas.microsoft.com/office/drawing/2014/main" id="{7C35DC50-F706-0150-FC6B-D53F9DC6C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953" y="2284764"/>
            <a:ext cx="3156537" cy="4149213"/>
          </a:xfrm>
          <a:prstGeom prst="rect">
            <a:avLst/>
          </a:prstGeom>
        </p:spPr>
      </p:pic>
      <p:sp>
        <p:nvSpPr>
          <p:cNvPr id="3" name="Espace réservé du numéro de diapositive 2">
            <a:extLst>
              <a:ext uri="{FF2B5EF4-FFF2-40B4-BE49-F238E27FC236}">
                <a16:creationId xmlns:a16="http://schemas.microsoft.com/office/drawing/2014/main" id="{F9F090F0-DD57-129E-9BDB-552D9990CE22}"/>
              </a:ext>
            </a:extLst>
          </p:cNvPr>
          <p:cNvSpPr>
            <a:spLocks noGrp="1"/>
          </p:cNvSpPr>
          <p:nvPr>
            <p:ph type="sldNum" sz="quarter" idx="12"/>
          </p:nvPr>
        </p:nvSpPr>
        <p:spPr/>
        <p:txBody>
          <a:bodyPr/>
          <a:lstStyle/>
          <a:p>
            <a:fld id="{CF70008A-A0B5-4A2F-AE10-819E4AFD28BB}" type="slidenum">
              <a:rPr lang="fr-FR" smtClean="0"/>
              <a:pPr/>
              <a:t>8</a:t>
            </a:fld>
            <a:endParaRPr lang="fr-FR"/>
          </a:p>
        </p:txBody>
      </p:sp>
      <p:sp>
        <p:nvSpPr>
          <p:cNvPr id="6" name="ZoneTexte 5">
            <a:extLst>
              <a:ext uri="{FF2B5EF4-FFF2-40B4-BE49-F238E27FC236}">
                <a16:creationId xmlns:a16="http://schemas.microsoft.com/office/drawing/2014/main" id="{1CD6DCCD-9095-269E-66EF-92821B403666}"/>
              </a:ext>
            </a:extLst>
          </p:cNvPr>
          <p:cNvSpPr txBox="1"/>
          <p:nvPr/>
        </p:nvSpPr>
        <p:spPr>
          <a:xfrm>
            <a:off x="245806"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Se retira en 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6127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CE5B-2DEF-3427-98B5-CC82E69B199C}"/>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8A155A54-C2FA-303C-2E67-5522F12F1E1E}"/>
              </a:ext>
            </a:extLst>
          </p:cNvPr>
          <p:cNvSpPr/>
          <p:nvPr/>
        </p:nvSpPr>
        <p:spPr>
          <a:xfrm>
            <a:off x="216310" y="463893"/>
            <a:ext cx="9881419" cy="180853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tx1"/>
                </a:solidFill>
              </a:rPr>
              <a:t>Matthieu 2, 12  </a:t>
            </a:r>
            <a:r>
              <a:rPr lang="fr-FR" sz="2800">
                <a:solidFill>
                  <a:schemeClr val="tx1"/>
                </a:solidFill>
              </a:rPr>
              <a:t>La traduction littérale dit : </a:t>
            </a:r>
          </a:p>
          <a:p>
            <a:r>
              <a:rPr lang="fr-FR" sz="2800" i="1">
                <a:solidFill>
                  <a:schemeClr val="tx1"/>
                </a:solidFill>
              </a:rPr>
              <a:t>Les mages se retirèrent par un autre chemin </a:t>
            </a:r>
            <a:r>
              <a:rPr lang="fr-FR" sz="2800">
                <a:solidFill>
                  <a:schemeClr val="tx1"/>
                </a:solidFill>
              </a:rPr>
              <a:t>et non retournèrent. </a:t>
            </a:r>
          </a:p>
          <a:p>
            <a:r>
              <a:rPr lang="fr-FR" sz="2800">
                <a:solidFill>
                  <a:schemeClr val="tx1"/>
                </a:solidFill>
              </a:rPr>
              <a:t>Ils craignaient Hérode qui en voulait à la vie de l’enfant. </a:t>
            </a:r>
            <a:endParaRPr lang="fr-FR" sz="2800" dirty="0">
              <a:solidFill>
                <a:schemeClr val="tx1"/>
              </a:solidFill>
            </a:endParaRPr>
          </a:p>
        </p:txBody>
      </p:sp>
      <p:sp>
        <p:nvSpPr>
          <p:cNvPr id="14" name="Rectangle : coins arrondis 13">
            <a:extLst>
              <a:ext uri="{FF2B5EF4-FFF2-40B4-BE49-F238E27FC236}">
                <a16:creationId xmlns:a16="http://schemas.microsoft.com/office/drawing/2014/main" id="{841BBC8D-C719-3AA1-E54B-AE8E17CD380E}"/>
              </a:ext>
            </a:extLst>
          </p:cNvPr>
          <p:cNvSpPr/>
          <p:nvPr/>
        </p:nvSpPr>
        <p:spPr>
          <a:xfrm>
            <a:off x="216310" y="2465365"/>
            <a:ext cx="9389806" cy="158544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Dans le Premier Testament</a:t>
            </a:r>
            <a:r>
              <a:rPr lang="fr-FR" sz="2800" dirty="0">
                <a:solidFill>
                  <a:schemeClr val="tx1"/>
                </a:solidFill>
              </a:rPr>
              <a:t>, la Galilée est la terre des nations, </a:t>
            </a:r>
          </a:p>
          <a:p>
            <a:r>
              <a:rPr lang="fr-FR" sz="2800" dirty="0">
                <a:solidFill>
                  <a:schemeClr val="tx1"/>
                </a:solidFill>
              </a:rPr>
              <a:t>le carrefour des païens, un lieu de convoitises, de guerres, </a:t>
            </a:r>
          </a:p>
          <a:p>
            <a:r>
              <a:rPr lang="fr-FR" sz="2800" dirty="0">
                <a:solidFill>
                  <a:schemeClr val="tx1"/>
                </a:solidFill>
              </a:rPr>
              <a:t>de brassages de populations. </a:t>
            </a:r>
          </a:p>
        </p:txBody>
      </p:sp>
      <p:sp>
        <p:nvSpPr>
          <p:cNvPr id="2" name="Rectangle : coins arrondis 1">
            <a:extLst>
              <a:ext uri="{FF2B5EF4-FFF2-40B4-BE49-F238E27FC236}">
                <a16:creationId xmlns:a16="http://schemas.microsoft.com/office/drawing/2014/main" id="{04072E1F-0198-8673-BE08-AEC7583AAFD1}"/>
              </a:ext>
            </a:extLst>
          </p:cNvPr>
          <p:cNvSpPr/>
          <p:nvPr/>
        </p:nvSpPr>
        <p:spPr>
          <a:xfrm>
            <a:off x="216310" y="4229624"/>
            <a:ext cx="11543071" cy="2351107"/>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Isaïe 8, 23  </a:t>
            </a:r>
            <a:r>
              <a:rPr lang="fr-FR" sz="2800" i="1" dirty="0">
                <a:solidFill>
                  <a:schemeClr val="tx1"/>
                </a:solidFill>
              </a:rPr>
              <a:t>Pas la moindre lueur pour celui qui sera dans l’angoisse. </a:t>
            </a:r>
            <a:br>
              <a:rPr lang="fr-FR" sz="2800" i="1" dirty="0">
                <a:solidFill>
                  <a:schemeClr val="tx1"/>
                </a:solidFill>
              </a:rPr>
            </a:br>
            <a:r>
              <a:rPr lang="fr-FR" sz="2800" i="1" dirty="0">
                <a:solidFill>
                  <a:schemeClr val="tx1"/>
                </a:solidFill>
              </a:rPr>
              <a:t>Dans un premier temps, le Seigneur a couvert de honte le pays de Zabulon </a:t>
            </a:r>
            <a:br>
              <a:rPr lang="fr-FR" sz="2800" i="1" dirty="0">
                <a:solidFill>
                  <a:schemeClr val="tx1"/>
                </a:solidFill>
              </a:rPr>
            </a:br>
            <a:r>
              <a:rPr lang="fr-FR" sz="2800" i="1" dirty="0">
                <a:solidFill>
                  <a:schemeClr val="tx1"/>
                </a:solidFill>
              </a:rPr>
              <a:t>et le pays de Nephtali ; mais ensuite, il a couvert de gloire la route de la mer, le pays au-delà du Jourdain, et la Galilée des nations. </a:t>
            </a:r>
          </a:p>
        </p:txBody>
      </p:sp>
      <p:pic>
        <p:nvPicPr>
          <p:cNvPr id="3" name="Image 2" descr="Une image contenant carte, texte, atlas&#10;&#10;Le contenu généré par l’IA peut être incorrect.">
            <a:extLst>
              <a:ext uri="{FF2B5EF4-FFF2-40B4-BE49-F238E27FC236}">
                <a16:creationId xmlns:a16="http://schemas.microsoft.com/office/drawing/2014/main" id="{23DE2160-5036-0259-7652-EEF06373D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480" y="1668395"/>
            <a:ext cx="1643718" cy="2160639"/>
          </a:xfrm>
          <a:prstGeom prst="rect">
            <a:avLst/>
          </a:prstGeom>
        </p:spPr>
      </p:pic>
      <p:sp>
        <p:nvSpPr>
          <p:cNvPr id="4" name="Espace réservé du numéro de diapositive 3">
            <a:extLst>
              <a:ext uri="{FF2B5EF4-FFF2-40B4-BE49-F238E27FC236}">
                <a16:creationId xmlns:a16="http://schemas.microsoft.com/office/drawing/2014/main" id="{63F8D5B5-5E57-1542-B3CC-824756EA81BA}"/>
              </a:ext>
            </a:extLst>
          </p:cNvPr>
          <p:cNvSpPr>
            <a:spLocks noGrp="1"/>
          </p:cNvSpPr>
          <p:nvPr>
            <p:ph type="sldNum" sz="quarter" idx="12"/>
          </p:nvPr>
        </p:nvSpPr>
        <p:spPr/>
        <p:txBody>
          <a:bodyPr/>
          <a:lstStyle/>
          <a:p>
            <a:fld id="{CF70008A-A0B5-4A2F-AE10-819E4AFD28BB}" type="slidenum">
              <a:rPr lang="fr-FR" smtClean="0"/>
              <a:pPr/>
              <a:t>9</a:t>
            </a:fld>
            <a:endParaRPr lang="fr-FR"/>
          </a:p>
        </p:txBody>
      </p:sp>
      <p:sp>
        <p:nvSpPr>
          <p:cNvPr id="7" name="ZoneTexte 6">
            <a:extLst>
              <a:ext uri="{FF2B5EF4-FFF2-40B4-BE49-F238E27FC236}">
                <a16:creationId xmlns:a16="http://schemas.microsoft.com/office/drawing/2014/main" id="{C7782647-2245-5DCD-80C9-D68E00C924A5}"/>
              </a:ext>
            </a:extLst>
          </p:cNvPr>
          <p:cNvSpPr txBox="1"/>
          <p:nvPr/>
        </p:nvSpPr>
        <p:spPr>
          <a:xfrm>
            <a:off x="216310" y="515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Se retira en 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2017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1144</TotalTime>
  <Words>4091</Words>
  <Application>Microsoft Office PowerPoint</Application>
  <PresentationFormat>Grand écran</PresentationFormat>
  <Paragraphs>321</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infobulles Appels adultes</dc:title>
  <dc:creator>par la parole</dc:creator>
  <cp:lastModifiedBy>odile theiller</cp:lastModifiedBy>
  <cp:revision>122</cp:revision>
  <dcterms:created xsi:type="dcterms:W3CDTF">2022-09-05T08:26:02Z</dcterms:created>
  <dcterms:modified xsi:type="dcterms:W3CDTF">2025-12-29T14:58:49Z</dcterms:modified>
</cp:coreProperties>
</file>