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notesMasterIdLst>
    <p:notesMasterId r:id="rId23"/>
  </p:notesMasterIdLst>
  <p:sldIdLst>
    <p:sldId id="278" r:id="rId2"/>
    <p:sldId id="300" r:id="rId3"/>
    <p:sldId id="301" r:id="rId4"/>
    <p:sldId id="403" r:id="rId5"/>
    <p:sldId id="399" r:id="rId6"/>
    <p:sldId id="315" r:id="rId7"/>
    <p:sldId id="404" r:id="rId8"/>
    <p:sldId id="259" r:id="rId9"/>
    <p:sldId id="390" r:id="rId10"/>
    <p:sldId id="402" r:id="rId11"/>
    <p:sldId id="391" r:id="rId12"/>
    <p:sldId id="392" r:id="rId13"/>
    <p:sldId id="393" r:id="rId14"/>
    <p:sldId id="394" r:id="rId15"/>
    <p:sldId id="395" r:id="rId16"/>
    <p:sldId id="396" r:id="rId17"/>
    <p:sldId id="397" r:id="rId18"/>
    <p:sldId id="401" r:id="rId19"/>
    <p:sldId id="398" r:id="rId20"/>
    <p:sldId id="400" r:id="rId21"/>
    <p:sldId id="388" r:id="rId22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218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D8816F-70B5-4602-ADC5-BBC03173DB6D}" type="datetimeFigureOut">
              <a:rPr lang="fr-FR" smtClean="0"/>
              <a:pPr/>
              <a:t>19/11/2025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CD0D5F-868B-448F-9CD8-549F133141F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D0D5F-868B-448F-9CD8-549F133141F5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Fare clic per modificare stile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1pPr>
          </a:lstStyle>
          <a:p>
            <a:pPr>
              <a:defRPr/>
            </a:pPr>
            <a:fld id="{9FB4B415-6750-41D1-86C9-08681A3CEA4B}" type="datetimeFigureOut">
              <a:rPr lang="en-US"/>
              <a:pPr>
                <a:defRPr/>
              </a:pPr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defRPr>
            </a:lvl1pPr>
          </a:lstStyle>
          <a:p>
            <a:pPr>
              <a:defRPr/>
            </a:pPr>
            <a:fld id="{AA1799DB-E4D2-4C25-BE87-0CEFCDB2E7E5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Fare clic per modificare gli stili del testo dello schema</a:t>
            </a:r>
          </a:p>
          <a:p>
            <a:pPr lvl="1"/>
            <a:r>
              <a:rPr lang="fr-FR"/>
              <a:t>Secondo livello</a:t>
            </a:r>
          </a:p>
          <a:p>
            <a:pPr lvl="2"/>
            <a:r>
              <a:rPr lang="fr-FR"/>
              <a:t>Terzo livello</a:t>
            </a:r>
          </a:p>
          <a:p>
            <a:pPr lvl="3"/>
            <a:r>
              <a:rPr lang="fr-FR"/>
              <a:t>Quarto livello</a:t>
            </a:r>
          </a:p>
          <a:p>
            <a:pPr lvl="4"/>
            <a:r>
              <a:rPr lang="fr-FR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Fare clic per modificare gli stili del testo dello schema</a:t>
            </a:r>
          </a:p>
          <a:p>
            <a:pPr lvl="1"/>
            <a:r>
              <a:rPr lang="fr-FR"/>
              <a:t>Secondo livello</a:t>
            </a:r>
          </a:p>
          <a:p>
            <a:pPr lvl="2"/>
            <a:r>
              <a:rPr lang="fr-FR"/>
              <a:t>Terzo livello</a:t>
            </a:r>
          </a:p>
          <a:p>
            <a:pPr lvl="3"/>
            <a:r>
              <a:rPr lang="fr-FR"/>
              <a:t>Quarto livello</a:t>
            </a:r>
          </a:p>
          <a:p>
            <a:pPr lvl="4"/>
            <a:r>
              <a:rPr lang="fr-FR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Fare clic per modificare gli stili del testo dello schema</a:t>
            </a:r>
          </a:p>
          <a:p>
            <a:pPr lvl="1"/>
            <a:r>
              <a:rPr lang="fr-FR"/>
              <a:t>Secondo livello</a:t>
            </a:r>
          </a:p>
          <a:p>
            <a:pPr lvl="2"/>
            <a:r>
              <a:rPr lang="fr-FR"/>
              <a:t>Terzo livello</a:t>
            </a:r>
          </a:p>
          <a:p>
            <a:pPr lvl="3"/>
            <a:r>
              <a:rPr lang="fr-FR"/>
              <a:t>Quarto livello</a:t>
            </a:r>
          </a:p>
          <a:p>
            <a:pPr lvl="4"/>
            <a:r>
              <a:rPr lang="fr-FR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Fare clic per modificare stile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Fare clic per modificare gli stili del testo dello schema</a:t>
            </a:r>
          </a:p>
          <a:p>
            <a:pPr lvl="1"/>
            <a:r>
              <a:rPr lang="fr-FR"/>
              <a:t>Secondo livello</a:t>
            </a:r>
          </a:p>
          <a:p>
            <a:pPr lvl="2"/>
            <a:r>
              <a:rPr lang="fr-FR"/>
              <a:t>Terzo livello</a:t>
            </a:r>
          </a:p>
          <a:p>
            <a:pPr lvl="3"/>
            <a:r>
              <a:rPr lang="fr-FR"/>
              <a:t>Quarto livello</a:t>
            </a:r>
          </a:p>
          <a:p>
            <a:pPr lvl="4"/>
            <a:r>
              <a:rPr lang="fr-FR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Fare clic per modificare gli stili del testo dello schema</a:t>
            </a:r>
          </a:p>
          <a:p>
            <a:pPr lvl="1"/>
            <a:r>
              <a:rPr lang="fr-FR"/>
              <a:t>Secondo livello</a:t>
            </a:r>
          </a:p>
          <a:p>
            <a:pPr lvl="2"/>
            <a:r>
              <a:rPr lang="fr-FR"/>
              <a:t>Terzo livello</a:t>
            </a:r>
          </a:p>
          <a:p>
            <a:pPr lvl="3"/>
            <a:r>
              <a:rPr lang="fr-FR"/>
              <a:t>Quarto livello</a:t>
            </a:r>
          </a:p>
          <a:p>
            <a:pPr lvl="4"/>
            <a:r>
              <a:rPr lang="fr-FR"/>
              <a:t>Quinto livello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Fare clic per modificare stile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Fare clic per modificare gli stili del testo dello schema</a:t>
            </a:r>
          </a:p>
          <a:p>
            <a:pPr lvl="1"/>
            <a:r>
              <a:rPr lang="fr-FR"/>
              <a:t>Secondo livello</a:t>
            </a:r>
          </a:p>
          <a:p>
            <a:pPr lvl="2"/>
            <a:r>
              <a:rPr lang="fr-FR"/>
              <a:t>Terzo livello</a:t>
            </a:r>
          </a:p>
          <a:p>
            <a:pPr lvl="3"/>
            <a:r>
              <a:rPr lang="fr-FR"/>
              <a:t>Quarto livello</a:t>
            </a:r>
          </a:p>
          <a:p>
            <a:pPr lvl="4"/>
            <a:r>
              <a:rPr lang="fr-FR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Fare clic per modificare gli stili del testo dello schema</a:t>
            </a:r>
          </a:p>
          <a:p>
            <a:pPr lvl="1"/>
            <a:r>
              <a:rPr lang="fr-FR"/>
              <a:t>Secondo livello</a:t>
            </a:r>
          </a:p>
          <a:p>
            <a:pPr lvl="2"/>
            <a:r>
              <a:rPr lang="fr-FR"/>
              <a:t>Terzo livello</a:t>
            </a:r>
          </a:p>
          <a:p>
            <a:pPr lvl="3"/>
            <a:r>
              <a:rPr lang="fr-FR"/>
              <a:t>Quarto livello</a:t>
            </a:r>
          </a:p>
          <a:p>
            <a:pPr lvl="4"/>
            <a:r>
              <a:rPr lang="fr-FR"/>
              <a:t>Quinto livello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Fare clic per modificare stile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Fare clic per modificare gli stili del testo dello schema</a:t>
            </a:r>
          </a:p>
          <a:p>
            <a:pPr lvl="1"/>
            <a:r>
              <a:rPr lang="fr-FR"/>
              <a:t>Secondo livello</a:t>
            </a:r>
          </a:p>
          <a:p>
            <a:pPr lvl="2"/>
            <a:r>
              <a:rPr lang="fr-FR"/>
              <a:t>Terzo livello</a:t>
            </a:r>
          </a:p>
          <a:p>
            <a:pPr lvl="3"/>
            <a:r>
              <a:rPr lang="fr-FR"/>
              <a:t>Quarto livello</a:t>
            </a:r>
          </a:p>
          <a:p>
            <a:pPr lvl="4"/>
            <a:r>
              <a:rPr lang="fr-FR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Fare clic per modificare gli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Fare clic per modificare stile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Trascinare l'immagine su un segnaposto o fare clic sull'icona per aggiungerla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Fare clic per modificare gli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>
            <a:alpha val="8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Fare clic per modificare stile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Fare clic per modificare gli stili del testo dello schema</a:t>
            </a:r>
          </a:p>
          <a:p>
            <a:pPr lvl="1"/>
            <a:r>
              <a:rPr lang="fr-FR"/>
              <a:t>Secondo livello</a:t>
            </a:r>
          </a:p>
          <a:p>
            <a:pPr lvl="2"/>
            <a:r>
              <a:rPr lang="fr-FR"/>
              <a:t>Terzo livello</a:t>
            </a:r>
          </a:p>
          <a:p>
            <a:pPr lvl="3"/>
            <a:r>
              <a:rPr lang="fr-FR"/>
              <a:t>Quarto livello</a:t>
            </a:r>
          </a:p>
          <a:p>
            <a:pPr lvl="4"/>
            <a:r>
              <a:rPr lang="fr-FR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3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olo 1"/>
          <p:cNvSpPr>
            <a:spLocks noGrp="1"/>
          </p:cNvSpPr>
          <p:nvPr>
            <p:ph type="ctrTitle"/>
          </p:nvPr>
        </p:nvSpPr>
        <p:spPr>
          <a:xfrm>
            <a:off x="714348" y="4500570"/>
            <a:ext cx="7772400" cy="1857388"/>
          </a:xfrm>
        </p:spPr>
        <p:txBody>
          <a:bodyPr/>
          <a:lstStyle/>
          <a:p>
            <a:pPr eaLnBrk="1" hangingPunct="1"/>
            <a:r>
              <a:rPr lang="it-IT" dirty="0">
                <a:solidFill>
                  <a:schemeClr val="bg1"/>
                </a:solidFill>
              </a:rPr>
              <a:t>Diaporama de présentation Module Appels</a:t>
            </a:r>
            <a:br>
              <a:rPr lang="it-IT" altLang="it-IT" dirty="0">
                <a:solidFill>
                  <a:schemeClr val="bg1"/>
                </a:solidFill>
              </a:rPr>
            </a:b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801290" y="637419"/>
            <a:ext cx="3449320" cy="328124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3A8F0-0975-9C30-FA27-DEEA8D733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3AE8D5-459A-E999-C4DE-824104700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4237" y="329277"/>
            <a:ext cx="8229600" cy="1143000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Repères pour adultes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88AF563-B9C7-6AFF-ECF6-4BB92AD58D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7335" y="1922980"/>
            <a:ext cx="8297362" cy="1506020"/>
          </a:xfrm>
        </p:spPr>
        <p:txBody>
          <a:bodyPr/>
          <a:lstStyle/>
          <a:p>
            <a:pPr>
              <a:buNone/>
            </a:pPr>
            <a:r>
              <a:rPr lang="fr-FR" dirty="0">
                <a:solidFill>
                  <a:schemeClr val="bg1"/>
                </a:solidFill>
              </a:rPr>
              <a:t>Pourquoi Jésus est-il le nouvel Elie qui appelle ?</a:t>
            </a:r>
          </a:p>
          <a:p>
            <a:pPr>
              <a:buNone/>
            </a:pPr>
            <a:r>
              <a:rPr lang="fr-FR" dirty="0">
                <a:solidFill>
                  <a:schemeClr val="bg1"/>
                </a:solidFill>
              </a:rPr>
              <a:t>Comment interpréter « laissant leur père ? »</a:t>
            </a:r>
          </a:p>
        </p:txBody>
      </p:sp>
      <p:pic>
        <p:nvPicPr>
          <p:cNvPr id="6" name="Image 5" descr="Une image contenant Graphique, art, illustration&#10;&#10;Le contenu généré par l’IA peut être incorrect.">
            <a:extLst>
              <a:ext uri="{FF2B5EF4-FFF2-40B4-BE49-F238E27FC236}">
                <a16:creationId xmlns:a16="http://schemas.microsoft.com/office/drawing/2014/main" id="{415C789A-BBEB-8145-D096-3C59AED5C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39" y="38211"/>
            <a:ext cx="2284943" cy="172513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B83D70D-EE05-51FF-E3F1-01F6D43A2A55}"/>
              </a:ext>
            </a:extLst>
          </p:cNvPr>
          <p:cNvSpPr txBox="1"/>
          <p:nvPr/>
        </p:nvSpPr>
        <p:spPr>
          <a:xfrm>
            <a:off x="389439" y="3654678"/>
            <a:ext cx="46866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Contextes d’écriture </a:t>
            </a:r>
            <a:br>
              <a:rPr lang="fr-FR" sz="2400" b="1" dirty="0">
                <a:solidFill>
                  <a:schemeClr val="bg1"/>
                </a:solidFill>
              </a:rPr>
            </a:br>
            <a:r>
              <a:rPr lang="fr-FR" sz="2400" b="1" dirty="0">
                <a:solidFill>
                  <a:schemeClr val="bg1"/>
                </a:solidFill>
              </a:rPr>
              <a:t>pour mieux entrer dans les textes</a:t>
            </a:r>
          </a:p>
          <a:p>
            <a:r>
              <a:rPr lang="fr-FR" sz="2400" dirty="0">
                <a:solidFill>
                  <a:schemeClr val="bg1"/>
                </a:solidFill>
              </a:rPr>
              <a:t>Contexte Livre des Rois</a:t>
            </a:r>
          </a:p>
          <a:p>
            <a:r>
              <a:rPr lang="fr-FR" sz="2400" dirty="0">
                <a:solidFill>
                  <a:schemeClr val="bg1"/>
                </a:solidFill>
              </a:rPr>
              <a:t>Matthieu  3-4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2D68E0E-B0B5-4454-250A-AD36E3C25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9037" y="3429000"/>
            <a:ext cx="3537628" cy="261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3149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Graphique, art, illustration&#10;&#10;Le contenu généré par l’IA peut être incorrect.">
            <a:extLst>
              <a:ext uri="{FF2B5EF4-FFF2-40B4-BE49-F238E27FC236}">
                <a16:creationId xmlns:a16="http://schemas.microsoft.com/office/drawing/2014/main" id="{42603D49-3555-8708-2482-91A77B37D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39" y="38211"/>
            <a:ext cx="2284943" cy="172513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3FB1AEC-82D5-8AE4-49B4-27B85D4845BA}"/>
              </a:ext>
            </a:extLst>
          </p:cNvPr>
          <p:cNvSpPr txBox="1"/>
          <p:nvPr/>
        </p:nvSpPr>
        <p:spPr>
          <a:xfrm>
            <a:off x="389439" y="2076178"/>
            <a:ext cx="77768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Des fiches pédagogiques </a:t>
            </a:r>
          </a:p>
          <a:p>
            <a:r>
              <a:rPr lang="fr-FR" sz="2400" dirty="0">
                <a:solidFill>
                  <a:schemeClr val="bg1"/>
                </a:solidFill>
              </a:rPr>
              <a:t>pour faire découvrir les textes, donner la parole,  </a:t>
            </a:r>
          </a:p>
          <a:p>
            <a:r>
              <a:rPr lang="fr-FR" sz="2400" dirty="0">
                <a:solidFill>
                  <a:schemeClr val="bg1"/>
                </a:solidFill>
              </a:rPr>
              <a:t>faire des rapprochements entre  l’appel d’Elisée</a:t>
            </a:r>
            <a:br>
              <a:rPr lang="fr-FR" sz="2400" dirty="0">
                <a:solidFill>
                  <a:schemeClr val="bg1"/>
                </a:solidFill>
              </a:rPr>
            </a:br>
            <a:r>
              <a:rPr lang="fr-FR" sz="2400" dirty="0">
                <a:solidFill>
                  <a:schemeClr val="bg1"/>
                </a:solidFill>
              </a:rPr>
              <a:t> et l’appel des disciples</a:t>
            </a:r>
            <a:br>
              <a:rPr lang="fr-FR" sz="2400" dirty="0">
                <a:solidFill>
                  <a:schemeClr val="bg1"/>
                </a:solidFill>
              </a:rPr>
            </a:br>
            <a:r>
              <a:rPr lang="fr-FR" sz="2400" dirty="0">
                <a:solidFill>
                  <a:schemeClr val="bg1"/>
                </a:solidFill>
              </a:rPr>
              <a:t>Aller vers le sens … Un accomplissement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9E41927D-30BC-CA95-063D-48D524AAA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9941"/>
            <a:ext cx="8229600" cy="1558716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Adultes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1C868C8-85D6-5243-5592-E83E20B56156}"/>
              </a:ext>
            </a:extLst>
          </p:cNvPr>
          <p:cNvSpPr txBox="1"/>
          <p:nvPr/>
        </p:nvSpPr>
        <p:spPr>
          <a:xfrm>
            <a:off x="389439" y="4088548"/>
            <a:ext cx="859740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  <a:latin typeface="+mj-lt"/>
              </a:rPr>
              <a:t>Des auteurs de référence </a:t>
            </a:r>
          </a:p>
          <a:p>
            <a:r>
              <a:rPr lang="fr-FR" sz="1600" b="1" i="0" dirty="0">
                <a:solidFill>
                  <a:srgbClr val="000000"/>
                </a:solidFill>
                <a:effectLst/>
                <a:latin typeface="+mj-lt"/>
                <a:cs typeface="heebo" pitchFamily="2" charset="-79"/>
              </a:rPr>
              <a:t>Pour des repères d'exégèse narrative et d'interprétation</a:t>
            </a:r>
            <a:br>
              <a:rPr lang="fr-FR" sz="1600" b="1" i="0" dirty="0">
                <a:solidFill>
                  <a:srgbClr val="000000"/>
                </a:solidFill>
                <a:effectLst/>
                <a:latin typeface="+mj-lt"/>
                <a:cs typeface="heebo" pitchFamily="2" charset="-79"/>
              </a:rPr>
            </a:br>
            <a:r>
              <a:rPr lang="fr-FR" dirty="0">
                <a:solidFill>
                  <a:schemeClr val="bg1"/>
                </a:solidFill>
              </a:rPr>
              <a:t>-Daniel Marguerat, Jésus et Matthieu, Labor et Fides, 2016, p 165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-Claude Tassin, L’Evangile de Matthieu, Centurion, pages 46 à 55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-Cahiers Evangile n° 129, Septembre 2004, Evangile de Matthieu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DF2075A-0846-6714-E531-C47A0BF45BE5}"/>
              </a:ext>
            </a:extLst>
          </p:cNvPr>
          <p:cNvSpPr txBox="1"/>
          <p:nvPr/>
        </p:nvSpPr>
        <p:spPr>
          <a:xfrm>
            <a:off x="2643174" y="1198113"/>
            <a:ext cx="60722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chemeClr val="bg1"/>
                </a:solidFill>
              </a:rPr>
              <a:t>Avec tous, des paroissiens, des recommençants, des catéchumènes, des parents…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338552" y="5812951"/>
            <a:ext cx="2857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cs typeface="heebo" pitchFamily="2" charset="-79"/>
              </a:rPr>
              <a:t>En vidéo : </a:t>
            </a:r>
          </a:p>
          <a:p>
            <a:r>
              <a:rPr lang="fr-FR" b="1" dirty="0">
                <a:solidFill>
                  <a:srgbClr val="000000"/>
                </a:solidFill>
                <a:cs typeface="heebo" pitchFamily="2" charset="-79"/>
              </a:rPr>
              <a:t>Marie-Noëlle </a:t>
            </a:r>
            <a:r>
              <a:rPr lang="fr-FR" b="1" dirty="0" err="1">
                <a:solidFill>
                  <a:srgbClr val="000000"/>
                </a:solidFill>
                <a:cs typeface="heebo" pitchFamily="2" charset="-79"/>
              </a:rPr>
              <a:t>Thabut</a:t>
            </a:r>
            <a:endParaRPr lang="fr-FR" b="1" dirty="0">
              <a:solidFill>
                <a:srgbClr val="000000"/>
              </a:solidFill>
              <a:cs typeface="heebo" pitchFamily="2" charset="-79"/>
            </a:endParaRPr>
          </a:p>
          <a:p>
            <a:endParaRPr lang="fr-FR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7158" y="0"/>
            <a:ext cx="8258204" cy="1439850"/>
          </a:xfrm>
        </p:spPr>
        <p:txBody>
          <a:bodyPr/>
          <a:lstStyle/>
          <a:p>
            <a:r>
              <a:rPr lang="fr-FR" b="1" dirty="0">
                <a:solidFill>
                  <a:schemeClr val="bg1"/>
                </a:solidFill>
              </a:rPr>
              <a:t>Lecture au plus près</a:t>
            </a:r>
            <a:br>
              <a:rPr lang="fr-FR" b="1" dirty="0">
                <a:solidFill>
                  <a:schemeClr val="bg1"/>
                </a:solidFill>
              </a:rPr>
            </a:br>
            <a:r>
              <a:rPr lang="fr-FR" sz="2400" b="1" dirty="0">
                <a:solidFill>
                  <a:schemeClr val="bg1"/>
                </a:solidFill>
              </a:rPr>
              <a:t>avec des adultes sur page Adultes, </a:t>
            </a:r>
            <a:br>
              <a:rPr lang="fr-FR" sz="2400" b="1" dirty="0">
                <a:solidFill>
                  <a:schemeClr val="bg1"/>
                </a:solidFill>
              </a:rPr>
            </a:br>
            <a:r>
              <a:rPr lang="fr-FR" sz="2400" b="1" dirty="0">
                <a:solidFill>
                  <a:schemeClr val="bg1"/>
                </a:solidFill>
              </a:rPr>
              <a:t>des jeunes sur page Spécial Jeunes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932040" y="2551370"/>
            <a:ext cx="3429024" cy="2077514"/>
          </a:xfrm>
        </p:spPr>
        <p:txBody>
          <a:bodyPr/>
          <a:lstStyle/>
          <a:p>
            <a:pPr>
              <a:buNone/>
            </a:pPr>
            <a:r>
              <a:rPr lang="fr-FR" sz="2400" dirty="0">
                <a:solidFill>
                  <a:schemeClr val="bg1"/>
                </a:solidFill>
              </a:rPr>
              <a:t>Une lecture interactive</a:t>
            </a:r>
          </a:p>
          <a:p>
            <a:pPr>
              <a:buNone/>
            </a:pPr>
            <a:r>
              <a:rPr lang="fr-FR" sz="2400" dirty="0">
                <a:solidFill>
                  <a:schemeClr val="bg1"/>
                </a:solidFill>
              </a:rPr>
              <a:t>Un diaporama </a:t>
            </a:r>
          </a:p>
          <a:p>
            <a:pPr>
              <a:buNone/>
            </a:pPr>
            <a:r>
              <a:rPr lang="fr-FR" sz="2400" dirty="0">
                <a:solidFill>
                  <a:schemeClr val="bg1"/>
                </a:solidFill>
              </a:rPr>
              <a:t>Un jeu de cartes indice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51341" y="1569251"/>
            <a:ext cx="578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Grâce aux infobulles, lire Matthieu 4 ,12-23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6406A63-0EA5-A3CF-3D94-419480409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49" y="2278222"/>
            <a:ext cx="4224211" cy="262380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13429CD-7829-7104-AD14-5BF299672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0788" y="4031098"/>
            <a:ext cx="3560785" cy="253561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Enfance Ados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34094" y="1689334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Une fiche pédagogique </a:t>
            </a:r>
            <a:br>
              <a:rPr lang="fr-FR" sz="2400" dirty="0">
                <a:solidFill>
                  <a:schemeClr val="bg1"/>
                </a:solidFill>
              </a:rPr>
            </a:br>
            <a:r>
              <a:rPr lang="fr-FR" sz="2400" dirty="0">
                <a:solidFill>
                  <a:schemeClr val="bg1"/>
                </a:solidFill>
              </a:rPr>
              <a:t>Des récits adaptés</a:t>
            </a:r>
            <a:br>
              <a:rPr lang="fr-FR" sz="2400" dirty="0">
                <a:solidFill>
                  <a:schemeClr val="bg1"/>
                </a:solidFill>
              </a:rPr>
            </a:br>
            <a:br>
              <a:rPr lang="fr-FR" sz="2400" dirty="0">
                <a:solidFill>
                  <a:schemeClr val="bg1"/>
                </a:solidFill>
              </a:rPr>
            </a:br>
            <a:endParaRPr lang="fr-FR" sz="2400" dirty="0">
              <a:solidFill>
                <a:schemeClr val="bg1"/>
              </a:solidFill>
            </a:endParaRPr>
          </a:p>
        </p:txBody>
      </p:sp>
      <p:pic>
        <p:nvPicPr>
          <p:cNvPr id="4" name="Image 3" descr="Une image contenant Graphique, graphisme, illustration, art&#10;&#10;Le contenu généré par l’IA peut être incorrect.">
            <a:extLst>
              <a:ext uri="{FF2B5EF4-FFF2-40B4-BE49-F238E27FC236}">
                <a16:creationId xmlns:a16="http://schemas.microsoft.com/office/drawing/2014/main" id="{EE0A7563-87C3-6A7F-6D6B-8B850F348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929" y="116632"/>
            <a:ext cx="1872755" cy="1414696"/>
          </a:xfrm>
          <a:prstGeom prst="rect">
            <a:avLst/>
          </a:prstGeom>
        </p:spPr>
      </p:pic>
      <p:pic>
        <p:nvPicPr>
          <p:cNvPr id="9" name="Image 8" descr="Une image contenant Graphique, Police, logo, clipart&#10;&#10;Le contenu généré par l’IA peut être incorrect.">
            <a:extLst>
              <a:ext uri="{FF2B5EF4-FFF2-40B4-BE49-F238E27FC236}">
                <a16:creationId xmlns:a16="http://schemas.microsoft.com/office/drawing/2014/main" id="{5DA36380-2844-F773-328C-A734DA12D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578" y="285728"/>
            <a:ext cx="1855434" cy="133156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27E7159-F923-4393-B697-F07EFAB55AF8}"/>
              </a:ext>
            </a:extLst>
          </p:cNvPr>
          <p:cNvSpPr txBox="1"/>
          <p:nvPr/>
        </p:nvSpPr>
        <p:spPr>
          <a:xfrm>
            <a:off x="4936392" y="6188161"/>
            <a:ext cx="40280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chemeClr val="bg1"/>
                </a:solidFill>
              </a:rPr>
              <a:t>Des jeux pour faire des rapprochements </a:t>
            </a:r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1B52D40-376B-F9F0-6C42-1A093FBB96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73" y="2711527"/>
            <a:ext cx="4572001" cy="2140569"/>
          </a:xfrm>
          <a:prstGeom prst="rect">
            <a:avLst/>
          </a:prstGeom>
        </p:spPr>
      </p:pic>
      <p:pic>
        <p:nvPicPr>
          <p:cNvPr id="12" name="Image 11" descr="Une image contenant texte, dessin humoristique, habits, illustration&#10;&#10;Le contenu généré par l’IA peut être incorrect.">
            <a:extLst>
              <a:ext uri="{FF2B5EF4-FFF2-40B4-BE49-F238E27FC236}">
                <a16:creationId xmlns:a16="http://schemas.microsoft.com/office/drawing/2014/main" id="{4B1B1684-F8AB-17F6-6FBE-7DC5E61B12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9974" y="3331031"/>
            <a:ext cx="3484084" cy="2536688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CC017A4-88A2-6E91-7093-79B94E835B33}"/>
              </a:ext>
            </a:extLst>
          </p:cNvPr>
          <p:cNvSpPr txBox="1"/>
          <p:nvPr/>
        </p:nvSpPr>
        <p:spPr>
          <a:xfrm>
            <a:off x="479102" y="5445224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Une parole  libre pour se questionner</a:t>
            </a:r>
          </a:p>
          <a:p>
            <a:r>
              <a:rPr lang="fr-FR" dirty="0">
                <a:solidFill>
                  <a:schemeClr val="bg1"/>
                </a:solidFill>
              </a:rPr>
              <a:t>Comment suivre Jésus ?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21A58A-4449-1CB3-32DC-B58915BA0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0337"/>
            <a:ext cx="8229600" cy="1143000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Petite enfance </a:t>
            </a:r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C7E68F41-8F7A-D061-399C-D74226CD4EB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b="1" dirty="0">
                <a:solidFill>
                  <a:schemeClr val="bg1"/>
                </a:solidFill>
              </a:rPr>
              <a:t>Une fiche pédagogique</a:t>
            </a:r>
            <a:br>
              <a:rPr lang="fr-FR" b="1" dirty="0">
                <a:solidFill>
                  <a:schemeClr val="bg1"/>
                </a:solidFill>
              </a:rPr>
            </a:br>
            <a:r>
              <a:rPr lang="fr-FR" b="1" dirty="0">
                <a:solidFill>
                  <a:schemeClr val="bg1"/>
                </a:solidFill>
              </a:rPr>
              <a:t>Des récits adaptés </a:t>
            </a:r>
            <a:br>
              <a:rPr lang="fr-FR" b="1" dirty="0">
                <a:solidFill>
                  <a:schemeClr val="bg1"/>
                </a:solidFill>
              </a:rPr>
            </a:br>
            <a:r>
              <a:rPr lang="fr-FR" b="1" dirty="0">
                <a:solidFill>
                  <a:schemeClr val="bg1"/>
                </a:solidFill>
              </a:rPr>
              <a:t>Des BD </a:t>
            </a:r>
            <a:br>
              <a:rPr lang="fr-FR" b="1" dirty="0">
                <a:solidFill>
                  <a:schemeClr val="bg1"/>
                </a:solidFill>
              </a:rPr>
            </a:br>
            <a:r>
              <a:rPr lang="fr-FR" b="1" dirty="0">
                <a:solidFill>
                  <a:schemeClr val="bg1"/>
                </a:solidFill>
              </a:rPr>
              <a:t>Des coloriages</a:t>
            </a:r>
          </a:p>
        </p:txBody>
      </p:sp>
      <p:pic>
        <p:nvPicPr>
          <p:cNvPr id="12" name="Image 11" descr="Une image contenant texte, Graphique, graphisme, Police&#10;&#10;Le contenu généré par l’IA peut être incorrect.">
            <a:extLst>
              <a:ext uri="{FF2B5EF4-FFF2-40B4-BE49-F238E27FC236}">
                <a16:creationId xmlns:a16="http://schemas.microsoft.com/office/drawing/2014/main" id="{690B14CE-56F1-5218-B34F-095D3037E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032" y="215426"/>
            <a:ext cx="1440160" cy="108791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D976EB9-9A40-C794-6D45-C13A1664C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376" y="1832566"/>
            <a:ext cx="3940580" cy="434279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76C1378-0AA6-CCBF-E0DE-E160708419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032" y="3645024"/>
            <a:ext cx="2461852" cy="271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108355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9BED31-4026-407E-694C-5B356FF0C4E9}"/>
              </a:ext>
            </a:extLst>
          </p:cNvPr>
          <p:cNvSpPr txBox="1">
            <a:spLocks/>
          </p:cNvSpPr>
          <p:nvPr/>
        </p:nvSpPr>
        <p:spPr>
          <a:xfrm>
            <a:off x="3563888" y="973444"/>
            <a:ext cx="483488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FR" dirty="0">
                <a:solidFill>
                  <a:schemeClr val="bg1"/>
                </a:solidFill>
              </a:rPr>
              <a:t>A la maison 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92957E7-D872-353A-4EB2-6817FCD27695}"/>
              </a:ext>
            </a:extLst>
          </p:cNvPr>
          <p:cNvSpPr txBox="1"/>
          <p:nvPr/>
        </p:nvSpPr>
        <p:spPr>
          <a:xfrm>
            <a:off x="570720" y="3212976"/>
            <a:ext cx="822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Une rencontre avec les parents pour travailler le texte d’Appel d’Elisée ou des disciples au plus près</a:t>
            </a:r>
          </a:p>
          <a:p>
            <a:r>
              <a:rPr lang="fr-FR" sz="2400" dirty="0">
                <a:solidFill>
                  <a:schemeClr val="bg1"/>
                </a:solidFill>
              </a:rPr>
              <a:t>Une page pour des activités simples à réaliser à la maison, </a:t>
            </a:r>
            <a:br>
              <a:rPr lang="fr-FR" sz="2400" dirty="0">
                <a:solidFill>
                  <a:schemeClr val="bg1"/>
                </a:solidFill>
              </a:rPr>
            </a:br>
            <a:r>
              <a:rPr lang="fr-FR" sz="2400" dirty="0">
                <a:solidFill>
                  <a:schemeClr val="bg1"/>
                </a:solidFill>
              </a:rPr>
              <a:t>pour se questionner ensemble parent/enfant </a:t>
            </a:r>
          </a:p>
          <a:p>
            <a:r>
              <a:rPr lang="fr-FR" sz="2400" dirty="0">
                <a:solidFill>
                  <a:schemeClr val="bg1"/>
                </a:solidFill>
              </a:rPr>
              <a:t>Un temps fort pour jouer ensemble parents/enfants, faire des rapprochements, chercher du sens, et célébrer. </a:t>
            </a:r>
          </a:p>
        </p:txBody>
      </p:sp>
      <p:pic>
        <p:nvPicPr>
          <p:cNvPr id="6" name="Image 5" descr="Une image contenant Visage humain, illustration, peinture, dessin&#10;&#10;Le contenu généré par l’IA peut être incorrect.">
            <a:extLst>
              <a:ext uri="{FF2B5EF4-FFF2-40B4-BE49-F238E27FC236}">
                <a16:creationId xmlns:a16="http://schemas.microsoft.com/office/drawing/2014/main" id="{AB685755-CCE0-0BD4-F18A-9DBAC4388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343" y="205345"/>
            <a:ext cx="2551181" cy="267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77850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137148-6C81-DAA8-12D2-FBFF41939F97}"/>
              </a:ext>
            </a:extLst>
          </p:cNvPr>
          <p:cNvSpPr txBox="1">
            <a:spLocks/>
          </p:cNvSpPr>
          <p:nvPr/>
        </p:nvSpPr>
        <p:spPr>
          <a:xfrm>
            <a:off x="2627784" y="698964"/>
            <a:ext cx="5915000" cy="13541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FR" dirty="0">
                <a:solidFill>
                  <a:schemeClr val="bg1"/>
                </a:solidFill>
              </a:rPr>
              <a:t>Spécial jeunes</a:t>
            </a:r>
          </a:p>
        </p:txBody>
      </p:sp>
      <p:pic>
        <p:nvPicPr>
          <p:cNvPr id="6" name="Image 5" descr="Une image contenant texte, Graphique, graphisme, affiche&#10;&#10;Le contenu généré par l’IA peut être incorrect.">
            <a:extLst>
              <a:ext uri="{FF2B5EF4-FFF2-40B4-BE49-F238E27FC236}">
                <a16:creationId xmlns:a16="http://schemas.microsoft.com/office/drawing/2014/main" id="{52AAA2DA-6248-C24A-3C69-EDFBFAF4E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30351"/>
            <a:ext cx="2459883" cy="185821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11BA269-EF1A-DD23-92BA-7ECE32B9D703}"/>
              </a:ext>
            </a:extLst>
          </p:cNvPr>
          <p:cNvSpPr txBox="1"/>
          <p:nvPr/>
        </p:nvSpPr>
        <p:spPr>
          <a:xfrm>
            <a:off x="443318" y="2096771"/>
            <a:ext cx="77872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Joue en ligne avec l’appel des disciples</a:t>
            </a:r>
            <a:br>
              <a:rPr lang="fr-FR" sz="2800" dirty="0">
                <a:solidFill>
                  <a:schemeClr val="bg1"/>
                </a:solidFill>
              </a:rPr>
            </a:br>
            <a:r>
              <a:rPr lang="fr-FR" sz="2800" dirty="0">
                <a:solidFill>
                  <a:schemeClr val="bg1"/>
                </a:solidFill>
              </a:rPr>
              <a:t>Regarde une vidéo </a:t>
            </a:r>
          </a:p>
          <a:p>
            <a:r>
              <a:rPr lang="fr-FR" sz="2800" dirty="0">
                <a:solidFill>
                  <a:schemeClr val="bg1"/>
                </a:solidFill>
              </a:rPr>
              <a:t>Surfe sur les infobulles pour lire le texte au plus près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267BFD7-139D-EB97-7AE0-E7C4CDAB8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956" y="3541921"/>
            <a:ext cx="4248244" cy="3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02122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56E51D-A332-EF56-6F3C-C809DC103AB0}"/>
              </a:ext>
            </a:extLst>
          </p:cNvPr>
          <p:cNvSpPr txBox="1">
            <a:spLocks/>
          </p:cNvSpPr>
          <p:nvPr/>
        </p:nvSpPr>
        <p:spPr>
          <a:xfrm>
            <a:off x="2771800" y="394403"/>
            <a:ext cx="5915000" cy="13541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FR" dirty="0">
                <a:solidFill>
                  <a:schemeClr val="bg1"/>
                </a:solidFill>
              </a:rPr>
              <a:t>Vidéos des récits</a:t>
            </a:r>
          </a:p>
          <a:p>
            <a:r>
              <a:rPr lang="fr-FR" dirty="0">
                <a:solidFill>
                  <a:schemeClr val="bg1"/>
                </a:solidFill>
              </a:rPr>
              <a:t>Au choix </a:t>
            </a:r>
          </a:p>
        </p:txBody>
      </p:sp>
      <p:pic>
        <p:nvPicPr>
          <p:cNvPr id="9" name="Image 8" descr="Une image contenant clipart, Graphique, graphism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7FF8D8E-E63F-1905-55B8-940E3C484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696" y="247735"/>
            <a:ext cx="1798286" cy="129156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CF034AB-4768-CF6F-F9EC-8DEB0C8EC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839" y="2708920"/>
            <a:ext cx="4067944" cy="279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01718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Visage humain, Graphique, clipart, graphisme&#10;&#10;Le contenu généré par l’IA peut être incorrect.">
            <a:extLst>
              <a:ext uri="{FF2B5EF4-FFF2-40B4-BE49-F238E27FC236}">
                <a16:creationId xmlns:a16="http://schemas.microsoft.com/office/drawing/2014/main" id="{E9065CAC-D849-AACB-1E0E-4C052F536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571480"/>
            <a:ext cx="2771800" cy="1883219"/>
          </a:xfrm>
          <a:prstGeom prst="rect">
            <a:avLst/>
          </a:prstGeom>
        </p:spPr>
      </p:pic>
      <p:pic>
        <p:nvPicPr>
          <p:cNvPr id="7" name="Image 6" descr="Une image contenant clipart, dessin humoristique, Graphique, illustration&#10;&#10;Le contenu généré par l’IA peut être incorrect.">
            <a:extLst>
              <a:ext uri="{FF2B5EF4-FFF2-40B4-BE49-F238E27FC236}">
                <a16:creationId xmlns:a16="http://schemas.microsoft.com/office/drawing/2014/main" id="{CD8C8209-1E15-7986-220D-FD0A20E4E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6" y="428604"/>
            <a:ext cx="2929049" cy="210205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639F659-C40A-48CD-FD2E-A294E0992B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3322190"/>
            <a:ext cx="5724128" cy="248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83306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1C5339-3157-DD2F-7A4B-A775FEB69107}"/>
              </a:ext>
            </a:extLst>
          </p:cNvPr>
          <p:cNvSpPr txBox="1">
            <a:spLocks/>
          </p:cNvSpPr>
          <p:nvPr/>
        </p:nvSpPr>
        <p:spPr>
          <a:xfrm>
            <a:off x="369822" y="1321420"/>
            <a:ext cx="5915000" cy="13541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FR" dirty="0">
                <a:solidFill>
                  <a:schemeClr val="bg1"/>
                </a:solidFill>
              </a:rPr>
              <a:t>Des méditations</a:t>
            </a:r>
          </a:p>
        </p:txBody>
      </p:sp>
      <p:pic>
        <p:nvPicPr>
          <p:cNvPr id="6" name="Image 5" descr="Une image contenant Visage humain, texte, Graphique, Police&#10;&#10;Le contenu généré par l’IA peut être incorrect.">
            <a:extLst>
              <a:ext uri="{FF2B5EF4-FFF2-40B4-BE49-F238E27FC236}">
                <a16:creationId xmlns:a16="http://schemas.microsoft.com/office/drawing/2014/main" id="{3EC429FD-101C-FC61-6BF3-460518868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60648"/>
            <a:ext cx="1440180" cy="89154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065337C-4830-9324-6D3F-956B6E03BEF5}"/>
              </a:ext>
            </a:extLst>
          </p:cNvPr>
          <p:cNvSpPr txBox="1"/>
          <p:nvPr/>
        </p:nvSpPr>
        <p:spPr>
          <a:xfrm>
            <a:off x="539552" y="2880263"/>
            <a:ext cx="734192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fr-FR" b="0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  <a:t>Aujourd’hui s’ouvre une Parole créatrice.</a:t>
            </a:r>
            <a:br>
              <a:rPr lang="fr-FR" b="0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</a:br>
            <a:r>
              <a:rPr lang="fr-FR" b="0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  <a:t>Une Bonne Nouvelle venant de Dieu,</a:t>
            </a:r>
            <a:br>
              <a:rPr lang="fr-FR" b="0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</a:br>
            <a:r>
              <a:rPr lang="fr-FR" b="0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  <a:t>Un amour immense s’approche de nous.</a:t>
            </a:r>
            <a:br>
              <a:rPr lang="fr-FR" b="0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</a:br>
            <a:r>
              <a:rPr lang="fr-FR" b="0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  <a:t>Je me prépare à l’accueillir ...</a:t>
            </a:r>
          </a:p>
          <a:p>
            <a:pPr algn="ctr">
              <a:buNone/>
            </a:pPr>
            <a:r>
              <a:rPr lang="fr-FR" b="0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  <a:t>Passant au bord du lac de Galilée, Jésus vit Simon et son frère André en train de jeter leurs filets :</a:t>
            </a:r>
            <a:br>
              <a:rPr lang="fr-FR" b="0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</a:br>
            <a:r>
              <a:rPr lang="fr-FR" b="0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  <a:t>c'étaient des pêcheurs.</a:t>
            </a:r>
          </a:p>
          <a:p>
            <a:pPr algn="ctr">
              <a:buNone/>
            </a:pPr>
            <a:r>
              <a:rPr lang="fr-FR" b="0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  <a:t>Jésus passe. Je le regarde passer.</a:t>
            </a:r>
            <a:br>
              <a:rPr lang="fr-FR" b="0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</a:br>
            <a:r>
              <a:rPr lang="fr-FR" b="0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  <a:t>Il passe dans ma vie...</a:t>
            </a:r>
            <a:br>
              <a:rPr lang="fr-FR" b="0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</a:br>
            <a:r>
              <a:rPr lang="fr-FR" b="0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  <a:t>Jésus voit.</a:t>
            </a:r>
            <a:br>
              <a:rPr lang="fr-FR" b="0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</a:br>
            <a:r>
              <a:rPr lang="fr-FR" b="0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  <a:t>Jésus regarde chaque homme.</a:t>
            </a:r>
            <a:br>
              <a:rPr lang="fr-FR" b="0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</a:br>
            <a:r>
              <a:rPr lang="fr-FR" b="0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  <a:t>Jésus voit chaque homme au cœur de son activité d’homme...</a:t>
            </a:r>
            <a:br>
              <a:rPr lang="fr-FR" b="0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</a:br>
            <a:r>
              <a:rPr lang="fr-FR" b="0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  <a:t>Jésus me voit...</a:t>
            </a:r>
          </a:p>
        </p:txBody>
      </p:sp>
      <p:pic>
        <p:nvPicPr>
          <p:cNvPr id="9" name="Image 8" descr="Une image contenant dessin, croquis, illustration, Dessin d’enfant&#10;&#10;Le contenu généré par l’IA peut être incorrect.">
            <a:extLst>
              <a:ext uri="{FF2B5EF4-FFF2-40B4-BE49-F238E27FC236}">
                <a16:creationId xmlns:a16="http://schemas.microsoft.com/office/drawing/2014/main" id="{F25FE0CD-6A06-7901-3D87-643C17A5A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9" y="476672"/>
            <a:ext cx="3050050" cy="228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698602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olo 1"/>
          <p:cNvSpPr>
            <a:spLocks noGrp="1"/>
          </p:cNvSpPr>
          <p:nvPr>
            <p:ph type="title"/>
          </p:nvPr>
        </p:nvSpPr>
        <p:spPr>
          <a:xfrm>
            <a:off x="251520" y="4986"/>
            <a:ext cx="8229600" cy="1143000"/>
          </a:xfrm>
        </p:spPr>
        <p:txBody>
          <a:bodyPr/>
          <a:lstStyle/>
          <a:p>
            <a:pPr eaLnBrk="1" hangingPunct="1"/>
            <a:r>
              <a:rPr lang="it-IT" dirty="0">
                <a:solidFill>
                  <a:schemeClr val="bg1"/>
                </a:solidFill>
              </a:rPr>
              <a:t>Le module Appels</a:t>
            </a:r>
          </a:p>
        </p:txBody>
      </p:sp>
      <p:sp>
        <p:nvSpPr>
          <p:cNvPr id="14339" name="Segnaposto testo 5"/>
          <p:cNvSpPr>
            <a:spLocks noGrp="1"/>
          </p:cNvSpPr>
          <p:nvPr>
            <p:ph type="body" idx="1"/>
          </p:nvPr>
        </p:nvSpPr>
        <p:spPr>
          <a:xfrm>
            <a:off x="457200" y="1193734"/>
            <a:ext cx="4040188" cy="639762"/>
          </a:xfrm>
        </p:spPr>
        <p:txBody>
          <a:bodyPr/>
          <a:lstStyle/>
          <a:p>
            <a:pPr eaLnBrk="1" hangingPunct="1"/>
            <a:r>
              <a:rPr lang="it-IT" dirty="0">
                <a:solidFill>
                  <a:schemeClr val="bg1"/>
                </a:solidFill>
              </a:rPr>
              <a:t>VISÉES</a:t>
            </a:r>
          </a:p>
        </p:txBody>
      </p:sp>
      <p:sp>
        <p:nvSpPr>
          <p:cNvPr id="14340" name="Segnaposto contenuto 2"/>
          <p:cNvSpPr>
            <a:spLocks noGrp="1"/>
          </p:cNvSpPr>
          <p:nvPr>
            <p:ph sz="half" idx="2"/>
          </p:nvPr>
        </p:nvSpPr>
        <p:spPr>
          <a:xfrm>
            <a:off x="457200" y="1852509"/>
            <a:ext cx="3250704" cy="395128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fr-FR" dirty="0">
                <a:solidFill>
                  <a:schemeClr val="bg1"/>
                </a:solidFill>
              </a:rPr>
              <a:t>Découvrir le sens de l’appel du Christ à le suivre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et de l’envoi en mission.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4341" name="Segnaposto testo 6"/>
          <p:cNvSpPr>
            <a:spLocks noGrp="1"/>
          </p:cNvSpPr>
          <p:nvPr>
            <p:ph type="body" sz="quarter" idx="3"/>
          </p:nvPr>
        </p:nvSpPr>
        <p:spPr>
          <a:xfrm>
            <a:off x="3995936" y="1188350"/>
            <a:ext cx="4041775" cy="639762"/>
          </a:xfrm>
        </p:spPr>
        <p:txBody>
          <a:bodyPr/>
          <a:lstStyle/>
          <a:p>
            <a:pPr eaLnBrk="1" hangingPunct="1"/>
            <a:r>
              <a:rPr lang="it-IT" dirty="0">
                <a:solidFill>
                  <a:schemeClr val="bg1"/>
                </a:solidFill>
              </a:rPr>
              <a:t>OBJECTIFS</a:t>
            </a:r>
          </a:p>
        </p:txBody>
      </p:sp>
      <p:sp>
        <p:nvSpPr>
          <p:cNvPr id="14342" name="Segnaposto contenuto 3"/>
          <p:cNvSpPr>
            <a:spLocks noGrp="1"/>
          </p:cNvSpPr>
          <p:nvPr>
            <p:ph sz="quarter" idx="4"/>
          </p:nvPr>
        </p:nvSpPr>
        <p:spPr>
          <a:xfrm>
            <a:off x="3995936" y="1852509"/>
            <a:ext cx="4968552" cy="4456811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fr-FR" dirty="0">
                <a:solidFill>
                  <a:schemeClr val="bg1"/>
                </a:solidFill>
              </a:rPr>
              <a:t>Lire au plus près Matthieu 4, 12-25, verset par verset.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Se questionner, en particulier autour de l’appel et de l’envoi en mission.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Faire des liens avec des textes du Premier Testament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Isaïe 8, 23 ; 9 , 1-6 ; 58 ; 60</a:t>
            </a:r>
          </a:p>
          <a:p>
            <a:pPr marL="0" indent="0" eaLnBrk="1" hangingPunct="1">
              <a:buNone/>
            </a:pPr>
            <a:r>
              <a:rPr lang="fr-FR" dirty="0">
                <a:solidFill>
                  <a:schemeClr val="bg1"/>
                </a:solidFill>
              </a:rPr>
              <a:t>1 Rois 17-19 Appel d’Elisée</a:t>
            </a:r>
          </a:p>
          <a:p>
            <a:pPr marL="0" indent="0" eaLnBrk="1" hangingPunct="1">
              <a:buNone/>
            </a:pPr>
            <a:r>
              <a:rPr lang="fr-FR" dirty="0">
                <a:solidFill>
                  <a:schemeClr val="bg1"/>
                </a:solidFill>
              </a:rPr>
              <a:t>et avec le baptême.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Rechercher du sens chrétien pour aujourd’hui.</a:t>
            </a:r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build="p"/>
      <p:bldP spid="1434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850026-33CE-0B91-BC88-C3CDF769C10F}"/>
              </a:ext>
            </a:extLst>
          </p:cNvPr>
          <p:cNvSpPr txBox="1">
            <a:spLocks/>
          </p:cNvSpPr>
          <p:nvPr/>
        </p:nvSpPr>
        <p:spPr>
          <a:xfrm>
            <a:off x="1475656" y="260648"/>
            <a:ext cx="5915000" cy="223285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FR" dirty="0">
                <a:solidFill>
                  <a:schemeClr val="bg1"/>
                </a:solidFill>
              </a:rPr>
              <a:t>Baptême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4FA3714-93FF-30A2-3FE1-1B3B2AB6589B}"/>
              </a:ext>
            </a:extLst>
          </p:cNvPr>
          <p:cNvSpPr txBox="1"/>
          <p:nvPr/>
        </p:nvSpPr>
        <p:spPr>
          <a:xfrm>
            <a:off x="2340292" y="1124744"/>
            <a:ext cx="56886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fr-FR" b="0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  <a:t>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6D23E52-B8FF-B5FC-0EC2-A38728C5EA97}"/>
              </a:ext>
            </a:extLst>
          </p:cNvPr>
          <p:cNvSpPr txBox="1"/>
          <p:nvPr/>
        </p:nvSpPr>
        <p:spPr>
          <a:xfrm>
            <a:off x="522928" y="1122436"/>
            <a:ext cx="453545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fr-FR" b="0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  <a:t>Ce module Appels permet </a:t>
            </a:r>
            <a:br>
              <a:rPr lang="fr-FR" b="0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</a:br>
            <a:r>
              <a:rPr lang="fr-FR" b="0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  <a:t>de faire un rapprochement </a:t>
            </a:r>
            <a:br>
              <a:rPr lang="fr-FR" b="0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</a:br>
            <a:r>
              <a:rPr lang="fr-FR" b="0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  <a:t>avec l'appel au baptême. </a:t>
            </a:r>
            <a:br>
              <a:rPr lang="fr-FR" b="0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</a:br>
            <a:r>
              <a:rPr lang="fr-FR" b="0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  <a:t>Appel par le prénom.</a:t>
            </a:r>
            <a:br>
              <a:rPr lang="fr-FR" b="0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</a:br>
            <a:r>
              <a:rPr lang="fr-FR" b="0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  <a:t>1ère étape du baptême. </a:t>
            </a:r>
          </a:p>
          <a:p>
            <a:pPr algn="l">
              <a:buNone/>
            </a:pPr>
            <a:r>
              <a:rPr lang="fr-FR" b="0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  <a:t>Dans l'onglet Jeux, vous trouvez </a:t>
            </a:r>
            <a:br>
              <a:rPr lang="fr-FR" b="0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</a:br>
            <a:r>
              <a:rPr lang="fr-FR" b="0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  <a:t>un jeu de l'oie pour découvrir </a:t>
            </a:r>
            <a:br>
              <a:rPr lang="fr-FR" b="0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</a:br>
            <a:r>
              <a:rPr lang="fr-FR" b="0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  <a:t>l'appel au baptême </a:t>
            </a:r>
            <a:br>
              <a:rPr lang="fr-FR" b="0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</a:br>
            <a:r>
              <a:rPr lang="fr-FR" b="0" i="0" dirty="0">
                <a:solidFill>
                  <a:srgbClr val="000000"/>
                </a:solidFill>
                <a:effectLst/>
                <a:latin typeface="heebo" pitchFamily="2" charset="-79"/>
                <a:cs typeface="heebo" pitchFamily="2" charset="-79"/>
              </a:rPr>
              <a:t>et les signes du baptême</a:t>
            </a:r>
          </a:p>
        </p:txBody>
      </p:sp>
      <p:pic>
        <p:nvPicPr>
          <p:cNvPr id="8" name="Image 7" descr="bleu">
            <a:extLst>
              <a:ext uri="{FF2B5EF4-FFF2-40B4-BE49-F238E27FC236}">
                <a16:creationId xmlns:a16="http://schemas.microsoft.com/office/drawing/2014/main" id="{D7EB15FF-8554-E5C5-286B-1956495889E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7925" y="937682"/>
            <a:ext cx="2520280" cy="4705639"/>
          </a:xfrm>
          <a:prstGeom prst="rect">
            <a:avLst/>
          </a:prstGeom>
          <a:noFill/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B73A8FB-B382-C6A6-B0A8-16877BA9AB17}"/>
              </a:ext>
            </a:extLst>
          </p:cNvPr>
          <p:cNvSpPr txBox="1"/>
          <p:nvPr/>
        </p:nvSpPr>
        <p:spPr>
          <a:xfrm>
            <a:off x="6105990" y="1176624"/>
            <a:ext cx="2343267" cy="4332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buNone/>
            </a:pPr>
            <a:r>
              <a:rPr lang="fr-FR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 jour de ton baptême, </a:t>
            </a:r>
            <a:endParaRPr lang="fr-FR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buNone/>
            </a:pPr>
            <a:r>
              <a:rPr lang="fr-FR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 es appelé par ton prénom.</a:t>
            </a:r>
            <a:endParaRPr lang="fr-FR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buNone/>
            </a:pPr>
            <a:r>
              <a:rPr lang="fr-FR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 prêtre dit : </a:t>
            </a:r>
            <a:endParaRPr lang="fr-FR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buNone/>
            </a:pPr>
            <a:r>
              <a:rPr lang="fr-FR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 je te baptise…</a:t>
            </a:r>
            <a:endParaRPr lang="fr-FR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buNone/>
            </a:pPr>
            <a:r>
              <a:rPr lang="fr-FR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au nom du Père, </a:t>
            </a:r>
            <a:endParaRPr lang="fr-FR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buNone/>
            </a:pPr>
            <a:r>
              <a:rPr lang="fr-FR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 Fils et du Saint Esprit »</a:t>
            </a:r>
            <a:endParaRPr lang="fr-FR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buNone/>
            </a:pPr>
            <a:r>
              <a:rPr lang="fr-FR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 saint de Dieu </a:t>
            </a:r>
            <a:endParaRPr lang="fr-FR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buNone/>
            </a:pPr>
            <a:r>
              <a:rPr lang="fr-FR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peut-être porté </a:t>
            </a:r>
            <a:endParaRPr lang="fr-FR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buNone/>
            </a:pPr>
            <a:r>
              <a:rPr lang="fr-FR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 prénom avant toi. </a:t>
            </a:r>
            <a:endParaRPr lang="fr-FR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fr-F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fr-F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fr-FR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Kévin     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fr-FR" sz="1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</a:t>
            </a:r>
            <a:r>
              <a:rPr lang="fr-FR" sz="1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Iliana</a:t>
            </a:r>
            <a:r>
              <a:rPr lang="fr-FR" sz="1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fr-FR" sz="1800" b="1" dirty="0">
                <a:solidFill>
                  <a:srgbClr val="548DD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Gaëlle    </a:t>
            </a:r>
            <a:r>
              <a:rPr lang="fr-FR" sz="1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Audrey       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fr-FR" sz="18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</a:t>
            </a:r>
            <a:r>
              <a:rPr lang="fr-FR" sz="1800" b="1" dirty="0">
                <a:solidFill>
                  <a:srgbClr val="CC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Jason  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 10" descr="Une image contenant texte, cercle, roulette&#10;&#10;Le contenu généré par l’IA peut être incorrect.">
            <a:extLst>
              <a:ext uri="{FF2B5EF4-FFF2-40B4-BE49-F238E27FC236}">
                <a16:creationId xmlns:a16="http://schemas.microsoft.com/office/drawing/2014/main" id="{2CF9B34F-4E6C-D78C-E7C3-8776A7EF1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44400">
            <a:off x="3466638" y="3361285"/>
            <a:ext cx="2210722" cy="304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370422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051720" y="5391838"/>
            <a:ext cx="5143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Catéchèse par la Parole</a:t>
            </a:r>
          </a:p>
          <a:p>
            <a:pPr algn="ctr"/>
            <a:r>
              <a:rPr lang="fr-FR" dirty="0">
                <a:solidFill>
                  <a:schemeClr val="bg1"/>
                </a:solidFill>
              </a:rPr>
              <a:t>Module Appels </a:t>
            </a:r>
          </a:p>
        </p:txBody>
      </p:sp>
      <p:pic>
        <p:nvPicPr>
          <p:cNvPr id="6" name="Image 5" descr="logo PLP P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5286388"/>
            <a:ext cx="1524000" cy="841248"/>
          </a:xfrm>
          <a:prstGeom prst="rect">
            <a:avLst/>
          </a:prstGeom>
        </p:spPr>
      </p:pic>
      <p:pic>
        <p:nvPicPr>
          <p:cNvPr id="3" name="Image 2" descr="Une image contenant dessin humoristique, art, point, motif&#10;&#10;Le contenu généré par l’IA peut être incorrect.">
            <a:extLst>
              <a:ext uri="{FF2B5EF4-FFF2-40B4-BE49-F238E27FC236}">
                <a16:creationId xmlns:a16="http://schemas.microsoft.com/office/drawing/2014/main" id="{7AD4DC90-EFD2-2473-91CA-7AA7D129E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5757" y="5013176"/>
            <a:ext cx="1466162" cy="146616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olo 1"/>
          <p:cNvSpPr>
            <a:spLocks noGrp="1"/>
          </p:cNvSpPr>
          <p:nvPr>
            <p:ph type="title"/>
          </p:nvPr>
        </p:nvSpPr>
        <p:spPr>
          <a:xfrm>
            <a:off x="251520" y="19497"/>
            <a:ext cx="8229600" cy="656612"/>
          </a:xfrm>
        </p:spPr>
        <p:txBody>
          <a:bodyPr/>
          <a:lstStyle/>
          <a:p>
            <a:pPr eaLnBrk="1" hangingPunct="1"/>
            <a:r>
              <a:rPr lang="it-IT" dirty="0">
                <a:solidFill>
                  <a:schemeClr val="bg1"/>
                </a:solidFill>
              </a:rPr>
              <a:t>Les textes</a:t>
            </a:r>
          </a:p>
        </p:txBody>
      </p:sp>
      <p:sp>
        <p:nvSpPr>
          <p:cNvPr id="15363" name="Segnaposto testo 5"/>
          <p:cNvSpPr>
            <a:spLocks noGrp="1"/>
          </p:cNvSpPr>
          <p:nvPr>
            <p:ph type="body" idx="1"/>
          </p:nvPr>
        </p:nvSpPr>
        <p:spPr>
          <a:xfrm>
            <a:off x="326132" y="729861"/>
            <a:ext cx="4040188" cy="479159"/>
          </a:xfrm>
        </p:spPr>
        <p:txBody>
          <a:bodyPr/>
          <a:lstStyle/>
          <a:p>
            <a:pPr eaLnBrk="1" hangingPunct="1"/>
            <a:r>
              <a:rPr lang="it-IT" dirty="0">
                <a:solidFill>
                  <a:schemeClr val="bg1"/>
                </a:solidFill>
              </a:rPr>
              <a:t>Premier Testament</a:t>
            </a:r>
          </a:p>
        </p:txBody>
      </p:sp>
      <p:sp>
        <p:nvSpPr>
          <p:cNvPr id="15364" name="Segnaposto contenuto 6"/>
          <p:cNvSpPr>
            <a:spLocks noGrp="1"/>
          </p:cNvSpPr>
          <p:nvPr>
            <p:ph sz="half" idx="2"/>
          </p:nvPr>
        </p:nvSpPr>
        <p:spPr>
          <a:xfrm>
            <a:off x="251520" y="1300530"/>
            <a:ext cx="5376253" cy="5113829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fr-FR" b="1" dirty="0">
                <a:solidFill>
                  <a:schemeClr val="bg1"/>
                </a:solidFill>
              </a:rPr>
              <a:t>1 Rois 17-19 </a:t>
            </a:r>
            <a:r>
              <a:rPr lang="fr-FR" dirty="0">
                <a:solidFill>
                  <a:schemeClr val="bg1"/>
                </a:solidFill>
              </a:rPr>
              <a:t>Appel d’Elisée</a:t>
            </a:r>
          </a:p>
          <a:p>
            <a:pPr marL="0" indent="0" eaLnBrk="1" hangingPunct="1">
              <a:buNone/>
            </a:pPr>
            <a:endParaRPr lang="fr-FR" b="1" i="1" dirty="0">
              <a:solidFill>
                <a:schemeClr val="bg1"/>
              </a:solidFill>
            </a:endParaRPr>
          </a:p>
          <a:p>
            <a:pPr marL="0" indent="0" eaLnBrk="1" hangingPunct="1">
              <a:buNone/>
            </a:pPr>
            <a:r>
              <a:rPr lang="fr-FR" b="1" i="1" dirty="0">
                <a:solidFill>
                  <a:schemeClr val="bg1"/>
                </a:solidFill>
              </a:rPr>
              <a:t>Isaïe 8, 23 </a:t>
            </a:r>
            <a:r>
              <a:rPr lang="fr-FR" sz="2000" i="1" dirty="0">
                <a:solidFill>
                  <a:schemeClr val="bg1"/>
                </a:solidFill>
              </a:rPr>
              <a:t>Dans un premier temps, le Seigneur a couvert de honte le pays de Zabulon et le pays de Nephtali ; mais ensuite, il a couvert de gloire la route de la mer, le pays au-delà du Jourdain, et la Galilée des nations</a:t>
            </a:r>
            <a:r>
              <a:rPr lang="fr-FR" i="1" dirty="0">
                <a:solidFill>
                  <a:schemeClr val="bg1"/>
                </a:solidFill>
              </a:rPr>
              <a:t>.</a:t>
            </a:r>
          </a:p>
          <a:p>
            <a:pPr marL="0" indent="0" eaLnBrk="1" hangingPunct="1">
              <a:buNone/>
            </a:pPr>
            <a:r>
              <a:rPr lang="fr-FR" b="1" dirty="0">
                <a:solidFill>
                  <a:schemeClr val="bg1"/>
                </a:solidFill>
              </a:rPr>
              <a:t>Isaïe 9 , 1-6  </a:t>
            </a:r>
            <a:r>
              <a:rPr lang="fr-FR" sz="2000" dirty="0">
                <a:solidFill>
                  <a:schemeClr val="bg1"/>
                </a:solidFill>
              </a:rPr>
              <a:t>Le peuple qui marchait dans les ténèbres a vu se lever une grande lumière …</a:t>
            </a:r>
          </a:p>
          <a:p>
            <a:pPr marL="0" indent="0" eaLnBrk="1" hangingPunct="1">
              <a:buNone/>
            </a:pPr>
            <a:r>
              <a:rPr lang="fr-FR" b="1" dirty="0">
                <a:solidFill>
                  <a:schemeClr val="bg1"/>
                </a:solidFill>
              </a:rPr>
              <a:t>Isaïe 58  </a:t>
            </a:r>
            <a:r>
              <a:rPr lang="fr-FR" dirty="0">
                <a:solidFill>
                  <a:schemeClr val="bg1"/>
                </a:solidFill>
              </a:rPr>
              <a:t>A</a:t>
            </a:r>
            <a:r>
              <a:rPr lang="fr-FR" sz="2000" dirty="0">
                <a:solidFill>
                  <a:schemeClr val="bg1"/>
                </a:solidFill>
              </a:rPr>
              <a:t>lors ta lumière jaillira comme l’aurore…</a:t>
            </a:r>
          </a:p>
          <a:p>
            <a:pPr marL="0" indent="0" eaLnBrk="1" hangingPunct="1">
              <a:buNone/>
            </a:pPr>
            <a:r>
              <a:rPr lang="fr-FR" b="1" dirty="0">
                <a:solidFill>
                  <a:schemeClr val="bg1"/>
                </a:solidFill>
              </a:rPr>
              <a:t>Isaïe  60 </a:t>
            </a:r>
            <a:r>
              <a:rPr lang="fr-FR" sz="2000" dirty="0">
                <a:solidFill>
                  <a:schemeClr val="bg1"/>
                </a:solidFill>
              </a:rPr>
              <a:t>Debout, Jérusalem, resplendis ! Elle est venue, ta lumière, et la gloire du Seigneur s’est levée sur toi…</a:t>
            </a:r>
          </a:p>
          <a:p>
            <a:pPr eaLnBrk="1" hangingPunct="1">
              <a:buNone/>
            </a:pP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5365" name="Segnaposto testo 7"/>
          <p:cNvSpPr>
            <a:spLocks noGrp="1"/>
          </p:cNvSpPr>
          <p:nvPr>
            <p:ph type="body" sz="quarter" idx="3"/>
          </p:nvPr>
        </p:nvSpPr>
        <p:spPr>
          <a:xfrm>
            <a:off x="5730143" y="682504"/>
            <a:ext cx="4041775" cy="479160"/>
          </a:xfrm>
        </p:spPr>
        <p:txBody>
          <a:bodyPr/>
          <a:lstStyle/>
          <a:p>
            <a:pPr eaLnBrk="1" hangingPunct="1"/>
            <a:r>
              <a:rPr lang="it-IT" dirty="0">
                <a:solidFill>
                  <a:schemeClr val="bg1"/>
                </a:solidFill>
              </a:rPr>
              <a:t>Nouveau Testament</a:t>
            </a:r>
          </a:p>
        </p:txBody>
      </p:sp>
      <p:sp>
        <p:nvSpPr>
          <p:cNvPr id="15366" name="Segnaposto contenuto 8"/>
          <p:cNvSpPr>
            <a:spLocks noGrp="1"/>
          </p:cNvSpPr>
          <p:nvPr>
            <p:ph sz="quarter" idx="4"/>
          </p:nvPr>
        </p:nvSpPr>
        <p:spPr>
          <a:xfrm>
            <a:off x="5754337" y="1300530"/>
            <a:ext cx="3024336" cy="1398141"/>
          </a:xfrm>
        </p:spPr>
        <p:txBody>
          <a:bodyPr/>
          <a:lstStyle/>
          <a:p>
            <a:pPr eaLnBrk="1" hangingPunct="1">
              <a:buNone/>
            </a:pPr>
            <a:r>
              <a:rPr lang="fr-FR" b="1" dirty="0">
                <a:solidFill>
                  <a:schemeClr val="bg1"/>
                </a:solidFill>
              </a:rPr>
              <a:t>Matthieu 4, 12-25</a:t>
            </a:r>
          </a:p>
          <a:p>
            <a:pPr eaLnBrk="1" hangingPunct="1">
              <a:buNone/>
            </a:pPr>
            <a:r>
              <a:rPr lang="fr-FR" dirty="0">
                <a:solidFill>
                  <a:schemeClr val="bg1"/>
                </a:solidFill>
              </a:rPr>
              <a:t>Appel des disciples</a:t>
            </a:r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build="p"/>
      <p:bldP spid="1536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42868" y="1916832"/>
            <a:ext cx="8143932" cy="2291716"/>
          </a:xfrm>
        </p:spPr>
        <p:txBody>
          <a:bodyPr/>
          <a:lstStyle/>
          <a:p>
            <a:pPr>
              <a:buNone/>
            </a:pPr>
            <a:endParaRPr lang="fr-FR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fr-FR" sz="2800" dirty="0">
                <a:solidFill>
                  <a:schemeClr val="bg1"/>
                </a:solidFill>
              </a:rPr>
              <a:t>Les textes Isaïe 8, Psaume 121 et Matthieu 4, 12-23</a:t>
            </a:r>
          </a:p>
          <a:p>
            <a:pPr>
              <a:buNone/>
            </a:pPr>
            <a:r>
              <a:rPr lang="fr-FR" sz="2800" dirty="0">
                <a:solidFill>
                  <a:schemeClr val="bg1"/>
                </a:solidFill>
              </a:rPr>
              <a:t>sont lus dans la liturgie </a:t>
            </a:r>
          </a:p>
          <a:p>
            <a:pPr>
              <a:buNone/>
            </a:pPr>
            <a:r>
              <a:rPr lang="fr-FR" sz="2800" dirty="0">
                <a:solidFill>
                  <a:schemeClr val="bg1"/>
                </a:solidFill>
              </a:rPr>
              <a:t>le 3ème dimanche Temps ordinaire Année A (Janvier)</a:t>
            </a:r>
          </a:p>
          <a:p>
            <a:pPr>
              <a:buNone/>
            </a:pP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dirty="0">
                <a:solidFill>
                  <a:schemeClr val="bg1"/>
                </a:solidFill>
              </a:rPr>
              <a:t>Lien avec la liturgie</a:t>
            </a:r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>
            <a:extLst>
              <a:ext uri="{FF2B5EF4-FFF2-40B4-BE49-F238E27FC236}">
                <a16:creationId xmlns:a16="http://schemas.microsoft.com/office/drawing/2014/main" id="{2EC26A0F-3790-3695-F2B6-C4B65FFF713D}"/>
              </a:ext>
            </a:extLst>
          </p:cNvPr>
          <p:cNvSpPr txBox="1"/>
          <p:nvPr/>
        </p:nvSpPr>
        <p:spPr>
          <a:xfrm>
            <a:off x="54232" y="69214"/>
            <a:ext cx="5984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Avec une pédagogie adaptée à chaque âge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FDF06559-F283-D206-C98F-E86214869192}"/>
              </a:ext>
            </a:extLst>
          </p:cNvPr>
          <p:cNvGrpSpPr/>
          <p:nvPr/>
        </p:nvGrpSpPr>
        <p:grpSpPr>
          <a:xfrm>
            <a:off x="251520" y="611248"/>
            <a:ext cx="6480720" cy="1545038"/>
            <a:chOff x="251520" y="5421747"/>
            <a:chExt cx="5904456" cy="1545038"/>
          </a:xfrm>
        </p:grpSpPr>
        <p:pic>
          <p:nvPicPr>
            <p:cNvPr id="9" name="Image 8" descr="Une image contenant texte, clipart, Graphique, Dessin d’enfant&#10;&#10;Le contenu généré par l’IA peut être incorrect.">
              <a:extLst>
                <a:ext uri="{FF2B5EF4-FFF2-40B4-BE49-F238E27FC236}">
                  <a16:creationId xmlns:a16="http://schemas.microsoft.com/office/drawing/2014/main" id="{3239ED5E-5BF0-B730-E1FA-A7F225125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1520" y="5421747"/>
              <a:ext cx="1800000" cy="1116723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1C1A2D40-2434-7801-25FB-08F3C28CEF28}"/>
                </a:ext>
              </a:extLst>
            </p:cNvPr>
            <p:cNvSpPr txBox="1"/>
            <p:nvPr/>
          </p:nvSpPr>
          <p:spPr>
            <a:xfrm>
              <a:off x="2051520" y="5489457"/>
              <a:ext cx="410445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Raconter </a:t>
              </a:r>
              <a:r>
                <a:rPr lang="fr-FR" b="1" dirty="0">
                  <a:solidFill>
                    <a:schemeClr val="bg1"/>
                  </a:solidFill>
                </a:rPr>
                <a:t>1 Rois 17-19 </a:t>
              </a:r>
              <a:r>
                <a:rPr lang="fr-FR" dirty="0">
                  <a:solidFill>
                    <a:schemeClr val="bg1"/>
                  </a:solidFill>
                </a:rPr>
                <a:t>Appel d’Elisée</a:t>
              </a:r>
            </a:p>
            <a:p>
              <a:pPr eaLnBrk="1" hangingPunct="1">
                <a:buNone/>
              </a:pPr>
              <a:r>
                <a:rPr lang="fr-FR" dirty="0">
                  <a:solidFill>
                    <a:schemeClr val="bg1"/>
                  </a:solidFill>
                </a:rPr>
                <a:t>Et  </a:t>
              </a:r>
              <a:r>
                <a:rPr lang="fr-FR" b="1" dirty="0">
                  <a:solidFill>
                    <a:schemeClr val="bg1"/>
                  </a:solidFill>
                </a:rPr>
                <a:t>Matthieu 4, 12-25 </a:t>
              </a:r>
              <a:r>
                <a:rPr lang="fr-FR" dirty="0">
                  <a:solidFill>
                    <a:schemeClr val="bg1"/>
                  </a:solidFill>
                </a:rPr>
                <a:t>Appel des disciples</a:t>
              </a:r>
              <a:endParaRPr lang="it-IT" dirty="0">
                <a:solidFill>
                  <a:schemeClr val="bg1"/>
                </a:solidFill>
              </a:endParaRPr>
            </a:p>
            <a:p>
              <a:endParaRPr lang="fr-FR" dirty="0">
                <a:solidFill>
                  <a:schemeClr val="bg1"/>
                </a:solidFill>
              </a:endParaRPr>
            </a:p>
            <a:p>
              <a:r>
                <a:rPr lang="fr-FR" dirty="0">
                  <a:solidFill>
                    <a:schemeClr val="bg1"/>
                  </a:solidFill>
                </a:rPr>
                <a:t> </a:t>
              </a:r>
              <a:br>
                <a:rPr lang="fr-FR" dirty="0">
                  <a:solidFill>
                    <a:schemeClr val="bg1"/>
                  </a:solidFill>
                </a:rPr>
              </a:br>
              <a:endParaRPr lang="fr-FR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9A5D8142-F80B-B87B-DFDF-E74875913845}"/>
              </a:ext>
            </a:extLst>
          </p:cNvPr>
          <p:cNvGrpSpPr/>
          <p:nvPr/>
        </p:nvGrpSpPr>
        <p:grpSpPr>
          <a:xfrm>
            <a:off x="1043608" y="3076454"/>
            <a:ext cx="7186522" cy="1116267"/>
            <a:chOff x="1882277" y="2849914"/>
            <a:chExt cx="7186522" cy="1116267"/>
          </a:xfrm>
        </p:grpSpPr>
        <p:pic>
          <p:nvPicPr>
            <p:cNvPr id="7" name="Image 6" descr="Une image contenant symbole, texte, Police, Graphique&#10;&#10;Le contenu généré par l’IA peut être incorrect.">
              <a:extLst>
                <a:ext uri="{FF2B5EF4-FFF2-40B4-BE49-F238E27FC236}">
                  <a16:creationId xmlns:a16="http://schemas.microsoft.com/office/drawing/2014/main" id="{D38F462D-E239-7C60-21A4-263330D56C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82277" y="2849914"/>
              <a:ext cx="1800000" cy="1116267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A86864CC-F3D7-3151-32A2-958B9AA86B55}"/>
                </a:ext>
              </a:extLst>
            </p:cNvPr>
            <p:cNvSpPr txBox="1"/>
            <p:nvPr/>
          </p:nvSpPr>
          <p:spPr>
            <a:xfrm>
              <a:off x="3870749" y="2879816"/>
              <a:ext cx="51980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Rapprocher les appels d’Elisée et des disciples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42B79D1A-2F15-E2EE-1F99-7ECF010282D0}"/>
              </a:ext>
            </a:extLst>
          </p:cNvPr>
          <p:cNvGrpSpPr/>
          <p:nvPr/>
        </p:nvGrpSpPr>
        <p:grpSpPr>
          <a:xfrm>
            <a:off x="704130" y="1750038"/>
            <a:ext cx="7366736" cy="1200329"/>
            <a:chOff x="981101" y="4063558"/>
            <a:chExt cx="7366736" cy="1200329"/>
          </a:xfrm>
        </p:grpSpPr>
        <p:pic>
          <p:nvPicPr>
            <p:cNvPr id="5" name="Image 4" descr="Une image contenant Visage humain, Graphique, texte, illustration&#10;&#10;Le contenu généré par l’IA peut être incorrect.">
              <a:extLst>
                <a:ext uri="{FF2B5EF4-FFF2-40B4-BE49-F238E27FC236}">
                  <a16:creationId xmlns:a16="http://schemas.microsoft.com/office/drawing/2014/main" id="{B52A84FD-204B-295B-4D60-4A0F44D8B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1101" y="4137721"/>
              <a:ext cx="1800000" cy="1112486"/>
            </a:xfrm>
            <a:prstGeom prst="rect">
              <a:avLst/>
            </a:prstGeom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E0309FBD-DB4B-BE1F-F3D1-9FCF808B643F}"/>
                </a:ext>
              </a:extLst>
            </p:cNvPr>
            <p:cNvSpPr txBox="1"/>
            <p:nvPr/>
          </p:nvSpPr>
          <p:spPr>
            <a:xfrm>
              <a:off x="3007776" y="4063558"/>
              <a:ext cx="534006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Se questionner</a:t>
              </a:r>
            </a:p>
            <a:p>
              <a:r>
                <a:rPr lang="fr-FR" dirty="0">
                  <a:solidFill>
                    <a:schemeClr val="bg1"/>
                  </a:solidFill>
                </a:rPr>
                <a:t>Quel est cet appel ? </a:t>
              </a:r>
            </a:p>
            <a:p>
              <a:r>
                <a:rPr lang="fr-FR" dirty="0">
                  <a:solidFill>
                    <a:schemeClr val="bg1"/>
                  </a:solidFill>
                </a:rPr>
                <a:t>Pourquoi suivre Jésus ?</a:t>
              </a:r>
            </a:p>
            <a:p>
              <a:r>
                <a:rPr lang="fr-FR" dirty="0">
                  <a:solidFill>
                    <a:schemeClr val="bg1"/>
                  </a:solidFill>
                </a:rPr>
                <a:t>Que veut dire « pêcheurs d’hommes » ? 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AA0C50AC-900E-A818-78AD-50BDD436717C}"/>
              </a:ext>
            </a:extLst>
          </p:cNvPr>
          <p:cNvGrpSpPr/>
          <p:nvPr/>
        </p:nvGrpSpPr>
        <p:grpSpPr>
          <a:xfrm>
            <a:off x="3046358" y="5565543"/>
            <a:ext cx="5846122" cy="1225441"/>
            <a:chOff x="3563888" y="377202"/>
            <a:chExt cx="5846122" cy="1225441"/>
          </a:xfrm>
        </p:grpSpPr>
        <p:pic>
          <p:nvPicPr>
            <p:cNvPr id="11" name="Image 10" descr="Une image contenant clipart, Visage humain, texte, dessin humoristique&#10;&#10;Le contenu généré par l’IA peut être incorrect.">
              <a:extLst>
                <a:ext uri="{FF2B5EF4-FFF2-40B4-BE49-F238E27FC236}">
                  <a16:creationId xmlns:a16="http://schemas.microsoft.com/office/drawing/2014/main" id="{DF59DB4C-7148-8277-4C94-95DE2A400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63888" y="377202"/>
              <a:ext cx="1800000" cy="1116270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BF1C5726-7ADF-8DCE-F0FA-A17AAE218B63}"/>
                </a:ext>
              </a:extLst>
            </p:cNvPr>
            <p:cNvSpPr txBox="1"/>
            <p:nvPr/>
          </p:nvSpPr>
          <p:spPr>
            <a:xfrm>
              <a:off x="5399486" y="402314"/>
              <a:ext cx="401052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Méditer Prier</a:t>
              </a:r>
            </a:p>
            <a:p>
              <a:r>
                <a:rPr lang="fr-FR" dirty="0">
                  <a:solidFill>
                    <a:schemeClr val="bg1"/>
                  </a:solidFill>
                </a:rPr>
                <a:t>Aujourd’hui s’ouvre une parole créatrice </a:t>
              </a:r>
            </a:p>
            <a:p>
              <a:br>
                <a:rPr lang="fr-FR" dirty="0">
                  <a:solidFill>
                    <a:schemeClr val="bg1"/>
                  </a:solidFill>
                </a:rPr>
              </a:br>
              <a:endParaRPr lang="fr-FR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8B9A5577-FC12-DF1C-610A-1AAF0D0F6D76}"/>
              </a:ext>
            </a:extLst>
          </p:cNvPr>
          <p:cNvGrpSpPr/>
          <p:nvPr/>
        </p:nvGrpSpPr>
        <p:grpSpPr>
          <a:xfrm>
            <a:off x="2009826" y="4318642"/>
            <a:ext cx="6090566" cy="1114903"/>
            <a:chOff x="2748214" y="1597429"/>
            <a:chExt cx="6274177" cy="1114903"/>
          </a:xfrm>
        </p:grpSpPr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BBD56EDD-A6E4-43AC-2DF2-F5A0A1853DA6}"/>
                </a:ext>
              </a:extLst>
            </p:cNvPr>
            <p:cNvSpPr txBox="1"/>
            <p:nvPr/>
          </p:nvSpPr>
          <p:spPr>
            <a:xfrm>
              <a:off x="4548214" y="1597429"/>
              <a:ext cx="447417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Chercher</a:t>
              </a:r>
              <a:br>
                <a:rPr lang="fr-FR" dirty="0">
                  <a:solidFill>
                    <a:schemeClr val="bg1"/>
                  </a:solidFill>
                </a:rPr>
              </a:br>
              <a:r>
                <a:rPr lang="fr-FR" dirty="0">
                  <a:solidFill>
                    <a:schemeClr val="bg1"/>
                  </a:solidFill>
                </a:rPr>
                <a:t>La venue d’une grande lumière s’accomplit </a:t>
              </a:r>
            </a:p>
            <a:p>
              <a:r>
                <a:rPr lang="fr-FR" dirty="0">
                  <a:solidFill>
                    <a:schemeClr val="bg1"/>
                  </a:solidFill>
                </a:rPr>
                <a:t>Le Royaume s’approche   </a:t>
              </a:r>
            </a:p>
          </p:txBody>
        </p:sp>
        <p:pic>
          <p:nvPicPr>
            <p:cNvPr id="24" name="Image 23" descr="Une image contenant clipart, Graphique, Visage humain, dessin humoristique&#10;&#10;Le contenu généré par l’IA peut être incorrect.">
              <a:extLst>
                <a:ext uri="{FF2B5EF4-FFF2-40B4-BE49-F238E27FC236}">
                  <a16:creationId xmlns:a16="http://schemas.microsoft.com/office/drawing/2014/main" id="{5519BD46-E2AB-6DAF-E913-82EBE8AD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48214" y="1598044"/>
              <a:ext cx="1800000" cy="1114288"/>
            </a:xfrm>
            <a:prstGeom prst="rect">
              <a:avLst/>
            </a:prstGeom>
          </p:spPr>
        </p:pic>
      </p:grpSp>
      <p:sp>
        <p:nvSpPr>
          <p:cNvPr id="19" name="ZoneTexte 18"/>
          <p:cNvSpPr txBox="1"/>
          <p:nvPr/>
        </p:nvSpPr>
        <p:spPr>
          <a:xfrm>
            <a:off x="5585352" y="115380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Quelques exemples…</a:t>
            </a:r>
          </a:p>
        </p:txBody>
      </p:sp>
    </p:spTree>
    <p:extLst>
      <p:ext uri="{BB962C8B-B14F-4D97-AF65-F5344CB8AC3E}">
        <p14:creationId xmlns:p14="http://schemas.microsoft.com/office/powerpoint/2010/main" val="17312220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olo 1"/>
          <p:cNvSpPr>
            <a:spLocks noGrp="1"/>
          </p:cNvSpPr>
          <p:nvPr>
            <p:ph type="title"/>
          </p:nvPr>
        </p:nvSpPr>
        <p:spPr>
          <a:xfrm>
            <a:off x="2275196" y="177355"/>
            <a:ext cx="2928958" cy="857256"/>
          </a:xfrm>
        </p:spPr>
        <p:txBody>
          <a:bodyPr/>
          <a:lstStyle/>
          <a:p>
            <a:pPr eaLnBrk="1" hangingPunct="1"/>
            <a:r>
              <a:rPr lang="it-IT" cap="none" dirty="0">
                <a:solidFill>
                  <a:schemeClr val="bg1"/>
                </a:solidFill>
              </a:rPr>
              <a:t>Des images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505040" y="5643578"/>
            <a:ext cx="6429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: Dieu bénit Abraham - (Moyen âge)</a:t>
            </a:r>
          </a:p>
        </p:txBody>
      </p:sp>
      <p:pic>
        <p:nvPicPr>
          <p:cNvPr id="3" name="Image 2" descr="Une image contenant Graphique, clipart, symbol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16A6C5E-976C-175A-C93E-FD4291D1D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34" y="66308"/>
            <a:ext cx="1872208" cy="134360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A5E282C-9BD5-92D0-FF06-8FA36E4C7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90" y="1562889"/>
            <a:ext cx="3085349" cy="231401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FAD69E8-1B01-DAA7-3DD4-2A42FA4F3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950835"/>
            <a:ext cx="3851762" cy="288882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227CBF6-74EE-DE85-3E8C-F1608B24D8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9173" y="4402755"/>
            <a:ext cx="2880360" cy="2029968"/>
          </a:xfrm>
          <a:prstGeom prst="rect">
            <a:avLst/>
          </a:prstGeom>
        </p:spPr>
      </p:pic>
      <p:pic>
        <p:nvPicPr>
          <p:cNvPr id="15" name="Image 14" descr="Une image contenant habits, Dessin animé, Animation, illustration&#10;&#10;Le contenu généré par l’IA peut être incorrect.">
            <a:extLst>
              <a:ext uri="{FF2B5EF4-FFF2-40B4-BE49-F238E27FC236}">
                <a16:creationId xmlns:a16="http://schemas.microsoft.com/office/drawing/2014/main" id="{48DBC3B0-36CE-55FF-ACCA-4F3B0D2A87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3666" y="4402755"/>
            <a:ext cx="2880360" cy="201320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D4DA7-6EE6-C54D-D7F8-9E888503C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olo 1">
            <a:extLst>
              <a:ext uri="{FF2B5EF4-FFF2-40B4-BE49-F238E27FC236}">
                <a16:creationId xmlns:a16="http://schemas.microsoft.com/office/drawing/2014/main" id="{F1490B63-CB9A-A0E5-CBF7-9F48803F5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824" y="90235"/>
            <a:ext cx="2928958" cy="857256"/>
          </a:xfrm>
        </p:spPr>
        <p:txBody>
          <a:bodyPr/>
          <a:lstStyle/>
          <a:p>
            <a:pPr eaLnBrk="1" hangingPunct="1"/>
            <a:r>
              <a:rPr lang="it-IT" cap="none" dirty="0">
                <a:solidFill>
                  <a:schemeClr val="bg1"/>
                </a:solidFill>
              </a:rPr>
              <a:t>Des images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0B0506A-2946-3671-B1D9-B5567C68770E}"/>
              </a:ext>
            </a:extLst>
          </p:cNvPr>
          <p:cNvSpPr txBox="1"/>
          <p:nvPr/>
        </p:nvSpPr>
        <p:spPr>
          <a:xfrm>
            <a:off x="5724128" y="6398433"/>
            <a:ext cx="3282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Sr Nathalie carmel St Joseph</a:t>
            </a:r>
          </a:p>
        </p:txBody>
      </p:sp>
      <p:pic>
        <p:nvPicPr>
          <p:cNvPr id="3" name="Image 2" descr="Une image contenant Graphique, clipart, symbol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52BFBA8-7FDC-13E0-CAD5-D0D20FA87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34" y="66308"/>
            <a:ext cx="1872208" cy="134360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DA36ACD-9A36-F7C1-3D41-3A6375AE9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422" y="912087"/>
            <a:ext cx="3851762" cy="288882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2BEEEA3-519E-FF71-62AB-22D5930FFA0D}"/>
              </a:ext>
            </a:extLst>
          </p:cNvPr>
          <p:cNvSpPr txBox="1"/>
          <p:nvPr/>
        </p:nvSpPr>
        <p:spPr>
          <a:xfrm>
            <a:off x="899592" y="3945509"/>
            <a:ext cx="75608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Eau, feu, lumière, bois  </a:t>
            </a:r>
            <a:br>
              <a:rPr lang="fr-FR" sz="2400" dirty="0">
                <a:solidFill>
                  <a:schemeClr val="bg1"/>
                </a:solidFill>
              </a:rPr>
            </a:br>
            <a:r>
              <a:rPr lang="fr-FR" sz="2400" dirty="0">
                <a:solidFill>
                  <a:schemeClr val="bg1"/>
                </a:solidFill>
              </a:rPr>
              <a:t>Cette représentation de l’appel des disciples n’est pas anecdotique</a:t>
            </a:r>
          </a:p>
          <a:p>
            <a:r>
              <a:rPr lang="fr-FR" sz="2400" dirty="0">
                <a:solidFill>
                  <a:schemeClr val="bg1"/>
                </a:solidFill>
              </a:rPr>
              <a:t>Elle met en valeur des éléments symboliques </a:t>
            </a:r>
            <a:br>
              <a:rPr lang="fr-FR" sz="2400" dirty="0">
                <a:solidFill>
                  <a:schemeClr val="bg1"/>
                </a:solidFill>
              </a:rPr>
            </a:br>
            <a:r>
              <a:rPr lang="fr-FR" sz="2400" dirty="0">
                <a:solidFill>
                  <a:schemeClr val="bg1"/>
                </a:solidFill>
              </a:rPr>
              <a:t>qui s’interpénètrent, se mélangent, s’éclairent l’un l’autre. </a:t>
            </a:r>
            <a:br>
              <a:rPr lang="fr-FR" sz="2400" dirty="0">
                <a:solidFill>
                  <a:schemeClr val="bg1"/>
                </a:solidFill>
              </a:rPr>
            </a:br>
            <a:r>
              <a:rPr lang="fr-FR" sz="2400" dirty="0">
                <a:solidFill>
                  <a:schemeClr val="bg1"/>
                </a:solidFill>
              </a:rPr>
              <a:t>Le ciel et la terre se rencontrent.</a:t>
            </a:r>
          </a:p>
        </p:txBody>
      </p:sp>
    </p:spTree>
    <p:extLst>
      <p:ext uri="{BB962C8B-B14F-4D97-AF65-F5344CB8AC3E}">
        <p14:creationId xmlns:p14="http://schemas.microsoft.com/office/powerpoint/2010/main" val="3124536735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195888" y="5752631"/>
            <a:ext cx="71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Vous en saurez plus dans l’onglet Image</a:t>
            </a:r>
          </a:p>
        </p:txBody>
      </p:sp>
      <p:pic>
        <p:nvPicPr>
          <p:cNvPr id="2" name="Image 1" descr="Une image contenant Graphique, clipart, symbol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0726F3A-8E04-E375-E049-336A41AB2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151" y="5373214"/>
            <a:ext cx="1872208" cy="134360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120127C-E27A-6887-B85E-74ACAE81F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1124744"/>
            <a:ext cx="3851762" cy="2888822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87824" y="32612"/>
            <a:ext cx="5472122" cy="1143000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Intergénérationnel </a:t>
            </a:r>
          </a:p>
        </p:txBody>
      </p:sp>
      <p:pic>
        <p:nvPicPr>
          <p:cNvPr id="7" name="Image 6" descr="Une image contenant Graphique, 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FDDB1A5-9921-8354-24B3-C751CB5FC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48" y="216650"/>
            <a:ext cx="2458784" cy="185738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8159325-8794-3501-2B48-E7D2BAEE9621}"/>
              </a:ext>
            </a:extLst>
          </p:cNvPr>
          <p:cNvSpPr txBox="1"/>
          <p:nvPr/>
        </p:nvSpPr>
        <p:spPr>
          <a:xfrm>
            <a:off x="395536" y="2730183"/>
            <a:ext cx="38884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Plusieurs propositions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Lecture d’image en 1h 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Un grand jeu de l’oie  3h</a:t>
            </a:r>
          </a:p>
          <a:p>
            <a:r>
              <a:rPr lang="fr-FR" dirty="0">
                <a:solidFill>
                  <a:schemeClr val="bg1"/>
                </a:solidFill>
              </a:rPr>
              <a:t>Autour des symboles du baptême </a:t>
            </a:r>
          </a:p>
        </p:txBody>
      </p:sp>
      <p:pic>
        <p:nvPicPr>
          <p:cNvPr id="8" name="Image 7" descr="Une image contenant texte, cercle, roulette&#10;&#10;Le contenu généré par l’IA peut être incorrect.">
            <a:extLst>
              <a:ext uri="{FF2B5EF4-FFF2-40B4-BE49-F238E27FC236}">
                <a16:creationId xmlns:a16="http://schemas.microsoft.com/office/drawing/2014/main" id="{426EBD6D-850B-842D-9527-27FF194EA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1628181"/>
            <a:ext cx="2877476" cy="3958330"/>
          </a:xfrm>
          <a:prstGeom prst="rect">
            <a:avLst/>
          </a:prstGeom>
        </p:spPr>
      </p:pic>
      <p:pic>
        <p:nvPicPr>
          <p:cNvPr id="17" name="Image 16" descr="Une image contenant texte, symbole, Polic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C77D67BF-D7D6-11B9-95D0-F13DABA360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77794">
            <a:off x="3947031" y="3162591"/>
            <a:ext cx="1249937" cy="298252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Ner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1761</TotalTime>
  <Words>939</Words>
  <Application>Microsoft Office PowerPoint</Application>
  <PresentationFormat>Affichage à l'écran (4:3)</PresentationFormat>
  <Paragraphs>115</Paragraphs>
  <Slides>21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6" baseType="lpstr">
      <vt:lpstr>Arial</vt:lpstr>
      <vt:lpstr>Calibri</vt:lpstr>
      <vt:lpstr>Heebo</vt:lpstr>
      <vt:lpstr>Times New Roman</vt:lpstr>
      <vt:lpstr>Nero</vt:lpstr>
      <vt:lpstr>Diaporama de présentation Module Appels </vt:lpstr>
      <vt:lpstr>Le module Appels</vt:lpstr>
      <vt:lpstr>Les textes</vt:lpstr>
      <vt:lpstr>Lien avec la liturgie</vt:lpstr>
      <vt:lpstr>Présentation PowerPoint</vt:lpstr>
      <vt:lpstr>Des images</vt:lpstr>
      <vt:lpstr>Des images</vt:lpstr>
      <vt:lpstr>Présentation PowerPoint</vt:lpstr>
      <vt:lpstr>Intergénérationnel </vt:lpstr>
      <vt:lpstr>Repères pour adultes</vt:lpstr>
      <vt:lpstr>Adultes</vt:lpstr>
      <vt:lpstr>Lecture au plus près avec des adultes sur page Adultes,  des jeunes sur page Spécial Jeunes</vt:lpstr>
      <vt:lpstr>Enfance Ados </vt:lpstr>
      <vt:lpstr>Petite enfance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Appels Diaporama Présentation </dc:title>
  <dc:creator>par la parole</dc:creator>
  <cp:lastModifiedBy>odile theiller</cp:lastModifiedBy>
  <cp:revision>132</cp:revision>
  <dcterms:created xsi:type="dcterms:W3CDTF">2005-05-11T18:49:12Z</dcterms:created>
  <dcterms:modified xsi:type="dcterms:W3CDTF">2025-11-19T15:56:46Z</dcterms:modified>
</cp:coreProperties>
</file>