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9" r:id="rId6"/>
    <p:sldId id="271" r:id="rId7"/>
    <p:sldId id="263" r:id="rId8"/>
    <p:sldId id="272" r:id="rId9"/>
    <p:sldId id="260" r:id="rId10"/>
    <p:sldId id="261" r:id="rId11"/>
    <p:sldId id="262" r:id="rId12"/>
    <p:sldId id="270" r:id="rId13"/>
    <p:sldId id="264" r:id="rId14"/>
    <p:sldId id="265" r:id="rId15"/>
    <p:sldId id="266" r:id="rId16"/>
    <p:sldId id="268" r:id="rId17"/>
    <p:sldId id="273" r:id="rId18"/>
    <p:sldId id="267" r:id="rId19"/>
    <p:sldId id="274" r:id="rId20"/>
    <p:sldId id="275" r:id="rId2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11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BD1E7DCA-9D23-4668-8C68-224A589C9F25}" type="datetimeFigureOut">
              <a:rPr lang="fr-FR" smtClean="0"/>
              <a:pPr/>
              <a:t>26/05/2023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E5AC143-2936-48A2-93A8-B10683764A18}"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D1E7DCA-9D23-4668-8C68-224A589C9F25}" type="datetimeFigureOut">
              <a:rPr lang="fr-FR" smtClean="0"/>
              <a:pPr/>
              <a:t>26/05/2023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E5AC143-2936-48A2-93A8-B10683764A18}"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D1E7DCA-9D23-4668-8C68-224A589C9F25}" type="datetimeFigureOut">
              <a:rPr lang="fr-FR" smtClean="0"/>
              <a:pPr/>
              <a:t>26/05/2023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E5AC143-2936-48A2-93A8-B10683764A18}"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D1E7DCA-9D23-4668-8C68-224A589C9F25}" type="datetimeFigureOut">
              <a:rPr lang="fr-FR" smtClean="0"/>
              <a:pPr/>
              <a:t>26/05/2023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E5AC143-2936-48A2-93A8-B10683764A18}"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BD1E7DCA-9D23-4668-8C68-224A589C9F25}" type="datetimeFigureOut">
              <a:rPr lang="fr-FR" smtClean="0"/>
              <a:pPr/>
              <a:t>26/05/2023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E5AC143-2936-48A2-93A8-B10683764A18}"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BD1E7DCA-9D23-4668-8C68-224A589C9F25}" type="datetimeFigureOut">
              <a:rPr lang="fr-FR" smtClean="0"/>
              <a:pPr/>
              <a:t>26/05/2023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E5AC143-2936-48A2-93A8-B10683764A18}"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BD1E7DCA-9D23-4668-8C68-224A589C9F25}" type="datetimeFigureOut">
              <a:rPr lang="fr-FR" smtClean="0"/>
              <a:pPr/>
              <a:t>26/05/2023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E5AC143-2936-48A2-93A8-B10683764A18}"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BD1E7DCA-9D23-4668-8C68-224A589C9F25}" type="datetimeFigureOut">
              <a:rPr lang="fr-FR" smtClean="0"/>
              <a:pPr/>
              <a:t>26/05/2023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E5AC143-2936-48A2-93A8-B10683764A18}"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D1E7DCA-9D23-4668-8C68-224A589C9F25}" type="datetimeFigureOut">
              <a:rPr lang="fr-FR" smtClean="0"/>
              <a:pPr/>
              <a:t>26/05/2023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E5AC143-2936-48A2-93A8-B10683764A18}"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BD1E7DCA-9D23-4668-8C68-224A589C9F25}" type="datetimeFigureOut">
              <a:rPr lang="fr-FR" smtClean="0"/>
              <a:pPr/>
              <a:t>26/05/2023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E5AC143-2936-48A2-93A8-B10683764A18}"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BD1E7DCA-9D23-4668-8C68-224A589C9F25}" type="datetimeFigureOut">
              <a:rPr lang="fr-FR" smtClean="0"/>
              <a:pPr/>
              <a:t>26/05/2023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E5AC143-2936-48A2-93A8-B10683764A18}"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alpha val="50000"/>
          </a:srgb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1E7DCA-9D23-4668-8C68-224A589C9F25}" type="datetimeFigureOut">
              <a:rPr lang="fr-FR" smtClean="0"/>
              <a:pPr/>
              <a:t>26/05/2023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5AC143-2936-48A2-93A8-B10683764A18}"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627784" y="260648"/>
            <a:ext cx="3816424" cy="2448272"/>
          </a:xfrm>
        </p:spPr>
        <p:txBody>
          <a:bodyPr>
            <a:normAutofit/>
          </a:bodyPr>
          <a:lstStyle/>
          <a:p>
            <a:r>
              <a:rPr lang="fr-FR" b="1" dirty="0"/>
              <a:t>Diaporama </a:t>
            </a:r>
            <a:br>
              <a:rPr lang="fr-FR" b="1" dirty="0"/>
            </a:br>
            <a:r>
              <a:rPr lang="fr-FR" b="1" dirty="0"/>
              <a:t> 3 croix</a:t>
            </a:r>
            <a:br>
              <a:rPr lang="fr-FR" dirty="0"/>
            </a:br>
            <a:endParaRPr lang="fr-FR" dirty="0"/>
          </a:p>
        </p:txBody>
      </p:sp>
      <p:sp>
        <p:nvSpPr>
          <p:cNvPr id="3" name="Sous-titre 2"/>
          <p:cNvSpPr>
            <a:spLocks noGrp="1"/>
          </p:cNvSpPr>
          <p:nvPr>
            <p:ph type="subTitle" idx="1"/>
          </p:nvPr>
        </p:nvSpPr>
        <p:spPr>
          <a:xfrm>
            <a:off x="107504" y="6065912"/>
            <a:ext cx="8712968" cy="675456"/>
          </a:xfrm>
        </p:spPr>
        <p:txBody>
          <a:bodyPr>
            <a:normAutofit/>
          </a:bodyPr>
          <a:lstStyle/>
          <a:p>
            <a:r>
              <a:rPr lang="fr-FR" sz="2000" dirty="0"/>
              <a:t>Catéchèse Par la Parole Paul Rencontre 5 </a:t>
            </a:r>
          </a:p>
        </p:txBody>
      </p:sp>
      <p:pic>
        <p:nvPicPr>
          <p:cNvPr id="4" name="Picture 3" descr="D:\00  pour site par la parole\00 paul\00 déroulés\5 paul rencontre 5 sagesse folie\croix\Croix-SacrameOF-TOL-18020825.jpg"/>
          <p:cNvPicPr>
            <a:picLocks noChangeAspect="1" noChangeArrowheads="1"/>
          </p:cNvPicPr>
          <p:nvPr/>
        </p:nvPicPr>
        <p:blipFill>
          <a:blip r:embed="rId2" cstate="print"/>
          <a:srcRect/>
          <a:stretch>
            <a:fillRect/>
          </a:stretch>
        </p:blipFill>
        <p:spPr bwMode="auto">
          <a:xfrm rot="21168299">
            <a:off x="426103" y="286676"/>
            <a:ext cx="2101264" cy="3384377"/>
          </a:xfrm>
          <a:prstGeom prst="rect">
            <a:avLst/>
          </a:prstGeom>
          <a:noFill/>
        </p:spPr>
      </p:pic>
      <p:pic>
        <p:nvPicPr>
          <p:cNvPr id="6" name="Image 5" descr="croix don bosco 3.JPG"/>
          <p:cNvPicPr>
            <a:picLocks noChangeAspect="1"/>
          </p:cNvPicPr>
          <p:nvPr/>
        </p:nvPicPr>
        <p:blipFill>
          <a:blip r:embed="rId3" cstate="print"/>
          <a:stretch>
            <a:fillRect/>
          </a:stretch>
        </p:blipFill>
        <p:spPr>
          <a:xfrm>
            <a:off x="3203848" y="2852936"/>
            <a:ext cx="2911564" cy="2749100"/>
          </a:xfrm>
          <a:prstGeom prst="rect">
            <a:avLst/>
          </a:prstGeom>
        </p:spPr>
      </p:pic>
      <p:pic>
        <p:nvPicPr>
          <p:cNvPr id="7" name="Image 6" descr="croix clapiers 1.jpg"/>
          <p:cNvPicPr>
            <a:picLocks noChangeAspect="1"/>
          </p:cNvPicPr>
          <p:nvPr/>
        </p:nvPicPr>
        <p:blipFill>
          <a:blip r:embed="rId4" cstate="print"/>
          <a:stretch>
            <a:fillRect/>
          </a:stretch>
        </p:blipFill>
        <p:spPr>
          <a:xfrm rot="493658">
            <a:off x="6801979" y="281454"/>
            <a:ext cx="1864330" cy="395534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roix clapiers 5.jpg"/>
          <p:cNvPicPr>
            <a:picLocks noChangeAspect="1"/>
          </p:cNvPicPr>
          <p:nvPr/>
        </p:nvPicPr>
        <p:blipFill>
          <a:blip r:embed="rId2" cstate="print"/>
          <a:stretch>
            <a:fillRect/>
          </a:stretch>
        </p:blipFill>
        <p:spPr>
          <a:xfrm>
            <a:off x="1011936" y="348996"/>
            <a:ext cx="7120128" cy="616000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roix clapiers 6 pieds.jpg"/>
          <p:cNvPicPr>
            <a:picLocks noChangeAspect="1"/>
          </p:cNvPicPr>
          <p:nvPr/>
        </p:nvPicPr>
        <p:blipFill>
          <a:blip r:embed="rId2" cstate="print"/>
          <a:stretch>
            <a:fillRect/>
          </a:stretch>
        </p:blipFill>
        <p:spPr>
          <a:xfrm>
            <a:off x="5292080" y="2996952"/>
            <a:ext cx="3620021" cy="3697520"/>
          </a:xfrm>
          <a:prstGeom prst="rect">
            <a:avLst/>
          </a:prstGeom>
        </p:spPr>
      </p:pic>
      <p:pic>
        <p:nvPicPr>
          <p:cNvPr id="4" name="Image 3" descr="croix clapiers 8 main detoure.png"/>
          <p:cNvPicPr>
            <a:picLocks noChangeAspect="1"/>
          </p:cNvPicPr>
          <p:nvPr/>
        </p:nvPicPr>
        <p:blipFill>
          <a:blip r:embed="rId3" cstate="print"/>
          <a:stretch>
            <a:fillRect/>
          </a:stretch>
        </p:blipFill>
        <p:spPr>
          <a:xfrm>
            <a:off x="107504" y="0"/>
            <a:ext cx="4233256" cy="26369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roix clapiers 3 dos.jpg"/>
          <p:cNvPicPr>
            <a:picLocks noChangeAspect="1"/>
          </p:cNvPicPr>
          <p:nvPr/>
        </p:nvPicPr>
        <p:blipFill>
          <a:blip r:embed="rId2" cstate="print"/>
          <a:stretch>
            <a:fillRect/>
          </a:stretch>
        </p:blipFill>
        <p:spPr>
          <a:xfrm>
            <a:off x="2568346" y="0"/>
            <a:ext cx="4007308"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on bosco choeur.JPG"/>
          <p:cNvPicPr>
            <a:picLocks noChangeAspect="1"/>
          </p:cNvPicPr>
          <p:nvPr/>
        </p:nvPicPr>
        <p:blipFill>
          <a:blip r:embed="rId2" cstate="print"/>
          <a:stretch>
            <a:fillRect/>
          </a:stretch>
        </p:blipFill>
        <p:spPr>
          <a:xfrm>
            <a:off x="971600" y="332656"/>
            <a:ext cx="7848872" cy="5232581"/>
          </a:xfrm>
          <a:prstGeom prst="rect">
            <a:avLst/>
          </a:prstGeom>
        </p:spPr>
      </p:pic>
      <p:sp>
        <p:nvSpPr>
          <p:cNvPr id="3" name="ZoneTexte 2"/>
          <p:cNvSpPr txBox="1"/>
          <p:nvPr/>
        </p:nvSpPr>
        <p:spPr>
          <a:xfrm>
            <a:off x="1043608" y="6093296"/>
            <a:ext cx="6264696" cy="369332"/>
          </a:xfrm>
          <a:prstGeom prst="rect">
            <a:avLst/>
          </a:prstGeom>
          <a:noFill/>
        </p:spPr>
        <p:txBody>
          <a:bodyPr wrap="square" rtlCol="0">
            <a:spAutoFit/>
          </a:bodyPr>
          <a:lstStyle/>
          <a:p>
            <a:r>
              <a:rPr lang="fr-FR" dirty="0"/>
              <a:t>Croix de l’église Don Bosco Montpellier Années 1980/90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roix don bosco 3.JPG"/>
          <p:cNvPicPr>
            <a:picLocks noChangeAspect="1"/>
          </p:cNvPicPr>
          <p:nvPr/>
        </p:nvPicPr>
        <p:blipFill>
          <a:blip r:embed="rId2" cstate="print"/>
          <a:stretch>
            <a:fillRect/>
          </a:stretch>
        </p:blipFill>
        <p:spPr>
          <a:xfrm>
            <a:off x="940356" y="0"/>
            <a:ext cx="7263287"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roix don bosco.JPG"/>
          <p:cNvPicPr>
            <a:picLocks noChangeAspect="1"/>
          </p:cNvPicPr>
          <p:nvPr/>
        </p:nvPicPr>
        <p:blipFill>
          <a:blip r:embed="rId2" cstate="print"/>
          <a:stretch>
            <a:fillRect/>
          </a:stretch>
        </p:blipFill>
        <p:spPr>
          <a:xfrm>
            <a:off x="1847688" y="0"/>
            <a:ext cx="5448623"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roix don bosco 5 tête.jpg"/>
          <p:cNvPicPr>
            <a:picLocks noChangeAspect="1"/>
          </p:cNvPicPr>
          <p:nvPr/>
        </p:nvPicPr>
        <p:blipFill>
          <a:blip r:embed="rId2" cstate="print"/>
          <a:stretch>
            <a:fillRect/>
          </a:stretch>
        </p:blipFill>
        <p:spPr>
          <a:xfrm>
            <a:off x="827583" y="620688"/>
            <a:ext cx="2516861" cy="3096344"/>
          </a:xfrm>
          <a:prstGeom prst="rect">
            <a:avLst/>
          </a:prstGeom>
        </p:spPr>
      </p:pic>
      <p:pic>
        <p:nvPicPr>
          <p:cNvPr id="3" name="Image 2" descr="croix don bosco 4 noeud.jpg"/>
          <p:cNvPicPr>
            <a:picLocks noChangeAspect="1"/>
          </p:cNvPicPr>
          <p:nvPr/>
        </p:nvPicPr>
        <p:blipFill>
          <a:blip r:embed="rId3" cstate="print"/>
          <a:stretch>
            <a:fillRect/>
          </a:stretch>
        </p:blipFill>
        <p:spPr>
          <a:xfrm>
            <a:off x="4644008" y="3429000"/>
            <a:ext cx="3433645" cy="216024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roix et autel don bosco.JPG"/>
          <p:cNvPicPr>
            <a:picLocks noChangeAspect="1"/>
          </p:cNvPicPr>
          <p:nvPr/>
        </p:nvPicPr>
        <p:blipFill>
          <a:blip r:embed="rId2" cstate="print"/>
          <a:stretch>
            <a:fillRect/>
          </a:stretch>
        </p:blipFill>
        <p:spPr>
          <a:xfrm rot="5400000">
            <a:off x="683568" y="1152128"/>
            <a:ext cx="6912768" cy="460851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roix don bosco 3.JPG"/>
          <p:cNvPicPr>
            <a:picLocks noChangeAspect="1"/>
          </p:cNvPicPr>
          <p:nvPr/>
        </p:nvPicPr>
        <p:blipFill>
          <a:blip r:embed="rId2" cstate="print"/>
          <a:stretch>
            <a:fillRect/>
          </a:stretch>
        </p:blipFill>
        <p:spPr>
          <a:xfrm>
            <a:off x="467544" y="332656"/>
            <a:ext cx="3250326" cy="3068960"/>
          </a:xfrm>
          <a:prstGeom prst="rect">
            <a:avLst/>
          </a:prstGeom>
        </p:spPr>
      </p:pic>
      <p:pic>
        <p:nvPicPr>
          <p:cNvPr id="4098" name="Picture 2" descr="D:\Images\iconographie\croix romanes catalanes\croix romanes catalanes\MNAC  58.JPG"/>
          <p:cNvPicPr>
            <a:picLocks noChangeAspect="1" noChangeArrowheads="1"/>
          </p:cNvPicPr>
          <p:nvPr/>
        </p:nvPicPr>
        <p:blipFill>
          <a:blip r:embed="rId3" cstate="print"/>
          <a:srcRect/>
          <a:stretch>
            <a:fillRect/>
          </a:stretch>
        </p:blipFill>
        <p:spPr bwMode="auto">
          <a:xfrm>
            <a:off x="4499992" y="188640"/>
            <a:ext cx="4156234" cy="5933788"/>
          </a:xfrm>
          <a:prstGeom prst="rect">
            <a:avLst/>
          </a:prstGeom>
          <a:noFill/>
        </p:spPr>
      </p:pic>
      <p:sp>
        <p:nvSpPr>
          <p:cNvPr id="4" name="ZoneTexte 3"/>
          <p:cNvSpPr txBox="1"/>
          <p:nvPr/>
        </p:nvSpPr>
        <p:spPr>
          <a:xfrm>
            <a:off x="4499992" y="6093296"/>
            <a:ext cx="4032448" cy="646331"/>
          </a:xfrm>
          <a:prstGeom prst="rect">
            <a:avLst/>
          </a:prstGeom>
          <a:noFill/>
        </p:spPr>
        <p:txBody>
          <a:bodyPr wrap="square" rtlCol="0">
            <a:spAutoFit/>
          </a:bodyPr>
          <a:lstStyle/>
          <a:p>
            <a:r>
              <a:rPr lang="fr-FR" dirty="0"/>
              <a:t>Croix romane catalane </a:t>
            </a:r>
          </a:p>
          <a:p>
            <a:r>
              <a:rPr lang="fr-FR" dirty="0" err="1"/>
              <a:t>Museo</a:t>
            </a:r>
            <a:r>
              <a:rPr lang="fr-FR" dirty="0"/>
              <a:t> </a:t>
            </a:r>
            <a:r>
              <a:rPr lang="fr-FR" dirty="0" err="1"/>
              <a:t>Nacional</a:t>
            </a:r>
            <a:r>
              <a:rPr lang="fr-FR" dirty="0"/>
              <a:t> de Arte de </a:t>
            </a:r>
            <a:r>
              <a:rPr lang="fr-FR" dirty="0" err="1"/>
              <a:t>Catalunya</a:t>
            </a:r>
            <a:endParaRPr lang="fr-F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00  pour site par la parole\00 paul\00 déroulés\5 paul rencontre 5 sagesse folie\croix\Croix-SacrameOF-TOL-18020825.jpg"/>
          <p:cNvPicPr>
            <a:picLocks noChangeAspect="1" noChangeArrowheads="1"/>
          </p:cNvPicPr>
          <p:nvPr/>
        </p:nvPicPr>
        <p:blipFill>
          <a:blip r:embed="rId2" cstate="print"/>
          <a:srcRect/>
          <a:stretch>
            <a:fillRect/>
          </a:stretch>
        </p:blipFill>
        <p:spPr bwMode="auto">
          <a:xfrm>
            <a:off x="107504" y="234896"/>
            <a:ext cx="2520957" cy="4060351"/>
          </a:xfrm>
          <a:prstGeom prst="rect">
            <a:avLst/>
          </a:prstGeom>
          <a:noFill/>
        </p:spPr>
      </p:pic>
      <p:pic>
        <p:nvPicPr>
          <p:cNvPr id="6" name="Image 5" descr="croix don bosco 3.JPG"/>
          <p:cNvPicPr>
            <a:picLocks noChangeAspect="1"/>
          </p:cNvPicPr>
          <p:nvPr/>
        </p:nvPicPr>
        <p:blipFill>
          <a:blip r:embed="rId3" cstate="print"/>
          <a:stretch>
            <a:fillRect/>
          </a:stretch>
        </p:blipFill>
        <p:spPr>
          <a:xfrm>
            <a:off x="2920863" y="2780928"/>
            <a:ext cx="3431856" cy="3240360"/>
          </a:xfrm>
          <a:prstGeom prst="rect">
            <a:avLst/>
          </a:prstGeom>
        </p:spPr>
      </p:pic>
      <p:pic>
        <p:nvPicPr>
          <p:cNvPr id="7" name="Image 6" descr="croix clapiers 1.jpg"/>
          <p:cNvPicPr>
            <a:picLocks noChangeAspect="1"/>
          </p:cNvPicPr>
          <p:nvPr/>
        </p:nvPicPr>
        <p:blipFill>
          <a:blip r:embed="rId4" cstate="print"/>
          <a:stretch>
            <a:fillRect/>
          </a:stretch>
        </p:blipFill>
        <p:spPr>
          <a:xfrm>
            <a:off x="6660232" y="188640"/>
            <a:ext cx="2209761" cy="468820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00  pour site par la parole\00 paul\00 déroulés\5 paul rencontre 5 sagesse folie\croix\Croix-SacrameOF-TOL-18020825.jpg"/>
          <p:cNvPicPr>
            <a:picLocks noChangeAspect="1" noChangeArrowheads="1"/>
          </p:cNvPicPr>
          <p:nvPr/>
        </p:nvPicPr>
        <p:blipFill>
          <a:blip r:embed="rId2" cstate="print"/>
          <a:srcRect/>
          <a:stretch>
            <a:fillRect/>
          </a:stretch>
        </p:blipFill>
        <p:spPr bwMode="auto">
          <a:xfrm>
            <a:off x="395536" y="116632"/>
            <a:ext cx="4033921" cy="6497191"/>
          </a:xfrm>
          <a:prstGeom prst="rect">
            <a:avLst/>
          </a:prstGeom>
          <a:noFill/>
        </p:spPr>
      </p:pic>
      <p:sp>
        <p:nvSpPr>
          <p:cNvPr id="6" name="Rectangle 5"/>
          <p:cNvSpPr/>
          <p:nvPr/>
        </p:nvSpPr>
        <p:spPr>
          <a:xfrm>
            <a:off x="4860032" y="5661248"/>
            <a:ext cx="3727111" cy="646331"/>
          </a:xfrm>
          <a:prstGeom prst="rect">
            <a:avLst/>
          </a:prstGeom>
        </p:spPr>
        <p:txBody>
          <a:bodyPr wrap="none">
            <a:spAutoFit/>
          </a:bodyPr>
          <a:lstStyle/>
          <a:p>
            <a:r>
              <a:rPr lang="fr-FR" dirty="0"/>
              <a:t>Sacramentaire gélasien dit de </a:t>
            </a:r>
            <a:r>
              <a:rPr lang="fr-FR" dirty="0" err="1"/>
              <a:t>Gellone</a:t>
            </a:r>
            <a:endParaRPr lang="fr-FR" dirty="0"/>
          </a:p>
          <a:p>
            <a:r>
              <a:rPr lang="fr-FR" i="1" dirty="0"/>
              <a:t>(VIe-VIIe s.)</a:t>
            </a:r>
            <a:r>
              <a:rPr lang="fr-FR" dirty="0"/>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a:extLst>
              <a:ext uri="{FF2B5EF4-FFF2-40B4-BE49-F238E27FC236}">
                <a16:creationId xmlns:a16="http://schemas.microsoft.com/office/drawing/2014/main" id="{46F423D5-2F69-9A68-9762-8F0C2031E358}"/>
              </a:ext>
            </a:extLst>
          </p:cNvPr>
          <p:cNvSpPr>
            <a:spLocks noGrp="1"/>
          </p:cNvSpPr>
          <p:nvPr>
            <p:ph type="title"/>
          </p:nvPr>
        </p:nvSpPr>
        <p:spPr>
          <a:xfrm>
            <a:off x="683568" y="5085184"/>
            <a:ext cx="8229600" cy="1296144"/>
          </a:xfrm>
        </p:spPr>
        <p:txBody>
          <a:bodyPr>
            <a:normAutofit fontScale="90000"/>
          </a:bodyPr>
          <a:lstStyle/>
          <a:p>
            <a:r>
              <a:rPr lang="fr-FR" sz="2000" dirty="0"/>
              <a:t>Réalisation Catéchèse Par la Parole </a:t>
            </a:r>
            <a:br>
              <a:rPr lang="fr-FR" sz="2000" dirty="0"/>
            </a:br>
            <a:r>
              <a:rPr lang="fr-FR" sz="2000" dirty="0"/>
              <a:t>Paul Rencontre 5 </a:t>
            </a:r>
            <a:br>
              <a:rPr lang="fr-FR" sz="2000" dirty="0"/>
            </a:br>
            <a:r>
              <a:rPr lang="fr-FR" sz="1800" dirty="0"/>
              <a:t>Sacramentaire gélasien dit de </a:t>
            </a:r>
            <a:r>
              <a:rPr lang="fr-FR" sz="1800" dirty="0" err="1"/>
              <a:t>Gellone</a:t>
            </a:r>
            <a:r>
              <a:rPr lang="fr-FR" sz="1800" dirty="0"/>
              <a:t>  Site </a:t>
            </a:r>
            <a:r>
              <a:rPr lang="fr-FR" sz="1800" dirty="0" err="1"/>
              <a:t>Bnf</a:t>
            </a:r>
            <a:r>
              <a:rPr lang="fr-FR" sz="1800" dirty="0"/>
              <a:t> </a:t>
            </a:r>
            <a:r>
              <a:rPr lang="fr-FR" sz="1800" dirty="0" err="1"/>
              <a:t>gallica</a:t>
            </a:r>
            <a:br>
              <a:rPr lang="fr-FR" sz="1000" dirty="0"/>
            </a:br>
            <a:br>
              <a:rPr lang="fr-FR" sz="2000" dirty="0"/>
            </a:br>
            <a:endParaRPr lang="fr-FR" sz="2000" dirty="0"/>
          </a:p>
        </p:txBody>
      </p:sp>
      <p:pic>
        <p:nvPicPr>
          <p:cNvPr id="6" name="Image 5" descr="Une image contenant texte, clipart, dessin humoristique, illustration&#10;&#10;Description générée automatiquement">
            <a:extLst>
              <a:ext uri="{FF2B5EF4-FFF2-40B4-BE49-F238E27FC236}">
                <a16:creationId xmlns:a16="http://schemas.microsoft.com/office/drawing/2014/main" id="{F71261B3-A446-0EDE-E2F0-2B849B88E2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4941168"/>
            <a:ext cx="1728192" cy="955438"/>
          </a:xfrm>
          <a:prstGeom prst="rect">
            <a:avLst/>
          </a:prstGeom>
        </p:spPr>
      </p:pic>
    </p:spTree>
    <p:extLst>
      <p:ext uri="{BB962C8B-B14F-4D97-AF65-F5344CB8AC3E}">
        <p14:creationId xmlns:p14="http://schemas.microsoft.com/office/powerpoint/2010/main" val="728078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00  pour site par la parole\00 paul\00 déroulés\5 paul rencontre 5 sagesse folie\croix\Croix-Sacrament détourée.png"/>
          <p:cNvPicPr>
            <a:picLocks noChangeAspect="1" noChangeArrowheads="1"/>
          </p:cNvPicPr>
          <p:nvPr/>
        </p:nvPicPr>
        <p:blipFill>
          <a:blip r:embed="rId2" cstate="print"/>
          <a:srcRect/>
          <a:stretch>
            <a:fillRect/>
          </a:stretch>
        </p:blipFill>
        <p:spPr bwMode="auto">
          <a:xfrm>
            <a:off x="2339752" y="1231985"/>
            <a:ext cx="4248472" cy="5872385"/>
          </a:xfrm>
          <a:prstGeom prst="rect">
            <a:avLst/>
          </a:prstGeom>
          <a:noFill/>
        </p:spPr>
      </p:pic>
      <p:pic>
        <p:nvPicPr>
          <p:cNvPr id="5" name="Picture 3" descr="D:\00  pour site par la parole\00 paul\00 déroulés\5 paul rencontre 5 sagesse folie\croix\Croix-Sacrame Ange droite détouré.png"/>
          <p:cNvPicPr>
            <a:picLocks noChangeAspect="1" noChangeArrowheads="1"/>
          </p:cNvPicPr>
          <p:nvPr/>
        </p:nvPicPr>
        <p:blipFill>
          <a:blip r:embed="rId3" cstate="print"/>
          <a:srcRect/>
          <a:stretch>
            <a:fillRect/>
          </a:stretch>
        </p:blipFill>
        <p:spPr bwMode="auto">
          <a:xfrm>
            <a:off x="4902668" y="404664"/>
            <a:ext cx="3355975" cy="2800350"/>
          </a:xfrm>
          <a:prstGeom prst="rect">
            <a:avLst/>
          </a:prstGeom>
          <a:noFill/>
        </p:spPr>
      </p:pic>
      <p:pic>
        <p:nvPicPr>
          <p:cNvPr id="6" name="Picture 2" descr="D:\00  pour site par la parole\00 paul\00 déroulés\5 paul rencontre 5 sagesse folie\croix\Croix-Sacrame Ange gauche recadré.png"/>
          <p:cNvPicPr>
            <a:picLocks noChangeAspect="1" noChangeArrowheads="1"/>
          </p:cNvPicPr>
          <p:nvPr/>
        </p:nvPicPr>
        <p:blipFill>
          <a:blip r:embed="rId4" cstate="print"/>
          <a:srcRect/>
          <a:stretch>
            <a:fillRect/>
          </a:stretch>
        </p:blipFill>
        <p:spPr bwMode="auto">
          <a:xfrm>
            <a:off x="1475656" y="-274216"/>
            <a:ext cx="2765678" cy="333521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
          <p:cNvPicPr/>
          <p:nvPr/>
        </p:nvPicPr>
        <p:blipFill>
          <a:blip r:embed="rId2" cstate="print">
            <a:alphaModFix/>
            <a:lum/>
          </a:blip>
          <a:srcRect/>
          <a:stretch>
            <a:fillRect/>
          </a:stretch>
        </p:blipFill>
        <p:spPr>
          <a:xfrm>
            <a:off x="4716016" y="116632"/>
            <a:ext cx="4248472" cy="3096344"/>
          </a:xfrm>
          <a:prstGeom prst="rect">
            <a:avLst/>
          </a:prstGeom>
        </p:spPr>
      </p:pic>
      <p:sp>
        <p:nvSpPr>
          <p:cNvPr id="6" name="ZoneTexte 5"/>
          <p:cNvSpPr txBox="1"/>
          <p:nvPr/>
        </p:nvSpPr>
        <p:spPr>
          <a:xfrm>
            <a:off x="0" y="332656"/>
            <a:ext cx="4499992" cy="5970865"/>
          </a:xfrm>
          <a:prstGeom prst="rect">
            <a:avLst/>
          </a:prstGeom>
          <a:noFill/>
        </p:spPr>
        <p:txBody>
          <a:bodyPr wrap="square" rtlCol="0">
            <a:spAutoFit/>
          </a:bodyPr>
          <a:lstStyle/>
          <a:p>
            <a:r>
              <a:rPr lang="fr-FR" sz="2800" i="1" dirty="0"/>
              <a:t>En latin </a:t>
            </a:r>
          </a:p>
          <a:p>
            <a:r>
              <a:rPr lang="fr-FR" sz="2800" i="1" dirty="0"/>
              <a:t>Par lui les Anges louent votre majesté, les Dominations l’adorent, les Puissances la révèrent, les Cieux et les Forces des Cieux avec les bienheureux Séraphins la célèbrent, unis dans une même allégresse. A leurs chants nous vous prions de laisser se joindre aussi nos voix pour proclamer dans une humble louange. </a:t>
            </a:r>
            <a:endParaRPr lang="fr-FR" sz="2800" dirty="0"/>
          </a:p>
          <a:p>
            <a:endParaRPr lang="fr-FR" dirty="0"/>
          </a:p>
        </p:txBody>
      </p:sp>
      <p:sp>
        <p:nvSpPr>
          <p:cNvPr id="8" name="ZoneTexte 7"/>
          <p:cNvSpPr txBox="1"/>
          <p:nvPr/>
        </p:nvSpPr>
        <p:spPr>
          <a:xfrm>
            <a:off x="4572000" y="3164681"/>
            <a:ext cx="4392488" cy="3693319"/>
          </a:xfrm>
          <a:prstGeom prst="rect">
            <a:avLst/>
          </a:prstGeom>
          <a:noFill/>
        </p:spPr>
        <p:txBody>
          <a:bodyPr wrap="square" rtlCol="0">
            <a:spAutoFit/>
          </a:bodyPr>
          <a:lstStyle/>
          <a:p>
            <a:r>
              <a:rPr lang="fr-FR" sz="2400" i="1" dirty="0"/>
              <a:t>En grec </a:t>
            </a:r>
          </a:p>
          <a:p>
            <a:r>
              <a:rPr lang="fr-FR" sz="2400" i="1" dirty="0"/>
              <a:t>Saint, saint, saint le Seigneur, Dieu des Forces célestes. </a:t>
            </a:r>
          </a:p>
          <a:p>
            <a:r>
              <a:rPr lang="fr-FR" sz="2400" i="1" dirty="0"/>
              <a:t>Le ciel et la terre sont remplis de votre gloire. </a:t>
            </a:r>
          </a:p>
          <a:p>
            <a:r>
              <a:rPr lang="fr-FR" sz="2400" i="1" dirty="0"/>
              <a:t>Hosanna au plus haut des cieux. </a:t>
            </a:r>
          </a:p>
          <a:p>
            <a:r>
              <a:rPr lang="fr-FR" sz="2400" i="1" dirty="0"/>
              <a:t>Béni soit celui qui vient au nom du Seigneur.</a:t>
            </a:r>
          </a:p>
          <a:p>
            <a:r>
              <a:rPr lang="fr-FR" sz="2400" i="1" dirty="0"/>
              <a:t>Hosanna au plus haut des cieux.</a:t>
            </a:r>
            <a:endParaRPr lang="fr-FR" sz="2400" dirty="0"/>
          </a:p>
          <a:p>
            <a:endParaRPr lang="fr-F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3"/>
          <p:cNvPicPr/>
          <p:nvPr/>
        </p:nvPicPr>
        <p:blipFill>
          <a:blip r:embed="rId2" cstate="print">
            <a:alphaModFix/>
            <a:lum/>
          </a:blip>
          <a:srcRect/>
          <a:stretch>
            <a:fillRect/>
          </a:stretch>
        </p:blipFill>
        <p:spPr>
          <a:xfrm>
            <a:off x="5724128" y="1124744"/>
            <a:ext cx="2990015" cy="4320480"/>
          </a:xfrm>
          <a:prstGeom prst="rect">
            <a:avLst/>
          </a:prstGeom>
        </p:spPr>
      </p:pic>
      <p:sp>
        <p:nvSpPr>
          <p:cNvPr id="4" name="ZoneTexte 3"/>
          <p:cNvSpPr txBox="1"/>
          <p:nvPr/>
        </p:nvSpPr>
        <p:spPr>
          <a:xfrm>
            <a:off x="179512" y="980728"/>
            <a:ext cx="5040560" cy="5109091"/>
          </a:xfrm>
          <a:prstGeom prst="rect">
            <a:avLst/>
          </a:prstGeom>
          <a:noFill/>
        </p:spPr>
        <p:txBody>
          <a:bodyPr wrap="square" rtlCol="0">
            <a:spAutoFit/>
          </a:bodyPr>
          <a:lstStyle/>
          <a:p>
            <a:r>
              <a:rPr lang="fr-FR" sz="2800" i="1" dirty="0"/>
              <a:t>Te </a:t>
            </a:r>
            <a:r>
              <a:rPr lang="fr-FR" sz="2800" i="1" dirty="0" err="1"/>
              <a:t>ígitur</a:t>
            </a:r>
            <a:r>
              <a:rPr lang="fr-FR" sz="2800" i="1" dirty="0"/>
              <a:t>, </a:t>
            </a:r>
            <a:r>
              <a:rPr lang="fr-FR" sz="2800" i="1" dirty="0" err="1"/>
              <a:t>clementíssime</a:t>
            </a:r>
            <a:r>
              <a:rPr lang="fr-FR" sz="2800" i="1" dirty="0"/>
              <a:t> Pater, per </a:t>
            </a:r>
            <a:r>
              <a:rPr lang="fr-FR" sz="2800" i="1" dirty="0" err="1"/>
              <a:t>Iesum</a:t>
            </a:r>
            <a:r>
              <a:rPr lang="fr-FR" sz="2800" i="1" dirty="0"/>
              <a:t> </a:t>
            </a:r>
            <a:r>
              <a:rPr lang="fr-FR" sz="2800" i="1" dirty="0" err="1"/>
              <a:t>Christum</a:t>
            </a:r>
            <a:r>
              <a:rPr lang="fr-FR" sz="2800" i="1" dirty="0"/>
              <a:t>, </a:t>
            </a:r>
            <a:r>
              <a:rPr lang="fr-FR" sz="2800" i="1" dirty="0" err="1"/>
              <a:t>Fílium</a:t>
            </a:r>
            <a:r>
              <a:rPr lang="fr-FR" sz="2800" i="1" dirty="0"/>
              <a:t> </a:t>
            </a:r>
            <a:r>
              <a:rPr lang="fr-FR" sz="2800" i="1" dirty="0" err="1"/>
              <a:t>tuum</a:t>
            </a:r>
            <a:r>
              <a:rPr lang="fr-FR" sz="2800" i="1" dirty="0"/>
              <a:t>, </a:t>
            </a:r>
            <a:r>
              <a:rPr lang="fr-FR" sz="2800" i="1" dirty="0" err="1"/>
              <a:t>Dóminum</a:t>
            </a:r>
            <a:r>
              <a:rPr lang="fr-FR" sz="2800" i="1" dirty="0"/>
              <a:t> </a:t>
            </a:r>
            <a:r>
              <a:rPr lang="fr-FR" sz="2800" i="1" dirty="0" err="1"/>
              <a:t>nostrum</a:t>
            </a:r>
            <a:endParaRPr lang="fr-FR" sz="2800" i="1" dirty="0"/>
          </a:p>
          <a:p>
            <a:endParaRPr lang="fr-FR" sz="2800" dirty="0"/>
          </a:p>
          <a:p>
            <a:r>
              <a:rPr lang="fr-FR" sz="2800" i="1" dirty="0"/>
              <a:t>Père très bon, nous vous prions humblement et nous vous demandons par Jésus-Christ votre Fils, notre Seigneur, d’accepter et de bénir ces dons, ces présents, ces offrandes saintes et sans tache.</a:t>
            </a:r>
            <a:endParaRPr lang="fr-FR" sz="2800" dirty="0"/>
          </a:p>
          <a:p>
            <a:endParaRPr lang="fr-F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00  pour site par la parole\00 paul\00 déroulés\5 paul rencontre 5 sagesse folie\croix\Croix-SacrameOF-TOL-18020825.jpg"/>
          <p:cNvPicPr>
            <a:picLocks noChangeAspect="1" noChangeArrowheads="1"/>
          </p:cNvPicPr>
          <p:nvPr/>
        </p:nvPicPr>
        <p:blipFill>
          <a:blip r:embed="rId2" cstate="print"/>
          <a:srcRect/>
          <a:stretch>
            <a:fillRect/>
          </a:stretch>
        </p:blipFill>
        <p:spPr bwMode="auto">
          <a:xfrm>
            <a:off x="395536" y="89471"/>
            <a:ext cx="4033921" cy="6497191"/>
          </a:xfrm>
          <a:prstGeom prst="rect">
            <a:avLst/>
          </a:prstGeom>
          <a:noFill/>
        </p:spPr>
      </p:pic>
      <p:sp>
        <p:nvSpPr>
          <p:cNvPr id="6" name="Rectangle 5"/>
          <p:cNvSpPr/>
          <p:nvPr/>
        </p:nvSpPr>
        <p:spPr>
          <a:xfrm>
            <a:off x="4860032" y="5661248"/>
            <a:ext cx="3727111" cy="646331"/>
          </a:xfrm>
          <a:prstGeom prst="rect">
            <a:avLst/>
          </a:prstGeom>
        </p:spPr>
        <p:txBody>
          <a:bodyPr wrap="none">
            <a:spAutoFit/>
          </a:bodyPr>
          <a:lstStyle/>
          <a:p>
            <a:r>
              <a:rPr lang="fr-FR" dirty="0"/>
              <a:t>Sacramentaire gélasien dit de </a:t>
            </a:r>
            <a:r>
              <a:rPr lang="fr-FR" dirty="0" err="1"/>
              <a:t>Gellone</a:t>
            </a:r>
            <a:endParaRPr lang="fr-FR" dirty="0"/>
          </a:p>
          <a:p>
            <a:r>
              <a:rPr lang="fr-FR" i="1" dirty="0"/>
              <a:t>(VIe-VIIe s.)</a:t>
            </a:r>
            <a:r>
              <a:rPr lang="fr-FR" dirty="0"/>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roix clapiers 1.jpg"/>
          <p:cNvPicPr>
            <a:picLocks noChangeAspect="1"/>
          </p:cNvPicPr>
          <p:nvPr/>
        </p:nvPicPr>
        <p:blipFill>
          <a:blip r:embed="rId2" cstate="print"/>
          <a:stretch>
            <a:fillRect/>
          </a:stretch>
        </p:blipFill>
        <p:spPr>
          <a:xfrm>
            <a:off x="4572000" y="0"/>
            <a:ext cx="3232482" cy="6858000"/>
          </a:xfrm>
          <a:prstGeom prst="rect">
            <a:avLst/>
          </a:prstGeom>
        </p:spPr>
      </p:pic>
      <p:sp>
        <p:nvSpPr>
          <p:cNvPr id="3" name="ZoneTexte 2"/>
          <p:cNvSpPr txBox="1"/>
          <p:nvPr/>
        </p:nvSpPr>
        <p:spPr>
          <a:xfrm>
            <a:off x="107504" y="5589240"/>
            <a:ext cx="4320480" cy="923330"/>
          </a:xfrm>
          <a:prstGeom prst="rect">
            <a:avLst/>
          </a:prstGeom>
          <a:noFill/>
        </p:spPr>
        <p:txBody>
          <a:bodyPr wrap="square" rtlCol="0">
            <a:spAutoFit/>
          </a:bodyPr>
          <a:lstStyle/>
          <a:p>
            <a:r>
              <a:rPr lang="fr-FR" dirty="0"/>
              <a:t>Croix de procession </a:t>
            </a:r>
          </a:p>
          <a:p>
            <a:r>
              <a:rPr lang="fr-FR" dirty="0"/>
              <a:t>Eglise Saint Antoine Clapiers 34 </a:t>
            </a:r>
          </a:p>
          <a:p>
            <a:r>
              <a:rPr lang="fr-FR" dirty="0"/>
              <a:t>XII-</a:t>
            </a:r>
            <a:r>
              <a:rPr lang="fr-FR" dirty="0" err="1"/>
              <a:t>XVIIIèmes</a:t>
            </a:r>
            <a:r>
              <a:rPr lang="fr-FR" dirty="0"/>
              <a:t> siècles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hoeur clapiers 2.JPG"/>
          <p:cNvPicPr>
            <a:picLocks noChangeAspect="1"/>
          </p:cNvPicPr>
          <p:nvPr/>
        </p:nvPicPr>
        <p:blipFill>
          <a:blip r:embed="rId2" cstate="print"/>
          <a:stretch>
            <a:fillRect/>
          </a:stretch>
        </p:blipFill>
        <p:spPr>
          <a:xfrm>
            <a:off x="0" y="332656"/>
            <a:ext cx="9144000" cy="605641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roix clapiers 2 detoure.png"/>
          <p:cNvPicPr>
            <a:picLocks noChangeAspect="1"/>
          </p:cNvPicPr>
          <p:nvPr/>
        </p:nvPicPr>
        <p:blipFill>
          <a:blip r:embed="rId2" cstate="print"/>
          <a:stretch>
            <a:fillRect/>
          </a:stretch>
        </p:blipFill>
        <p:spPr>
          <a:xfrm>
            <a:off x="1885841" y="0"/>
            <a:ext cx="5372317" cy="6858000"/>
          </a:xfrm>
          <a:prstGeom prst="rect">
            <a:avLst/>
          </a:prstGeom>
        </p:spPr>
      </p:pic>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TotalTime>
  <Words>239</Words>
  <Application>Microsoft Office PowerPoint</Application>
  <PresentationFormat>Affichage à l'écran (4:3)</PresentationFormat>
  <Paragraphs>24</Paragraphs>
  <Slides>20</Slides>
  <Notes>0</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20</vt:i4>
      </vt:variant>
    </vt:vector>
  </HeadingPairs>
  <TitlesOfParts>
    <vt:vector size="23" baseType="lpstr">
      <vt:lpstr>Arial</vt:lpstr>
      <vt:lpstr>Calibri</vt:lpstr>
      <vt:lpstr>Thème Office</vt:lpstr>
      <vt:lpstr>Diaporama   3 croix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Réalisation Catéchèse Par la Parole  Paul Rencontre 5  Sacramentaire gélasien dit de Gellone  Site Bnf gallica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MAISON</dc:creator>
  <cp:lastModifiedBy>odile theiller</cp:lastModifiedBy>
  <cp:revision>19</cp:revision>
  <dcterms:created xsi:type="dcterms:W3CDTF">2019-05-20T16:37:13Z</dcterms:created>
  <dcterms:modified xsi:type="dcterms:W3CDTF">2023-05-26T14:18:42Z</dcterms:modified>
</cp:coreProperties>
</file>