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9" r:id="rId2"/>
    <p:sldId id="290" r:id="rId3"/>
    <p:sldId id="261" r:id="rId4"/>
    <p:sldId id="262" r:id="rId5"/>
    <p:sldId id="263" r:id="rId6"/>
    <p:sldId id="264" r:id="rId7"/>
    <p:sldId id="291" r:id="rId8"/>
    <p:sldId id="265" r:id="rId9"/>
    <p:sldId id="266" r:id="rId10"/>
    <p:sldId id="267" r:id="rId11"/>
    <p:sldId id="268" r:id="rId12"/>
    <p:sldId id="294" r:id="rId13"/>
    <p:sldId id="273" r:id="rId14"/>
    <p:sldId id="276" r:id="rId15"/>
    <p:sldId id="275" r:id="rId16"/>
    <p:sldId id="274" r:id="rId17"/>
    <p:sldId id="295" r:id="rId18"/>
    <p:sldId id="277" r:id="rId19"/>
    <p:sldId id="280" r:id="rId20"/>
    <p:sldId id="279" r:id="rId21"/>
    <p:sldId id="278" r:id="rId22"/>
    <p:sldId id="296" r:id="rId23"/>
    <p:sldId id="284" r:id="rId24"/>
    <p:sldId id="283" r:id="rId25"/>
    <p:sldId id="282" r:id="rId26"/>
    <p:sldId id="281" r:id="rId27"/>
    <p:sldId id="29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" initials="i" lastIdx="1" clrIdx="0">
    <p:extLst>
      <p:ext uri="{19B8F6BF-5375-455C-9EA6-DF929625EA0E}">
        <p15:presenceInfo xmlns:p15="http://schemas.microsoft.com/office/powerpoint/2012/main" userId="86e7f658dc9b5b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AD772-85C2-4096-85F6-E3EA00C698A4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646BC-710D-4437-815B-00154D24E8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FD622D-2FAB-44E7-BEED-75D9FD6B2135}" type="datetimeFigureOut">
              <a:rPr lang="fr-FR" smtClean="0"/>
              <a:pPr/>
              <a:t>10/05/2023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5CECDE-DE38-4221-B614-39F9ED1ABCD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D38189-9951-4A5B-8CF9-9A71F6A1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727147"/>
            <a:ext cx="3766110" cy="171118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fr-F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 1</a:t>
            </a:r>
          </a:p>
          <a:p>
            <a:pPr marL="0" indent="0" algn="ctr">
              <a:buNone/>
            </a:pPr>
            <a:r>
              <a:rPr lang="fr-FR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Diaporama des cartes indices</a:t>
            </a:r>
          </a:p>
          <a:p>
            <a:pPr marL="0" indent="0" algn="ctr">
              <a:buNone/>
            </a:pPr>
            <a:r>
              <a:rPr lang="fr-FR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Jeunes </a:t>
            </a:r>
          </a:p>
          <a:p>
            <a:pPr marL="0" indent="0" algn="ctr">
              <a:buNone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45B871A-D3A1-41C8-BA33-E315A874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0247" y="170159"/>
            <a:ext cx="8712968" cy="6408712"/>
          </a:xfrm>
          <a:prstGeom prst="roundRect">
            <a:avLst>
              <a:gd name="adj" fmla="val 16667"/>
            </a:avLst>
          </a:prstGeom>
          <a:noFill/>
          <a:ln w="76200" algn="in">
            <a:noFill/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4C5268E-1C36-4469-B0EC-55D4F9FD43F5}"/>
              </a:ext>
            </a:extLst>
          </p:cNvPr>
          <p:cNvGrpSpPr/>
          <p:nvPr/>
        </p:nvGrpSpPr>
        <p:grpSpPr>
          <a:xfrm>
            <a:off x="500034" y="3357562"/>
            <a:ext cx="4500562" cy="2746312"/>
            <a:chOff x="409846" y="2864010"/>
            <a:chExt cx="4896544" cy="3828082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46EFE8F-4B3A-4845-9307-42DF92645CDB}"/>
                </a:ext>
              </a:extLst>
            </p:cNvPr>
            <p:cNvSpPr txBox="1"/>
            <p:nvPr/>
          </p:nvSpPr>
          <p:spPr>
            <a:xfrm>
              <a:off x="578445" y="3088412"/>
              <a:ext cx="4583929" cy="3603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Mots choisis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Grâce                                 diapos  02 à 06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Paix                                    diapos  07 à 11     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Fidèle                                 diapos  12 à 16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Appeler                              diapos  17 à 21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Vivre en communion         diapos  22 à 26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FA6D06A3-9DBE-4AE6-9968-6F8800E2F119}"/>
                </a:ext>
              </a:extLst>
            </p:cNvPr>
            <p:cNvSpPr/>
            <p:nvPr/>
          </p:nvSpPr>
          <p:spPr>
            <a:xfrm>
              <a:off x="409846" y="2864010"/>
              <a:ext cx="4896544" cy="298732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E05EE7A-25C9-4998-BED8-2DE7962AB08C}"/>
              </a:ext>
            </a:extLst>
          </p:cNvPr>
          <p:cNvSpPr txBox="1"/>
          <p:nvPr/>
        </p:nvSpPr>
        <p:spPr>
          <a:xfrm>
            <a:off x="5331479" y="3232146"/>
            <a:ext cx="3634102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chaque mot 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diapos : </a:t>
            </a:r>
            <a:endParaRPr lang="fr-FR"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Bleue : le mot ou l’expression</a:t>
            </a:r>
            <a:endParaRPr lang="fr-FR"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Rouge : des questions</a:t>
            </a:r>
            <a:endParaRPr lang="fr-FR"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 foncé et vert clair : des rapprochements</a:t>
            </a:r>
            <a:endParaRPr lang="fr-FR"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Jaune : vers des sens possibles</a:t>
            </a:r>
            <a:endParaRPr lang="fr-FR"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Après chaque diapo, l’animateur donne la parole, reformule, questionne, synthétise… 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698A1F-F580-4020-BAAD-BFFA50160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4313" y="61929"/>
            <a:ext cx="1454190" cy="25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64665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07504" y="1052736"/>
            <a:ext cx="8568952" cy="2808312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CC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B653DF-8521-402B-BB1D-1177DCC6F9C2}"/>
              </a:ext>
            </a:extLst>
          </p:cNvPr>
          <p:cNvSpPr txBox="1"/>
          <p:nvPr/>
        </p:nvSpPr>
        <p:spPr>
          <a:xfrm>
            <a:off x="467544" y="1124744"/>
            <a:ext cx="8280920" cy="259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+mj-lt"/>
                <a:cs typeface="Times New Roman" panose="02020603050405020304" pitchFamily="18" charset="0"/>
              </a:rPr>
              <a:t>Jean 14, 27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Je vous laisse la paix, je vous donne ma paix; ce n'est pas à la manière du monde que je vous la donne. Que votre cœur ne soit pas bouleversé ni effrayé.»</a:t>
            </a:r>
          </a:p>
          <a:p>
            <a:r>
              <a:rPr lang="fr-FR" sz="2000" b="1" dirty="0">
                <a:latin typeface="+mj-lt"/>
                <a:cs typeface="Times New Roman" panose="02020603050405020304" pitchFamily="18" charset="0"/>
              </a:rPr>
              <a:t>Galates 5, 22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Mais voici le fruit de l’Esprit : amour, joie, paix,</a:t>
            </a:r>
          </a:p>
          <a:p>
            <a:r>
              <a:rPr lang="fr-FR" sz="2000" i="1" dirty="0">
                <a:latin typeface="+mj-lt"/>
                <a:cs typeface="Times New Roman" panose="02020603050405020304" pitchFamily="18" charset="0"/>
              </a:rPr>
              <a:t> patience, bonté, bienveillance, fidélité.»</a:t>
            </a:r>
          </a:p>
          <a:p>
            <a:r>
              <a:rPr lang="fr-FR" sz="2000" b="1" dirty="0">
                <a:latin typeface="+mj-lt"/>
                <a:cs typeface="Times New Roman" panose="02020603050405020304" pitchFamily="18" charset="0"/>
              </a:rPr>
              <a:t>A la messe,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nous échangeons un signe de paix en disant: </a:t>
            </a:r>
          </a:p>
          <a:p>
            <a:r>
              <a:rPr lang="fr-FR" sz="2000" i="1" dirty="0">
                <a:latin typeface="+mj-lt"/>
                <a:cs typeface="Times New Roman" panose="02020603050405020304" pitchFamily="18" charset="0"/>
              </a:rPr>
              <a:t>la paix du Christ!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298122-2B99-4AA7-9D1E-E8B22E6EA98B}"/>
              </a:ext>
            </a:extLst>
          </p:cNvPr>
          <p:cNvSpPr txBox="1"/>
          <p:nvPr/>
        </p:nvSpPr>
        <p:spPr>
          <a:xfrm>
            <a:off x="2461581" y="411806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PAIX</a:t>
            </a:r>
            <a:endParaRPr lang="fr-FR" sz="28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3DA0504-E220-4DD2-AD27-DCA889C90A5C}"/>
              </a:ext>
            </a:extLst>
          </p:cNvPr>
          <p:cNvGrpSpPr/>
          <p:nvPr/>
        </p:nvGrpSpPr>
        <p:grpSpPr>
          <a:xfrm>
            <a:off x="611560" y="4171272"/>
            <a:ext cx="7092788" cy="2304256"/>
            <a:chOff x="467544" y="3861048"/>
            <a:chExt cx="8568952" cy="2592288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AB73A842-DAC9-4881-935C-F14C6610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3861048"/>
              <a:ext cx="8568952" cy="2592288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9DB98F2-D090-4549-89AA-31C9B03FBC04}"/>
                </a:ext>
              </a:extLst>
            </p:cNvPr>
            <p:cNvSpPr txBox="1"/>
            <p:nvPr/>
          </p:nvSpPr>
          <p:spPr>
            <a:xfrm>
              <a:off x="803903" y="4126140"/>
              <a:ext cx="7848872" cy="2319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latin typeface="+mj-lt"/>
                  <a:cs typeface="Times New Roman" panose="02020603050405020304" pitchFamily="18" charset="0"/>
                </a:rPr>
                <a:t>Quelle est cette paix que nous </a:t>
              </a:r>
            </a:p>
            <a:p>
              <a:pPr algn="ctr"/>
              <a:r>
                <a:rPr lang="fr-FR" sz="3200" b="1" dirty="0">
                  <a:latin typeface="+mj-lt"/>
                  <a:cs typeface="Times New Roman" panose="02020603050405020304" pitchFamily="18" charset="0"/>
                </a:rPr>
                <a:t>recevons de Dieu ?</a:t>
              </a:r>
            </a:p>
            <a:p>
              <a:pPr algn="ctr"/>
              <a:r>
                <a:rPr lang="fr-FR" sz="3200" b="1" dirty="0">
                  <a:latin typeface="+mj-lt"/>
                  <a:cs typeface="Times New Roman" panose="02020603050405020304" pitchFamily="18" charset="0"/>
                </a:rPr>
                <a:t>Cette paix que nous laisse Jésus, </a:t>
              </a:r>
            </a:p>
            <a:p>
              <a:pPr algn="ctr"/>
              <a:r>
                <a:rPr lang="fr-FR" sz="3200" b="1" dirty="0">
                  <a:latin typeface="+mj-lt"/>
                  <a:cs typeface="Times New Roman" panose="02020603050405020304" pitchFamily="18" charset="0"/>
                </a:rPr>
                <a:t>qu’en faisons-nous ? 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DED5913F-75A3-43A4-9584-5F0ABBC60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960">
            <a:off x="6875769" y="2576491"/>
            <a:ext cx="2296687" cy="219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DB2C96BC-87DB-403A-B8CF-9E20CB25C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5499">
            <a:off x="-142317" y="113621"/>
            <a:ext cx="2619597" cy="25081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2266DBA-905E-428C-A23D-6D8FBC192A4A}"/>
              </a:ext>
            </a:extLst>
          </p:cNvPr>
          <p:cNvGrpSpPr/>
          <p:nvPr/>
        </p:nvGrpSpPr>
        <p:grpSpPr>
          <a:xfrm>
            <a:off x="2131740" y="815882"/>
            <a:ext cx="6722665" cy="2155122"/>
            <a:chOff x="215516" y="1196752"/>
            <a:chExt cx="8712968" cy="1656184"/>
          </a:xfrm>
        </p:grpSpPr>
        <p:sp>
          <p:nvSpPr>
            <p:cNvPr id="12290" name="AutoShape 2"/>
            <p:cNvSpPr>
              <a:spLocks noChangeArrowheads="1"/>
            </p:cNvSpPr>
            <p:nvPr/>
          </p:nvSpPr>
          <p:spPr bwMode="auto">
            <a:xfrm>
              <a:off x="215516" y="1196752"/>
              <a:ext cx="8712968" cy="1656184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D91AB45-C174-4B51-98BC-66A891ED8781}"/>
                </a:ext>
              </a:extLst>
            </p:cNvPr>
            <p:cNvSpPr txBox="1"/>
            <p:nvPr/>
          </p:nvSpPr>
          <p:spPr>
            <a:xfrm>
              <a:off x="539551" y="1259223"/>
              <a:ext cx="8064896" cy="1414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La Paix est Don de Dieu, un don offert à tous les hommes.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Jésus ressuscité s'adresse à ses disciples en disant: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 “ la Paix soit avec vous”.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A la messe, le prêtre redit plusieurs fois cette phrase. L’assemblée  échange un geste de Paix et chante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“Agneau de Dieu, donne-nous la Paix !” 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0666BE58-D815-4E3D-BE2B-927E20A155C0}"/>
              </a:ext>
            </a:extLst>
          </p:cNvPr>
          <p:cNvSpPr txBox="1"/>
          <p:nvPr/>
        </p:nvSpPr>
        <p:spPr>
          <a:xfrm>
            <a:off x="2627784" y="282840"/>
            <a:ext cx="4581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PAIX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19737CB-5D64-4152-862F-C96B662B7C55}"/>
              </a:ext>
            </a:extLst>
          </p:cNvPr>
          <p:cNvGrpSpPr/>
          <p:nvPr/>
        </p:nvGrpSpPr>
        <p:grpSpPr>
          <a:xfrm>
            <a:off x="115516" y="3241046"/>
            <a:ext cx="8738889" cy="1700122"/>
            <a:chOff x="215516" y="3032957"/>
            <a:chExt cx="8738889" cy="1700122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7F80B529-E5A4-4270-947E-32A0CCC6F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16" y="3032957"/>
              <a:ext cx="8712968" cy="1700122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927D2F-0702-438F-AB71-34C3537B3DB0}"/>
                </a:ext>
              </a:extLst>
            </p:cNvPr>
            <p:cNvSpPr txBox="1"/>
            <p:nvPr/>
          </p:nvSpPr>
          <p:spPr>
            <a:xfrm>
              <a:off x="385453" y="3032957"/>
              <a:ext cx="8568952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Jésus nous donne sa Paix et nous demande de la transmettre autour de nous.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Pourtant, sur nos lieux de vie, dans le monde, il y a toujours des tensions, des heurts, des conflits, des guerres.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La paix entre les hommes est loin d’être réalisée. Mais la joie est grande quand le pardon, la réconciliation, la paix sont à nouveau là.  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A8397E5-508F-4728-B9D0-AA5740AC9A18}"/>
              </a:ext>
            </a:extLst>
          </p:cNvPr>
          <p:cNvGrpSpPr/>
          <p:nvPr/>
        </p:nvGrpSpPr>
        <p:grpSpPr>
          <a:xfrm>
            <a:off x="2122388" y="5204742"/>
            <a:ext cx="4699223" cy="1512169"/>
            <a:chOff x="3006066" y="5030176"/>
            <a:chExt cx="4032448" cy="136116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FFFEC962-3CCA-4439-9B2E-060DEBAF52CB}"/>
                </a:ext>
              </a:extLst>
            </p:cNvPr>
            <p:cNvSpPr/>
            <p:nvPr/>
          </p:nvSpPr>
          <p:spPr>
            <a:xfrm>
              <a:off x="3006066" y="5030176"/>
              <a:ext cx="4032448" cy="1361168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D598CC4-4373-462A-932D-D80D8AD86BB6}"/>
                </a:ext>
              </a:extLst>
            </p:cNvPr>
            <p:cNvSpPr txBox="1"/>
            <p:nvPr/>
          </p:nvSpPr>
          <p:spPr>
            <a:xfrm>
              <a:off x="3328661" y="5101923"/>
              <a:ext cx="3387256" cy="1191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Dans notre vie de tous les jours,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demandons la Paix de Dieu !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Comment pouvons-nous agir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pour être des artisans de paix 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93464-44CB-44BB-8C22-B369C6D8B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9600" dirty="0"/>
          </a:p>
          <a:p>
            <a:pPr marL="0" indent="0" algn="ctr">
              <a:buNone/>
            </a:pPr>
            <a:r>
              <a:rPr lang="fr-FR" sz="9600" b="1" dirty="0">
                <a:solidFill>
                  <a:srgbClr val="7030A0"/>
                </a:solidFill>
              </a:rPr>
              <a:t>FIDELE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1871E8C-0AB3-4BAF-BDA4-75602CCD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57272"/>
            <a:ext cx="8496944" cy="6264994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7C27A1-F202-4D61-90AD-B3C33B3EF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60" y="260648"/>
            <a:ext cx="5729432" cy="37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3510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F833B08-278D-4BF5-98B4-6593EF37A765}"/>
              </a:ext>
            </a:extLst>
          </p:cNvPr>
          <p:cNvSpPr txBox="1"/>
          <p:nvPr/>
        </p:nvSpPr>
        <p:spPr>
          <a:xfrm>
            <a:off x="2160227" y="428765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FIDÈLE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4E9D93F-FA6A-43A0-8016-CBABDB858480}"/>
              </a:ext>
            </a:extLst>
          </p:cNvPr>
          <p:cNvGrpSpPr/>
          <p:nvPr/>
        </p:nvGrpSpPr>
        <p:grpSpPr>
          <a:xfrm>
            <a:off x="235997" y="1052735"/>
            <a:ext cx="8672005" cy="3656958"/>
            <a:chOff x="323528" y="1412776"/>
            <a:chExt cx="8496944" cy="2403133"/>
          </a:xfrm>
        </p:grpSpPr>
        <p:sp>
          <p:nvSpPr>
            <p:cNvPr id="17410" name="AutoShape 2"/>
            <p:cNvSpPr>
              <a:spLocks noChangeArrowheads="1"/>
            </p:cNvSpPr>
            <p:nvPr/>
          </p:nvSpPr>
          <p:spPr bwMode="auto">
            <a:xfrm>
              <a:off x="323528" y="1412776"/>
              <a:ext cx="8466525" cy="2016224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974F751-129D-4204-908C-3516D72EB4EE}"/>
                </a:ext>
              </a:extLst>
            </p:cNvPr>
            <p:cNvSpPr txBox="1"/>
            <p:nvPr/>
          </p:nvSpPr>
          <p:spPr>
            <a:xfrm>
              <a:off x="464637" y="1490008"/>
              <a:ext cx="8355835" cy="2325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Fidèle</a:t>
              </a:r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 : </a:t>
              </a:r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«</a:t>
              </a:r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 </a:t>
              </a:r>
              <a:r>
                <a:rPr lang="fr-FR" sz="2200" b="1" dirty="0">
                  <a:latin typeface="+mj-lt"/>
                  <a:cs typeface="Times New Roman" panose="02020603050405020304" pitchFamily="18" charset="0"/>
                </a:rPr>
                <a:t>être fidèle », </a:t>
              </a:r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c’est être respectueux de sa parole, de ses engagements, de ses relations.</a:t>
              </a:r>
            </a:p>
            <a:p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Le mot « </a:t>
              </a:r>
              <a:r>
                <a:rPr lang="fr-FR" sz="2200" b="1" dirty="0">
                  <a:latin typeface="+mj-lt"/>
                  <a:cs typeface="Times New Roman" panose="02020603050405020304" pitchFamily="18" charset="0"/>
                </a:rPr>
                <a:t>fidèle </a:t>
              </a:r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» peut aussi désigner une personne qui fait ce qu’on lui demande avec dévouement. Les fidèles désignent aussi les  membres d’une communauté de foi ou les serviteurs.</a:t>
              </a:r>
            </a:p>
            <a:p>
              <a:endParaRPr lang="fr-FR" sz="2200" dirty="0">
                <a:latin typeface="+mj-lt"/>
                <a:cs typeface="Times New Roman" panose="02020603050405020304" pitchFamily="18" charset="0"/>
              </a:endParaRPr>
            </a:p>
            <a:p>
              <a:endParaRPr lang="fr-FR" sz="2200" dirty="0">
                <a:latin typeface="+mj-lt"/>
                <a:cs typeface="Times New Roman" panose="02020603050405020304" pitchFamily="18" charset="0"/>
              </a:endParaRPr>
            </a:p>
            <a:p>
              <a:endParaRPr lang="fr-FR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fr-F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5A815B6-3835-48D6-BD10-4E57EDEC6F08}"/>
              </a:ext>
            </a:extLst>
          </p:cNvPr>
          <p:cNvGrpSpPr/>
          <p:nvPr/>
        </p:nvGrpSpPr>
        <p:grpSpPr>
          <a:xfrm>
            <a:off x="251520" y="4437112"/>
            <a:ext cx="4199146" cy="2016224"/>
            <a:chOff x="372854" y="3815518"/>
            <a:chExt cx="4199146" cy="2016224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F0942D9D-7D16-485D-9357-E6D48185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54" y="3815518"/>
              <a:ext cx="4199146" cy="2016224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0DE3D90-DE8B-40FD-ACD7-E840FDA6C216}"/>
                </a:ext>
              </a:extLst>
            </p:cNvPr>
            <p:cNvSpPr txBox="1"/>
            <p:nvPr/>
          </p:nvSpPr>
          <p:spPr>
            <a:xfrm>
              <a:off x="456203" y="3815518"/>
              <a:ext cx="403244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Pour nous aujourd’hui,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que veulent dire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les mots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fidèle et fidélité ? 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FB246F95-7EFE-4D86-8A32-E449795B0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02" y="4000504"/>
            <a:ext cx="4716498" cy="24482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4869" y="3068959"/>
            <a:ext cx="81369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latin typeface="+mj-lt"/>
                <a:cs typeface="Times New Roman" panose="02020603050405020304" pitchFamily="18" charset="0"/>
              </a:rPr>
              <a:t>Fidélité : </a:t>
            </a:r>
            <a:r>
              <a:rPr lang="fr-FR" sz="2200" dirty="0">
                <a:latin typeface="+mj-lt"/>
                <a:cs typeface="Times New Roman" pitchFamily="18" charset="0"/>
              </a:rPr>
              <a:t>qualité de celui qui est fidèle: constance dans la relation, respect de la parole donnée, de ses engagements. </a:t>
            </a:r>
          </a:p>
          <a:p>
            <a:endParaRPr lang="fr-FR" sz="2400" dirty="0"/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51520" y="1124744"/>
            <a:ext cx="8424936" cy="2592288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854B58-B1BC-497C-B746-E9D13BF3D9FA}"/>
              </a:ext>
            </a:extLst>
          </p:cNvPr>
          <p:cNvSpPr txBox="1"/>
          <p:nvPr/>
        </p:nvSpPr>
        <p:spPr>
          <a:xfrm>
            <a:off x="323528" y="1182231"/>
            <a:ext cx="820891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+mj-lt"/>
                <a:cs typeface="Times New Roman" panose="02020603050405020304" pitchFamily="18" charset="0"/>
              </a:rPr>
              <a:t>Fidélité de Dieu 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Psaume 88, 1-2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L'amour du Seigneur, sans fin je le chante ;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ta  fidélité, je l'annonce d'âge en âge. Je le dis : C'est un amour bâti pour toujours ; ta fidélité est plus stable que les cieux.»</a:t>
            </a:r>
          </a:p>
          <a:p>
            <a:r>
              <a:rPr lang="fr-FR" sz="2000" b="1" dirty="0">
                <a:latin typeface="+mj-lt"/>
                <a:cs typeface="Times New Roman" panose="02020603050405020304" pitchFamily="18" charset="0"/>
              </a:rPr>
              <a:t>Fidélité des hommes 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Psaume  36, 3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Fais confiance au Seigneur, agis bien,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habite la terre et reste fidèle.»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1B012A-08A8-4970-8E3A-C1EAAFE0EB2F}"/>
              </a:ext>
            </a:extLst>
          </p:cNvPr>
          <p:cNvSpPr txBox="1"/>
          <p:nvPr/>
        </p:nvSpPr>
        <p:spPr>
          <a:xfrm>
            <a:off x="2464294" y="545484"/>
            <a:ext cx="464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FIDÈLE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AFE8436-6203-4D19-BB39-1D4C646B2611}"/>
              </a:ext>
            </a:extLst>
          </p:cNvPr>
          <p:cNvGrpSpPr/>
          <p:nvPr/>
        </p:nvGrpSpPr>
        <p:grpSpPr>
          <a:xfrm>
            <a:off x="4536445" y="4132350"/>
            <a:ext cx="4392488" cy="1960946"/>
            <a:chOff x="4283968" y="4329100"/>
            <a:chExt cx="4392488" cy="2232248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6C3CE3F3-EAB7-4B98-9C52-77041F9E4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968" y="4329100"/>
              <a:ext cx="4392488" cy="2232248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CE20231-0849-4AC9-B89F-D439E8C37C18}"/>
                </a:ext>
              </a:extLst>
            </p:cNvPr>
            <p:cNvSpPr txBox="1"/>
            <p:nvPr/>
          </p:nvSpPr>
          <p:spPr>
            <a:xfrm>
              <a:off x="4391980" y="4845059"/>
              <a:ext cx="4176464" cy="1366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Dieu est fidèle. 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Comment pouvons-nous être fidèles à Jésus, à Dieu ?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E125452C-58E0-4760-9C1B-FFE1A5EA7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8" y="3758994"/>
            <a:ext cx="4258065" cy="275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51520" y="1196752"/>
            <a:ext cx="8136904" cy="2592288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CC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D458B4-AE80-462A-B911-953E9EAD53B9}"/>
              </a:ext>
            </a:extLst>
          </p:cNvPr>
          <p:cNvSpPr txBox="1"/>
          <p:nvPr/>
        </p:nvSpPr>
        <p:spPr>
          <a:xfrm>
            <a:off x="323528" y="1273749"/>
            <a:ext cx="79208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Jean 12, 47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Si quelqu’un entend mes paroles et n’y reste pas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fidèle, moi, je ne le juge pas, car je ne suis pas venu juger le monde,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mais le sauver.»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1 Corinthiens 10, 13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L’épreuve qui vous a atteints n’a pas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dépassé la mesure humaine. Dieu est fidèle : il ne permettra pas que vous soyez éprouvés au-delà de vos forces. Mais avec l’épreuve, Il donnera le moyen d’en sortir et la force de la supporter.»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EC9FC6-5D95-4707-A729-37FD701DD8E5}"/>
              </a:ext>
            </a:extLst>
          </p:cNvPr>
          <p:cNvSpPr txBox="1"/>
          <p:nvPr/>
        </p:nvSpPr>
        <p:spPr>
          <a:xfrm>
            <a:off x="2359488" y="556954"/>
            <a:ext cx="4785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FIDÈLE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67C1D95-722A-4323-BA5D-A4A1541BCEAD}"/>
              </a:ext>
            </a:extLst>
          </p:cNvPr>
          <p:cNvGrpSpPr/>
          <p:nvPr/>
        </p:nvGrpSpPr>
        <p:grpSpPr>
          <a:xfrm>
            <a:off x="4788024" y="4005064"/>
            <a:ext cx="4032448" cy="2088232"/>
            <a:chOff x="4788024" y="4005064"/>
            <a:chExt cx="4032448" cy="2088232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2D647EAD-D598-44F7-A894-24C1170A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4005064"/>
              <a:ext cx="4032448" cy="2088232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024CB50-EE1C-48B3-860B-25408934494A}"/>
                </a:ext>
              </a:extLst>
            </p:cNvPr>
            <p:cNvSpPr txBox="1"/>
            <p:nvPr/>
          </p:nvSpPr>
          <p:spPr>
            <a:xfrm>
              <a:off x="5013160" y="4276253"/>
              <a:ext cx="33843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Dans les épreuves,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est-ce toujours facile de croire en Dieu ?</a:t>
              </a:r>
              <a:r>
                <a:rPr lang="fr-FR" sz="2800" dirty="0"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76BB86DA-D7A7-46F6-9B0B-ABF4C72C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258065" cy="275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30736" y="1342802"/>
            <a:ext cx="4508870" cy="2448272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FFCC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11C04F-2E4A-4B60-89C6-725BB83B2D20}"/>
              </a:ext>
            </a:extLst>
          </p:cNvPr>
          <p:cNvSpPr txBox="1"/>
          <p:nvPr/>
        </p:nvSpPr>
        <p:spPr>
          <a:xfrm>
            <a:off x="2281561" y="585415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FIDÈLE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2FB44D-A4A1-4019-A60A-CBA10B7926CC}"/>
              </a:ext>
            </a:extLst>
          </p:cNvPr>
          <p:cNvSpPr txBox="1"/>
          <p:nvPr/>
        </p:nvSpPr>
        <p:spPr>
          <a:xfrm>
            <a:off x="215516" y="1410742"/>
            <a:ext cx="41320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Jésus lui-même a tenu bon 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dans sa fidélité à Dieu. 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Il l’a suivi et lui a fait 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confiance jusqu’au bout. 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Jésus a donné sa vie par amour </a:t>
            </a:r>
          </a:p>
          <a:p>
            <a:pPr algn="ctr"/>
            <a:r>
              <a:rPr lang="fr-FR" sz="2400" dirty="0">
                <a:latin typeface="+mj-lt"/>
                <a:cs typeface="Times New Roman" panose="02020603050405020304" pitchFamily="18" charset="0"/>
              </a:rPr>
              <a:t>pour les hommes.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277D1E4-B680-4C97-A6FC-BC9F9A3EE062}"/>
              </a:ext>
            </a:extLst>
          </p:cNvPr>
          <p:cNvGrpSpPr/>
          <p:nvPr/>
        </p:nvGrpSpPr>
        <p:grpSpPr>
          <a:xfrm>
            <a:off x="5004048" y="1268760"/>
            <a:ext cx="3960440" cy="2592288"/>
            <a:chOff x="5076056" y="1268760"/>
            <a:chExt cx="3878977" cy="1966563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98349F71-A071-401D-A12E-6B98AF377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1268760"/>
              <a:ext cx="3878977" cy="1966563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188B25B-42CF-402F-9AE1-D2E24E25F404}"/>
                </a:ext>
              </a:extLst>
            </p:cNvPr>
            <p:cNvSpPr txBox="1"/>
            <p:nvPr/>
          </p:nvSpPr>
          <p:spPr>
            <a:xfrm>
              <a:off x="5184068" y="1460683"/>
              <a:ext cx="3212726" cy="1751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Dans notre vie de chrétiens, nous sommes invités à vivre cette fidélité à Dieu,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à Jésus-Christ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et nos frères.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5A15ED2-FA12-491C-B2D1-A7DF244EE78A}"/>
              </a:ext>
            </a:extLst>
          </p:cNvPr>
          <p:cNvGrpSpPr/>
          <p:nvPr/>
        </p:nvGrpSpPr>
        <p:grpSpPr>
          <a:xfrm>
            <a:off x="614526" y="4104053"/>
            <a:ext cx="4389522" cy="1732182"/>
            <a:chOff x="467544" y="4077072"/>
            <a:chExt cx="4389522" cy="2016224"/>
          </a:xfrm>
        </p:grpSpPr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AFC621BF-070A-442F-9C06-1ADCC9012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4077072"/>
              <a:ext cx="4389522" cy="2016224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1605888-3790-49C0-A1B3-640F99B4224D}"/>
                </a:ext>
              </a:extLst>
            </p:cNvPr>
            <p:cNvSpPr txBox="1"/>
            <p:nvPr/>
          </p:nvSpPr>
          <p:spPr>
            <a:xfrm>
              <a:off x="539552" y="4297086"/>
              <a:ext cx="4245506" cy="1397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Parce que Dieu est fidèle, 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nous pouvons vivre la fidélité</a:t>
              </a:r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à nous-mêmes, à l’autre, à Dieu.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59FFA385-59B3-42DC-8A87-14A1B81C6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3461356" cy="223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DCD5B4-AD6D-442A-B8E0-6E592590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453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9600" dirty="0"/>
          </a:p>
          <a:p>
            <a:pPr marL="0" indent="0" algn="ctr">
              <a:buNone/>
            </a:pPr>
            <a:r>
              <a:rPr lang="fr-FR" sz="9600" b="1" dirty="0">
                <a:solidFill>
                  <a:srgbClr val="7030A0"/>
                </a:solidFill>
              </a:rPr>
              <a:t>APPELER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3F974B1-CDEC-4B1A-A480-8F6C0446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5321"/>
            <a:ext cx="8496944" cy="6264994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A8DEF3-3BB9-4FB8-92AB-8A4628E47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428604"/>
            <a:ext cx="3042047" cy="25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7460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F7CD7F9-1108-430F-AA32-9BDFF7FE94B2}"/>
              </a:ext>
            </a:extLst>
          </p:cNvPr>
          <p:cNvGrpSpPr/>
          <p:nvPr/>
        </p:nvGrpSpPr>
        <p:grpSpPr>
          <a:xfrm>
            <a:off x="539622" y="4078384"/>
            <a:ext cx="3428771" cy="1563805"/>
            <a:chOff x="351141" y="3545289"/>
            <a:chExt cx="3816424" cy="1563805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7D4D0F50-F009-4E0D-9E7E-74718B759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41" y="3545289"/>
              <a:ext cx="3816424" cy="1563805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DC89B1E-8AA9-46C4-86A9-FC37F59FAA4C}"/>
                </a:ext>
              </a:extLst>
            </p:cNvPr>
            <p:cNvSpPr txBox="1"/>
            <p:nvPr/>
          </p:nvSpPr>
          <p:spPr>
            <a:xfrm>
              <a:off x="508963" y="3645024"/>
              <a:ext cx="350077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Dieu nous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 appelle-t-il aujourd’hui ?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C3CDE5D-E4D2-41F0-85F9-CEFA0B31077A}"/>
              </a:ext>
            </a:extLst>
          </p:cNvPr>
          <p:cNvSpPr txBox="1"/>
          <p:nvPr/>
        </p:nvSpPr>
        <p:spPr>
          <a:xfrm>
            <a:off x="1849513" y="364305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APPELER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549BF9A-0C51-49E8-9DB2-032D45CB1051}"/>
              </a:ext>
            </a:extLst>
          </p:cNvPr>
          <p:cNvGrpSpPr/>
          <p:nvPr/>
        </p:nvGrpSpPr>
        <p:grpSpPr>
          <a:xfrm>
            <a:off x="4139952" y="1052736"/>
            <a:ext cx="4320480" cy="2232248"/>
            <a:chOff x="4139952" y="1052736"/>
            <a:chExt cx="4320480" cy="2232248"/>
          </a:xfrm>
        </p:grpSpPr>
        <p:sp>
          <p:nvSpPr>
            <p:cNvPr id="21506" name="AutoShape 2"/>
            <p:cNvSpPr>
              <a:spLocks noChangeArrowheads="1"/>
            </p:cNvSpPr>
            <p:nvPr/>
          </p:nvSpPr>
          <p:spPr bwMode="auto">
            <a:xfrm>
              <a:off x="4139952" y="1052736"/>
              <a:ext cx="4320480" cy="2232248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14CD460-F266-4586-8EB8-A3FAD55D35FF}"/>
                </a:ext>
              </a:extLst>
            </p:cNvPr>
            <p:cNvSpPr txBox="1"/>
            <p:nvPr/>
          </p:nvSpPr>
          <p:spPr>
            <a:xfrm>
              <a:off x="4139952" y="1095750"/>
              <a:ext cx="42484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Appeler veut dire : adresser 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la parole à quelqu’un, l’interpeler,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dire son nom, l’inviter à …,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espérer sa réponse... 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598ABA6-0683-4F3A-9F45-D371092DE002}"/>
              </a:ext>
            </a:extLst>
          </p:cNvPr>
          <p:cNvGrpSpPr/>
          <p:nvPr/>
        </p:nvGrpSpPr>
        <p:grpSpPr>
          <a:xfrm>
            <a:off x="4795929" y="3645024"/>
            <a:ext cx="3816424" cy="2448272"/>
            <a:chOff x="5327576" y="4292178"/>
            <a:chExt cx="3816424" cy="2089150"/>
          </a:xfrm>
        </p:grpSpPr>
        <p:sp>
          <p:nvSpPr>
            <p:cNvPr id="4" name="AutoShape 2">
              <a:extLst>
                <a:ext uri="{FF2B5EF4-FFF2-40B4-BE49-F238E27FC236}">
                  <a16:creationId xmlns:a16="http://schemas.microsoft.com/office/drawing/2014/main" id="{9DE47A4D-98AD-4F36-A681-59D4AA46E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576" y="4292178"/>
              <a:ext cx="3816424" cy="2089150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3C611D7-EA4E-4B1C-A336-7D0C369C3E7C}"/>
                </a:ext>
              </a:extLst>
            </p:cNvPr>
            <p:cNvSpPr txBox="1"/>
            <p:nvPr/>
          </p:nvSpPr>
          <p:spPr>
            <a:xfrm>
              <a:off x="5463687" y="4353624"/>
              <a:ext cx="3528392" cy="1654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3200" b="1" dirty="0">
                  <a:latin typeface="+mj-lt"/>
                  <a:cs typeface="Times New Roman" panose="02020603050405020304" pitchFamily="18" charset="0"/>
                </a:rPr>
                <a:t>Comment entendre </a:t>
              </a:r>
            </a:p>
            <a:p>
              <a:pPr algn="ctr"/>
              <a:r>
                <a:rPr lang="fr-FR" sz="3200" b="1" dirty="0">
                  <a:latin typeface="+mj-lt"/>
                  <a:cs typeface="Times New Roman" panose="02020603050405020304" pitchFamily="18" charset="0"/>
                </a:rPr>
                <a:t>l’ appel de Dieu ? </a:t>
              </a:r>
            </a:p>
            <a:p>
              <a:pPr algn="ctr"/>
              <a:r>
                <a:rPr lang="fr-FR" sz="3200" b="1" dirty="0">
                  <a:latin typeface="+mj-lt"/>
                  <a:cs typeface="Times New Roman" panose="02020603050405020304" pitchFamily="18" charset="0"/>
                </a:rPr>
                <a:t>Pour quoi faire? 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2AD18E-F7CA-4DB2-853C-95D231DCB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2348"/>
            <a:ext cx="3638210" cy="310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C3F8652-332A-488C-914F-BD2D7716973F}"/>
              </a:ext>
            </a:extLst>
          </p:cNvPr>
          <p:cNvGrpSpPr/>
          <p:nvPr/>
        </p:nvGrpSpPr>
        <p:grpSpPr>
          <a:xfrm>
            <a:off x="2209552" y="1052736"/>
            <a:ext cx="6826944" cy="2304256"/>
            <a:chOff x="539552" y="980728"/>
            <a:chExt cx="7128792" cy="3528392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1B579880-94CE-4C9F-B1B8-203B83424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980728"/>
              <a:ext cx="7128792" cy="3528392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00ACF31-97A5-4C5D-BC22-97DD1B3C605D}"/>
                </a:ext>
              </a:extLst>
            </p:cNvPr>
            <p:cNvSpPr txBox="1"/>
            <p:nvPr/>
          </p:nvSpPr>
          <p:spPr>
            <a:xfrm>
              <a:off x="791579" y="1020556"/>
              <a:ext cx="6624736" cy="2567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Exode 3, 4 </a:t>
              </a:r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Dieu appelle Moïse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«Le Seigneur vit que Moïse  avait fait un détour pour voir, et Dieu l’appela du milieu du buisson: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" Moïse ! Moïse ! «  Il dit : “Me voici! "»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Dieu appelle Moïse pour l’envoyer libérer ses frères. 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6B75982-3ACF-4A43-BC9D-8D494F016F80}"/>
              </a:ext>
            </a:extLst>
          </p:cNvPr>
          <p:cNvSpPr txBox="1"/>
          <p:nvPr/>
        </p:nvSpPr>
        <p:spPr>
          <a:xfrm>
            <a:off x="2209553" y="369999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APPELER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046D5F0-92B8-4E45-ABB9-C605A461E75D}"/>
              </a:ext>
            </a:extLst>
          </p:cNvPr>
          <p:cNvGrpSpPr/>
          <p:nvPr/>
        </p:nvGrpSpPr>
        <p:grpSpPr>
          <a:xfrm>
            <a:off x="4788024" y="4077071"/>
            <a:ext cx="3672408" cy="2410929"/>
            <a:chOff x="5148064" y="4546602"/>
            <a:chExt cx="3672408" cy="2185214"/>
          </a:xfrm>
        </p:grpSpPr>
        <p:sp>
          <p:nvSpPr>
            <p:cNvPr id="4" name="AutoShape 2">
              <a:extLst>
                <a:ext uri="{FF2B5EF4-FFF2-40B4-BE49-F238E27FC236}">
                  <a16:creationId xmlns:a16="http://schemas.microsoft.com/office/drawing/2014/main" id="{AA9D76F2-4082-4780-B138-FB76B9000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064" y="4618610"/>
              <a:ext cx="3672408" cy="2088232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103F6B7-53D9-4BCA-867B-8CAD2CD22AD2}"/>
                </a:ext>
              </a:extLst>
            </p:cNvPr>
            <p:cNvSpPr txBox="1"/>
            <p:nvPr/>
          </p:nvSpPr>
          <p:spPr>
            <a:xfrm>
              <a:off x="5272422" y="4546602"/>
              <a:ext cx="3548049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Que nous dit ce verset sur l’appel de Dieu ?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Dieu appelle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pour quoi ?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65C13BB6-5690-45C6-A7A9-26CB9BCA1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3409379" cy="290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3F72B7-027F-43E3-B812-B66A62ED3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52" y="0"/>
            <a:ext cx="4448822" cy="6858000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FE597ACD-D97D-4ADD-8941-4345A03B9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03" y="296502"/>
            <a:ext cx="8496944" cy="6561497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AEFA2BE-3D2D-4F76-8C9B-A607A0F8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79" y="692696"/>
            <a:ext cx="8124568" cy="5219697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1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fr-FR" sz="1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fr-FR" sz="1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fr-FR" sz="9600" b="1" dirty="0">
                <a:solidFill>
                  <a:srgbClr val="7030A0"/>
                </a:solidFill>
              </a:rPr>
              <a:t>GRÂCE</a:t>
            </a:r>
          </a:p>
        </p:txBody>
      </p:sp>
    </p:spTree>
    <p:extLst>
      <p:ext uri="{BB962C8B-B14F-4D97-AF65-F5344CB8AC3E}">
        <p14:creationId xmlns:p14="http://schemas.microsoft.com/office/powerpoint/2010/main" val="1566578659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94B53E81-41B3-438E-BB47-70B227FED151}"/>
              </a:ext>
            </a:extLst>
          </p:cNvPr>
          <p:cNvGrpSpPr/>
          <p:nvPr/>
        </p:nvGrpSpPr>
        <p:grpSpPr>
          <a:xfrm>
            <a:off x="3131840" y="4293096"/>
            <a:ext cx="5184576" cy="2376264"/>
            <a:chOff x="3801618" y="4077072"/>
            <a:chExt cx="4860032" cy="226406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29DFFCEF-496E-4D97-8059-9019179D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618" y="4077072"/>
              <a:ext cx="4860032" cy="2264060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0B079F0-F927-45B3-A2C8-63CA5FC632D0}"/>
                </a:ext>
              </a:extLst>
            </p:cNvPr>
            <p:cNvSpPr txBox="1"/>
            <p:nvPr/>
          </p:nvSpPr>
          <p:spPr>
            <a:xfrm>
              <a:off x="4178838" y="4498638"/>
              <a:ext cx="4105592" cy="161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Que nous dit ce verset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sur l’appel de Jésus ?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Jésus appelle pour quoi ?</a:t>
              </a:r>
            </a:p>
            <a:p>
              <a:pPr algn="ctr"/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CE11454-B3F2-4AB3-8E81-F7E1D8D1EBF5}"/>
              </a:ext>
            </a:extLst>
          </p:cNvPr>
          <p:cNvGrpSpPr/>
          <p:nvPr/>
        </p:nvGrpSpPr>
        <p:grpSpPr>
          <a:xfrm>
            <a:off x="186992" y="1052736"/>
            <a:ext cx="4457016" cy="3437225"/>
            <a:chOff x="101167" y="908720"/>
            <a:chExt cx="3678745" cy="3437225"/>
          </a:xfrm>
        </p:grpSpPr>
        <p:sp>
          <p:nvSpPr>
            <p:cNvPr id="23554" name="AutoShape 2"/>
            <p:cNvSpPr>
              <a:spLocks noChangeArrowheads="1"/>
            </p:cNvSpPr>
            <p:nvPr/>
          </p:nvSpPr>
          <p:spPr bwMode="auto">
            <a:xfrm>
              <a:off x="179512" y="908720"/>
              <a:ext cx="3600400" cy="3024336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4B8D512-FF5D-46CC-A292-2D3294F6BD93}"/>
                </a:ext>
              </a:extLst>
            </p:cNvPr>
            <p:cNvSpPr txBox="1"/>
            <p:nvPr/>
          </p:nvSpPr>
          <p:spPr>
            <a:xfrm>
              <a:off x="101167" y="1052736"/>
              <a:ext cx="3456384" cy="3293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Matthieu 4, 19 </a:t>
              </a:r>
              <a:endParaRPr lang="fr-FR" sz="2800" i="1" dirty="0"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i="1" dirty="0">
                  <a:latin typeface="+mj-lt"/>
                  <a:cs typeface="Times New Roman" panose="02020603050405020304" pitchFamily="18" charset="0"/>
                </a:rPr>
                <a:t>« Jésus dit à  </a:t>
              </a:r>
            </a:p>
            <a:p>
              <a:pPr algn="ctr"/>
              <a:r>
                <a:rPr lang="fr-FR" sz="2800" i="1" dirty="0">
                  <a:latin typeface="+mj-lt"/>
                  <a:cs typeface="Times New Roman" panose="02020603050405020304" pitchFamily="18" charset="0"/>
                </a:rPr>
                <a:t>Simon-Pierre et André: </a:t>
              </a:r>
            </a:p>
            <a:p>
              <a:pPr algn="ctr"/>
              <a:r>
                <a:rPr lang="fr-FR" sz="2800" i="1" dirty="0">
                  <a:latin typeface="+mj-lt"/>
                  <a:cs typeface="Times New Roman" panose="02020603050405020304" pitchFamily="18" charset="0"/>
                </a:rPr>
                <a:t>" Venez à ma suite, et je vous ferai pêcheurs d’hommes." » </a:t>
              </a:r>
            </a:p>
            <a:p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endPara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74695B7-03A8-4B6E-A81A-6883C1528362}"/>
              </a:ext>
            </a:extLst>
          </p:cNvPr>
          <p:cNvSpPr txBox="1"/>
          <p:nvPr/>
        </p:nvSpPr>
        <p:spPr>
          <a:xfrm>
            <a:off x="2497585" y="401703"/>
            <a:ext cx="45808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APPELER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AE3B2A5-757D-479E-B8E3-8AC7D367C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6867"/>
            <a:ext cx="3896534" cy="332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9139B2AC-59B3-42F9-9389-6D3CCA731A7A}"/>
              </a:ext>
            </a:extLst>
          </p:cNvPr>
          <p:cNvGrpSpPr/>
          <p:nvPr/>
        </p:nvGrpSpPr>
        <p:grpSpPr>
          <a:xfrm>
            <a:off x="3491880" y="764704"/>
            <a:ext cx="5328592" cy="3667845"/>
            <a:chOff x="2664279" y="67161"/>
            <a:chExt cx="6156191" cy="3280289"/>
          </a:xfrm>
        </p:grpSpPr>
        <p:sp>
          <p:nvSpPr>
            <p:cNvPr id="9217" name="AutoShape 1"/>
            <p:cNvSpPr>
              <a:spLocks noChangeArrowheads="1"/>
            </p:cNvSpPr>
            <p:nvPr/>
          </p:nvSpPr>
          <p:spPr bwMode="auto">
            <a:xfrm>
              <a:off x="2664279" y="160883"/>
              <a:ext cx="6156191" cy="3186567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BADF862-745F-4886-BBCF-B1CCFB9C5740}"/>
                </a:ext>
              </a:extLst>
            </p:cNvPr>
            <p:cNvSpPr txBox="1"/>
            <p:nvPr/>
          </p:nvSpPr>
          <p:spPr>
            <a:xfrm>
              <a:off x="2859647" y="67161"/>
              <a:ext cx="5804971" cy="2966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fr-FR" dirty="0">
                <a:latin typeface="+mj-lt"/>
                <a:cs typeface="Times New Roman" panose="02020603050405020304" pitchFamily="18" charset="0"/>
              </a:endParaRP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Aujourd’hui encore, je n’entends pas Dieu avec mes oreilles , mais je sens dans mon cœur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que cette Parole s’adresse à  moi. Cet appel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se comprend  dans son cœur, en avançant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dans la vie.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Entendre l’appel  de Dieu, c’est d’abord faire silence dans son cœur, lire sa Parole, parler à Dieu.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Répondre, c’est prendre une décision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qui change la vie.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BAEDF9D5-24FA-478A-813B-B19DE7E0D924}"/>
              </a:ext>
            </a:extLst>
          </p:cNvPr>
          <p:cNvSpPr txBox="1"/>
          <p:nvPr/>
        </p:nvSpPr>
        <p:spPr>
          <a:xfrm>
            <a:off x="2051720" y="286970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APPELER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880E9EB-3F64-43E8-A9DE-E52DF2C7F54C}"/>
              </a:ext>
            </a:extLst>
          </p:cNvPr>
          <p:cNvGrpSpPr/>
          <p:nvPr/>
        </p:nvGrpSpPr>
        <p:grpSpPr>
          <a:xfrm>
            <a:off x="165956" y="2700257"/>
            <a:ext cx="3109899" cy="1902503"/>
            <a:chOff x="338762" y="2752972"/>
            <a:chExt cx="4248472" cy="1872208"/>
          </a:xfrm>
        </p:grpSpPr>
        <p:sp>
          <p:nvSpPr>
            <p:cNvPr id="3" name="AutoShape 1">
              <a:extLst>
                <a:ext uri="{FF2B5EF4-FFF2-40B4-BE49-F238E27FC236}">
                  <a16:creationId xmlns:a16="http://schemas.microsoft.com/office/drawing/2014/main" id="{BCCFC565-13EB-498A-A01D-67A757A72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2" y="2752972"/>
              <a:ext cx="4248472" cy="1872208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F809815-7BB1-46EE-9C4A-50933B20B634}"/>
                </a:ext>
              </a:extLst>
            </p:cNvPr>
            <p:cNvSpPr txBox="1"/>
            <p:nvPr/>
          </p:nvSpPr>
          <p:spPr>
            <a:xfrm>
              <a:off x="399288" y="2852438"/>
              <a:ext cx="3744416" cy="1605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Répondre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à l’appel de Dieu,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c’est l’écouter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et faire des choix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dans sa vie.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015E7AB-8FE9-4AD2-AAB7-442D49E73353}"/>
              </a:ext>
            </a:extLst>
          </p:cNvPr>
          <p:cNvGrpSpPr/>
          <p:nvPr/>
        </p:nvGrpSpPr>
        <p:grpSpPr>
          <a:xfrm>
            <a:off x="827584" y="4890764"/>
            <a:ext cx="7632848" cy="1891558"/>
            <a:chOff x="899592" y="4766098"/>
            <a:chExt cx="7632848" cy="1872208"/>
          </a:xfrm>
        </p:grpSpPr>
        <p:sp>
          <p:nvSpPr>
            <p:cNvPr id="4" name="AutoShape 1">
              <a:extLst>
                <a:ext uri="{FF2B5EF4-FFF2-40B4-BE49-F238E27FC236}">
                  <a16:creationId xmlns:a16="http://schemas.microsoft.com/office/drawing/2014/main" id="{684782EC-9494-4815-9A3C-C3CD7464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4766098"/>
              <a:ext cx="7632848" cy="1872208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7298581-A9A6-4855-ADCE-AB17148E8033}"/>
                </a:ext>
              </a:extLst>
            </p:cNvPr>
            <p:cNvSpPr txBox="1"/>
            <p:nvPr/>
          </p:nvSpPr>
          <p:spPr>
            <a:xfrm>
              <a:off x="1043608" y="5019470"/>
              <a:ext cx="7200800" cy="1309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Cela demande d’accepter librement de se laisser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transformer et d’abandonner 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nos jalousies, nos égoïsmes, nos méchancetés...</a:t>
              </a:r>
            </a:p>
            <a:p>
              <a:pPr algn="ctr"/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pour recevoir de lui la Force, la Paix de son Esprit et de son Amour</a:t>
              </a:r>
              <a:r>
                <a:rPr lang="fr-FR" sz="2000" b="1" dirty="0">
                  <a:solidFill>
                    <a:srgbClr val="FFC000"/>
                  </a:solidFill>
                  <a:latin typeface="+mj-lt"/>
                  <a:cs typeface="Times New Roman" panose="02020603050405020304" pitchFamily="18" charset="0"/>
                </a:rPr>
                <a:t>. </a:t>
              </a:r>
              <a:endParaRPr lang="fr-FR" sz="1600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25597963-FABF-4AD2-82F6-4D8C53FE5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0"/>
            <a:ext cx="2946445" cy="251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A1B129-3873-4C61-BB7C-D67CE9744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604" y="3341445"/>
            <a:ext cx="6876764" cy="3056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8AD0D1-0B45-4BDC-99C6-B9442368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r>
              <a:rPr lang="fr-FR" sz="9000" b="1" dirty="0">
                <a:solidFill>
                  <a:srgbClr val="7030A0"/>
                </a:solidFill>
              </a:rPr>
              <a:t>VIVRE EN COMMUNION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82F626E-3F02-4241-B020-CF6FDC32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0350"/>
            <a:ext cx="8496944" cy="6264994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65183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3398470-0CDD-40E4-8ADB-C0D1B2AAA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9" y="861956"/>
            <a:ext cx="4968552" cy="220871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CBD66809-2FDB-4DA8-A08A-E7D7C517B603}"/>
              </a:ext>
            </a:extLst>
          </p:cNvPr>
          <p:cNvGrpSpPr/>
          <p:nvPr/>
        </p:nvGrpSpPr>
        <p:grpSpPr>
          <a:xfrm>
            <a:off x="5940152" y="1331385"/>
            <a:ext cx="2658870" cy="1471715"/>
            <a:chOff x="6300193" y="1124744"/>
            <a:chExt cx="2088232" cy="1471715"/>
          </a:xfrm>
        </p:grpSpPr>
        <p:sp>
          <p:nvSpPr>
            <p:cNvPr id="25602" name="AutoShape 2"/>
            <p:cNvSpPr>
              <a:spLocks noChangeArrowheads="1"/>
            </p:cNvSpPr>
            <p:nvPr/>
          </p:nvSpPr>
          <p:spPr bwMode="auto">
            <a:xfrm>
              <a:off x="6300193" y="1124744"/>
              <a:ext cx="2088232" cy="1471715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93AA8B7-E3F7-454C-BF1A-27D99545F348}"/>
                </a:ext>
              </a:extLst>
            </p:cNvPr>
            <p:cNvSpPr txBox="1"/>
            <p:nvPr/>
          </p:nvSpPr>
          <p:spPr>
            <a:xfrm>
              <a:off x="6386018" y="1260436"/>
              <a:ext cx="191658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Qu’est-ce que vivre 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en communion ?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FA21DD3-9372-4400-9C2E-A8884B4E4D68}"/>
              </a:ext>
            </a:extLst>
          </p:cNvPr>
          <p:cNvSpPr txBox="1"/>
          <p:nvPr/>
        </p:nvSpPr>
        <p:spPr>
          <a:xfrm>
            <a:off x="2872917" y="455386"/>
            <a:ext cx="46085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VIVRE EN COMMUNION</a:t>
            </a:r>
          </a:p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5E9148C-CB0B-4088-9857-28C2B16CAF70}"/>
              </a:ext>
            </a:extLst>
          </p:cNvPr>
          <p:cNvGrpSpPr/>
          <p:nvPr/>
        </p:nvGrpSpPr>
        <p:grpSpPr>
          <a:xfrm>
            <a:off x="1331640" y="3158331"/>
            <a:ext cx="6624736" cy="2091188"/>
            <a:chOff x="179512" y="2732151"/>
            <a:chExt cx="8784976" cy="177697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C08B0FCB-E88F-4B76-AE88-F529D55E0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2732151"/>
              <a:ext cx="8784976" cy="1776970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9A3A08C-6234-49BE-B1A8-DAF2F9628865}"/>
                </a:ext>
              </a:extLst>
            </p:cNvPr>
            <p:cNvSpPr txBox="1"/>
            <p:nvPr/>
          </p:nvSpPr>
          <p:spPr>
            <a:xfrm>
              <a:off x="333634" y="2858804"/>
              <a:ext cx="8363796" cy="1647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C’est être uni à d’autres personnes,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partager une situation, un sentiment...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Communier, c’est aussi recevoir la communion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(l’hostie qui est le corps du Christ)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dans le sacrement de l’Eucharistie . 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524B5A9-2257-4906-B467-7F09EBFB9416}"/>
              </a:ext>
            </a:extLst>
          </p:cNvPr>
          <p:cNvGrpSpPr/>
          <p:nvPr/>
        </p:nvGrpSpPr>
        <p:grpSpPr>
          <a:xfrm>
            <a:off x="1691680" y="5337179"/>
            <a:ext cx="6048672" cy="1887890"/>
            <a:chOff x="1979712" y="4983492"/>
            <a:chExt cx="5184576" cy="2215477"/>
          </a:xfrm>
        </p:grpSpPr>
        <p:sp>
          <p:nvSpPr>
            <p:cNvPr id="4" name="AutoShape 2">
              <a:extLst>
                <a:ext uri="{FF2B5EF4-FFF2-40B4-BE49-F238E27FC236}">
                  <a16:creationId xmlns:a16="http://schemas.microsoft.com/office/drawing/2014/main" id="{BE5C8EDC-24E1-40F4-9FBF-513107971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712" y="4983492"/>
              <a:ext cx="5184576" cy="1656184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E6C849-20D9-4181-A738-CF454CE71F92}"/>
                </a:ext>
              </a:extLst>
            </p:cNvPr>
            <p:cNvSpPr txBox="1"/>
            <p:nvPr/>
          </p:nvSpPr>
          <p:spPr>
            <a:xfrm>
              <a:off x="1979712" y="5067995"/>
              <a:ext cx="5040560" cy="21309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Comment peux- tu vivre en communion 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avec le Christ ?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Et avec les autres ?</a:t>
              </a:r>
            </a:p>
            <a:p>
              <a:pPr algn="ctr"/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F0A3267B-8DC0-46FD-9BDF-5F7EA3B28A0C}"/>
              </a:ext>
            </a:extLst>
          </p:cNvPr>
          <p:cNvGrpSpPr/>
          <p:nvPr/>
        </p:nvGrpSpPr>
        <p:grpSpPr>
          <a:xfrm>
            <a:off x="214029" y="1143609"/>
            <a:ext cx="8715942" cy="2478003"/>
            <a:chOff x="320554" y="1151160"/>
            <a:chExt cx="8784976" cy="2133824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557D4B78-45E7-44D2-B070-401B3C2CB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54" y="1268760"/>
              <a:ext cx="8784976" cy="2016224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95454AD-F340-4759-AB43-AAF29AC74D47}"/>
                </a:ext>
              </a:extLst>
            </p:cNvPr>
            <p:cNvSpPr txBox="1"/>
            <p:nvPr/>
          </p:nvSpPr>
          <p:spPr>
            <a:xfrm>
              <a:off x="430920" y="1151160"/>
              <a:ext cx="8342092" cy="2067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200" b="1" dirty="0">
                  <a:latin typeface="+mj-lt"/>
                  <a:cs typeface="Times New Roman" panose="02020603050405020304" pitchFamily="18" charset="0"/>
                </a:rPr>
                <a:t>Exode 24, 8 </a:t>
              </a:r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fr-FR" sz="2200" i="1" dirty="0">
                  <a:latin typeface="+mj-lt"/>
                  <a:cs typeface="Times New Roman" panose="02020603050405020304" pitchFamily="18" charset="0"/>
                </a:rPr>
                <a:t>« Moïse prit le sang, en aspergea le peuple et dit: </a:t>
              </a:r>
            </a:p>
            <a:p>
              <a:pPr algn="ctr"/>
              <a:r>
                <a:rPr lang="fr-FR" sz="2200" i="1" dirty="0">
                  <a:latin typeface="+mj-lt"/>
                  <a:cs typeface="Times New Roman" panose="02020603050405020304" pitchFamily="18" charset="0"/>
                </a:rPr>
                <a:t>" Voici le sang de l’Alliance que, sur la base de toutes ces paroles, </a:t>
              </a:r>
            </a:p>
            <a:p>
              <a:pPr algn="ctr"/>
              <a:r>
                <a:rPr lang="fr-FR" sz="2200" i="1" dirty="0">
                  <a:latin typeface="+mj-lt"/>
                  <a:cs typeface="Times New Roman" panose="02020603050405020304" pitchFamily="18" charset="0"/>
                </a:rPr>
                <a:t>le Seigneur a conclu avec vous." »</a:t>
              </a:r>
            </a:p>
            <a:p>
              <a:pPr algn="ctr"/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Une partie du sang,  symbole de la présence et de la vie de Dieu, est versée sur l'autel, et une partie est aspergée sur le peuple.</a:t>
              </a:r>
            </a:p>
            <a:p>
              <a:pPr algn="ctr"/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 L’alliance du Sinaï unit le peuple d’Israël à son Dieu.  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62E30BAA-6F70-4166-8981-433F101F5B55}"/>
              </a:ext>
            </a:extLst>
          </p:cNvPr>
          <p:cNvSpPr txBox="1"/>
          <p:nvPr/>
        </p:nvSpPr>
        <p:spPr>
          <a:xfrm>
            <a:off x="2348151" y="620688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VIVRE EN COMMUNION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3789A27-EAB3-4BD0-8064-5792FD3C89A8}"/>
              </a:ext>
            </a:extLst>
          </p:cNvPr>
          <p:cNvGrpSpPr/>
          <p:nvPr/>
        </p:nvGrpSpPr>
        <p:grpSpPr>
          <a:xfrm>
            <a:off x="269559" y="4063152"/>
            <a:ext cx="4220838" cy="1928417"/>
            <a:chOff x="467544" y="3686091"/>
            <a:chExt cx="4220838" cy="2695237"/>
          </a:xfrm>
        </p:grpSpPr>
        <p:sp>
          <p:nvSpPr>
            <p:cNvPr id="4" name="AutoShape 2">
              <a:extLst>
                <a:ext uri="{FF2B5EF4-FFF2-40B4-BE49-F238E27FC236}">
                  <a16:creationId xmlns:a16="http://schemas.microsoft.com/office/drawing/2014/main" id="{5ED60B9A-BAAB-4F59-AEE5-038434CA1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3717032"/>
              <a:ext cx="4220838" cy="2664296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B7F74FD-FF30-448A-81F7-DF68AFD71077}"/>
                </a:ext>
              </a:extLst>
            </p:cNvPr>
            <p:cNvSpPr txBox="1"/>
            <p:nvPr/>
          </p:nvSpPr>
          <p:spPr>
            <a:xfrm>
              <a:off x="597743" y="3686091"/>
              <a:ext cx="396044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Pourquoi  Dieu veut-il être 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en communion de vie 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avec son peuple ? 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95606BFF-00C3-492A-B054-C747A6C13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4149080"/>
            <a:ext cx="4001227" cy="1778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F999DE8-AB1E-4FEC-98C8-5540317ACEA5}"/>
              </a:ext>
            </a:extLst>
          </p:cNvPr>
          <p:cNvSpPr txBox="1"/>
          <p:nvPr/>
        </p:nvSpPr>
        <p:spPr>
          <a:xfrm>
            <a:off x="2281561" y="532650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VIVRE EN COMMUNION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520F8E-C160-4215-B542-8B28B4DA88F7}"/>
              </a:ext>
            </a:extLst>
          </p:cNvPr>
          <p:cNvGrpSpPr/>
          <p:nvPr/>
        </p:nvGrpSpPr>
        <p:grpSpPr>
          <a:xfrm>
            <a:off x="179512" y="1196752"/>
            <a:ext cx="8784976" cy="2824072"/>
            <a:chOff x="179512" y="1196752"/>
            <a:chExt cx="8784976" cy="2232248"/>
          </a:xfrm>
        </p:grpSpPr>
        <p:sp>
          <p:nvSpPr>
            <p:cNvPr id="27650" name="AutoShape 2"/>
            <p:cNvSpPr>
              <a:spLocks noChangeArrowheads="1"/>
            </p:cNvSpPr>
            <p:nvPr/>
          </p:nvSpPr>
          <p:spPr bwMode="auto">
            <a:xfrm>
              <a:off x="179512" y="1196752"/>
              <a:ext cx="8784976" cy="2232248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EE60EAF-46D0-4CC4-9DE6-D85EB1C74328}"/>
                </a:ext>
              </a:extLst>
            </p:cNvPr>
            <p:cNvSpPr txBox="1"/>
            <p:nvPr/>
          </p:nvSpPr>
          <p:spPr>
            <a:xfrm>
              <a:off x="458654" y="1340768"/>
              <a:ext cx="8073786" cy="1946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200" b="1" dirty="0">
                  <a:latin typeface="+mj-lt"/>
                  <a:cs typeface="Times New Roman" panose="02020603050405020304" pitchFamily="18" charset="0"/>
                </a:rPr>
                <a:t>Luc 22, 19 </a:t>
              </a:r>
              <a:r>
                <a:rPr lang="fr-FR" sz="22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fr-FR" sz="2200" i="1" dirty="0">
                  <a:latin typeface="+mj-lt"/>
                  <a:cs typeface="Times New Roman" panose="02020603050405020304" pitchFamily="18" charset="0"/>
                </a:rPr>
                <a:t>« Puis, ayant pris du pain et rendu grâce, Jésus </a:t>
              </a:r>
            </a:p>
            <a:p>
              <a:pPr algn="ctr"/>
              <a:r>
                <a:rPr lang="fr-FR" sz="2200" i="1" dirty="0">
                  <a:latin typeface="+mj-lt"/>
                  <a:cs typeface="Times New Roman" panose="02020603050405020304" pitchFamily="18" charset="0"/>
                </a:rPr>
                <a:t>le rompit et le leur donna, en disant: </a:t>
              </a:r>
            </a:p>
            <a:p>
              <a:pPr algn="ctr"/>
              <a:r>
                <a:rPr lang="fr-FR" sz="2200" i="1" dirty="0">
                  <a:latin typeface="+mj-lt"/>
                  <a:cs typeface="Times New Roman" panose="02020603050405020304" pitchFamily="18" charset="0"/>
                </a:rPr>
                <a:t>« Ceci est mon corps, donné pour vous. Faites cela en mémoire de moi." »</a:t>
              </a:r>
            </a:p>
            <a:p>
              <a:pPr algn="ctr"/>
              <a:r>
                <a:rPr lang="fr-FR" sz="2200" b="1" dirty="0">
                  <a:latin typeface="+mj-lt"/>
                  <a:cs typeface="Times New Roman" panose="02020603050405020304" pitchFamily="18" charset="0"/>
                </a:rPr>
                <a:t>Actes 2, 42 </a:t>
              </a:r>
              <a:r>
                <a:rPr lang="fr-FR" sz="2200" i="1" dirty="0">
                  <a:latin typeface="+mj-lt"/>
                  <a:cs typeface="Times New Roman" panose="02020603050405020304" pitchFamily="18" charset="0"/>
                </a:rPr>
                <a:t>« Les membres des premières communautés  chrétiennes étaient assidus à l’enseignement des Apôtres et à la communion  fraternelle, à la fraction du pain et aux prières.»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E39CF93-E09B-4138-970C-29A7AA3DF325}"/>
              </a:ext>
            </a:extLst>
          </p:cNvPr>
          <p:cNvGrpSpPr/>
          <p:nvPr/>
        </p:nvGrpSpPr>
        <p:grpSpPr>
          <a:xfrm>
            <a:off x="4427984" y="4221088"/>
            <a:ext cx="4526789" cy="2813311"/>
            <a:chOff x="5940152" y="4186245"/>
            <a:chExt cx="2808312" cy="2629187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E9BCDC69-57FA-45C4-B128-A942D141E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152" y="4186245"/>
              <a:ext cx="2808312" cy="2409946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605E92C-8D51-4628-A49C-62E661ACC46D}"/>
                </a:ext>
              </a:extLst>
            </p:cNvPr>
            <p:cNvSpPr txBox="1"/>
            <p:nvPr/>
          </p:nvSpPr>
          <p:spPr>
            <a:xfrm>
              <a:off x="6080356" y="4313022"/>
              <a:ext cx="2592288" cy="25024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Les amis de Jésus partagent tout : la Parole de Dieu,</a:t>
              </a:r>
            </a:p>
            <a:p>
              <a:pPr lvl="0"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 leurs biens, leurs prières, </a:t>
              </a:r>
            </a:p>
            <a:p>
              <a:pPr lvl="0"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le Pain qui est corps du Christ.</a:t>
              </a:r>
            </a:p>
            <a:p>
              <a:pPr lvl="0"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C’est cela vivre en communion avec le Christ.</a:t>
              </a:r>
              <a:endParaRPr lang="fr-FR" sz="800" b="1" dirty="0">
                <a:latin typeface="+mj-lt"/>
                <a:cs typeface="Arial" pitchFamily="34" charset="0"/>
              </a:endParaRPr>
            </a:p>
            <a:p>
              <a:pPr algn="ctr"/>
              <a:endParaRPr lang="fr-F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7CCFD41F-F484-452E-91BC-C848760FB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20" y="4429132"/>
            <a:ext cx="4002965" cy="177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400E333C-CB16-4DA4-B626-674725D718FB}"/>
              </a:ext>
            </a:extLst>
          </p:cNvPr>
          <p:cNvGrpSpPr/>
          <p:nvPr/>
        </p:nvGrpSpPr>
        <p:grpSpPr>
          <a:xfrm>
            <a:off x="251520" y="877894"/>
            <a:ext cx="5328592" cy="3631226"/>
            <a:chOff x="251520" y="862060"/>
            <a:chExt cx="4752528" cy="3631226"/>
          </a:xfrm>
        </p:grpSpPr>
        <p:sp>
          <p:nvSpPr>
            <p:cNvPr id="28674" name="AutoShape 2"/>
            <p:cNvSpPr>
              <a:spLocks noChangeArrowheads="1"/>
            </p:cNvSpPr>
            <p:nvPr/>
          </p:nvSpPr>
          <p:spPr bwMode="auto">
            <a:xfrm>
              <a:off x="251520" y="964894"/>
              <a:ext cx="4752528" cy="3528392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DE0EC0A-6FC7-4BAD-A0E3-F8DC5E203A19}"/>
                </a:ext>
              </a:extLst>
            </p:cNvPr>
            <p:cNvSpPr txBox="1"/>
            <p:nvPr/>
          </p:nvSpPr>
          <p:spPr>
            <a:xfrm>
              <a:off x="337345" y="862060"/>
              <a:ext cx="4580878" cy="3477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Au mont Sinaï, Dieu a révélé son désir d’entrer en alliance avec l’homme.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Dans le Nouveau Testament,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vivre en communion fraternelle,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c’est vivre comme des frères, fils d’un même Père, partager la Parole de Dieu, les prières 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et partager le Pain.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A travers les récits de Jésus, nous comprenons que communier avec Dieu, </a:t>
              </a:r>
            </a:p>
            <a:p>
              <a:pPr algn="ctr"/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c’est demeurer dans son Amour.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6CA37CC8-7072-4825-A75D-6DFD7AA2ED08}"/>
              </a:ext>
            </a:extLst>
          </p:cNvPr>
          <p:cNvSpPr txBox="1"/>
          <p:nvPr/>
        </p:nvSpPr>
        <p:spPr>
          <a:xfrm>
            <a:off x="2281561" y="385500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VIVRE  EN COMMUNION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4BF6D70-5A29-4F00-983E-F7058A7855B5}"/>
              </a:ext>
            </a:extLst>
          </p:cNvPr>
          <p:cNvGrpSpPr/>
          <p:nvPr/>
        </p:nvGrpSpPr>
        <p:grpSpPr>
          <a:xfrm>
            <a:off x="682309" y="4653136"/>
            <a:ext cx="7850130" cy="2016224"/>
            <a:chOff x="3346952" y="4598173"/>
            <a:chExt cx="5689544" cy="201622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3C35545-C365-4D9E-90F1-BE52465036DB}"/>
                </a:ext>
              </a:extLst>
            </p:cNvPr>
            <p:cNvSpPr/>
            <p:nvPr/>
          </p:nvSpPr>
          <p:spPr>
            <a:xfrm>
              <a:off x="3347864" y="4598173"/>
              <a:ext cx="5688632" cy="2016224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B3CCD2E-E796-47D8-AEB3-75D900D38F38}"/>
                </a:ext>
              </a:extLst>
            </p:cNvPr>
            <p:cNvSpPr txBox="1"/>
            <p:nvPr/>
          </p:nvSpPr>
          <p:spPr>
            <a:xfrm>
              <a:off x="3346952" y="4698344"/>
              <a:ext cx="554461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Vivre en communion avec le Christ,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c’est reconnaître sa présence et son Amour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dans les événements de notre vie,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 et vivre en frères avec les autres.  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279327E3-32F4-464D-99A2-9EC777A42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1268760"/>
            <a:ext cx="3284306" cy="146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6303DA-B221-43C9-8762-D5C34BC31602}"/>
              </a:ext>
            </a:extLst>
          </p:cNvPr>
          <p:cNvSpPr txBox="1"/>
          <p:nvPr/>
        </p:nvSpPr>
        <p:spPr>
          <a:xfrm>
            <a:off x="1349642" y="4869160"/>
            <a:ext cx="6444716" cy="15696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Catéchèse Par La Parole</a:t>
            </a:r>
          </a:p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Paul Rencontre 1 </a:t>
            </a:r>
          </a:p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Chantal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Lorge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Annie </a:t>
            </a:r>
          </a:p>
        </p:txBody>
      </p:sp>
    </p:spTree>
    <p:extLst>
      <p:ext uri="{BB962C8B-B14F-4D97-AF65-F5344CB8AC3E}">
        <p14:creationId xmlns:p14="http://schemas.microsoft.com/office/powerpoint/2010/main" val="121881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81B6866-E449-4111-A516-C8567F3B160A}"/>
              </a:ext>
            </a:extLst>
          </p:cNvPr>
          <p:cNvSpPr/>
          <p:nvPr/>
        </p:nvSpPr>
        <p:spPr>
          <a:xfrm>
            <a:off x="669751" y="1188608"/>
            <a:ext cx="6192688" cy="1152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0FD9E8-6444-4776-BBCF-AB8900034AEB}"/>
              </a:ext>
            </a:extLst>
          </p:cNvPr>
          <p:cNvSpPr txBox="1"/>
          <p:nvPr/>
        </p:nvSpPr>
        <p:spPr>
          <a:xfrm>
            <a:off x="237134" y="1160748"/>
            <a:ext cx="684174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3200" b="1" dirty="0">
                <a:latin typeface="+mj-lt"/>
                <a:cs typeface="Times New Roman" panose="02020603050405020304" pitchFamily="18" charset="0"/>
              </a:rPr>
              <a:t>Pour vous, qu’est-ce que la grâce ?</a:t>
            </a:r>
          </a:p>
          <a:p>
            <a:pPr algn="ctr"/>
            <a:endParaRPr lang="fr-FR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02FE51-EC88-4BDE-8F21-C7E2E4E75F27}"/>
              </a:ext>
            </a:extLst>
          </p:cNvPr>
          <p:cNvSpPr txBox="1"/>
          <p:nvPr/>
        </p:nvSpPr>
        <p:spPr>
          <a:xfrm>
            <a:off x="2281561" y="493512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GRÂCE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1A1DB4E-9A39-486B-B984-812042CE0531}"/>
              </a:ext>
            </a:extLst>
          </p:cNvPr>
          <p:cNvGrpSpPr/>
          <p:nvPr/>
        </p:nvGrpSpPr>
        <p:grpSpPr>
          <a:xfrm>
            <a:off x="635036" y="2780928"/>
            <a:ext cx="6669346" cy="1675481"/>
            <a:chOff x="395536" y="3429000"/>
            <a:chExt cx="8136904" cy="252028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5E12F979-B16C-4385-9D41-95EEFCA1F063}"/>
                </a:ext>
              </a:extLst>
            </p:cNvPr>
            <p:cNvSpPr/>
            <p:nvPr/>
          </p:nvSpPr>
          <p:spPr>
            <a:xfrm>
              <a:off x="395536" y="3429000"/>
              <a:ext cx="8136904" cy="252028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8FCB0DF-257E-46CE-BCA7-6E15B0926898}"/>
                </a:ext>
              </a:extLst>
            </p:cNvPr>
            <p:cNvSpPr txBox="1"/>
            <p:nvPr/>
          </p:nvSpPr>
          <p:spPr>
            <a:xfrm>
              <a:off x="611560" y="3814840"/>
              <a:ext cx="6797050" cy="20833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dirty="0">
                  <a:latin typeface="+mj-lt"/>
                  <a:cs typeface="Times New Roman" panose="02020603050405020304" pitchFamily="18" charset="0"/>
                </a:rPr>
                <a:t>C’est la bienveillance, la bonté de Dieu pour l’homme. C’est un don gratuit, que Dieu nous fait.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2D106D2-043A-4EF6-9943-BB1ED8E00B5A}"/>
              </a:ext>
            </a:extLst>
          </p:cNvPr>
          <p:cNvGrpSpPr/>
          <p:nvPr/>
        </p:nvGrpSpPr>
        <p:grpSpPr>
          <a:xfrm>
            <a:off x="1214414" y="4786322"/>
            <a:ext cx="6241896" cy="1440160"/>
            <a:chOff x="1187624" y="4725144"/>
            <a:chExt cx="7516876" cy="1440160"/>
          </a:xfrm>
        </p:grpSpPr>
        <p:sp>
          <p:nvSpPr>
            <p:cNvPr id="11" name="Rectangle : coins arrondis 1">
              <a:extLst>
                <a:ext uri="{FF2B5EF4-FFF2-40B4-BE49-F238E27FC236}">
                  <a16:creationId xmlns:a16="http://schemas.microsoft.com/office/drawing/2014/main" id="{681B6866-E449-4111-A516-C8567F3B160A}"/>
                </a:ext>
              </a:extLst>
            </p:cNvPr>
            <p:cNvSpPr/>
            <p:nvPr/>
          </p:nvSpPr>
          <p:spPr>
            <a:xfrm>
              <a:off x="1187624" y="4725144"/>
              <a:ext cx="7516876" cy="144016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691680" y="4869160"/>
              <a:ext cx="68407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+mj-lt"/>
                </a:rPr>
                <a:t>Comment se manifeste-t-elle</a:t>
              </a:r>
            </a:p>
            <a:p>
              <a:r>
                <a:rPr lang="fr-FR" sz="3200" b="1" dirty="0">
                  <a:latin typeface="+mj-lt"/>
                </a:rPr>
                <a:t>dans votre vie ? 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3A2E25B-3E25-46C9-A73A-38BA96DAD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07" y="578203"/>
            <a:ext cx="1802616" cy="277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87524" y="1160804"/>
            <a:ext cx="7848872" cy="2577653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7B6888-763B-4FC3-BA68-240AFFA7548D}"/>
              </a:ext>
            </a:extLst>
          </p:cNvPr>
          <p:cNvSpPr txBox="1"/>
          <p:nvPr/>
        </p:nvSpPr>
        <p:spPr>
          <a:xfrm>
            <a:off x="567170" y="1326247"/>
            <a:ext cx="78932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+mj-lt"/>
                <a:cs typeface="Times New Roman" panose="02020603050405020304" pitchFamily="18" charset="0"/>
              </a:rPr>
              <a:t>Genèse 18, 3 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Abraham dit :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Mon Seigneur, si j’ai pu trouver grâce à tes yeux,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 ne passe pas sans t'arrêter près de ton serviteur». </a:t>
            </a:r>
          </a:p>
          <a:p>
            <a:r>
              <a:rPr lang="fr-FR" sz="2000" b="1" dirty="0">
                <a:latin typeface="+mj-lt"/>
                <a:cs typeface="Times New Roman" panose="02020603050405020304" pitchFamily="18" charset="0"/>
              </a:rPr>
              <a:t>Exode 33, 19 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Le Seigneur dit :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Je vais passer devant toi avec toute ma splendeur,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et je proclamerai devant toi mon nom qui est : le Seigneur.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Je fais grâce à qui je veux, je montre ma tendresse à qui je veux.»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10C992-A6A9-4C87-9F0D-F0EE2A9E8120}"/>
              </a:ext>
            </a:extLst>
          </p:cNvPr>
          <p:cNvSpPr txBox="1"/>
          <p:nvPr/>
        </p:nvSpPr>
        <p:spPr>
          <a:xfrm>
            <a:off x="2281561" y="555938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GRÂCE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E8FC845-C307-4D78-984A-F704B797214D}"/>
              </a:ext>
            </a:extLst>
          </p:cNvPr>
          <p:cNvGrpSpPr/>
          <p:nvPr/>
        </p:nvGrpSpPr>
        <p:grpSpPr>
          <a:xfrm>
            <a:off x="971600" y="4221088"/>
            <a:ext cx="6912705" cy="2390785"/>
            <a:chOff x="899592" y="4149080"/>
            <a:chExt cx="7848872" cy="2390785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DBFD14D9-2B23-4531-8D33-BB7E014C8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4149080"/>
              <a:ext cx="7848872" cy="2304256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418DE56-63D7-4038-B137-74C23F1910AF}"/>
                </a:ext>
              </a:extLst>
            </p:cNvPr>
            <p:cNvSpPr txBox="1"/>
            <p:nvPr/>
          </p:nvSpPr>
          <p:spPr>
            <a:xfrm>
              <a:off x="1249095" y="4221088"/>
              <a:ext cx="7344816" cy="2318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dirty="0">
                  <a:latin typeface="+mj-lt"/>
                  <a:cs typeface="Times New Roman" panose="02020603050405020304" pitchFamily="18" charset="0"/>
                </a:rPr>
                <a:t>Abraham demande la grâce de rencontrer le Seigneur. </a:t>
              </a:r>
            </a:p>
            <a:p>
              <a:r>
                <a:rPr lang="fr-FR" sz="2800" dirty="0">
                  <a:latin typeface="+mj-lt"/>
                  <a:cs typeface="Times New Roman" panose="02020603050405020304" pitchFamily="18" charset="0"/>
                </a:rPr>
                <a:t>Dieu se fait connaître à chaque homme. </a:t>
              </a:r>
            </a:p>
            <a:p>
              <a:r>
                <a:rPr lang="fr-FR" sz="2800" dirty="0">
                  <a:latin typeface="+mj-lt"/>
                  <a:cs typeface="Times New Roman" panose="02020603050405020304" pitchFamily="18" charset="0"/>
                </a:rPr>
                <a:t>Il lui fait grâce en lui montrant sa bonté et sa tendresse. 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EE62FE71-FA7B-4CB2-B370-B7245736B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57" y="174088"/>
            <a:ext cx="1685836" cy="2598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4EA588E-0556-4DE6-9C1A-AF1C0EE4C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272808" cy="3503604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C38EC6F9-3712-4315-92AF-C06425D28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68760"/>
            <a:ext cx="8352928" cy="2304256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CC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0E8395-38A8-4371-BCA7-FBCA7E2E1CCE}"/>
              </a:ext>
            </a:extLst>
          </p:cNvPr>
          <p:cNvSpPr txBox="1"/>
          <p:nvPr/>
        </p:nvSpPr>
        <p:spPr>
          <a:xfrm>
            <a:off x="611560" y="1556792"/>
            <a:ext cx="828092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Luc 1, 28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L’ange entra chez elle et dit :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" Je te salue, Comblée-de-grâce, le Seigneur est avec toi. " 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Marie est remplie de la tendresse 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et de la bonté de Dieu.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Par la grâce reçue,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 Marie peut mettre au monde son Fils.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2 Corinthiens 9, 8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« Et Dieu est assez puissant pour vous donner toute grâce en abondance, afin que vous ayez, en toute chose et toujours, 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tout ce qu’il vous faut, et même que vous ayez</a:t>
            </a:r>
          </a:p>
          <a:p>
            <a:pPr algn="ctr"/>
            <a:r>
              <a:rPr lang="fr-FR" sz="2000" i="1" dirty="0">
                <a:latin typeface="+mj-lt"/>
                <a:cs typeface="Times New Roman" panose="02020603050405020304" pitchFamily="18" charset="0"/>
              </a:rPr>
              <a:t>en abondance de quoi faire toute sorte de bien.»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Paul nous dit que Dieu donne aux hommes tout ce qu’il faut </a:t>
            </a:r>
          </a:p>
          <a:p>
            <a:pPr algn="ctr"/>
            <a:r>
              <a:rPr lang="fr-FR" sz="2000" b="1" dirty="0">
                <a:latin typeface="+mj-lt"/>
                <a:cs typeface="Times New Roman" panose="02020603050405020304" pitchFamily="18" charset="0"/>
              </a:rPr>
              <a:t>pour vivre bien et faire du bien.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D7893D-B9D6-4683-BF38-4FD83A0889AC}"/>
              </a:ext>
            </a:extLst>
          </p:cNvPr>
          <p:cNvSpPr txBox="1"/>
          <p:nvPr/>
        </p:nvSpPr>
        <p:spPr>
          <a:xfrm>
            <a:off x="2267744" y="764704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GRÂCE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539011" y="3908269"/>
            <a:ext cx="8280920" cy="2567501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CC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681C6C8-D6F4-4D54-9961-149363F8A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0877" cy="7061565"/>
          </a:xfrm>
          <a:prstGeom prst="rect">
            <a:avLst/>
          </a:prstGeom>
        </p:spPr>
      </p:pic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23528" y="908720"/>
            <a:ext cx="7848872" cy="2160240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FFCC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E131B0-B9A0-45DA-A86C-A52ADA0C404D}"/>
              </a:ext>
            </a:extLst>
          </p:cNvPr>
          <p:cNvSpPr txBox="1"/>
          <p:nvPr/>
        </p:nvSpPr>
        <p:spPr>
          <a:xfrm>
            <a:off x="285720" y="857232"/>
            <a:ext cx="77768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+mj-lt"/>
                <a:cs typeface="Times New Roman" panose="02020603050405020304" pitchFamily="18" charset="0"/>
              </a:rPr>
              <a:t>Dans le Premier Testament, la grâce désigne la bienveillance, </a:t>
            </a:r>
            <a:br>
              <a:rPr lang="fr-FR" sz="2200" dirty="0">
                <a:latin typeface="+mj-lt"/>
                <a:cs typeface="Times New Roman" panose="02020603050405020304" pitchFamily="18" charset="0"/>
              </a:rPr>
            </a:br>
            <a:r>
              <a:rPr lang="fr-FR" sz="2200" dirty="0">
                <a:latin typeface="+mj-lt"/>
                <a:cs typeface="Times New Roman" panose="02020603050405020304" pitchFamily="18" charset="0"/>
              </a:rPr>
              <a:t>la bonté de Dieu qui se penche sur son peuple </a:t>
            </a:r>
            <a:br>
              <a:rPr lang="fr-FR" sz="2200" dirty="0">
                <a:latin typeface="+mj-lt"/>
                <a:cs typeface="Times New Roman" panose="02020603050405020304" pitchFamily="18" charset="0"/>
              </a:rPr>
            </a:br>
            <a:r>
              <a:rPr lang="fr-FR" sz="2200" dirty="0">
                <a:latin typeface="+mj-lt"/>
                <a:cs typeface="Times New Roman" panose="02020603050405020304" pitchFamily="18" charset="0"/>
              </a:rPr>
              <a:t>pour lui accorder ses faveurs.</a:t>
            </a:r>
          </a:p>
          <a:p>
            <a:pPr algn="ctr"/>
            <a:r>
              <a:rPr lang="fr-FR" sz="2200" dirty="0">
                <a:latin typeface="+mj-lt"/>
                <a:cs typeface="Times New Roman" panose="02020603050405020304" pitchFamily="18" charset="0"/>
              </a:rPr>
              <a:t>La grâce de Dieu est associée au pardon.</a:t>
            </a:r>
          </a:p>
          <a:p>
            <a:pPr algn="ctr"/>
            <a:r>
              <a:rPr lang="fr-FR" sz="2200" dirty="0">
                <a:latin typeface="+mj-lt"/>
                <a:cs typeface="Times New Roman" panose="02020603050405020304" pitchFamily="18" charset="0"/>
              </a:rPr>
              <a:t>Elle est un cadeau de Dieu que l’on reçoit sans demander </a:t>
            </a:r>
          </a:p>
          <a:p>
            <a:pPr algn="ctr"/>
            <a:r>
              <a:rPr lang="fr-FR" sz="2200" dirty="0">
                <a:latin typeface="+mj-lt"/>
                <a:cs typeface="Times New Roman" panose="02020603050405020304" pitchFamily="18" charset="0"/>
              </a:rPr>
              <a:t>et pour lequel on remercie, on rend grâce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FB42C9-45A9-4433-B6D3-4943FF390F77}"/>
              </a:ext>
            </a:extLst>
          </p:cNvPr>
          <p:cNvSpPr txBox="1"/>
          <p:nvPr/>
        </p:nvSpPr>
        <p:spPr>
          <a:xfrm>
            <a:off x="-1404664" y="37396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GRÂCE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17AC511-4DE9-4C51-B127-C5E3C9C00D37}"/>
              </a:ext>
            </a:extLst>
          </p:cNvPr>
          <p:cNvGrpSpPr/>
          <p:nvPr/>
        </p:nvGrpSpPr>
        <p:grpSpPr>
          <a:xfrm>
            <a:off x="323528" y="3191940"/>
            <a:ext cx="7841476" cy="1842861"/>
            <a:chOff x="719572" y="3039613"/>
            <a:chExt cx="7704856" cy="180020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8AB27FF8-39CA-42DC-AC15-C1ABEE9EE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572" y="3039613"/>
              <a:ext cx="7704856" cy="1800200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C0ABB01-3613-455C-AF22-B558F7B757FC}"/>
                </a:ext>
              </a:extLst>
            </p:cNvPr>
            <p:cNvSpPr txBox="1"/>
            <p:nvPr/>
          </p:nvSpPr>
          <p:spPr>
            <a:xfrm>
              <a:off x="827584" y="3208597"/>
              <a:ext cx="7596844" cy="1533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Dans le Nouveau Testament, la grâce exprime une grande joie dans le cœur de Marie, dans notre cœur.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La grâce désigne la bonté sans limite de Dieu </a:t>
              </a:r>
            </a:p>
            <a:p>
              <a:pPr algn="ctr"/>
              <a:r>
                <a:rPr lang="fr-FR" sz="2400" dirty="0">
                  <a:latin typeface="+mj-lt"/>
                  <a:cs typeface="Times New Roman" panose="02020603050405020304" pitchFamily="18" charset="0"/>
                </a:rPr>
                <a:t>qui agit dans le cœur de l’homme.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A00ECBD-8810-487B-BBCC-ACBCDD4C49B1}"/>
              </a:ext>
            </a:extLst>
          </p:cNvPr>
          <p:cNvGrpSpPr/>
          <p:nvPr/>
        </p:nvGrpSpPr>
        <p:grpSpPr>
          <a:xfrm>
            <a:off x="285720" y="5214950"/>
            <a:ext cx="7958688" cy="1643050"/>
            <a:chOff x="832831" y="5308426"/>
            <a:chExt cx="7786742" cy="1643050"/>
          </a:xfrm>
        </p:grpSpPr>
        <p:sp>
          <p:nvSpPr>
            <p:cNvPr id="4" name="AutoShape 2">
              <a:extLst>
                <a:ext uri="{FF2B5EF4-FFF2-40B4-BE49-F238E27FC236}">
                  <a16:creationId xmlns:a16="http://schemas.microsoft.com/office/drawing/2014/main" id="{08F0BDDF-EC60-4C79-AF20-02CEDFF4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31" y="5308426"/>
              <a:ext cx="7786742" cy="1643050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60A6BDB-F360-466F-9B41-BF36D2FCAFFE}"/>
                </a:ext>
              </a:extLst>
            </p:cNvPr>
            <p:cNvSpPr txBox="1"/>
            <p:nvPr/>
          </p:nvSpPr>
          <p:spPr>
            <a:xfrm>
              <a:off x="1192871" y="5385544"/>
              <a:ext cx="734481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Dans la foi, accueillons la grâce,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le don gratuit de Dieu pour nous aujourd’hui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et rendons grâce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6E56D57A-54CF-4369-848A-36F7794F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0688"/>
            <a:ext cx="8640960" cy="5976664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sz="1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FAA872-09D5-4658-9BBB-7F23EDBDE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960">
            <a:off x="4255405" y="66859"/>
            <a:ext cx="4999911" cy="478714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179353-3AF6-4D98-A77B-297E7296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4346" y="1785926"/>
            <a:ext cx="9227368" cy="4024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9600" dirty="0"/>
          </a:p>
          <a:p>
            <a:pPr marL="0" indent="0" algn="ctr">
              <a:buNone/>
            </a:pPr>
            <a:r>
              <a:rPr lang="fr-FR" sz="9600" b="1" dirty="0">
                <a:solidFill>
                  <a:srgbClr val="7030A0"/>
                </a:solidFill>
              </a:rPr>
              <a:t>PAIX</a:t>
            </a:r>
          </a:p>
        </p:txBody>
      </p:sp>
    </p:spTree>
    <p:extLst>
      <p:ext uri="{BB962C8B-B14F-4D97-AF65-F5344CB8AC3E}">
        <p14:creationId xmlns:p14="http://schemas.microsoft.com/office/powerpoint/2010/main" val="4213563214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3785" y="1314949"/>
            <a:ext cx="5563354" cy="1008112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AB9A70-1D15-4366-BBCB-7E577C73EE83}"/>
              </a:ext>
            </a:extLst>
          </p:cNvPr>
          <p:cNvSpPr txBox="1"/>
          <p:nvPr/>
        </p:nvSpPr>
        <p:spPr>
          <a:xfrm>
            <a:off x="206539" y="1542428"/>
            <a:ext cx="54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+mj-lt"/>
                <a:cs typeface="Times New Roman" panose="02020603050405020304" pitchFamily="18" charset="0"/>
              </a:rPr>
              <a:t>Pour vous, qu’est-ce que la paix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79DBF8-837E-4074-9BC0-77CBA8E12B36}"/>
              </a:ext>
            </a:extLst>
          </p:cNvPr>
          <p:cNvSpPr txBox="1"/>
          <p:nvPr/>
        </p:nvSpPr>
        <p:spPr>
          <a:xfrm>
            <a:off x="1475656" y="389906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PAIX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2580EF-785D-415B-A7BB-270891C3F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960">
            <a:off x="5437166" y="-65827"/>
            <a:ext cx="3847887" cy="368414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A80BA40F-2C38-4DC9-90DA-0C1C591A92CB}"/>
              </a:ext>
            </a:extLst>
          </p:cNvPr>
          <p:cNvGrpSpPr/>
          <p:nvPr/>
        </p:nvGrpSpPr>
        <p:grpSpPr>
          <a:xfrm>
            <a:off x="357158" y="2786058"/>
            <a:ext cx="7992888" cy="2143140"/>
            <a:chOff x="285150" y="2791529"/>
            <a:chExt cx="7992888" cy="2143140"/>
          </a:xfrm>
        </p:grpSpPr>
        <p:sp>
          <p:nvSpPr>
            <p:cNvPr id="4" name="AutoShape 2">
              <a:extLst>
                <a:ext uri="{FF2B5EF4-FFF2-40B4-BE49-F238E27FC236}">
                  <a16:creationId xmlns:a16="http://schemas.microsoft.com/office/drawing/2014/main" id="{0D872740-112A-4322-85DB-0B4E9F005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50" y="2791529"/>
              <a:ext cx="7992888" cy="2143140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197E6D9-FB74-4BE6-82F0-889558E39F53}"/>
                </a:ext>
              </a:extLst>
            </p:cNvPr>
            <p:cNvSpPr txBox="1"/>
            <p:nvPr/>
          </p:nvSpPr>
          <p:spPr>
            <a:xfrm>
              <a:off x="499464" y="3077281"/>
              <a:ext cx="756084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En hébreu, le mot </a:t>
              </a:r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« Paix  » </a:t>
              </a:r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se dit </a:t>
              </a:r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« </a:t>
              </a:r>
              <a:r>
                <a:rPr lang="fr-FR" sz="2000" b="1" dirty="0" err="1">
                  <a:latin typeface="+mj-lt"/>
                  <a:cs typeface="Times New Roman" panose="02020603050405020304" pitchFamily="18" charset="0"/>
                </a:rPr>
                <a:t>Shalom</a:t>
              </a:r>
              <a:r>
                <a:rPr lang="fr-FR" sz="2000" b="1" dirty="0">
                  <a:latin typeface="+mj-lt"/>
                  <a:cs typeface="Times New Roman" panose="02020603050405020304" pitchFamily="18" charset="0"/>
                </a:rPr>
                <a:t> » </a:t>
              </a:r>
              <a:r>
                <a:rPr lang="fr-FR" sz="2000" dirty="0">
                  <a:latin typeface="+mj-lt"/>
                </a:rPr>
                <a:t>et signifie absence de violence, mais aussi  équilibre et harmonie intérieure à chacun et entre les êtres.  </a:t>
              </a:r>
            </a:p>
            <a:p>
              <a:r>
                <a:rPr lang="fr-FR" sz="2000" dirty="0">
                  <a:latin typeface="+mj-lt"/>
                  <a:cs typeface="Times New Roman" panose="02020603050405020304" pitchFamily="18" charset="0"/>
                </a:rPr>
                <a:t>Dans les communautés juives, il est utilisé à la fois pour se dire bonjour, se demander comment ça va et se souhaiter du bien. 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9993003-D80D-4A0D-92F1-CADA920E3A9E}"/>
              </a:ext>
            </a:extLst>
          </p:cNvPr>
          <p:cNvGrpSpPr/>
          <p:nvPr/>
        </p:nvGrpSpPr>
        <p:grpSpPr>
          <a:xfrm>
            <a:off x="3307224" y="5543051"/>
            <a:ext cx="5058230" cy="1110209"/>
            <a:chOff x="2123728" y="5487143"/>
            <a:chExt cx="6264696" cy="1110209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5E23F4C7-D3D9-4987-BA86-E258BE40B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5487143"/>
              <a:ext cx="6264696" cy="1110209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97EDFC3-A173-44A1-A450-00998954565E}"/>
                </a:ext>
              </a:extLst>
            </p:cNvPr>
            <p:cNvSpPr txBox="1"/>
            <p:nvPr/>
          </p:nvSpPr>
          <p:spPr>
            <a:xfrm>
              <a:off x="2711145" y="5573178"/>
              <a:ext cx="487384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La paix est-elle possible ? </a:t>
              </a:r>
            </a:p>
            <a:p>
              <a:pPr algn="ctr"/>
              <a:r>
                <a:rPr lang="fr-FR" sz="2800" b="1" dirty="0">
                  <a:latin typeface="+mj-lt"/>
                  <a:cs typeface="Times New Roman" panose="02020603050405020304" pitchFamily="18" charset="0"/>
                </a:rPr>
                <a:t>Comment faire la paix 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51520" y="1124744"/>
            <a:ext cx="8208912" cy="2762188"/>
          </a:xfrm>
          <a:prstGeom prst="roundRect">
            <a:avLst>
              <a:gd name="adj" fmla="val 16667"/>
            </a:avLst>
          </a:prstGeom>
          <a:noFill/>
          <a:ln w="76200" algn="in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F05581-A49E-4D43-89DD-7BFCCB638BCD}"/>
              </a:ext>
            </a:extLst>
          </p:cNvPr>
          <p:cNvSpPr txBox="1"/>
          <p:nvPr/>
        </p:nvSpPr>
        <p:spPr>
          <a:xfrm>
            <a:off x="323528" y="1432744"/>
            <a:ext cx="799288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latin typeface="+mj-lt"/>
                <a:cs typeface="Times New Roman" panose="02020603050405020304" pitchFamily="18" charset="0"/>
              </a:rPr>
              <a:t>Nombres 6, 26 </a:t>
            </a:r>
            <a:r>
              <a:rPr lang="fr-FR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latin typeface="+mj-lt"/>
                <a:cs typeface="Times New Roman" panose="02020603050405020304" pitchFamily="18" charset="0"/>
              </a:rPr>
              <a:t>«Que le Seigneur tourne vers toi son visage,</a:t>
            </a:r>
          </a:p>
          <a:p>
            <a:pPr algn="ctr"/>
            <a:r>
              <a:rPr lang="fr-FR" sz="2200" i="1" dirty="0">
                <a:latin typeface="+mj-lt"/>
                <a:cs typeface="Times New Roman" panose="02020603050405020304" pitchFamily="18" charset="0"/>
              </a:rPr>
              <a:t>qu’il t’apporte la paix !»</a:t>
            </a:r>
          </a:p>
          <a:p>
            <a:endParaRPr lang="fr-FR" sz="22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sz="2200" b="1" dirty="0">
                <a:latin typeface="+mj-lt"/>
                <a:cs typeface="Times New Roman" panose="02020603050405020304" pitchFamily="18" charset="0"/>
              </a:rPr>
              <a:t>Isaïe 9, 5  </a:t>
            </a:r>
            <a:r>
              <a:rPr lang="fr-FR" sz="2200" i="1" dirty="0">
                <a:latin typeface="+mj-lt"/>
                <a:cs typeface="Times New Roman" panose="02020603050405020304" pitchFamily="18" charset="0"/>
              </a:rPr>
              <a:t>«Oui, un enfant nous est né, un fils nous a été donné ! </a:t>
            </a:r>
          </a:p>
          <a:p>
            <a:pPr algn="ctr"/>
            <a:r>
              <a:rPr lang="fr-FR" sz="2200" i="1" dirty="0">
                <a:latin typeface="+mj-lt"/>
                <a:cs typeface="Times New Roman" panose="02020603050405020304" pitchFamily="18" charset="0"/>
              </a:rPr>
              <a:t>Sur son épaule est le signe du pouvoir ; son nom est proclamé : </a:t>
            </a:r>
          </a:p>
          <a:p>
            <a:pPr algn="ctr"/>
            <a:r>
              <a:rPr lang="fr-FR" sz="2200" i="1" dirty="0">
                <a:latin typeface="+mj-lt"/>
                <a:cs typeface="Times New Roman" panose="02020603050405020304" pitchFamily="18" charset="0"/>
              </a:rPr>
              <a:t>“ Conseiller-merveilleux, Dieu-Fort, Père-à-jamais, </a:t>
            </a:r>
          </a:p>
          <a:p>
            <a:pPr algn="ctr"/>
            <a:r>
              <a:rPr lang="fr-FR" sz="2200" i="1" dirty="0">
                <a:latin typeface="+mj-lt"/>
                <a:cs typeface="Times New Roman" panose="02020603050405020304" pitchFamily="18" charset="0"/>
              </a:rPr>
              <a:t>Prince-de-la-Paix." 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FAD3EB-404E-406E-9660-5C490B6EAE8B}"/>
              </a:ext>
            </a:extLst>
          </p:cNvPr>
          <p:cNvSpPr txBox="1"/>
          <p:nvPr/>
        </p:nvSpPr>
        <p:spPr>
          <a:xfrm>
            <a:off x="2425577" y="526897"/>
            <a:ext cx="458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PAIX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0DA915-3E8F-4DB8-8260-C651FA08E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960">
            <a:off x="6515728" y="70600"/>
            <a:ext cx="2296687" cy="219895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C6230DB-7484-4C3B-868B-7A302AF2719C}"/>
              </a:ext>
            </a:extLst>
          </p:cNvPr>
          <p:cNvGrpSpPr/>
          <p:nvPr/>
        </p:nvGrpSpPr>
        <p:grpSpPr>
          <a:xfrm>
            <a:off x="682189" y="4232291"/>
            <a:ext cx="7347574" cy="1962347"/>
            <a:chOff x="539552" y="4167321"/>
            <a:chExt cx="8280920" cy="252028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F622BEB9-44F2-4E85-8BF0-FA192494D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60" y="4167321"/>
              <a:ext cx="8208912" cy="2520280"/>
            </a:xfrm>
            <a:prstGeom prst="roundRect">
              <a:avLst>
                <a:gd name="adj" fmla="val 16667"/>
              </a:avLst>
            </a:prstGeom>
            <a:noFill/>
            <a:ln w="76200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E44D17E-43E9-4BCA-A25B-F9259479DDE5}"/>
                </a:ext>
              </a:extLst>
            </p:cNvPr>
            <p:cNvSpPr txBox="1"/>
            <p:nvPr/>
          </p:nvSpPr>
          <p:spPr>
            <a:xfrm>
              <a:off x="539552" y="4382442"/>
              <a:ext cx="828092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La paix est un don de Dieu.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Le prophète Isaïe annonce la venue du Messie.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Pourquoi  dire que cet enfant est </a:t>
              </a:r>
            </a:p>
            <a:p>
              <a:pPr algn="ctr"/>
              <a:r>
                <a:rPr lang="fr-FR" sz="2400" b="1" dirty="0">
                  <a:latin typeface="+mj-lt"/>
                  <a:cs typeface="Times New Roman" panose="02020603050405020304" pitchFamily="18" charset="0"/>
                </a:rPr>
                <a:t>«  Prince de la Paix »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1941</Words>
  <Application>Microsoft Office PowerPoint</Application>
  <PresentationFormat>Affichage à l'écran (4:3)</PresentationFormat>
  <Paragraphs>562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 2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 ARTIERES</dc:creator>
  <cp:lastModifiedBy>odile theiller</cp:lastModifiedBy>
  <cp:revision>187</cp:revision>
  <dcterms:created xsi:type="dcterms:W3CDTF">2018-09-14T08:01:18Z</dcterms:created>
  <dcterms:modified xsi:type="dcterms:W3CDTF">2023-05-10T09:11:59Z</dcterms:modified>
</cp:coreProperties>
</file>